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12192000" cy="6858000"/>
  <p:notesSz cx="6858000" cy="9144000"/>
  <p:embeddedFontLst>
    <p:embeddedFont>
      <p:font typeface="Consolas" panose="020B0609020204030204" pitchFamily="49" charset="0"/>
      <p:regular r:id="rId80"/>
      <p:bold r:id="rId81"/>
      <p:italic r:id="rId82"/>
      <p:boldItalic r:id="rId83"/>
    </p:embeddedFont>
    <p:embeddedFont>
      <p:font typeface="Lato" panose="020F0502020204030203" pitchFamily="34" charset="0"/>
      <p:regular r:id="rId84"/>
      <p:bold r:id="rId85"/>
      <p:italic r:id="rId86"/>
      <p:boldItalic r:id="rId87"/>
    </p:embeddedFont>
    <p:embeddedFont>
      <p:font typeface="Quattrocento Sans" panose="020B0502050000020003"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2" roundtripDataSignature="AMtx7mj/3WbfFQcflYofaThpU3Xp1jbi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morning and I'm glad everyone could join us.  This morning we're going to be talking about “Modern SQL Server Features That Make Life Better.”</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a:latin typeface="Calibri"/>
                <a:ea typeface="Calibri"/>
                <a:cs typeface="Calibri"/>
                <a:sym typeface="Calibri"/>
              </a:rPr>
              <a:t>Now let’s look at Lightweight Query Profiling. </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None/>
            </a:pPr>
            <a:r>
              <a:rPr lang="en-US">
                <a:latin typeface="Calibri"/>
                <a:ea typeface="Calibri"/>
                <a:cs typeface="Calibri"/>
                <a:sym typeface="Calibri"/>
              </a:rPr>
              <a:t>To understand Lightweight Query Profiling, we need to first understand its predecessor, standard profiling infrastructure.</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None/>
            </a:pPr>
            <a:r>
              <a:rPr lang="en-US">
                <a:latin typeface="Calibri"/>
                <a:ea typeface="Calibri"/>
                <a:cs typeface="Calibri"/>
                <a:sym typeface="Calibri"/>
              </a:rPr>
              <a:t>In previous versions of SQL Server, row count information per operator per thread was available, along with CPU runtime data, leveraging features from what is called the Standard Profiling Infrastructure. </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None/>
            </a:pPr>
            <a:r>
              <a:rPr lang="en-US">
                <a:latin typeface="Calibri"/>
                <a:ea typeface="Calibri"/>
                <a:cs typeface="Calibri"/>
                <a:sym typeface="Calibri"/>
              </a:rPr>
              <a:t>The catch is that this involved capturing the queries you wanted to know about ahead of time and then re-running them after turning on SET STATISTICS PROFILE or SET STATISTICS XML.  The query_post_execution_showplan extended event could be used to gather the execution plan of an already executed query.</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800"/>
              <a:buFont typeface="Calibri"/>
              <a:buNone/>
            </a:pPr>
            <a:r>
              <a:rPr lang="en-US">
                <a:latin typeface="Calibri"/>
                <a:ea typeface="Calibri"/>
                <a:cs typeface="Calibri"/>
                <a:sym typeface="Calibri"/>
              </a:rPr>
              <a:t>With lightweight query profiling, there is no need to capture queries ahead of time and re-run them. Real time data about a session’s query plan can be collected instead. </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800"/>
              <a:buFont typeface="Calibri"/>
              <a:buNone/>
            </a:pPr>
            <a:r>
              <a:rPr lang="en-US">
                <a:latin typeface="Calibri"/>
                <a:ea typeface="Calibri"/>
                <a:cs typeface="Calibri"/>
                <a:sym typeface="Calibri"/>
              </a:rPr>
              <a:t>A main difference between the standard profile structure and Lightweight Query Profiling is that the new profiling structure does not collect CPU information. The other significant difference is that in 2016 and 17, the feature can be turned on ahead of time with a trace flag so there’s no need to capture a query and then re-run it. In SQL Server 2019, this lightweight query profiling is on by default.</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None/>
            </a:pPr>
            <a:r>
              <a:rPr lang="en-US">
                <a:latin typeface="Calibri"/>
                <a:ea typeface="Calibri"/>
                <a:cs typeface="Calibri"/>
                <a:sym typeface="Calibri"/>
              </a:rPr>
              <a:t>This feature can also be used to get progress on index builds.</a:t>
            </a:r>
            <a:endParaRPr/>
          </a:p>
          <a:p>
            <a:pPr marL="0" marR="0" lvl="0" indent="0" algn="l" rtl="0">
              <a:lnSpc>
                <a:spcPct val="107000"/>
              </a:lnSpc>
              <a:spcBef>
                <a:spcPts val="800"/>
              </a:spcBef>
              <a:spcAft>
                <a:spcPts val="0"/>
              </a:spcAft>
              <a:buNone/>
            </a:pPr>
            <a:endParaRPr>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Let’s see a demo of this feature that helps us answer the question, should I kill this query? This demo comes from code made available from Bob Ward’s Github  (https://github.com/microsoft/bobsql) and goes along with his book “SQL Server 2019 Revealed”</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Download and restore a copy of the WideWorldImporters database.</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Enlarge a couple of the tables in that database using the script extendwwi.sql </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Open and run a query called “mysmartsqlquery.sql”.</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In a separate window run step 1 from “show_active_queries.sql” from Bob’s SQL2019Book folder.</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Keep executing this “show_active_queries” SQL and notice the CPU increasing and async_network_io waits. The query is using a lot of CPU and the client, in this case SSMS, is getting back a lot of results and there are waits associated with the client showing those results. </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Run Step 2 from the “show_active_queries” SQL. This is where you get the query profile information from the new feature. Notice the huge row estimates and the slowing rising row count columns where ethe Nested Loops and Table Sppol operators are. Keep executing this and you can see that this query is going to take forever to finish.</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Now run step 3 and look at the execution plan. Hover over the Nested Loops operator and notice that it says at the bottom of the tooltip “Warnings: no join predicate”</a:t>
            </a:r>
            <a:endParaRPr/>
          </a:p>
          <a:p>
            <a:pPr marL="342900" marR="0" lvl="0" indent="-342900" algn="l" rtl="0">
              <a:lnSpc>
                <a:spcPct val="107000"/>
              </a:lnSpc>
              <a:spcBef>
                <a:spcPts val="800"/>
              </a:spcBef>
              <a:spcAft>
                <a:spcPts val="0"/>
              </a:spcAft>
              <a:buClr>
                <a:schemeClr val="dk1"/>
              </a:buClr>
              <a:buSzPts val="1800"/>
              <a:buFont typeface="Calibri"/>
              <a:buAutoNum type="arabicPeriod"/>
            </a:pPr>
            <a:r>
              <a:rPr lang="en-US" sz="1800">
                <a:latin typeface="Calibri"/>
                <a:ea typeface="Calibri"/>
                <a:cs typeface="Calibri"/>
                <a:sym typeface="Calibri"/>
              </a:rPr>
              <a:t>Look back at the query and notice the typo where the query joins the SI table to itself and not to SIL.</a:t>
            </a:r>
            <a:endParaRPr/>
          </a:p>
        </p:txBody>
      </p:sp>
      <p:sp>
        <p:nvSpPr>
          <p:cNvPr id="207" name="Google Shape;2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200"/>
              <a:buFont typeface="Lato"/>
              <a:buNone/>
            </a:pPr>
            <a:r>
              <a:rPr lang="en-US">
                <a:solidFill>
                  <a:srgbClr val="1D1C1D"/>
                </a:solidFill>
                <a:latin typeface="Lato"/>
                <a:ea typeface="Lato"/>
                <a:cs typeface="Lato"/>
                <a:sym typeface="Lato"/>
              </a:rPr>
              <a:t>Intelligent Query Processing is a collection of new database engine features, some of which began appearing in SQL Server 2014 and 2016. Some of these features, like memory grant feedback, were enhanced in later versions SQL Server, while more features appeared in each new version of SQL Server. This topic alone could be an entire day’s pre-conference session so I’m only going to touch on a few of these.</a:t>
            </a:r>
            <a:endParaRPr/>
          </a:p>
          <a:p>
            <a:pPr marL="0" marR="0" lvl="0" indent="0" algn="l" rtl="0">
              <a:lnSpc>
                <a:spcPct val="100000"/>
              </a:lnSpc>
              <a:spcBef>
                <a:spcPts val="0"/>
              </a:spcBef>
              <a:spcAft>
                <a:spcPts val="0"/>
              </a:spcAft>
              <a:buClr>
                <a:srgbClr val="1D1C1D"/>
              </a:buClr>
              <a:buSzPts val="1200"/>
              <a:buFont typeface="Lato"/>
              <a:buNone/>
            </a:pPr>
            <a:endParaRPr/>
          </a:p>
        </p:txBody>
      </p:sp>
      <p:sp>
        <p:nvSpPr>
          <p:cNvPr id="219" name="Google Shape;21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p:txBody>
      </p:sp>
      <p:sp>
        <p:nvSpPr>
          <p:cNvPr id="232" name="Google Shape;23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p:txBody>
      </p:sp>
      <p:sp>
        <p:nvSpPr>
          <p:cNvPr id="244" name="Google Shape;24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i="0">
                <a:solidFill>
                  <a:srgbClr val="1D1C1D"/>
                </a:solidFill>
                <a:latin typeface="Arial"/>
                <a:ea typeface="Arial"/>
                <a:cs typeface="Arial"/>
                <a:sym typeface="Arial"/>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r>
              <a:rPr lang="en-US">
                <a:latin typeface="Arial"/>
                <a:ea typeface="Arial"/>
                <a:cs typeface="Arial"/>
                <a:sym typeface="Arial"/>
              </a:rPr>
              <a:t>For an excessive memory grant condition, if the granted memory is more than two times the size of the actual used memory, memory grant feedback will recalculate the memory grant and update the cached plan.</a:t>
            </a: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rgbClr val="1D1C1D"/>
              </a:buClr>
              <a:buSzPts val="1800"/>
              <a:buFont typeface="Lato"/>
              <a:buNone/>
            </a:pPr>
            <a:r>
              <a:rPr lang="en-US" i="0">
                <a:solidFill>
                  <a:srgbClr val="1D1C1D"/>
                </a:solidFill>
                <a:latin typeface="Arial"/>
                <a:ea typeface="Arial"/>
                <a:cs typeface="Arial"/>
                <a:sym typeface="Arial"/>
              </a:rPr>
              <a:t>A memory grant that is too small can occur when SQL Server underestimates the number of rows involved in an operation. When this happens then a spill to disk over on Tempdb occurs. This means that the data that couldn’t be handled in memory was processed on disk in TempDB. When a disk spill occurs in these newer versions of SQL Server, the engine now adjusts to provide the query more memory the next time it runs, thus avoiding the spill to Tempdb and making performance better next time.</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r>
              <a:rPr lang="en-US">
                <a:solidFill>
                  <a:srgbClr val="161616"/>
                </a:solidFill>
                <a:highlight>
                  <a:srgbClr val="FFFFFF"/>
                </a:highlight>
                <a:latin typeface="Arial"/>
                <a:ea typeface="Arial"/>
                <a:cs typeface="Arial"/>
                <a:sym typeface="Arial"/>
              </a:rPr>
              <a:t>Spill events are reported to memory grant feedback and can be surfaced via the </a:t>
            </a:r>
            <a:r>
              <a:rPr lang="en-US">
                <a:solidFill>
                  <a:srgbClr val="161616"/>
                </a:solidFill>
                <a:latin typeface="Arial"/>
                <a:ea typeface="Arial"/>
                <a:cs typeface="Arial"/>
                <a:sym typeface="Arial"/>
              </a:rPr>
              <a:t>spilling_report_to_memory_grant_feedback</a:t>
            </a:r>
            <a:r>
              <a:rPr lang="en-US">
                <a:solidFill>
                  <a:srgbClr val="161616"/>
                </a:solidFill>
                <a:highlight>
                  <a:srgbClr val="FFFFFF"/>
                </a:highlight>
                <a:latin typeface="Arial"/>
                <a:ea typeface="Arial"/>
                <a:cs typeface="Arial"/>
                <a:sym typeface="Arial"/>
              </a:rPr>
              <a:t> extended event.</a:t>
            </a: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256" name="Google Shape;25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268" name="Google Shape;26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i="0">
                <a:solidFill>
                  <a:srgbClr val="1D1C1D"/>
                </a:solidFill>
                <a:latin typeface="Arial"/>
                <a:ea typeface="Arial"/>
                <a:cs typeface="Arial"/>
                <a:sym typeface="Arial"/>
              </a:rPr>
              <a:t>In SQL Server 2022, at compat level 160 and with Query Store enabled, memory grant feedback is persisted in the Query Store. No longer is memory grant feedback information lost when SQL Server restarts or the machine is rebooted.</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rgbClr val="1D1C1D"/>
              </a:buClr>
              <a:buSzPts val="1800"/>
              <a:buFont typeface="Lato"/>
              <a:buNone/>
            </a:pPr>
            <a:r>
              <a:rPr lang="en-US" i="0">
                <a:solidFill>
                  <a:srgbClr val="1D1C1D"/>
                </a:solidFill>
                <a:latin typeface="Arial"/>
                <a:ea typeface="Arial"/>
                <a:cs typeface="Arial"/>
                <a:sym typeface="Arial"/>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r>
              <a:rPr lang="en-US">
                <a:latin typeface="Arial"/>
                <a:ea typeface="Arial"/>
                <a:cs typeface="Arial"/>
                <a:sym typeface="Arial"/>
              </a:rPr>
              <a:t>“This feature was introduced in SQL Server 2022 (16.x), however this performance enhancement is available for queries that operate in the database compatibility level 140 (introduced in SQL Server 2017) or higher, or the QUERY_OPTIMIZER_COMPATIBILITY_LEVEL_n hint of 140 and higher, and when Query Store is enabled for the database and is in a "read write" state.</a:t>
            </a:r>
            <a:r>
              <a:rPr lang="en-US" i="0">
                <a:solidFill>
                  <a:srgbClr val="1D1C1D"/>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280" name="Google Shape;28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fc35f59b67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g2fc35f59b67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i="0">
                <a:solidFill>
                  <a:srgbClr val="1D1C1D"/>
                </a:solidFill>
                <a:latin typeface="Arial"/>
                <a:ea typeface="Arial"/>
                <a:cs typeface="Arial"/>
                <a:sym typeface="Arial"/>
              </a:rPr>
              <a:t>In SQL Server 2022, at compat level 160 and with Query Store enabled, memory grant feedback is persisted in the Query Store. No longer is memory grant feedback information lost when SQL Server restarts or the machine is rebooted.</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rgbClr val="1D1C1D"/>
              </a:buClr>
              <a:buSzPts val="1800"/>
              <a:buFont typeface="Lato"/>
              <a:buNone/>
            </a:pPr>
            <a:r>
              <a:rPr lang="en-US" i="0">
                <a:solidFill>
                  <a:srgbClr val="1D1C1D"/>
                </a:solidFill>
                <a:latin typeface="Arial"/>
                <a:ea typeface="Arial"/>
                <a:cs typeface="Arial"/>
                <a:sym typeface="Arial"/>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r>
              <a:rPr lang="en-US">
                <a:latin typeface="Arial"/>
                <a:ea typeface="Arial"/>
                <a:cs typeface="Arial"/>
                <a:sym typeface="Arial"/>
              </a:rPr>
              <a:t>“This feature was introduced in SQL Server 2022 (16.x), however this performance enhancement is available for queries that operate in the database compatibility level 140 (introduced in SQL Server 2017) or higher, or the QUERY_OPTIMIZER_COMPATIBILITY_LEVEL_n hint of 140 and higher, and when Query Store is enabled for the database and is in a "read write" state.</a:t>
            </a:r>
            <a:r>
              <a:rPr lang="en-US" i="0">
                <a:solidFill>
                  <a:srgbClr val="1D1C1D"/>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i="0">
              <a:solidFill>
                <a:srgbClr val="1D1C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292" name="Google Shape;292;g2fc35f59b67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800"/>
              <a:t>DOP feedback self-adjusts DOP to avoid excess parallelism. If parallelism usage is deemed inefficient, DOP feedback lowers the DOP for the next execution of the query, from whatever is the configured DOP, and verify if it helps.</a:t>
            </a:r>
            <a:endParaRPr sz="1800">
              <a:latin typeface="Calibri"/>
              <a:ea typeface="Calibri"/>
              <a:cs typeface="Calibri"/>
              <a:sym typeface="Calibri"/>
            </a:endParaRPr>
          </a:p>
        </p:txBody>
      </p:sp>
      <p:sp>
        <p:nvSpPr>
          <p:cNvPr id="305" name="Google Shape;30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800">
                <a:latin typeface="Calibri"/>
                <a:ea typeface="Calibri"/>
                <a:cs typeface="Calibri"/>
                <a:sym typeface="Calibri"/>
              </a:rPr>
              <a:t>Current slide notes are copied from a MS Learn page. Please summarize and rephrase.</a:t>
            </a:r>
            <a:endParaRPr/>
          </a:p>
        </p:txBody>
      </p:sp>
      <p:sp>
        <p:nvSpPr>
          <p:cNvPr id="317" name="Google Shape;31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latin typeface="Calibri"/>
              <a:ea typeface="Calibri"/>
              <a:cs typeface="Calibri"/>
              <a:sym typeface="Calibri"/>
            </a:endParaRPr>
          </a:p>
        </p:txBody>
      </p:sp>
      <p:sp>
        <p:nvSpPr>
          <p:cNvPr id="329" name="Google Shape;32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latin typeface="Calibri"/>
              <a:ea typeface="Calibri"/>
              <a:cs typeface="Calibri"/>
              <a:sym typeface="Calibri"/>
            </a:endParaRPr>
          </a:p>
        </p:txBody>
      </p:sp>
      <p:sp>
        <p:nvSpPr>
          <p:cNvPr id="341" name="Google Shape;34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latin typeface="Calibri"/>
              <a:ea typeface="Calibri"/>
              <a:cs typeface="Calibri"/>
              <a:sym typeface="Calibri"/>
            </a:endParaRPr>
          </a:p>
        </p:txBody>
      </p:sp>
      <p:sp>
        <p:nvSpPr>
          <p:cNvPr id="353" name="Google Shape;35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Query Store solves the challenge of persisting performance data over time. Prior to Query Store, there was the Management Data Warehouse in SQL Server, and that feature can still be enabled, but Query Store is superior to Management Data Warehouse.</a:t>
            </a:r>
            <a:endParaRPr/>
          </a:p>
          <a:p>
            <a:pPr marL="0" lvl="0" indent="0" algn="l" rtl="0">
              <a:spcBef>
                <a:spcPts val="0"/>
              </a:spcBef>
              <a:spcAft>
                <a:spcPts val="0"/>
              </a:spcAft>
              <a:buNone/>
            </a:pPr>
            <a:endParaRPr/>
          </a:p>
          <a:p>
            <a:pPr marL="0" lvl="0" indent="0" algn="l" rtl="0">
              <a:spcBef>
                <a:spcPts val="0"/>
              </a:spcBef>
              <a:spcAft>
                <a:spcPts val="0"/>
              </a:spcAft>
              <a:buNone/>
            </a:pPr>
            <a:r>
              <a:rPr lang="en-US"/>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endParaRPr/>
          </a:p>
          <a:p>
            <a:pPr marL="0" lvl="0" indent="0" algn="l" rtl="0">
              <a:spcBef>
                <a:spcPts val="0"/>
              </a:spcBef>
              <a:spcAft>
                <a:spcPts val="0"/>
              </a:spcAft>
              <a:buNone/>
            </a:pPr>
            <a:endParaRPr/>
          </a:p>
          <a:p>
            <a:pPr marL="0" lvl="0" indent="0" algn="l" rtl="0">
              <a:spcBef>
                <a:spcPts val="0"/>
              </a:spcBef>
              <a:spcAft>
                <a:spcPts val="0"/>
              </a:spcAft>
              <a:buNone/>
            </a:pPr>
            <a:r>
              <a:rPr lang="en-US"/>
              <a:t>Both of these methods, but particularly server-side trace, has some significant overhead depending on what you’re trying to capture – like query plans, for example. You could also do things like record the output of Adam Machanic’s sp_whoisactive to a database. </a:t>
            </a:r>
            <a:endParaRPr/>
          </a:p>
          <a:p>
            <a:pPr marL="0" lvl="0" indent="0" algn="l" rtl="0">
              <a:spcBef>
                <a:spcPts val="0"/>
              </a:spcBef>
              <a:spcAft>
                <a:spcPts val="0"/>
              </a:spcAft>
              <a:buNone/>
            </a:pPr>
            <a:endParaRPr/>
          </a:p>
          <a:p>
            <a:pPr marL="0" lvl="0" indent="0" algn="l" rtl="0">
              <a:spcBef>
                <a:spcPts val="0"/>
              </a:spcBef>
              <a:spcAft>
                <a:spcPts val="0"/>
              </a:spcAft>
              <a:buNone/>
            </a:pPr>
            <a:r>
              <a:rPr lang="en-US"/>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endParaRPr/>
          </a:p>
          <a:p>
            <a:pPr marL="0" lvl="0" indent="0" algn="l" rtl="0">
              <a:spcBef>
                <a:spcPts val="0"/>
              </a:spcBef>
              <a:spcAft>
                <a:spcPts val="0"/>
              </a:spcAft>
              <a:buNone/>
            </a:pPr>
            <a:endParaRPr/>
          </a:p>
          <a:p>
            <a:pPr marL="0" lvl="0" indent="0" algn="l" rtl="0">
              <a:spcBef>
                <a:spcPts val="0"/>
              </a:spcBef>
              <a:spcAft>
                <a:spcPts val="0"/>
              </a:spcAft>
              <a:buNone/>
            </a:pPr>
            <a:r>
              <a:rPr lang="en-US"/>
              <a:t>So, Query Store makes life better simply by freeing you from having to create and manage your own monitoring process or convince your boss to buy pricey monitoring software from a 3</a:t>
            </a:r>
            <a:r>
              <a:rPr lang="en-US" baseline="30000"/>
              <a:t>rd</a:t>
            </a:r>
            <a:r>
              <a:rPr lang="en-US"/>
              <a:t> party. And some employers only want to use native monitoring methods and say so in their job postings.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5" name="Google Shape;36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377" name="Google Shape;37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There are a couple of important trace flags for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Besides the query regression report that is built-in, you can also get the top X reports by memory, reads, duration, etc for the 2 weeks prior to a migration and the same query ID values for the two weeks after. With some math, you can determine whether the metric you are measuring got better or worse after the migration.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389" name="Google Shape;38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01" name="Google Shape;401;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next category of features that we will discuss are features that make troubleshooting data issues easier for the SQL Serve professional.</a:t>
            </a:r>
            <a:endParaRPr/>
          </a:p>
        </p:txBody>
      </p:sp>
      <p:sp>
        <p:nvSpPr>
          <p:cNvPr id="413" name="Google Shape;41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 Luckily, we have a better error message now! This error message makes life better by reducing your troubleshooting time. The new message tells you exactly what table and column has the problem as well as the value that was truncated!</a:t>
            </a:r>
            <a:endParaRPr/>
          </a:p>
        </p:txBody>
      </p:sp>
      <p:sp>
        <p:nvSpPr>
          <p:cNvPr id="425" name="Google Shape;42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US" dirty="0"/>
              <a:t> Luckily, we have a better error message now! This error message makes life better by reducing your troubleshooting time. The new message tells you exactly what table and column has the problem as well as the value that was truncated!</a:t>
            </a:r>
          </a:p>
          <a:p>
            <a:pPr marL="0" lvl="0" indent="0" algn="l" rtl="0">
              <a:spcBef>
                <a:spcPts val="0"/>
              </a:spcBef>
              <a:spcAft>
                <a:spcPts val="0"/>
              </a:spcAft>
              <a:buNone/>
            </a:pPr>
            <a:endParaRPr lang="en-US" dirty="0"/>
          </a:p>
          <a:p>
            <a:pPr marL="0" lvl="0" indent="0" algn="l" rtl="0">
              <a:lnSpc>
                <a:spcPct val="90000"/>
              </a:lnSpc>
              <a:spcBef>
                <a:spcPts val="1000"/>
              </a:spcBef>
              <a:spcAft>
                <a:spcPts val="0"/>
              </a:spcAft>
              <a:buClr>
                <a:schemeClr val="dk1"/>
              </a:buClr>
              <a:buSzPts val="2400"/>
              <a:buFont typeface="Arial"/>
              <a:buChar char="•"/>
            </a:pPr>
            <a:r>
              <a:rPr lang="en-US" dirty="0"/>
              <a:t>Can be turned on in SQL Server 2017 using trace flag 460.  </a:t>
            </a:r>
          </a:p>
          <a:p>
            <a:pPr marL="0" lvl="0" indent="0" algn="l" rtl="0">
              <a:lnSpc>
                <a:spcPct val="90000"/>
              </a:lnSpc>
              <a:spcBef>
                <a:spcPts val="1000"/>
              </a:spcBef>
              <a:spcAft>
                <a:spcPts val="0"/>
              </a:spcAft>
              <a:buClr>
                <a:schemeClr val="dk1"/>
              </a:buClr>
              <a:buSzPts val="2400"/>
              <a:buFont typeface="Arial"/>
              <a:buChar char="•"/>
            </a:pPr>
            <a:r>
              <a:rPr lang="en-US" dirty="0"/>
              <a:t>Available in compatibility level 150 (SQL Server 2019) by default</a:t>
            </a:r>
          </a:p>
          <a:p>
            <a:pPr marL="0" lvl="0" indent="0" algn="l" rtl="0">
              <a:spcBef>
                <a:spcPts val="0"/>
              </a:spcBef>
              <a:spcAft>
                <a:spcPts val="0"/>
              </a:spcAft>
              <a:buNone/>
            </a:pPr>
            <a:endParaRPr dirty="0"/>
          </a:p>
        </p:txBody>
      </p:sp>
      <p:sp>
        <p:nvSpPr>
          <p:cNvPr id="437" name="Google Shape;43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The next troubleshooting related feature we’ll look at is Temporal tables.</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When this feature is enabled on a table, then a history table is created and that table keeps a complete record of updates and deletes to data by tracking the versions of rows based on a time period. The time range start and time range end values represent the time range when the values in the history table were in the source or “temporal” table.</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p:txBody>
      </p:sp>
      <p:sp>
        <p:nvSpPr>
          <p:cNvPr id="449" name="Google Shape;449;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1" name="Google Shape;461;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As an example of why you would use this, temporal tables can be used to track pricing changes for products over time, analyze those changes for trends, and recover versions of rows that existed before accidental changes were made. This last point is a fantastic one because it allows for recovery of rows without the need for a restore operation. This feature is also useful for auditing of changes in a table.</a:t>
            </a:r>
            <a:endParaRPr dirty="0"/>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This feature is fantastic for quickly being able to find data that needs to be put back into the original table due to an oops change.</a:t>
            </a:r>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(Tell the story of an employee who was allowed to connect MS Access directly to a table and make changes in the SQL table and how this offered some protection for the data.)</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Now, let’s see a demo of Temporal Tables.</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p:txBody>
      </p:sp>
      <p:sp>
        <p:nvSpPr>
          <p:cNvPr id="487" name="Google Shape;48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Here we have an example of a history table. </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Let’s say a Developer was asked to raise the price of certain products by 10%. Those first few rows where the price is $539.83 was the original price, before the 10% increase. Those were </a:t>
            </a:r>
            <a:r>
              <a:rPr lang="en-US" dirty="0" err="1"/>
              <a:t>were</a:t>
            </a:r>
            <a:r>
              <a:rPr lang="en-US" dirty="0"/>
              <a:t> active between the </a:t>
            </a:r>
            <a:r>
              <a:rPr lang="en-US" dirty="0" err="1"/>
              <a:t>SysStartTime</a:t>
            </a:r>
            <a:r>
              <a:rPr lang="en-US" dirty="0"/>
              <a:t> and </a:t>
            </a:r>
            <a:r>
              <a:rPr lang="en-US" dirty="0" err="1"/>
              <a:t>SysEndtime</a:t>
            </a:r>
            <a:r>
              <a:rPr lang="en-US" dirty="0"/>
              <a:t>. </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Now let’s say that the same script was ran a second time some time later on. The next set of rows that have the price of $604 show that the price has been changed again and those rows have no been archived.</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(Tell the story of an employee who was allowed to connect MS Access directly to a table and make changes in the SQL table and how this offered some protection for the data.)</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endParaRPr dirty="0"/>
          </a:p>
        </p:txBody>
      </p:sp>
      <p:sp>
        <p:nvSpPr>
          <p:cNvPr id="473" name="Google Shape;47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next category of features that we will discuss is related to permission enhancements.</a:t>
            </a:r>
            <a:endParaRPr/>
          </a:p>
        </p:txBody>
      </p:sp>
      <p:sp>
        <p:nvSpPr>
          <p:cNvPr id="499" name="Google Shape;499;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CONNECT ANY DATABASE – Grants the connect permission to a login. Can be combined with other permissions to provide further capabilities. For example, if you combine this permission with GRANT VIEW SERVER STATE, then a login can  monitor performance via DMVs without being granted access to the data in the databases.</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SELECT ALL USER SECURABLES – Grants SELECT permissions to all objects to which a login has access. When combined with CONNECT ANY DATABASE this is a simple way to grant read permissions to all databases at the server level. This can be useful for SQL Report Writers or business users who are power users and may make their own reports without requests to an IT Department.</a:t>
            </a:r>
            <a:endParaRPr/>
          </a:p>
          <a:p>
            <a:pPr marL="0" lvl="0" indent="0" algn="l" rtl="0">
              <a:spcBef>
                <a:spcPts val="0"/>
              </a:spcBef>
              <a:spcAft>
                <a:spcPts val="0"/>
              </a:spcAft>
              <a:buNone/>
            </a:pPr>
            <a:endParaRPr/>
          </a:p>
        </p:txBody>
      </p:sp>
      <p:sp>
        <p:nvSpPr>
          <p:cNvPr id="511" name="Google Shape;511;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Many of these new roles are designed to give people access to server and database scoped DMVs that require the VIEW Server State or VIEW Database permission</a:t>
            </a:r>
            <a:endParaRPr/>
          </a:p>
          <a:p>
            <a:pPr marL="0" lvl="0" indent="0" algn="l" rtl="0">
              <a:spcBef>
                <a:spcPts val="0"/>
              </a:spcBef>
              <a:spcAft>
                <a:spcPts val="0"/>
              </a:spcAft>
              <a:buNone/>
            </a:pPr>
            <a:endParaRPr/>
          </a:p>
          <a:p>
            <a:pPr marL="0" lvl="0" indent="0" algn="l" rtl="0">
              <a:spcBef>
                <a:spcPts val="0"/>
              </a:spcBef>
              <a:spcAft>
                <a:spcPts val="0"/>
              </a:spcAft>
              <a:buNone/>
            </a:pPr>
            <a:r>
              <a:rPr lang="en-US"/>
              <a:t>Recently used the new loginmanager role to allow a PowerShell job to copy logins to maintain a traditional Availability Group.</a:t>
            </a:r>
            <a:endParaRPr/>
          </a:p>
        </p:txBody>
      </p:sp>
      <p:sp>
        <p:nvSpPr>
          <p:cNvPr id="523" name="Google Shape;523;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next category of features that we will discuss T-SQL enhancements.</a:t>
            </a:r>
            <a:endParaRPr/>
          </a:p>
        </p:txBody>
      </p:sp>
      <p:sp>
        <p:nvSpPr>
          <p:cNvPr id="535" name="Google Shape;535;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https://www.red-gate.com/simple-talk/blogs/filetables-great-for-business-great-for-hobbyist/ </a:t>
            </a:r>
            <a:endParaRPr dirty="0"/>
          </a:p>
          <a:p>
            <a:pPr marL="0" lvl="0" indent="0" algn="l" rtl="0">
              <a:spcBef>
                <a:spcPts val="0"/>
              </a:spcBef>
              <a:spcAft>
                <a:spcPts val="0"/>
              </a:spcAft>
              <a:buNone/>
            </a:pPr>
            <a:r>
              <a:rPr lang="en-US" dirty="0"/>
              <a:t>https://voiceofthedba.com/tag/filetable/</a:t>
            </a:r>
            <a:endParaRPr dirty="0"/>
          </a:p>
          <a:p>
            <a:pPr marL="0" lvl="0" indent="0" algn="l" rtl="0">
              <a:spcBef>
                <a:spcPts val="0"/>
              </a:spcBef>
              <a:spcAft>
                <a:spcPts val="0"/>
              </a:spcAft>
              <a:buNone/>
            </a:pPr>
            <a:r>
              <a:rPr lang="en-US" dirty="0"/>
              <a:t>https://www.c-sharpcorner.com/UploadFile/rohatash/top-10-exciting-new-features-of-sql-server-2012/</a:t>
            </a:r>
          </a:p>
          <a:p>
            <a:pPr marL="0" lvl="0" indent="0" algn="l" rtl="0">
              <a:spcBef>
                <a:spcPts val="0"/>
              </a:spcBef>
              <a:spcAft>
                <a:spcPts val="0"/>
              </a:spcAft>
              <a:buNone/>
            </a:pPr>
            <a:r>
              <a:rPr lang="en-US" dirty="0"/>
              <a:t>https://sqlperformance.com/2015/01/t-sql-queries/pagination-with-offset-fetch</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47" name="Google Shape;54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8" name="Google Shape;55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FROMPARTS functions let you build either a date, time or full datetime value from parts or values that you pass to the functions.</a:t>
            </a:r>
            <a:endParaRPr dirty="0"/>
          </a:p>
          <a:p>
            <a:pPr marL="0" lvl="0" indent="0" algn="l" rtl="0">
              <a:spcBef>
                <a:spcPts val="0"/>
              </a:spcBef>
              <a:spcAft>
                <a:spcPts val="0"/>
              </a:spcAft>
              <a:buNone/>
            </a:pPr>
            <a:r>
              <a:rPr lang="en-US" dirty="0"/>
              <a:t>EOMONTH lets you pass values in and returns the last day of the month for the value passed in. No more building custom UDFs.</a:t>
            </a:r>
            <a:endParaRPr dirty="0"/>
          </a:p>
          <a:p>
            <a:pPr marL="0" lvl="0" indent="0" algn="l" rtl="0">
              <a:spcBef>
                <a:spcPts val="0"/>
              </a:spcBef>
              <a:spcAft>
                <a:spcPts val="0"/>
              </a:spcAft>
              <a:buNone/>
            </a:pPr>
            <a:endParaRPr dirty="0"/>
          </a:p>
        </p:txBody>
      </p:sp>
      <p:sp>
        <p:nvSpPr>
          <p:cNvPr id="559" name="Google Shape;55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Here is a bit about me. I got my start in SQL Server 15 years ago by using SQL Server Reporting Services to build custom reports for my employer.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 was also fascinated by the SQL Server engine underneath and at the time I also got the chance to learn SQL Server transactional replication as part of supporting a key application.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 did a lot of self study and 5 years after starting with SQL Server I earned my first certification. I earned two more earlier this Spring. I would encourage you to look at my blog at leemarkum.com and you can contact me on twitter using @leemarkum. You can also find me on LinkedIn, or feel free to email me at the address on the slide.</a:t>
            </a:r>
            <a:endParaRPr/>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0" name="Google Shape;57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DROP IF EXISTS greatly simplifies scenarios where you need to see if an object exists and drop it before you create the object. This is useful in situations where you are deploying new SQL objects via SQL scripts. The syntax works for tables, table constraints, table columns, procedures, and triggers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A variation of this is the CREATE OR ALTER syntax. Using this syntax, if the object exists, then it will be altered to match the new definition contained in the script. If the object does not exist already, then it will be created. This new syntax works for views, procedures, functions and triggers. Note this does not work for tables.</a:t>
            </a:r>
            <a:endParaRPr/>
          </a:p>
          <a:p>
            <a:pPr marL="0" lvl="0" indent="0" algn="l" rtl="0">
              <a:spcBef>
                <a:spcPts val="0"/>
              </a:spcBef>
              <a:spcAft>
                <a:spcPts val="0"/>
              </a:spcAft>
              <a:buNone/>
            </a:pPr>
            <a:endParaRPr/>
          </a:p>
        </p:txBody>
      </p:sp>
      <p:sp>
        <p:nvSpPr>
          <p:cNvPr id="571" name="Google Shape;57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endParaRPr/>
          </a:p>
          <a:p>
            <a:pPr marL="0" lvl="0" indent="0" algn="l" rtl="0">
              <a:spcBef>
                <a:spcPts val="0"/>
              </a:spcBef>
              <a:spcAft>
                <a:spcPts val="0"/>
              </a:spcAft>
              <a:buNone/>
            </a:pPr>
            <a:endParaRPr/>
          </a:p>
          <a:p>
            <a:pPr marL="0" lvl="0" indent="0" algn="l" rtl="0">
              <a:spcBef>
                <a:spcPts val="0"/>
              </a:spcBef>
              <a:spcAft>
                <a:spcPts val="0"/>
              </a:spcAft>
              <a:buNone/>
            </a:pPr>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a:p>
          <a:p>
            <a:pPr marL="0" lvl="0" indent="0" algn="l" rtl="0">
              <a:spcBef>
                <a:spcPts val="0"/>
              </a:spcBef>
              <a:spcAft>
                <a:spcPts val="0"/>
              </a:spcAft>
              <a:buNone/>
            </a:pPr>
            <a:endParaRPr/>
          </a:p>
          <a:p>
            <a:pPr marL="0" lvl="0" indent="0" algn="l" rtl="0">
              <a:spcBef>
                <a:spcPts val="0"/>
              </a:spcBef>
              <a:spcAft>
                <a:spcPts val="0"/>
              </a:spcAft>
              <a:buNone/>
            </a:pPr>
            <a:r>
              <a:rPr lang="en-US"/>
              <a:t>A number of string functions were introduced in SQL Server 2017. The one I’m going to demonstrate is the TRIM function. It removes leading and trailing characters and spaces without nesting LTRIM/RTRIM to do it.</a:t>
            </a:r>
            <a:endParaRPr/>
          </a:p>
          <a:p>
            <a:pPr marL="0" lvl="0" indent="0" algn="l" rtl="0">
              <a:spcBef>
                <a:spcPts val="0"/>
              </a:spcBef>
              <a:spcAft>
                <a:spcPts val="0"/>
              </a:spcAft>
              <a:buNone/>
            </a:pPr>
            <a:endParaRPr/>
          </a:p>
          <a:p>
            <a:pPr marL="0" lvl="0" indent="0" algn="l" rtl="0">
              <a:spcBef>
                <a:spcPts val="0"/>
              </a:spcBef>
              <a:spcAft>
                <a:spcPts val="0"/>
              </a:spcAft>
              <a:buNone/>
            </a:pPr>
            <a:r>
              <a:rPr lang="en-US"/>
              <a:t>Let’s look at a demo of a few of these new T-SQL features.</a:t>
            </a:r>
            <a:endParaRPr/>
          </a:p>
        </p:txBody>
      </p:sp>
      <p:sp>
        <p:nvSpPr>
          <p:cNvPr id="583" name="Google Shape;583;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faa10bbf4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g2faa10bbf4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95" name="Google Shape;595;g2faa10bbf4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faa10bbf41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g2faa10bbf41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7" name="Google Shape;607;g2faa10bbf41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faa10bbf4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g2faa10bbf41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9" name="Google Shape;619;g2faa10bbf41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faa10bbf41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g2faa10bbf41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endParaRPr/>
          </a:p>
          <a:p>
            <a:pPr marL="0" lvl="0" indent="0" algn="l" rtl="0">
              <a:spcBef>
                <a:spcPts val="0"/>
              </a:spcBef>
              <a:spcAft>
                <a:spcPts val="0"/>
              </a:spcAft>
              <a:buNone/>
            </a:pPr>
            <a:endParaRPr/>
          </a:p>
          <a:p>
            <a:pPr marL="0" lvl="0" indent="0" algn="l" rtl="0">
              <a:spcBef>
                <a:spcPts val="0"/>
              </a:spcBef>
              <a:spcAft>
                <a:spcPts val="0"/>
              </a:spcAft>
              <a:buNone/>
            </a:pPr>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a:p>
          <a:p>
            <a:pPr marL="0" lvl="0" indent="0" algn="l" rtl="0">
              <a:spcBef>
                <a:spcPts val="0"/>
              </a:spcBef>
              <a:spcAft>
                <a:spcPts val="0"/>
              </a:spcAft>
              <a:buNone/>
            </a:pPr>
            <a:endParaRPr/>
          </a:p>
          <a:p>
            <a:pPr marL="0" lvl="0" indent="0" algn="l" rtl="0">
              <a:spcBef>
                <a:spcPts val="0"/>
              </a:spcBef>
              <a:spcAft>
                <a:spcPts val="0"/>
              </a:spcAft>
              <a:buNone/>
            </a:pPr>
            <a:r>
              <a:rPr lang="en-US"/>
              <a:t>A number of string functions were introduced in SQL Server 2017. The one I’m going to demonstrate is the TRIM function. It removes leading and trailing characters and spaces without nesting LTRIM/RTRIM to do it.</a:t>
            </a:r>
            <a:endParaRPr/>
          </a:p>
          <a:p>
            <a:pPr marL="0" lvl="0" indent="0" algn="l" rtl="0">
              <a:spcBef>
                <a:spcPts val="0"/>
              </a:spcBef>
              <a:spcAft>
                <a:spcPts val="0"/>
              </a:spcAft>
              <a:buNone/>
            </a:pPr>
            <a:endParaRPr/>
          </a:p>
          <a:p>
            <a:pPr marL="0" lvl="0" indent="0" algn="l" rtl="0">
              <a:spcBef>
                <a:spcPts val="0"/>
              </a:spcBef>
              <a:spcAft>
                <a:spcPts val="0"/>
              </a:spcAft>
              <a:buNone/>
            </a:pPr>
            <a:r>
              <a:rPr lang="en-US"/>
              <a:t>Let’s look at a demo of a few of these new T-SQL features.</a:t>
            </a:r>
            <a:endParaRPr/>
          </a:p>
        </p:txBody>
      </p:sp>
      <p:sp>
        <p:nvSpPr>
          <p:cNvPr id="631" name="Google Shape;631;g2faa10bbf41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3" name="Google Shape;643;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7" name="Google Shape;667;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 number of string functions were introduced in SQL Server 2017. The one I’m going to demonstrate is the TRIM function. It removes leading and trailing characters and spaces without nesting LTRIM/RTRIM to do it.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https://www.mssqltips.com/sqlservertip/7265/sql-server-2022-t-sql-enhancements/</a:t>
            </a:r>
            <a:endParaRPr dirty="0"/>
          </a:p>
          <a:p>
            <a:pPr marL="0" lvl="0" indent="0" algn="l" rtl="0">
              <a:spcBef>
                <a:spcPts val="0"/>
              </a:spcBef>
              <a:spcAft>
                <a:spcPts val="0"/>
              </a:spcAft>
              <a:buNone/>
            </a:pPr>
            <a:r>
              <a:rPr lang="en-US" dirty="0"/>
              <a:t>https://learn.microsoft.com/en-us/training/modules/introduction-sql-server-2022-t-sql-enhancements/2-resumable-constraints-and-wait-low-priority-index</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Let’s look at a demo of a few of these new T-SQL features.</a:t>
            </a:r>
            <a:endParaRPr dirty="0"/>
          </a:p>
        </p:txBody>
      </p:sp>
      <p:sp>
        <p:nvSpPr>
          <p:cNvPr id="668" name="Google Shape;668;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endParaRPr/>
          </a:p>
          <a:p>
            <a:pPr marL="0" lvl="0" indent="0" algn="l" rtl="0">
              <a:spcBef>
                <a:spcPts val="0"/>
              </a:spcBef>
              <a:spcAft>
                <a:spcPts val="0"/>
              </a:spcAft>
              <a:buNone/>
            </a:pPr>
            <a:endParaRPr/>
          </a:p>
          <a:p>
            <a:pPr marL="0" lvl="0" indent="0" algn="l" rtl="0">
              <a:spcBef>
                <a:spcPts val="0"/>
              </a:spcBef>
              <a:spcAft>
                <a:spcPts val="0"/>
              </a:spcAft>
              <a:buNone/>
            </a:pPr>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a:p>
          <a:p>
            <a:pPr marL="0" lvl="0" indent="0" algn="l" rtl="0">
              <a:spcBef>
                <a:spcPts val="0"/>
              </a:spcBef>
              <a:spcAft>
                <a:spcPts val="0"/>
              </a:spcAft>
              <a:buNone/>
            </a:pPr>
            <a:endParaRPr/>
          </a:p>
          <a:p>
            <a:pPr marL="0" lvl="0" indent="0" algn="l" rtl="0">
              <a:spcBef>
                <a:spcPts val="0"/>
              </a:spcBef>
              <a:spcAft>
                <a:spcPts val="0"/>
              </a:spcAft>
              <a:buNone/>
            </a:pPr>
            <a:r>
              <a:rPr lang="en-US"/>
              <a:t>A number of string functions were introduced in SQL Server 2017. The one I’m going to demonstrate is the TRIM function. It removes leading and trailing characters and spaces without nesting LTRIM/RTRIM to do it.</a:t>
            </a:r>
            <a:endParaRPr/>
          </a:p>
          <a:p>
            <a:pPr marL="0" lvl="0" indent="0" algn="l" rtl="0">
              <a:spcBef>
                <a:spcPts val="0"/>
              </a:spcBef>
              <a:spcAft>
                <a:spcPts val="0"/>
              </a:spcAft>
              <a:buNone/>
            </a:pPr>
            <a:endParaRPr/>
          </a:p>
          <a:p>
            <a:pPr marL="0" lvl="0" indent="0" algn="l" rtl="0">
              <a:spcBef>
                <a:spcPts val="0"/>
              </a:spcBef>
              <a:spcAft>
                <a:spcPts val="0"/>
              </a:spcAft>
              <a:buNone/>
            </a:pPr>
            <a:r>
              <a:rPr lang="en-US"/>
              <a:t>https://www.mssqltips.com/sqlservertip/7265/sql-server-2022-t-sql-enhancements/</a:t>
            </a:r>
            <a:endParaRPr/>
          </a:p>
          <a:p>
            <a:pPr marL="0" lvl="0" indent="0" algn="l" rtl="0">
              <a:spcBef>
                <a:spcPts val="0"/>
              </a:spcBef>
              <a:spcAft>
                <a:spcPts val="0"/>
              </a:spcAft>
              <a:buNone/>
            </a:pPr>
            <a:r>
              <a:rPr lang="en-US"/>
              <a:t>https://learn.microsoft.com/en-us/training/modules/introduction-sql-server-2022-t-sql-enhancements/2-resumable-constraints-and-wait-low-priority-index</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Let’s look at a demo of a few of these new T-SQL features.</a:t>
            </a:r>
            <a:endParaRPr/>
          </a:p>
        </p:txBody>
      </p:sp>
      <p:sp>
        <p:nvSpPr>
          <p:cNvPr id="680" name="Google Shape;680;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I am mostly trying to introduce features to you and do so in a way that highlights why it makes your life better as a SQL Server professional. All of these categories could be full length presentations in and of themselves so I simply can’t provide in-depth coverage of the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sz="1200"/>
              <a:t>SSIS, SSRS and SSAS have all had enhancements since SQL Server 2012, but I don’t work in those realms very much so I can’t offer information on those enhancements.</a:t>
            </a:r>
            <a:endParaRPr/>
          </a:p>
          <a:p>
            <a:pPr marL="0" lvl="0" indent="0" algn="l" rtl="0">
              <a:spcBef>
                <a:spcPts val="0"/>
              </a:spcBef>
              <a:spcAft>
                <a:spcPts val="0"/>
              </a:spcAft>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If your favorite feature isn’t in the presentation, then just know that I had to make some choices about what to include and what to leave out.</a:t>
            </a:r>
            <a:endParaRPr/>
          </a:p>
          <a:p>
            <a:pPr marL="0" lvl="0" indent="0" algn="l" rtl="0">
              <a:spcBef>
                <a:spcPts val="0"/>
              </a:spcBef>
              <a:spcAft>
                <a:spcPts val="0"/>
              </a:spcAft>
              <a:buNone/>
            </a:pPr>
            <a:endParaRPr/>
          </a:p>
        </p:txBody>
      </p:sp>
      <p:sp>
        <p:nvSpPr>
          <p:cNvPr id="147" name="Google Shape;14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1" name="Google Shape;691;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2" name="Google Shape;692;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5" name="Google Shape;715;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endParaRPr/>
          </a:p>
          <a:p>
            <a:pPr marL="0" lvl="0" indent="0" algn="l" rtl="0">
              <a:spcBef>
                <a:spcPts val="0"/>
              </a:spcBef>
              <a:spcAft>
                <a:spcPts val="0"/>
              </a:spcAft>
              <a:buNone/>
            </a:pPr>
            <a:endParaRPr/>
          </a:p>
          <a:p>
            <a:pPr marL="0" lvl="0" indent="0" algn="l" rtl="0">
              <a:spcBef>
                <a:spcPts val="0"/>
              </a:spcBef>
              <a:spcAft>
                <a:spcPts val="0"/>
              </a:spcAft>
              <a:buNone/>
            </a:pPr>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a:p>
          <a:p>
            <a:pPr marL="0" lvl="0" indent="0" algn="l" rtl="0">
              <a:spcBef>
                <a:spcPts val="0"/>
              </a:spcBef>
              <a:spcAft>
                <a:spcPts val="0"/>
              </a:spcAft>
              <a:buNone/>
            </a:pPr>
            <a:endParaRPr/>
          </a:p>
          <a:p>
            <a:pPr marL="0" lvl="0" indent="0" algn="l" rtl="0">
              <a:spcBef>
                <a:spcPts val="0"/>
              </a:spcBef>
              <a:spcAft>
                <a:spcPts val="0"/>
              </a:spcAft>
              <a:buNone/>
            </a:pPr>
            <a:r>
              <a:rPr lang="en-US"/>
              <a:t>A number of string functions were introduced in SQL Server 2017. The one I’m going to demonstrate is the TRIM function. It removes leading and trailing characters and spaces without nesting LTRIM/RTRIM to do it.</a:t>
            </a:r>
            <a:endParaRPr/>
          </a:p>
          <a:p>
            <a:pPr marL="0" lvl="0" indent="0" algn="l" rtl="0">
              <a:spcBef>
                <a:spcPts val="0"/>
              </a:spcBef>
              <a:spcAft>
                <a:spcPts val="0"/>
              </a:spcAft>
              <a:buNone/>
            </a:pPr>
            <a:endParaRPr/>
          </a:p>
          <a:p>
            <a:pPr marL="0" lvl="0" indent="0" algn="l" rtl="0">
              <a:spcBef>
                <a:spcPts val="0"/>
              </a:spcBef>
              <a:spcAft>
                <a:spcPts val="0"/>
              </a:spcAft>
              <a:buNone/>
            </a:pPr>
            <a:r>
              <a:rPr lang="en-US"/>
              <a:t>https://www.mssqltips.com/sqlservertip/7265/sql-server-2022-t-sql-enhancements/</a:t>
            </a:r>
            <a:endParaRPr/>
          </a:p>
          <a:p>
            <a:pPr marL="0" lvl="0" indent="0" algn="l" rtl="0">
              <a:spcBef>
                <a:spcPts val="0"/>
              </a:spcBef>
              <a:spcAft>
                <a:spcPts val="0"/>
              </a:spcAft>
              <a:buNone/>
            </a:pPr>
            <a:r>
              <a:rPr lang="en-US"/>
              <a:t>https://learn.microsoft.com/en-us/training/modules/introduction-sql-server-2022-t-sql-enhancements/2-resumable-constraints-and-wait-low-priority-index</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Let’s look at a demo of a few of these new T-SQL features.</a:t>
            </a:r>
            <a:endParaRPr/>
          </a:p>
        </p:txBody>
      </p:sp>
      <p:sp>
        <p:nvSpPr>
          <p:cNvPr id="716" name="Google Shape;716;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endParaRPr/>
          </a:p>
          <a:p>
            <a:pPr marL="0" lvl="0" indent="0" algn="l" rtl="0">
              <a:spcBef>
                <a:spcPts val="0"/>
              </a:spcBef>
              <a:spcAft>
                <a:spcPts val="0"/>
              </a:spcAft>
              <a:buNone/>
            </a:pPr>
            <a:endParaRPr/>
          </a:p>
          <a:p>
            <a:pPr marL="0" lvl="0" indent="0" algn="l" rtl="0">
              <a:spcBef>
                <a:spcPts val="0"/>
              </a:spcBef>
              <a:spcAft>
                <a:spcPts val="0"/>
              </a:spcAft>
              <a:buNone/>
            </a:pPr>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a:p>
          <a:p>
            <a:pPr marL="0" lvl="0" indent="0" algn="l" rtl="0">
              <a:spcBef>
                <a:spcPts val="0"/>
              </a:spcBef>
              <a:spcAft>
                <a:spcPts val="0"/>
              </a:spcAft>
              <a:buNone/>
            </a:pPr>
            <a:endParaRPr/>
          </a:p>
          <a:p>
            <a:pPr marL="0" lvl="0" indent="0" algn="l" rtl="0">
              <a:spcBef>
                <a:spcPts val="0"/>
              </a:spcBef>
              <a:spcAft>
                <a:spcPts val="0"/>
              </a:spcAft>
              <a:buNone/>
            </a:pPr>
            <a:r>
              <a:rPr lang="en-US"/>
              <a:t>A number of string functions were introduced in SQL Server 2017. The one I’m going to demonstrate is the TRIM function. It removes leading and trailing characters and spaces without nesting LTRIM/RTRIM to do it.</a:t>
            </a:r>
            <a:endParaRPr/>
          </a:p>
          <a:p>
            <a:pPr marL="0" lvl="0" indent="0" algn="l" rtl="0">
              <a:spcBef>
                <a:spcPts val="0"/>
              </a:spcBef>
              <a:spcAft>
                <a:spcPts val="0"/>
              </a:spcAft>
              <a:buNone/>
            </a:pPr>
            <a:endParaRPr/>
          </a:p>
          <a:p>
            <a:pPr marL="0" lvl="0" indent="0" algn="l" rtl="0">
              <a:spcBef>
                <a:spcPts val="0"/>
              </a:spcBef>
              <a:spcAft>
                <a:spcPts val="0"/>
              </a:spcAft>
              <a:buNone/>
            </a:pPr>
            <a:r>
              <a:rPr lang="en-US"/>
              <a:t>https://www.mssqltips.com/sqlservertip/7265/sql-server-2022-t-sql-enhancements/</a:t>
            </a:r>
            <a:endParaRPr/>
          </a:p>
          <a:p>
            <a:pPr marL="0" lvl="0" indent="0" algn="l" rtl="0">
              <a:spcBef>
                <a:spcPts val="0"/>
              </a:spcBef>
              <a:spcAft>
                <a:spcPts val="0"/>
              </a:spcAft>
              <a:buNone/>
            </a:pPr>
            <a:r>
              <a:rPr lang="en-US"/>
              <a:t>https://learn.microsoft.com/en-us/training/modules/introduction-sql-server-2022-t-sql-enhancements/2-resumable-constraints-and-wait-low-priority-index</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Let’s look at a demo of a few of these new T-SQL features.</a:t>
            </a:r>
            <a:endParaRPr/>
          </a:p>
        </p:txBody>
      </p:sp>
      <p:sp>
        <p:nvSpPr>
          <p:cNvPr id="728" name="Google Shape;728;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9" name="Google Shape;739;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endParaRPr/>
          </a:p>
          <a:p>
            <a:pPr marL="0" lvl="0" indent="0" algn="l" rtl="0">
              <a:spcBef>
                <a:spcPts val="0"/>
              </a:spcBef>
              <a:spcAft>
                <a:spcPts val="0"/>
              </a:spcAft>
              <a:buNone/>
            </a:pPr>
            <a:endParaRPr/>
          </a:p>
          <a:p>
            <a:pPr marL="0" lvl="0" indent="0" algn="l" rtl="0">
              <a:spcBef>
                <a:spcPts val="0"/>
              </a:spcBef>
              <a:spcAft>
                <a:spcPts val="0"/>
              </a:spcAft>
              <a:buNone/>
            </a:pPr>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endParaRPr/>
          </a:p>
          <a:p>
            <a:pPr marL="0" lvl="0" indent="0" algn="l" rtl="0">
              <a:spcBef>
                <a:spcPts val="0"/>
              </a:spcBef>
              <a:spcAft>
                <a:spcPts val="0"/>
              </a:spcAft>
              <a:buNone/>
            </a:pPr>
            <a:endParaRPr/>
          </a:p>
          <a:p>
            <a:pPr marL="0" lvl="0" indent="0" algn="l" rtl="0">
              <a:spcBef>
                <a:spcPts val="0"/>
              </a:spcBef>
              <a:spcAft>
                <a:spcPts val="0"/>
              </a:spcAft>
              <a:buNone/>
            </a:pPr>
            <a:r>
              <a:rPr lang="en-US"/>
              <a:t>A number of string functions were introduced in SQL Server 2017. The one I’m going to demonstrate is the TRIM function. It removes leading and trailing characters and spaces without nesting LTRIM/RTRIM to do it.</a:t>
            </a:r>
            <a:endParaRPr/>
          </a:p>
          <a:p>
            <a:pPr marL="0" lvl="0" indent="0" algn="l" rtl="0">
              <a:spcBef>
                <a:spcPts val="0"/>
              </a:spcBef>
              <a:spcAft>
                <a:spcPts val="0"/>
              </a:spcAft>
              <a:buNone/>
            </a:pPr>
            <a:endParaRPr/>
          </a:p>
          <a:p>
            <a:pPr marL="0" lvl="0" indent="0" algn="l" rtl="0">
              <a:spcBef>
                <a:spcPts val="0"/>
              </a:spcBef>
              <a:spcAft>
                <a:spcPts val="0"/>
              </a:spcAft>
              <a:buNone/>
            </a:pPr>
            <a:r>
              <a:rPr lang="en-US"/>
              <a:t>https://www.mssqltips.com/sqlservertip/7265/sql-server-2022-t-sql-enhancements/</a:t>
            </a:r>
            <a:endParaRPr/>
          </a:p>
          <a:p>
            <a:pPr marL="0" lvl="0" indent="0" algn="l" rtl="0">
              <a:spcBef>
                <a:spcPts val="0"/>
              </a:spcBef>
              <a:spcAft>
                <a:spcPts val="0"/>
              </a:spcAft>
              <a:buNone/>
            </a:pPr>
            <a:r>
              <a:rPr lang="en-US"/>
              <a:t>https://learn.microsoft.com/en-us/training/modules/introduction-sql-server-2022-t-sql-enhancements/2-resumable-constraints-and-wait-low-priority-index</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Let’s look at a demo of a few of these new T-SQL features.</a:t>
            </a:r>
            <a:endParaRPr/>
          </a:p>
        </p:txBody>
      </p:sp>
      <p:sp>
        <p:nvSpPr>
          <p:cNvPr id="740" name="Google Shape;740;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Google Shape;751;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last category of features that we will discuss is High Availability and Disaster Recovery.</a:t>
            </a:r>
            <a:endParaRPr/>
          </a:p>
        </p:txBody>
      </p:sp>
      <p:sp>
        <p:nvSpPr>
          <p:cNvPr id="752" name="Google Shape;752;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301523d21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3" name="Google Shape;763;g301523d21e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last category of features that we will discuss is High Availability and Disaster Recovery.</a:t>
            </a:r>
            <a:endParaRPr/>
          </a:p>
          <a:p>
            <a:pPr marL="0" lvl="0" indent="0" algn="l" rtl="0">
              <a:spcBef>
                <a:spcPts val="0"/>
              </a:spcBef>
              <a:spcAft>
                <a:spcPts val="0"/>
              </a:spcAft>
              <a:buNone/>
            </a:pPr>
            <a:endParaRPr/>
          </a:p>
          <a:p>
            <a:pPr marL="0" lvl="0" indent="0" algn="l" rtl="0">
              <a:spcBef>
                <a:spcPts val="0"/>
              </a:spcBef>
              <a:spcAft>
                <a:spcPts val="0"/>
              </a:spcAft>
              <a:buNone/>
            </a:pPr>
            <a:r>
              <a:rPr lang="en-US"/>
              <a:t>Log Shipping doesn’t provide a </a:t>
            </a:r>
            <a:endParaRPr/>
          </a:p>
        </p:txBody>
      </p:sp>
      <p:sp>
        <p:nvSpPr>
          <p:cNvPr id="764" name="Google Shape;764;g301523d21e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0f0d43213e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5" name="Google Shape;775;g30f0d43213e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last category of features that we will discuss is High Availability and Disaster Recovery.</a:t>
            </a:r>
            <a:endParaRPr/>
          </a:p>
          <a:p>
            <a:pPr marL="0" lvl="0" indent="0" algn="l" rtl="0">
              <a:spcBef>
                <a:spcPts val="0"/>
              </a:spcBef>
              <a:spcAft>
                <a:spcPts val="0"/>
              </a:spcAft>
              <a:buNone/>
            </a:pPr>
            <a:endParaRPr/>
          </a:p>
          <a:p>
            <a:pPr marL="0" lvl="0" indent="0" algn="l" rtl="0">
              <a:spcBef>
                <a:spcPts val="0"/>
              </a:spcBef>
              <a:spcAft>
                <a:spcPts val="0"/>
              </a:spcAft>
              <a:buNone/>
            </a:pPr>
            <a:r>
              <a:rPr lang="en-US"/>
              <a:t>Log Shipping doesn’t provide a </a:t>
            </a:r>
            <a:endParaRPr/>
          </a:p>
        </p:txBody>
      </p:sp>
      <p:sp>
        <p:nvSpPr>
          <p:cNvPr id="776" name="Google Shape;776;g30f0d43213e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0f0d43213e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7" name="Google Shape;787;g30f0d43213e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last category of features that we will discuss is High Availability and Disaster Recovery.</a:t>
            </a:r>
            <a:endParaRPr/>
          </a:p>
          <a:p>
            <a:pPr marL="0" lvl="0" indent="0" algn="l" rtl="0">
              <a:spcBef>
                <a:spcPts val="0"/>
              </a:spcBef>
              <a:spcAft>
                <a:spcPts val="0"/>
              </a:spcAft>
              <a:buNone/>
            </a:pPr>
            <a:endParaRPr/>
          </a:p>
          <a:p>
            <a:pPr marL="0" lvl="0" indent="0" algn="l" rtl="0">
              <a:spcBef>
                <a:spcPts val="0"/>
              </a:spcBef>
              <a:spcAft>
                <a:spcPts val="0"/>
              </a:spcAft>
              <a:buNone/>
            </a:pPr>
            <a:r>
              <a:rPr lang="en-US"/>
              <a:t>Log Shipping doesn’t provide a </a:t>
            </a:r>
            <a:endParaRPr/>
          </a:p>
        </p:txBody>
      </p:sp>
      <p:sp>
        <p:nvSpPr>
          <p:cNvPr id="788" name="Google Shape;788;g30f0d43213e_0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ff022076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9" name="Google Shape;799;g2ff0220768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I’ve talked about a number of things for Availability Groups and so here is a summary of some things I believe are positives for Availability Groups. I feel like these features make your life better as a data professional</a:t>
            </a:r>
            <a:endParaRPr/>
          </a:p>
        </p:txBody>
      </p:sp>
      <p:sp>
        <p:nvSpPr>
          <p:cNvPr id="800" name="Google Shape;800;g2ff0220768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So, how did I decide which SQL Server versions to discuss? I commonly use the website on the slide to tell me about new patching and it also has dates for end of life for mainstream and extended support.</a:t>
            </a:r>
            <a:endParaRPr/>
          </a:p>
          <a:p>
            <a:pPr marL="0" lvl="0" indent="0" algn="l" rtl="0">
              <a:spcBef>
                <a:spcPts val="0"/>
              </a:spcBef>
              <a:spcAft>
                <a:spcPts val="0"/>
              </a:spcAft>
              <a:buNone/>
            </a:pPr>
            <a:endParaRPr/>
          </a:p>
          <a:p>
            <a:pPr marL="0" lvl="0" indent="0" algn="l" rtl="0">
              <a:spcBef>
                <a:spcPts val="0"/>
              </a:spcBef>
              <a:spcAft>
                <a:spcPts val="0"/>
              </a:spcAft>
              <a:buNone/>
            </a:pPr>
            <a:r>
              <a:rPr lang="en-US"/>
              <a:t>Extended support for SQL Server 2012 ended in the Summer of 2022. This means no more patching for SQL Server 2012 - even security patches have stopped. So really the minimum version that you should have in your environment is SQL Server 2014, which goes out of extended support in July 2024. </a:t>
            </a:r>
            <a:endParaRPr/>
          </a:p>
          <a:p>
            <a:pPr marL="0" lvl="0" indent="0" algn="l" rtl="0">
              <a:spcBef>
                <a:spcPts val="0"/>
              </a:spcBef>
              <a:spcAft>
                <a:spcPts val="0"/>
              </a:spcAft>
              <a:buNone/>
            </a:pPr>
            <a:endParaRPr/>
          </a:p>
          <a:p>
            <a:pPr marL="0" lvl="0" indent="0" algn="l" rtl="0">
              <a:spcBef>
                <a:spcPts val="0"/>
              </a:spcBef>
              <a:spcAft>
                <a:spcPts val="0"/>
              </a:spcAft>
              <a:buNone/>
            </a:pPr>
            <a:r>
              <a:rPr lang="en-US"/>
              <a:t>Based on that, I’m covering features that first appeared in SQL 2014 and above in this presentation. The exception to that guideline is Availability Groups, and I’ll also mention ColumnStore indexes, which both first appeared in SQL 2012. </a:t>
            </a:r>
            <a:endParaRPr/>
          </a:p>
          <a:p>
            <a:pPr marL="0" lvl="0" indent="0" algn="l" rtl="0">
              <a:spcBef>
                <a:spcPts val="0"/>
              </a:spcBef>
              <a:spcAft>
                <a:spcPts val="0"/>
              </a:spcAft>
              <a:buNone/>
            </a:pPr>
            <a:endParaRPr/>
          </a:p>
          <a:p>
            <a:pPr marL="0" lvl="0" indent="0" algn="l" rtl="0">
              <a:spcBef>
                <a:spcPts val="0"/>
              </a:spcBef>
              <a:spcAft>
                <a:spcPts val="0"/>
              </a:spcAft>
              <a:buNone/>
            </a:pPr>
            <a:r>
              <a:rPr lang="en-US"/>
              <a:t>I’m breaking the rule for these features because they continued to evolve in significant ways after SQL Server 2012, and because I am a big fan of AGs and in the right scenario ColumnStore indexes are amazing.</a:t>
            </a:r>
            <a:endParaRPr/>
          </a:p>
        </p:txBody>
      </p:sp>
      <p:sp>
        <p:nvSpPr>
          <p:cNvPr id="159" name="Google Shape;15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30f0d43213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g30f0d43213e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I’ve talked about a number of things for Availability Groups and so here is a summary of some things I believe are positives for Availability Groups. I feel like these features make your life better as a data professional</a:t>
            </a:r>
            <a:endParaRPr/>
          </a:p>
        </p:txBody>
      </p:sp>
      <p:sp>
        <p:nvSpPr>
          <p:cNvPr id="811" name="Google Shape;811;g30f0d43213e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0f0d43213e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g30f0d43213e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I’ve talked about a number of things for Availability Groups and so here is a summary of some things I believe are positives for Availability Groups. I feel like these features make your life better as a data professional</a:t>
            </a:r>
            <a:endParaRPr/>
          </a:p>
        </p:txBody>
      </p:sp>
      <p:sp>
        <p:nvSpPr>
          <p:cNvPr id="822" name="Google Shape;822;g30f0d43213e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faa10bbf41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g2faa10bbf41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I’ve talked about a number of things for Availability Groups and so here is a summary of some things I believe are positives for Availability Groups. I feel like these features make your life better as a data professional</a:t>
            </a:r>
            <a:endParaRPr/>
          </a:p>
        </p:txBody>
      </p:sp>
      <p:sp>
        <p:nvSpPr>
          <p:cNvPr id="833" name="Google Shape;833;g2faa10bbf41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High availability refers to being certain that your application is accessible and working properly as much as possible. High availability has to do with maintaining uptime. Examples of things that are part of high availability planning are network path redundancy to storage, having multiple computers up and running to handle workload - for example, multiple webservers behind a load balancer or multiple redundant copies of data for a SQL Server. </a:t>
            </a:r>
            <a:endParaRPr/>
          </a:p>
          <a:p>
            <a:pPr marL="0" lvl="0" indent="0" algn="l" rtl="0">
              <a:spcBef>
                <a:spcPts val="0"/>
              </a:spcBef>
              <a:spcAft>
                <a:spcPts val="0"/>
              </a:spcAft>
              <a:buNone/>
            </a:pPr>
            <a:endParaRPr/>
          </a:p>
          <a:p>
            <a:pPr marL="0" lvl="0" indent="0" algn="l" rtl="0">
              <a:spcBef>
                <a:spcPts val="0"/>
              </a:spcBef>
              <a:spcAft>
                <a:spcPts val="0"/>
              </a:spcAft>
              <a:buNone/>
            </a:pPr>
            <a:r>
              <a:rPr lang="en-US"/>
              <a:t>For SQL Server there are methods to keep entire instances available, like SQL Server Failover Cluster Instances and there are methods to ensure that individual databases, or groups of databases stay online, as in AlwaysOn Availability Groups.</a:t>
            </a:r>
            <a:endParaRPr/>
          </a:p>
          <a:p>
            <a:pPr marL="0" lvl="0" indent="0" algn="l" rtl="0">
              <a:spcBef>
                <a:spcPts val="0"/>
              </a:spcBef>
              <a:spcAft>
                <a:spcPts val="0"/>
              </a:spcAft>
              <a:buNone/>
            </a:pPr>
            <a:endParaRPr/>
          </a:p>
          <a:p>
            <a:pPr marL="0" lvl="0" indent="0" algn="l" rtl="0">
              <a:spcBef>
                <a:spcPts val="0"/>
              </a:spcBef>
              <a:spcAft>
                <a:spcPts val="0"/>
              </a:spcAft>
              <a:buNone/>
            </a:pPr>
            <a:r>
              <a:rPr lang="en-US"/>
              <a:t>Disaster Recovery is the plan used to keep your applications up and running in the event of the loss of your primary data center. For example, if your business is near a large river, and the river floods, you might lose access to your primary data center and the equipment might be destroyed. Disaster planning allows for redundancy in a remote location so if the primary business location is lost, the business can switch to the disaster recovery resources and keep running.</a:t>
            </a:r>
            <a:endParaRPr/>
          </a:p>
          <a:p>
            <a:pPr marL="0" lvl="0" indent="0" algn="l" rtl="0">
              <a:spcBef>
                <a:spcPts val="0"/>
              </a:spcBef>
              <a:spcAft>
                <a:spcPts val="0"/>
              </a:spcAft>
              <a:buNone/>
            </a:pPr>
            <a:endParaRPr/>
          </a:p>
          <a:p>
            <a:pPr marL="0" lvl="0" indent="0" algn="l" rtl="0">
              <a:spcBef>
                <a:spcPts val="0"/>
              </a:spcBef>
              <a:spcAft>
                <a:spcPts val="0"/>
              </a:spcAft>
              <a:buNone/>
            </a:pPr>
            <a:r>
              <a:rPr lang="en-US"/>
              <a:t>Your computer infrastructure needs to be set up so that it’s accessible as much of the time as possible, unlike the house in the picture, which is going to be hard to get to without a boat!</a:t>
            </a:r>
            <a:endParaRPr/>
          </a:p>
        </p:txBody>
      </p:sp>
      <p:sp>
        <p:nvSpPr>
          <p:cNvPr id="844" name="Google Shape;844;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6" name="Google Shape;856;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first feature in the HA/DR category we will talk about is AlwaysOn Availability Groups. </a:t>
            </a:r>
            <a:endParaRPr/>
          </a:p>
          <a:p>
            <a:pPr marL="0" lvl="0" indent="0" algn="l" rtl="0">
              <a:spcBef>
                <a:spcPts val="0"/>
              </a:spcBef>
              <a:spcAft>
                <a:spcPts val="0"/>
              </a:spcAft>
              <a:buNone/>
            </a:pPr>
            <a:endParaRPr/>
          </a:p>
          <a:p>
            <a:pPr marL="0" lvl="0" indent="0" algn="l" rtl="0">
              <a:spcBef>
                <a:spcPts val="0"/>
              </a:spcBef>
              <a:spcAft>
                <a:spcPts val="0"/>
              </a:spcAft>
              <a:buNone/>
            </a:pPr>
            <a:r>
              <a:rPr lang="en-US"/>
              <a:t>If you’re not familiar with Availability Groups, you can get more information at the MS Docs link listed on the slide. That link will cover the general topic of what an availability group is. Also, I have a blog post that will provide you with some help to deal with common troubleshooting scenarios, and that blog post is called, “My Availability Group Isn’t Synchronizing.”</a:t>
            </a:r>
            <a:endParaRPr/>
          </a:p>
          <a:p>
            <a:pPr marL="0" lvl="0" indent="0" algn="l" rtl="0">
              <a:spcBef>
                <a:spcPts val="0"/>
              </a:spcBef>
              <a:spcAft>
                <a:spcPts val="0"/>
              </a:spcAft>
              <a:buNone/>
            </a:pPr>
            <a:endParaRPr/>
          </a:p>
          <a:p>
            <a:pPr marL="0" lvl="0" indent="0" algn="l" rtl="0">
              <a:spcBef>
                <a:spcPts val="0"/>
              </a:spcBef>
              <a:spcAft>
                <a:spcPts val="0"/>
              </a:spcAft>
              <a:buNone/>
            </a:pPr>
            <a:r>
              <a:rPr lang="en-US"/>
              <a:t>The AlwaysOn Availability Groups feature is built on Windows Failover Clustering. A Windows cluster is a logical grouping of Windows machines that work together to support one or more applications. </a:t>
            </a:r>
            <a:endParaRPr/>
          </a:p>
          <a:p>
            <a:pPr marL="0" lvl="0" indent="0" algn="l" rtl="0">
              <a:spcBef>
                <a:spcPts val="0"/>
              </a:spcBef>
              <a:spcAft>
                <a:spcPts val="0"/>
              </a:spcAft>
              <a:buNone/>
            </a:pPr>
            <a:endParaRPr/>
          </a:p>
          <a:p>
            <a:pPr marL="0" lvl="0" indent="0" algn="l" rtl="0">
              <a:spcBef>
                <a:spcPts val="0"/>
              </a:spcBef>
              <a:spcAft>
                <a:spcPts val="0"/>
              </a:spcAft>
              <a:buNone/>
            </a:pPr>
            <a:r>
              <a:rPr lang="en-US"/>
              <a:t>In the depiction on the slide, multiple Windows servers are in the same Windows cluster and each SQL Server has its own storage. For Availability Groups, there is an Availability Group name that represents a collection of databases that all failover together. In this case the Availability Group name is simply “MyAG”.</a:t>
            </a:r>
            <a:endParaRPr/>
          </a:p>
          <a:p>
            <a:pPr marL="0" lvl="0" indent="0" algn="l" rtl="0">
              <a:spcBef>
                <a:spcPts val="0"/>
              </a:spcBef>
              <a:spcAft>
                <a:spcPts val="0"/>
              </a:spcAft>
              <a:buNone/>
            </a:pPr>
            <a:endParaRPr/>
          </a:p>
          <a:p>
            <a:pPr marL="0" lvl="0" indent="0" algn="l" rtl="0">
              <a:spcBef>
                <a:spcPts val="0"/>
              </a:spcBef>
              <a:spcAft>
                <a:spcPts val="0"/>
              </a:spcAft>
              <a:buNone/>
            </a:pPr>
            <a:r>
              <a:rPr lang="en-US"/>
              <a:t>It is recommended to have what is called an AG Listener set up. This is not depicted in the slide, because, surprisingly, it is difficult to find a slide with all the components. This Listener is essentially a “named connection” that your applications point to, just like the Virtual Network Name of a SQL Server Failover Cluster instance. Rather than your applications needing to know or be switched back and forth between the different SQL Server instance names on the various nodes, your application just needs to know the Availability Group Listener and it will always be connected to the correct SQL Server.</a:t>
            </a:r>
            <a:endParaRPr/>
          </a:p>
          <a:p>
            <a:pPr marL="0" lvl="0" indent="0" algn="l" rtl="0">
              <a:spcBef>
                <a:spcPts val="0"/>
              </a:spcBef>
              <a:spcAft>
                <a:spcPts val="0"/>
              </a:spcAft>
              <a:buNone/>
            </a:pPr>
            <a:endParaRPr/>
          </a:p>
          <a:p>
            <a:pPr marL="0" lvl="0" indent="0" algn="l" rtl="0">
              <a:spcBef>
                <a:spcPts val="0"/>
              </a:spcBef>
              <a:spcAft>
                <a:spcPts val="0"/>
              </a:spcAft>
              <a:buNone/>
            </a:pPr>
            <a:r>
              <a:rPr lang="en-US"/>
              <a:t>SQL Server can automatically failover the entire group of databases from the current primary to one of the secondary nodes in the event of a server restart or unexpected issue that causes an outage. This is helpful when applications depend on more than one database for proper functionality and the automatic failover provides an advantage over something like Log Shipping or Mirroring, which do not have the capability of automatic failover for a group of databases. In this way, Availability Groups make life better. </a:t>
            </a:r>
            <a:endParaRPr/>
          </a:p>
          <a:p>
            <a:pPr marL="0" lvl="0" indent="0" algn="l" rtl="0">
              <a:spcBef>
                <a:spcPts val="0"/>
              </a:spcBef>
              <a:spcAft>
                <a:spcPts val="0"/>
              </a:spcAft>
              <a:buNone/>
            </a:pPr>
            <a:endParaRPr/>
          </a:p>
          <a:p>
            <a:pPr marL="0" lvl="0" indent="0" algn="l" rtl="0">
              <a:spcBef>
                <a:spcPts val="0"/>
              </a:spcBef>
              <a:spcAft>
                <a:spcPts val="0"/>
              </a:spcAft>
              <a:buNone/>
            </a:pPr>
            <a:r>
              <a:rPr lang="en-US"/>
              <a:t>Also, unlike a SQL Server Failover Cluster, which requires shared storage and by default leaves you with a single point of failure, Availability Groups allow for data movement between the participating nodes to each nodes’ own storage. Because of this, you get redundant copies of the data. </a:t>
            </a:r>
            <a:endParaRPr/>
          </a:p>
          <a:p>
            <a:pPr marL="0" lvl="0" indent="0" algn="l" rtl="0">
              <a:spcBef>
                <a:spcPts val="0"/>
              </a:spcBef>
              <a:spcAft>
                <a:spcPts val="0"/>
              </a:spcAft>
              <a:buNone/>
            </a:pPr>
            <a:endParaRPr/>
          </a:p>
          <a:p>
            <a:pPr marL="0" lvl="0" indent="0" algn="l" rtl="0">
              <a:spcBef>
                <a:spcPts val="0"/>
              </a:spcBef>
              <a:spcAft>
                <a:spcPts val="0"/>
              </a:spcAft>
              <a:buNone/>
            </a:pPr>
            <a:r>
              <a:rPr lang="en-US"/>
              <a:t>Now, if you’re using something like a SAN for storage, you still have to coordinate with your storage person so she can ensure that SAN storage is redundant or you can have one or more computers in a remote location on a different SAN, like for Disaster Recovery.  </a:t>
            </a:r>
            <a:endParaRPr/>
          </a:p>
          <a:p>
            <a:pPr marL="0" lvl="0" indent="0" algn="l" rtl="0">
              <a:spcBef>
                <a:spcPts val="0"/>
              </a:spcBef>
              <a:spcAft>
                <a:spcPts val="0"/>
              </a:spcAft>
              <a:buNone/>
            </a:pPr>
            <a:endParaRPr/>
          </a:p>
          <a:p>
            <a:pPr marL="0" lvl="0" indent="0" algn="l" rtl="0">
              <a:spcBef>
                <a:spcPts val="0"/>
              </a:spcBef>
              <a:spcAft>
                <a:spcPts val="0"/>
              </a:spcAft>
              <a:buNone/>
            </a:pPr>
            <a:r>
              <a:rPr lang="en-US"/>
              <a:t>So, in the picture, the Availability Group technology moves data from the Primary replica on the left to the secondary replicas automatically. This leads to another thing about this feature that makes life better. Disaster Recovery to a remote location is easy to do, and I’ll show you that next.</a:t>
            </a:r>
            <a:endParaRPr/>
          </a:p>
        </p:txBody>
      </p:sp>
      <p:sp>
        <p:nvSpPr>
          <p:cNvPr id="857" name="Google Shape;857;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Disaster Recovery to a remote location is relatively easy to do with AlwaysOn Availability Groups. No need to set up Log Shipping for a bunch of databases, and no need to set up transactional replication, if your table design will even support that. Remember, for transactional replication to work, any table you want to use it with must have a primary key. From experience, I know that a lot of databases out there don’t have primary keys for all their tables.</a:t>
            </a:r>
            <a:endParaRPr/>
          </a:p>
          <a:p>
            <a:pPr marL="0" lvl="0" indent="0" algn="l" rtl="0">
              <a:spcBef>
                <a:spcPts val="0"/>
              </a:spcBef>
              <a:spcAft>
                <a:spcPts val="0"/>
              </a:spcAft>
              <a:buNone/>
            </a:pPr>
            <a:endParaRPr/>
          </a:p>
          <a:p>
            <a:pPr marL="0" lvl="0" indent="0" algn="l" rtl="0">
              <a:spcBef>
                <a:spcPts val="0"/>
              </a:spcBef>
              <a:spcAft>
                <a:spcPts val="0"/>
              </a:spcAft>
              <a:buNone/>
            </a:pPr>
            <a:r>
              <a:rPr lang="en-US"/>
              <a:t>A common way to set up DR using Availability Groups is what is called a multi-subnet failover cluster. In this scenario, you would add one or more nodes in a remote location to the existing Windows Failover Cluster. These nodes would be on a different part of the network than the initial cluster.</a:t>
            </a:r>
            <a:endParaRPr/>
          </a:p>
          <a:p>
            <a:pPr marL="0" lvl="0" indent="0" algn="l" rtl="0">
              <a:spcBef>
                <a:spcPts val="0"/>
              </a:spcBef>
              <a:spcAft>
                <a:spcPts val="0"/>
              </a:spcAft>
              <a:buNone/>
            </a:pPr>
            <a:endParaRPr/>
          </a:p>
          <a:p>
            <a:pPr marL="0" lvl="0" indent="0" algn="l" rtl="0">
              <a:spcBef>
                <a:spcPts val="0"/>
              </a:spcBef>
              <a:spcAft>
                <a:spcPts val="0"/>
              </a:spcAft>
              <a:buNone/>
            </a:pPr>
            <a:r>
              <a:rPr lang="en-US"/>
              <a:t>You will set up your AG Listener with a remote IP address that matches the IP range of your remote nodes. If the application that will be connecting to the AlwaysOn Availability Group does not support Multi-subnet Failover, then it is best practice to change the setting called “RegisterAllProvidersIp” to a value of zero so that it is off. Changing this to zero prevents your client connections from trying to reach the primary data center and disaster recovery IP addresses in a sequential manner.  Any client trying the IP address of the inactive Listener in your DR site will timeout because the Listener IP address there is not online. With this setting off, the client will only see the IP address of the active Listener.  In contrast, if the application does support multi-subnetfailover = true, then leave registerallproviderips set to 1. This will allow the application to try both IP addresses at the same time and make a more immediate connection to whichever IP is online. </a:t>
            </a:r>
            <a:endParaRPr/>
          </a:p>
          <a:p>
            <a:pPr marL="0" lvl="0" indent="0" algn="l" rtl="0">
              <a:spcBef>
                <a:spcPts val="0"/>
              </a:spcBef>
              <a:spcAft>
                <a:spcPts val="0"/>
              </a:spcAft>
              <a:buNone/>
            </a:pPr>
            <a:endParaRPr/>
          </a:p>
          <a:p>
            <a:pPr marL="0" lvl="0" indent="0" algn="l" rtl="0">
              <a:spcBef>
                <a:spcPts val="0"/>
              </a:spcBef>
              <a:spcAft>
                <a:spcPts val="0"/>
              </a:spcAft>
              <a:buNone/>
            </a:pPr>
            <a:r>
              <a:rPr lang="en-US"/>
              <a:t>There is another kind of AG called a Distributed Availability Group, but it is the more complex way to set up disaster recovery with Availability Groups and I won’t be covering that option.</a:t>
            </a:r>
            <a:endParaRPr/>
          </a:p>
          <a:p>
            <a:pPr marL="0" lvl="0" indent="0" algn="l" rtl="0">
              <a:spcBef>
                <a:spcPts val="0"/>
              </a:spcBef>
              <a:spcAft>
                <a:spcPts val="0"/>
              </a:spcAft>
              <a:buNone/>
            </a:pPr>
            <a:endParaRPr/>
          </a:p>
          <a:p>
            <a:pPr marL="0" lvl="0" indent="0" algn="l" rtl="0">
              <a:spcBef>
                <a:spcPts val="0"/>
              </a:spcBef>
              <a:spcAft>
                <a:spcPts val="0"/>
              </a:spcAft>
              <a:buNone/>
            </a:pPr>
            <a:r>
              <a:rPr lang="en-US"/>
              <a:t>One last thing about this feature of SQL Server that makes life better is the built-in ability to make the databases in the AG readable.  This makes them available as a source for querying for near real time reporting from your secondary nodes, relieving your primary server of the workload associated with reporting. You can take this a step further and set up what is called Read Only Routing, which will allow all connections to still use the AG Listener, but based on a connection string change for those connections, SQL Server will know to re-direct those queries to a readable secondary. </a:t>
            </a:r>
            <a:endParaRPr/>
          </a:p>
          <a:p>
            <a:pPr marL="0" lvl="0" indent="0" algn="l" rtl="0">
              <a:spcBef>
                <a:spcPts val="0"/>
              </a:spcBef>
              <a:spcAft>
                <a:spcPts val="0"/>
              </a:spcAft>
              <a:buNone/>
            </a:pPr>
            <a:endParaRPr/>
          </a:p>
          <a:p>
            <a:pPr marL="0" lvl="0" indent="0" algn="l" rtl="0">
              <a:spcBef>
                <a:spcPts val="0"/>
              </a:spcBef>
              <a:spcAft>
                <a:spcPts val="0"/>
              </a:spcAft>
              <a:buNone/>
            </a:pPr>
            <a:r>
              <a:rPr lang="en-US"/>
              <a:t>Making another computer available for SELECT queries can be done in Log Shipping, but with some complications related to disconnecting users to restore more transaction logs. A readable secondary can be done with Mirroring, but that involves using a static database snapshot of the mirrored database on the secondary. Database snapshots can introduce complications in other areas. Availability Groups, however, easily give you readable secondaries that allow users to report on data in real time.</a:t>
            </a:r>
            <a:endParaRPr/>
          </a:p>
        </p:txBody>
      </p:sp>
      <p:sp>
        <p:nvSpPr>
          <p:cNvPr id="870" name="Google Shape;870;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4" name="Google Shape;88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I’ve talked about a number of things for Availability Groups and so here is a summary of some things I believe are positives for Availability Groups. I feel like these features make your life better as a data professional</a:t>
            </a:r>
            <a:endParaRPr/>
          </a:p>
        </p:txBody>
      </p:sp>
      <p:sp>
        <p:nvSpPr>
          <p:cNvPr id="885" name="Google Shape;885;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2ff02207681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5" name="Google Shape;895;g2ff02207681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I’ve talked about a number of things for Availability Groups and so here is a summary of some things I believe are positives for Availability Groups. I feel like these features make your life better as a data professional</a:t>
            </a:r>
            <a:endParaRPr/>
          </a:p>
        </p:txBody>
      </p:sp>
      <p:sp>
        <p:nvSpPr>
          <p:cNvPr id="896" name="Google Shape;896;g2ff02207681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6" name="Google Shape;906;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next HA/DR feature under discussion is Accelerated Database Recovery. The feature uses the “persisted version store” in each database to enable SQL Server to rollback faster via logical revert. The persisted version store works in a similar fashion to Read Committed Snapshot Isolation. It keeps the previous version of a row so that if a transaction is aborted SQL Server can simply replace the uncommitted row change with the previous version of the row.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This is quicker and different than logically replaying the records in the log to undo the change. There is also a mechanism that sweeps the database every 60 seconds to eliminate row versions that are no longer needed.</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For example, let’s say that your company wants to change the email format it is storing for people to a FirstName.LastName@domain.com format.  Let’s suppose that while updating email addresses for your company, someone realizes that the script is taking far longer than expected, and they suspect a problem with the script that was ran.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You might be trying to decide if you should abort and let SQL Server rollback all the changes. Someone then suggests restarting SQL Server because they know it runs crash recovery on start up and they think that will be faster. You restart and 10 minutes later, you’re still waiting for this database to come online because it’s rolling back all the changes from the log via the traditional rollback and recovery method.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With ADR your life is better because SQL Server comes back much, much faster in that scenario.  ADR simply reverts the changed rows to their previous states based on row versions kept in the database. No need to work through the log undoing or rolling back uncommitted changes. Instead, the Transaction Log is only processed from the last successful checkpoint.</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I’ve personally seen this change cause crash recovery that was taking 45 minutes take a matter of seconds instead.</a:t>
            </a:r>
            <a:endParaRPr/>
          </a:p>
          <a:p>
            <a:pPr marL="0" lvl="0" indent="0" algn="l" rtl="0">
              <a:spcBef>
                <a:spcPts val="0"/>
              </a:spcBef>
              <a:spcAft>
                <a:spcPts val="0"/>
              </a:spcAft>
              <a:buNone/>
            </a:pPr>
            <a:endParaRPr/>
          </a:p>
        </p:txBody>
      </p:sp>
      <p:sp>
        <p:nvSpPr>
          <p:cNvPr id="907" name="Google Shape;907;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30f0d43213e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7" name="Google Shape;917;g30f0d43213e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next HA/DR feature under discussion is Accelerated Database Recovery. The feature uses the “persisted version store” in each database to enable SQL Server to rollback faster via logical revert. The persisted version store works in a similar fashion to Read Committed Snapshot Isolation. It keeps the previous version of a row so that if a transaction is aborted SQL Server can simply replace the uncommitted row change with the previous version of the row.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This is quicker and different than logically replaying the records in the log to undo the change. There is also a mechanism that sweeps the database every 60 seconds to eliminate row versions that are no longer needed.</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For example, let’s say that your company wants to change the email format it is storing for people to a FirstName.LastName@domain.com format.  Let’s suppose that while updating email addresses for your company, someone realizes that the script is taking far longer than expected, and they suspect a problem with the script that was ran.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You might be trying to decide if you should abort and let SQL Server rollback all the changes. Someone then suggests restarting SQL Server because they know it runs crash recovery on start up and they think that will be faster. You restart and 10 minutes later, you’re still waiting for this database to come online because it’s rolling back all the changes from the log via the traditional rollback and recovery method.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With ADR your life is better because SQL Server comes back much, much faster in that scenario.  ADR simply reverts the changed rows to their previous states based on row versions kept in the database. No need to work through the log undoing or rolling back uncommitted changes. Instead, the Transaction Log is only processed from the last successful checkpoint.</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I’ve personally seen this change cause crash recovery that was taking 45 minutes take a matter of seconds instead.</a:t>
            </a:r>
            <a:endParaRPr/>
          </a:p>
          <a:p>
            <a:pPr marL="0" lvl="0" indent="0" algn="l" rtl="0">
              <a:spcBef>
                <a:spcPts val="0"/>
              </a:spcBef>
              <a:spcAft>
                <a:spcPts val="0"/>
              </a:spcAft>
              <a:buNone/>
            </a:pPr>
            <a:endParaRPr/>
          </a:p>
        </p:txBody>
      </p:sp>
      <p:sp>
        <p:nvSpPr>
          <p:cNvPr id="918" name="Google Shape;918;g30f0d43213e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agenda is to touch on the following categories of features so that you can see how modern SQL Server features will simplify or improve your experience as a data professional. </a:t>
            </a:r>
            <a:endParaRPr/>
          </a:p>
          <a:p>
            <a:pPr marL="0" lvl="0" indent="0" algn="l" rtl="0">
              <a:spcBef>
                <a:spcPts val="0"/>
              </a:spcBef>
              <a:spcAft>
                <a:spcPts val="0"/>
              </a:spcAft>
              <a:buNone/>
            </a:pPr>
            <a:endParaRPr/>
          </a:p>
          <a:p>
            <a:pPr marL="0" lvl="0" indent="0" algn="l" rtl="0">
              <a:spcBef>
                <a:spcPts val="0"/>
              </a:spcBef>
              <a:spcAft>
                <a:spcPts val="0"/>
              </a:spcAft>
              <a:buNone/>
            </a:pPr>
            <a:r>
              <a:rPr lang="en-US"/>
              <a:t>We’re going to look at some performance related features in SQL Server followed by new aspects of the product that I think are helpful for troubleshooting. </a:t>
            </a:r>
            <a:endParaRPr/>
          </a:p>
          <a:p>
            <a:pPr marL="0" lvl="0" indent="0" algn="l" rtl="0">
              <a:spcBef>
                <a:spcPts val="0"/>
              </a:spcBef>
              <a:spcAft>
                <a:spcPts val="0"/>
              </a:spcAft>
              <a:buNone/>
            </a:pPr>
            <a:endParaRPr/>
          </a:p>
          <a:p>
            <a:pPr marL="0" lvl="0" indent="0" algn="l" rtl="0">
              <a:spcBef>
                <a:spcPts val="0"/>
              </a:spcBef>
              <a:spcAft>
                <a:spcPts val="0"/>
              </a:spcAft>
              <a:buNone/>
            </a:pPr>
            <a:r>
              <a:rPr lang="en-US"/>
              <a:t>Next, we’ll look at some useful changes concerning permissions and then we’ll cover some helpful T-SQL changes.</a:t>
            </a:r>
            <a:endParaRPr/>
          </a:p>
          <a:p>
            <a:pPr marL="0" lvl="0" indent="0" algn="l" rtl="0">
              <a:spcBef>
                <a:spcPts val="0"/>
              </a:spcBef>
              <a:spcAft>
                <a:spcPts val="0"/>
              </a:spcAft>
              <a:buNone/>
            </a:pPr>
            <a:endParaRPr/>
          </a:p>
          <a:p>
            <a:pPr marL="0" lvl="0" indent="0" algn="l" rtl="0">
              <a:spcBef>
                <a:spcPts val="0"/>
              </a:spcBef>
              <a:spcAft>
                <a:spcPts val="0"/>
              </a:spcAft>
              <a:buNone/>
            </a:pPr>
            <a:r>
              <a:rPr lang="en-US"/>
              <a:t>Last, we will consider to features in the category of High Availability and Disaster Recovery.</a:t>
            </a:r>
            <a:endParaRPr/>
          </a:p>
        </p:txBody>
      </p:sp>
      <p:sp>
        <p:nvSpPr>
          <p:cNvPr id="171" name="Google Shape;17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9" name="Google Shape;929;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ADR Cleaner Thread Count setting allows for ADR to use more than one thread. In 2019, there’s only one thread available so ADR can only be performed on one database at a time. You can set the ADR thread count in 2022 to match the number of cores on the SQL Server. So, if you have 16 cores, you can set this to 16 and ADR can be performed on up to 16 databases in parallel.</a:t>
            </a:r>
            <a:endParaRPr/>
          </a:p>
          <a:p>
            <a:pPr marL="0" lvl="0" indent="0" algn="l" rtl="0">
              <a:spcBef>
                <a:spcPts val="0"/>
              </a:spcBef>
              <a:spcAft>
                <a:spcPts val="0"/>
              </a:spcAft>
              <a:buNone/>
            </a:pPr>
            <a:endParaRPr/>
          </a:p>
          <a:p>
            <a:pPr marL="0" lvl="0" indent="0" algn="l" rtl="0">
              <a:spcBef>
                <a:spcPts val="0"/>
              </a:spcBef>
              <a:spcAft>
                <a:spcPts val="0"/>
              </a:spcAft>
              <a:buNone/>
            </a:pPr>
            <a:r>
              <a:rPr lang="en-US"/>
              <a:t>ADR cleaner retry timeout - </a:t>
            </a:r>
            <a:r>
              <a:rPr lang="en-US" b="0" i="0">
                <a:solidFill>
                  <a:srgbClr val="161616"/>
                </a:solidFill>
                <a:latin typeface="Quattrocento Sans"/>
                <a:ea typeface="Quattrocento Sans"/>
                <a:cs typeface="Quattrocento Sans"/>
                <a:sym typeface="Quattrocento Sans"/>
              </a:rPr>
              <a:t>The cleaner is the asynchronous process that wakes up periodically and cleans page versions that aren't needed. </a:t>
            </a:r>
            <a:r>
              <a:rPr lang="en-US" b="1" i="0">
                <a:solidFill>
                  <a:srgbClr val="161616"/>
                </a:solidFill>
                <a:latin typeface="Quattrocento Sans"/>
                <a:ea typeface="Quattrocento Sans"/>
                <a:cs typeface="Quattrocento Sans"/>
                <a:sym typeface="Quattrocento Sans"/>
              </a:rPr>
              <a:t>ADR cleaner retry timeout (min)</a:t>
            </a:r>
            <a:r>
              <a:rPr lang="en-US" b="0" i="0">
                <a:solidFill>
                  <a:srgbClr val="161616"/>
                </a:solidFill>
                <a:latin typeface="Quattrocento Sans"/>
                <a:ea typeface="Quattrocento Sans"/>
                <a:cs typeface="Quattrocento Sans"/>
                <a:sym typeface="Quattrocento Sans"/>
              </a:rPr>
              <a:t> controls the amount of time the cleaner would spend exclusively retrying object lock acquisition and cleanup of page before abandoning the sweep. Completion of a sweep with 100 percent success is essential to keep the growth of aborted transactions in the aborted transactions map. If the separate list can't be cleaned up in the prescribed timeout, then the current sweep will be abandoned and the next sweep will start.</a:t>
            </a:r>
            <a:endParaRPr/>
          </a:p>
          <a:p>
            <a:pPr marL="0" marR="0" lvl="0" indent="0" algn="l" rtl="0">
              <a:lnSpc>
                <a:spcPct val="100000"/>
              </a:lnSpc>
              <a:spcBef>
                <a:spcPts val="0"/>
              </a:spcBef>
              <a:spcAft>
                <a:spcPts val="0"/>
              </a:spcAft>
              <a:buClr>
                <a:schemeClr val="dk1"/>
              </a:buClr>
              <a:buSzPts val="1200"/>
              <a:buFont typeface="Calibri"/>
              <a:buNone/>
            </a:pPr>
            <a:br>
              <a:rPr lang="en-US"/>
            </a:br>
            <a:r>
              <a:rPr lang="en-US"/>
              <a:t>--https://cloudblogs.microsoft.com/sqlserver/2023/03/28/accelerated-database-recovery-enhancements-in-sql-server-2022/ </a:t>
            </a:r>
            <a:endParaRPr/>
          </a:p>
          <a:p>
            <a:pPr marL="0" lvl="0" indent="0" algn="l" rtl="0">
              <a:spcBef>
                <a:spcPts val="0"/>
              </a:spcBef>
              <a:spcAft>
                <a:spcPts val="0"/>
              </a:spcAft>
              <a:buNone/>
            </a:pPr>
            <a:endParaRPr/>
          </a:p>
        </p:txBody>
      </p:sp>
      <p:sp>
        <p:nvSpPr>
          <p:cNvPr id="930" name="Google Shape;930;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There have been some enhancements to In-Memory OLTP since it’s release, but I think there are still a fair number of things that restrict the use case for this feature.</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For people who like scripting languages, the ability of SQL Server to incorporate the execution of Python and R scripts could be useful, particularly in the areas of Machine Learning, which is used for, among other things, predictive analysis. It can sift through data and find trends and extrapolate based on the data in the sample data model.  Python and R in SQL Server can also be used for Business Intelligence.</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Always Encrypted encrypts data in transit as it passes between SQL Server and database client applications.</a:t>
            </a:r>
            <a:endParaRPr/>
          </a:p>
          <a:p>
            <a:pPr marL="0" marR="0" lvl="0" indent="0" algn="l" rtl="0">
              <a:lnSpc>
                <a:spcPct val="100000"/>
              </a:lnSpc>
              <a:spcBef>
                <a:spcPts val="0"/>
              </a:spcBef>
              <a:spcAft>
                <a:spcPts val="0"/>
              </a:spcAft>
              <a:buClr>
                <a:schemeClr val="dk1"/>
              </a:buClr>
              <a:buSzPts val="1200"/>
              <a:buFont typeface="Calibri"/>
              <a:buNone/>
            </a:pPr>
            <a:endParaRPr sz="1200"/>
          </a:p>
          <a:p>
            <a:pPr marL="0" lvl="0" indent="0" algn="l" rtl="0">
              <a:spcBef>
                <a:spcPts val="0"/>
              </a:spcBef>
              <a:spcAft>
                <a:spcPts val="0"/>
              </a:spcAft>
              <a:buNone/>
            </a:pPr>
            <a:endParaRPr/>
          </a:p>
        </p:txBody>
      </p:sp>
      <p:sp>
        <p:nvSpPr>
          <p:cNvPr id="953" name="Google Shape;953;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Google Shape;976;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7" name="Google Shape;977;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8" name="Google Shape;988;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9" name="Google Shape;989;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1" name="Google Shape;1001;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3" name="Google Shape;1013;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14" name="Google Shape;1014;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agenda is to touch on the following categories of features so that you can see how modern SQL Server features will simplify or improve your experience as a data professional. </a:t>
            </a:r>
            <a:endParaRPr/>
          </a:p>
          <a:p>
            <a:pPr marL="0" lvl="0" indent="0" algn="l" rtl="0">
              <a:spcBef>
                <a:spcPts val="0"/>
              </a:spcBef>
              <a:spcAft>
                <a:spcPts val="0"/>
              </a:spcAft>
              <a:buNone/>
            </a:pPr>
            <a:endParaRPr/>
          </a:p>
          <a:p>
            <a:pPr marL="0" lvl="0" indent="0" algn="l" rtl="0">
              <a:spcBef>
                <a:spcPts val="0"/>
              </a:spcBef>
              <a:spcAft>
                <a:spcPts val="0"/>
              </a:spcAft>
              <a:buNone/>
            </a:pPr>
            <a:r>
              <a:rPr lang="en-US"/>
              <a:t>We’re going to look at some performance related features in SQL Server followed by new aspects of the product that I think are helpful for troubleshooting. </a:t>
            </a:r>
            <a:endParaRPr/>
          </a:p>
          <a:p>
            <a:pPr marL="0" lvl="0" indent="0" algn="l" rtl="0">
              <a:spcBef>
                <a:spcPts val="0"/>
              </a:spcBef>
              <a:spcAft>
                <a:spcPts val="0"/>
              </a:spcAft>
              <a:buNone/>
            </a:pPr>
            <a:endParaRPr/>
          </a:p>
          <a:p>
            <a:pPr marL="0" lvl="0" indent="0" algn="l" rtl="0">
              <a:spcBef>
                <a:spcPts val="0"/>
              </a:spcBef>
              <a:spcAft>
                <a:spcPts val="0"/>
              </a:spcAft>
              <a:buNone/>
            </a:pPr>
            <a:r>
              <a:rPr lang="en-US"/>
              <a:t>Next, we’ll look at some useful changes concerning permissions and then we’ll cover some helpful T-SQL changes.</a:t>
            </a:r>
            <a:endParaRPr/>
          </a:p>
          <a:p>
            <a:pPr marL="0" lvl="0" indent="0" algn="l" rtl="0">
              <a:spcBef>
                <a:spcPts val="0"/>
              </a:spcBef>
              <a:spcAft>
                <a:spcPts val="0"/>
              </a:spcAft>
              <a:buNone/>
            </a:pPr>
            <a:endParaRPr/>
          </a:p>
          <a:p>
            <a:pPr marL="0" lvl="0" indent="0" algn="l" rtl="0">
              <a:spcBef>
                <a:spcPts val="0"/>
              </a:spcBef>
              <a:spcAft>
                <a:spcPts val="0"/>
              </a:spcAft>
              <a:buNone/>
            </a:pPr>
            <a:r>
              <a:rPr lang="en-US"/>
              <a:t>Last, we will consider to features in the category of High Availability and Disaster Recovery.</a:t>
            </a:r>
            <a:endParaRPr/>
          </a:p>
        </p:txBody>
      </p:sp>
      <p:sp>
        <p:nvSpPr>
          <p:cNvPr id="183" name="Google Shape;18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first category of features that we will discuss is the Performance category.</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3"/>
          <p:cNvSpPr>
            <a:spLocks noGrp="1"/>
          </p:cNvSpPr>
          <p:nvPr>
            <p:ph type="pic" idx="2"/>
          </p:nvPr>
        </p:nvSpPr>
        <p:spPr>
          <a:xfrm>
            <a:off x="5183188" y="987425"/>
            <a:ext cx="6172200" cy="4873625"/>
          </a:xfrm>
          <a:prstGeom prst="rect">
            <a:avLst/>
          </a:prstGeom>
          <a:noFill/>
          <a:ln>
            <a:noFill/>
          </a:ln>
        </p:spPr>
      </p:sp>
      <p:sp>
        <p:nvSpPr>
          <p:cNvPr id="68" name="Google Shape;68;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3N2drh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3C0Zn1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485EOQZ"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3O2IYAE"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2JGUC5J"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bit.ly/3W61tqw" TargetMode="External"/><Relationship Id="rId4" Type="http://schemas.openxmlformats.org/officeDocument/2006/relationships/hyperlink" Target="https://bit.ly/4cUUgjO"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bit.ly/3672sNH"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bit.ly/4fFQyNa"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https://bit.ly/3WDgyA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bit.ly/3D9xm8P"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s://bit.ly/3JRlsnJ"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bit.ly/3YAOGPO"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bit.ly/3YK1nGH"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leemarkum.com/" TargetMode="External"/><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ww.linkedin.com/in/leemarkum/" TargetMode="External"/><Relationship Id="rId4" Type="http://schemas.openxmlformats.org/officeDocument/2006/relationships/hyperlink" Target="mailto:lmarkum@live.com" TargetMode="External"/><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bit.ly/46MF6vm"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bit.ly/3M38Dao"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qlserverupdates.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hyperlink" Target="https://bit.ly/3dqxjrG" TargetMode="External"/><Relationship Id="rId4" Type="http://schemas.openxmlformats.org/officeDocument/2006/relationships/hyperlink" Target="https://bit.ly/3xieeks"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bit.ly/3YwYSZi"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s://www.mssqltips.com/sqlservertip/5971/accelerated-database-recovery-in-sql-server-2019/"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hyperlink" Target="https://www.sentryone.com/blog/aaronbertrand/fishing-for-features-in-ctps" TargetMode="External"/><Relationship Id="rId3" Type="http://schemas.openxmlformats.org/officeDocument/2006/relationships/hyperlink" Target="https://docs.microsoft.com/en-us/sql/sql-server/what-s-new-in-sql-server-2016?view=sql-server-ver15" TargetMode="External"/><Relationship Id="rId7" Type="http://schemas.openxmlformats.org/officeDocument/2006/relationships/hyperlink" Target="https://blog.pythian.com/top-10-new-features-of-sql-server-2019/"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hyperlink" Target="https://www.mssqltips.com/sqlservertip/5376/tsql-enhancements-in-sql-server-2017/" TargetMode="External"/><Relationship Id="rId5" Type="http://schemas.openxmlformats.org/officeDocument/2006/relationships/hyperlink" Target="https://www.mssqltips.com/sqlservertip/4574/new-features-in-sql-server-2016-service-pack-1" TargetMode="External"/><Relationship Id="rId4" Type="http://schemas.openxmlformats.org/officeDocument/2006/relationships/hyperlink" Target="https://docs.microsoft.com/en-us/previous-versions/sql/" TargetMode="External"/><Relationship Id="rId9" Type="http://schemas.openxmlformats.org/officeDocument/2006/relationships/hyperlink" Target="https://www.sentryone.com/blog/aaronbertrand/more-changes-sql-server"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linkedin.com/in/leemarkum/" TargetMode="External"/><Relationship Id="rId7" Type="http://schemas.openxmlformats.org/officeDocument/2006/relationships/image" Target="../media/image16.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mailto:lmarkum@live.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0" y="-427"/>
            <a:ext cx="12192001" cy="6858000"/>
          </a:xfrm>
          <a:prstGeom prst="rect">
            <a:avLst/>
          </a:prstGeom>
          <a:gradFill>
            <a:gsLst>
              <a:gs pos="0">
                <a:srgbClr val="000000"/>
              </a:gs>
              <a:gs pos="100000">
                <a:srgbClr val="2F5496"/>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flipH="1">
            <a:off x="455521" y="-1720"/>
            <a:ext cx="11750040" cy="6840685"/>
          </a:xfrm>
          <a:prstGeom prst="rect">
            <a:avLst/>
          </a:prstGeom>
          <a:gradFill>
            <a:gsLst>
              <a:gs pos="0">
                <a:srgbClr val="1F3864">
                  <a:alpha val="60784"/>
                </a:srgbClr>
              </a:gs>
              <a:gs pos="21000">
                <a:srgbClr val="1F3864">
                  <a:alpha val="60784"/>
                </a:srgbClr>
              </a:gs>
              <a:gs pos="100000">
                <a:srgbClr val="4472C4">
                  <a:alpha val="0"/>
                </a:srgbClr>
              </a:gs>
            </a:gsLst>
            <a:lin ang="21593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8606054" y="-1291"/>
            <a:ext cx="3608179" cy="6858864"/>
          </a:xfrm>
          <a:prstGeom prst="rect">
            <a:avLst/>
          </a:prstGeom>
          <a:gradFill>
            <a:gsLst>
              <a:gs pos="0">
                <a:srgbClr val="2F5496">
                  <a:alpha val="0"/>
                </a:srgbClr>
              </a:gs>
              <a:gs pos="99000">
                <a:srgbClr val="000000">
                  <a:alpha val="40784"/>
                </a:srgbClr>
              </a:gs>
              <a:gs pos="100000">
                <a:srgbClr val="000000">
                  <a:alpha val="4078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6325827">
            <a:off x="6059728" y="779270"/>
            <a:ext cx="4967533" cy="4988390"/>
          </a:xfrm>
          <a:prstGeom prst="ellipse">
            <a:avLst/>
          </a:prstGeom>
          <a:gradFill>
            <a:gsLst>
              <a:gs pos="0">
                <a:srgbClr val="4472C4">
                  <a:alpha val="23921"/>
                </a:srgbClr>
              </a:gs>
              <a:gs pos="79000">
                <a:srgbClr val="8DA9DB">
                  <a:alpha val="0"/>
                </a:srgbClr>
              </a:gs>
              <a:gs pos="100000">
                <a:srgbClr val="8DA9DB">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a:spLocks noGrp="1"/>
          </p:cNvSpPr>
          <p:nvPr>
            <p:ph type="ctrTitle"/>
          </p:nvPr>
        </p:nvSpPr>
        <p:spPr>
          <a:xfrm>
            <a:off x="2374449" y="818984"/>
            <a:ext cx="7443099" cy="30830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b="1" i="0">
                <a:solidFill>
                  <a:srgbClr val="FFFFFF"/>
                </a:solidFill>
                <a:latin typeface="Calibri"/>
                <a:ea typeface="Calibri"/>
                <a:cs typeface="Calibri"/>
                <a:sym typeface="Calibri"/>
              </a:rPr>
              <a:t>Modern SQL Server Features That Make Life Better</a:t>
            </a:r>
            <a:endParaRPr sz="4800" b="1">
              <a:solidFill>
                <a:srgbClr val="FFFFFF"/>
              </a:solidFill>
              <a:latin typeface="Calibri"/>
              <a:ea typeface="Calibri"/>
              <a:cs typeface="Calibri"/>
              <a:sym typeface="Calibri"/>
            </a:endParaRPr>
          </a:p>
        </p:txBody>
      </p:sp>
      <p:sp>
        <p:nvSpPr>
          <p:cNvPr id="95" name="Google Shape;95;p1"/>
          <p:cNvSpPr/>
          <p:nvPr/>
        </p:nvSpPr>
        <p:spPr>
          <a:xfrm rot="10800000" flipH="1">
            <a:off x="6314" y="4480038"/>
            <a:ext cx="12179371" cy="2377962"/>
          </a:xfrm>
          <a:prstGeom prst="rect">
            <a:avLst/>
          </a:prstGeom>
          <a:gradFill>
            <a:gsLst>
              <a:gs pos="0">
                <a:srgbClr val="2F5496">
                  <a:alpha val="49803"/>
                </a:srgbClr>
              </a:gs>
              <a:gs pos="99000">
                <a:srgbClr val="000000">
                  <a:alpha val="33725"/>
                </a:srgbClr>
              </a:gs>
              <a:gs pos="100000">
                <a:srgbClr val="000000">
                  <a:alpha val="33725"/>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a:spLocks noGrp="1"/>
          </p:cNvSpPr>
          <p:nvPr>
            <p:ph type="subTitle" idx="1"/>
          </p:nvPr>
        </p:nvSpPr>
        <p:spPr>
          <a:xfrm>
            <a:off x="1931874" y="4797188"/>
            <a:ext cx="6051236" cy="1241828"/>
          </a:xfrm>
          <a:prstGeom prst="rect">
            <a:avLst/>
          </a:prstGeom>
          <a:noFill/>
          <a:ln>
            <a:noFill/>
          </a:ln>
        </p:spPr>
        <p:txBody>
          <a:bodyPr spcFirstLastPara="1" wrap="square" lIns="91425" tIns="45700" rIns="91425" bIns="45700" anchor="t" anchorCtr="0">
            <a:normAutofit/>
          </a:bodyPr>
          <a:lstStyle/>
          <a:p>
            <a:pPr marL="0" lvl="0" indent="152400" algn="r" rtl="0">
              <a:lnSpc>
                <a:spcPct val="90000"/>
              </a:lnSpc>
              <a:spcBef>
                <a:spcPts val="0"/>
              </a:spcBef>
              <a:spcAft>
                <a:spcPts val="0"/>
              </a:spcAft>
              <a:buClr>
                <a:schemeClr val="dk1"/>
              </a:buClr>
              <a:buSzPts val="2400"/>
              <a:buFont typeface="Arial"/>
              <a:buNone/>
            </a:pPr>
            <a:endParaRPr>
              <a:solidFill>
                <a:srgbClr val="FFFFFF"/>
              </a:solidFill>
            </a:endParaRPr>
          </a:p>
          <a:p>
            <a:pPr marL="0" lvl="0" indent="152400" algn="r" rtl="0">
              <a:lnSpc>
                <a:spcPct val="90000"/>
              </a:lnSpc>
              <a:spcBef>
                <a:spcPts val="1000"/>
              </a:spcBef>
              <a:spcAft>
                <a:spcPts val="0"/>
              </a:spcAft>
              <a:buClr>
                <a:schemeClr val="dk1"/>
              </a:buClr>
              <a:buSzPts val="2400"/>
              <a:buFont typeface="Arial"/>
              <a:buNone/>
            </a:pPr>
            <a:endParaRPr>
              <a:solidFill>
                <a:srgbClr val="FFFFFF"/>
              </a:solidFill>
            </a:endParaRPr>
          </a:p>
        </p:txBody>
      </p:sp>
      <p:sp>
        <p:nvSpPr>
          <p:cNvPr id="97" name="Google Shape;97;p1"/>
          <p:cNvSpPr/>
          <p:nvPr/>
        </p:nvSpPr>
        <p:spPr>
          <a:xfrm rot="-5400000" flipH="1">
            <a:off x="6967085" y="1632660"/>
            <a:ext cx="6857572" cy="3592258"/>
          </a:xfrm>
          <a:prstGeom prst="rect">
            <a:avLst/>
          </a:prstGeom>
          <a:gradFill>
            <a:gsLst>
              <a:gs pos="0">
                <a:srgbClr val="2F5496">
                  <a:alpha val="49803"/>
                </a:srgbClr>
              </a:gs>
              <a:gs pos="99000">
                <a:srgbClr val="000000">
                  <a:alpha val="0"/>
                </a:srgbClr>
              </a:gs>
              <a:gs pos="100000">
                <a:srgbClr val="000000">
                  <a:alpha val="0"/>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1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0"/>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15" name="Google Shape;215;p10"/>
          <p:cNvSpPr txBox="1">
            <a:spLocks noGrp="1"/>
          </p:cNvSpPr>
          <p:nvPr>
            <p:ph type="subTitle" idx="1"/>
          </p:nvPr>
        </p:nvSpPr>
        <p:spPr>
          <a:xfrm>
            <a:off x="1052555" y="2462140"/>
            <a:ext cx="9724031" cy="4543907"/>
          </a:xfrm>
          <a:prstGeom prst="rect">
            <a:avLst/>
          </a:prstGeom>
          <a:noFill/>
          <a:ln>
            <a:noFill/>
          </a:ln>
        </p:spPr>
        <p:txBody>
          <a:bodyPr spcFirstLastPara="1" wrap="square" lIns="91425" tIns="45700" rIns="91425" bIns="45700" anchor="ctr" anchorCtr="0">
            <a:normAutofit lnSpcReduction="10000"/>
          </a:bodyPr>
          <a:lstStyle/>
          <a:p>
            <a:pPr marL="342900" lvl="0" indent="-228600" algn="l" rtl="0">
              <a:lnSpc>
                <a:spcPct val="90000"/>
              </a:lnSpc>
              <a:spcBef>
                <a:spcPts val="0"/>
              </a:spcBef>
              <a:spcAft>
                <a:spcPts val="0"/>
              </a:spcAft>
              <a:buClr>
                <a:schemeClr val="dk1"/>
              </a:buClr>
              <a:buSzPts val="2400"/>
              <a:buFont typeface="Arial"/>
              <a:buChar char="•"/>
            </a:pPr>
            <a:r>
              <a:rPr lang="en-US" b="0" i="0" dirty="0"/>
              <a:t>Lightweight Query Profiling</a:t>
            </a:r>
            <a:endParaRPr dirty="0"/>
          </a:p>
          <a:p>
            <a:pPr marL="342900" lvl="0" indent="-76200" algn="l" rtl="0">
              <a:lnSpc>
                <a:spcPct val="90000"/>
              </a:lnSpc>
              <a:spcBef>
                <a:spcPts val="1000"/>
              </a:spcBef>
              <a:spcAft>
                <a:spcPts val="0"/>
              </a:spcAft>
              <a:buClr>
                <a:schemeClr val="dk1"/>
              </a:buClr>
              <a:buSzPts val="2400"/>
              <a:buFont typeface="Arial"/>
              <a:buNone/>
            </a:pPr>
            <a:endParaRPr b="0" i="0" dirty="0"/>
          </a:p>
          <a:p>
            <a:pPr marL="342900" lvl="0" indent="-228600" algn="l" rtl="0">
              <a:lnSpc>
                <a:spcPct val="90000"/>
              </a:lnSpc>
              <a:spcBef>
                <a:spcPts val="1000"/>
              </a:spcBef>
              <a:spcAft>
                <a:spcPts val="0"/>
              </a:spcAft>
              <a:buClr>
                <a:schemeClr val="dk1"/>
              </a:buClr>
              <a:buSzPts val="2400"/>
              <a:buFont typeface="Arial"/>
              <a:buChar char="•"/>
            </a:pPr>
            <a:r>
              <a:rPr lang="en-US" b="0" i="0" u="sng" dirty="0">
                <a:solidFill>
                  <a:schemeClr val="hlink"/>
                </a:solidFill>
                <a:hlinkClick r:id="rId3"/>
              </a:rPr>
              <a:t>https://bit.ly/3N2drhB</a:t>
            </a:r>
            <a:r>
              <a:rPr lang="en-US" b="0" i="0" dirty="0"/>
              <a:t> (</a:t>
            </a:r>
            <a:r>
              <a:rPr lang="en-US" dirty="0"/>
              <a:t>Query Profiling Infrastructure - SQL Server | MS Learn</a:t>
            </a:r>
            <a:r>
              <a:rPr lang="en-US" b="0" i="0" dirty="0"/>
              <a:t>)</a:t>
            </a:r>
            <a:endParaRPr dirty="0"/>
          </a:p>
          <a:p>
            <a:pPr marL="114300" lvl="0" indent="0" algn="l" rtl="0">
              <a:lnSpc>
                <a:spcPct val="90000"/>
              </a:lnSpc>
              <a:spcBef>
                <a:spcPts val="1000"/>
              </a:spcBef>
              <a:spcAft>
                <a:spcPts val="0"/>
              </a:spcAft>
              <a:buClr>
                <a:schemeClr val="dk1"/>
              </a:buClr>
              <a:buSzPts val="2400"/>
              <a:buNone/>
            </a:pPr>
            <a:endParaRPr b="0" i="0" dirty="0"/>
          </a:p>
          <a:p>
            <a:pPr marL="914400" lvl="1" indent="-228600" algn="l" rtl="0">
              <a:lnSpc>
                <a:spcPct val="90000"/>
              </a:lnSpc>
              <a:spcBef>
                <a:spcPts val="500"/>
              </a:spcBef>
              <a:spcAft>
                <a:spcPts val="0"/>
              </a:spcAft>
              <a:buClr>
                <a:schemeClr val="dk1"/>
              </a:buClr>
              <a:buSzPts val="2000"/>
              <a:buFont typeface="Arial"/>
              <a:buChar char="•"/>
            </a:pPr>
            <a:r>
              <a:rPr lang="en-US" sz="2400" b="0" i="0" dirty="0" err="1"/>
              <a:t>sys.dm_exec_query_profiles</a:t>
            </a:r>
            <a:r>
              <a:rPr lang="en-US" sz="2400" b="0" i="0" dirty="0"/>
              <a:t> (SQL 2014 SP2 but enhanced in later versions)</a:t>
            </a:r>
            <a:endParaRPr sz="2400" dirty="0"/>
          </a:p>
          <a:p>
            <a:pPr marL="914400" lvl="1" indent="-228600" algn="l" rtl="0">
              <a:lnSpc>
                <a:spcPct val="90000"/>
              </a:lnSpc>
              <a:spcBef>
                <a:spcPts val="500"/>
              </a:spcBef>
              <a:spcAft>
                <a:spcPts val="0"/>
              </a:spcAft>
              <a:buClr>
                <a:schemeClr val="dk1"/>
              </a:buClr>
              <a:buSzPts val="2000"/>
              <a:buFont typeface="Arial"/>
              <a:buChar char="•"/>
            </a:pPr>
            <a:r>
              <a:rPr lang="en-US" sz="2400" b="0" i="0" dirty="0"/>
              <a:t>Use Trace Flag 7412 to enable globally in SQL Server 2016SP1 and SQL Server 2017. </a:t>
            </a:r>
            <a:endParaRPr sz="2400" dirty="0"/>
          </a:p>
          <a:p>
            <a:pPr marL="914400" lvl="1" indent="-228600" algn="l" rtl="0">
              <a:lnSpc>
                <a:spcPct val="90000"/>
              </a:lnSpc>
              <a:spcBef>
                <a:spcPts val="500"/>
              </a:spcBef>
              <a:spcAft>
                <a:spcPts val="0"/>
              </a:spcAft>
              <a:buClr>
                <a:schemeClr val="dk1"/>
              </a:buClr>
              <a:buSzPts val="2000"/>
              <a:buFont typeface="Arial"/>
              <a:buChar char="•"/>
            </a:pPr>
            <a:r>
              <a:rPr lang="en-US" sz="2400" b="0" i="0" dirty="0"/>
              <a:t>On by default in SQL Server  2019. </a:t>
            </a:r>
            <a:endParaRPr sz="2400" b="0" i="0" dirty="0"/>
          </a:p>
          <a:p>
            <a:pPr marL="914400" lvl="1" indent="-228600" algn="l" rtl="0">
              <a:lnSpc>
                <a:spcPct val="90000"/>
              </a:lnSpc>
              <a:spcBef>
                <a:spcPts val="500"/>
              </a:spcBef>
              <a:spcAft>
                <a:spcPts val="0"/>
              </a:spcAft>
              <a:buSzPts val="2000"/>
              <a:buChar char="•"/>
            </a:pPr>
            <a:r>
              <a:rPr lang="en-US" sz="2400" dirty="0"/>
              <a:t>Can be used to see index creation progress, which wasn’t really possible prior</a:t>
            </a:r>
            <a:endParaRPr sz="2400" dirty="0"/>
          </a:p>
          <a:p>
            <a:pPr marL="228600" lvl="0" indent="0" algn="l" rtl="0">
              <a:lnSpc>
                <a:spcPct val="90000"/>
              </a:lnSpc>
              <a:spcBef>
                <a:spcPts val="1000"/>
              </a:spcBef>
              <a:spcAft>
                <a:spcPts val="0"/>
              </a:spcAft>
              <a:buClr>
                <a:schemeClr val="dk1"/>
              </a:buClr>
              <a:buSzPts val="2000"/>
              <a:buNone/>
            </a:pPr>
            <a:endParaRPr sz="2000" b="0" i="0" dirty="0"/>
          </a:p>
          <a:p>
            <a:pPr marL="685800" lvl="1" indent="0" algn="l" rtl="0">
              <a:lnSpc>
                <a:spcPct val="90000"/>
              </a:lnSpc>
              <a:spcBef>
                <a:spcPts val="500"/>
              </a:spcBef>
              <a:spcAft>
                <a:spcPts val="0"/>
              </a:spcAft>
              <a:buClr>
                <a:schemeClr val="dk1"/>
              </a:buClr>
              <a:buSzPts val="2000"/>
              <a:buNone/>
            </a:pPr>
            <a:endParaRPr b="0" i="0"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1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1"/>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27" name="Google Shape;227;p11"/>
          <p:cNvSpPr txBox="1">
            <a:spLocks noGrp="1"/>
          </p:cNvSpPr>
          <p:nvPr>
            <p:ph type="subTitle" idx="1"/>
          </p:nvPr>
        </p:nvSpPr>
        <p:spPr>
          <a:xfrm>
            <a:off x="1523998" y="1597431"/>
            <a:ext cx="9144000" cy="121965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Intelligent Query Processing Picture from MS Learn </a:t>
            </a:r>
            <a:r>
              <a:rPr lang="en-US" u="sng">
                <a:solidFill>
                  <a:schemeClr val="hlink"/>
                </a:solidFill>
                <a:hlinkClick r:id="rId3"/>
              </a:rPr>
              <a:t>https://bit.ly/3C0Zn1B</a:t>
            </a:r>
            <a:endParaRPr/>
          </a:p>
        </p:txBody>
      </p:sp>
      <p:pic>
        <p:nvPicPr>
          <p:cNvPr id="228" name="Google Shape;228;p11"/>
          <p:cNvPicPr preferRelativeResize="0"/>
          <p:nvPr/>
        </p:nvPicPr>
        <p:blipFill rotWithShape="1">
          <a:blip r:embed="rId4">
            <a:alphaModFix/>
          </a:blip>
          <a:srcRect/>
          <a:stretch/>
        </p:blipFill>
        <p:spPr>
          <a:xfrm>
            <a:off x="286236" y="2290618"/>
            <a:ext cx="11115675" cy="45673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233"/>
        <p:cNvGrpSpPr/>
        <p:nvPr/>
      </p:nvGrpSpPr>
      <p:grpSpPr>
        <a:xfrm>
          <a:off x="0" y="0"/>
          <a:ext cx="0" cy="0"/>
          <a:chOff x="0" y="0"/>
          <a:chExt cx="0" cy="0"/>
        </a:xfrm>
      </p:grpSpPr>
      <p:sp>
        <p:nvSpPr>
          <p:cNvPr id="234" name="Google Shape;234;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2"/>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40" name="Google Shape;240;p12"/>
          <p:cNvSpPr txBox="1">
            <a:spLocks noGrp="1"/>
          </p:cNvSpPr>
          <p:nvPr>
            <p:ph type="subTitle" idx="1"/>
          </p:nvPr>
        </p:nvSpPr>
        <p:spPr>
          <a:xfrm>
            <a:off x="1233982" y="1918861"/>
            <a:ext cx="9724031" cy="4604327"/>
          </a:xfrm>
          <a:prstGeom prst="rect">
            <a:avLst/>
          </a:prstGeom>
          <a:noFill/>
          <a:ln>
            <a:noFill/>
          </a:ln>
        </p:spPr>
        <p:txBody>
          <a:bodyPr spcFirstLastPara="1" wrap="square" lIns="91425" tIns="45700" rIns="91425" bIns="45700" anchor="ctr" anchorCtr="0">
            <a:normAutofit/>
          </a:bodyPr>
          <a:lstStyle/>
          <a:p>
            <a:pPr marL="342900" lvl="0" indent="-228600" algn="l" rtl="0">
              <a:lnSpc>
                <a:spcPct val="90000"/>
              </a:lnSpc>
              <a:spcBef>
                <a:spcPts val="0"/>
              </a:spcBef>
              <a:spcAft>
                <a:spcPts val="0"/>
              </a:spcAft>
              <a:buClr>
                <a:schemeClr val="dk1"/>
              </a:buClr>
              <a:buSzPts val="2400"/>
              <a:buFont typeface="Arial"/>
              <a:buChar char="•"/>
            </a:pPr>
            <a:r>
              <a:rPr lang="en-US" dirty="0"/>
              <a:t>Intelligent Query Processing</a:t>
            </a:r>
            <a:endParaRPr dirty="0"/>
          </a:p>
          <a:p>
            <a:pPr marL="114300" lvl="0" indent="0" algn="l" rtl="0">
              <a:lnSpc>
                <a:spcPct val="90000"/>
              </a:lnSpc>
              <a:spcBef>
                <a:spcPts val="1000"/>
              </a:spcBef>
              <a:spcAft>
                <a:spcPts val="0"/>
              </a:spcAft>
              <a:buClr>
                <a:schemeClr val="dk1"/>
              </a:buClr>
              <a:buSzPts val="2400"/>
              <a:buNone/>
            </a:pPr>
            <a:endParaRPr dirty="0"/>
          </a:p>
          <a:p>
            <a:pPr marL="114300" lvl="0" indent="0" algn="l" rtl="0">
              <a:lnSpc>
                <a:spcPct val="90000"/>
              </a:lnSpc>
              <a:spcBef>
                <a:spcPts val="1000"/>
              </a:spcBef>
              <a:spcAft>
                <a:spcPts val="0"/>
              </a:spcAft>
              <a:buClr>
                <a:schemeClr val="dk1"/>
              </a:buClr>
              <a:buSzPts val="2400"/>
              <a:buNone/>
            </a:pPr>
            <a:r>
              <a:rPr lang="en-US" dirty="0"/>
              <a:t>Includes, but not limited to, features such as:</a:t>
            </a:r>
            <a:endParaRPr dirty="0"/>
          </a:p>
          <a:p>
            <a:pPr marL="914400" lvl="1" indent="-190500" algn="l" rtl="0">
              <a:lnSpc>
                <a:spcPct val="90000"/>
              </a:lnSpc>
              <a:spcBef>
                <a:spcPts val="500"/>
              </a:spcBef>
              <a:spcAft>
                <a:spcPts val="0"/>
              </a:spcAft>
              <a:buClr>
                <a:schemeClr val="dk1"/>
              </a:buClr>
              <a:buSzPts val="2400"/>
              <a:buFont typeface="Arial"/>
              <a:buNone/>
            </a:pPr>
            <a:endParaRPr sz="2400" b="0" i="0" dirty="0"/>
          </a:p>
          <a:p>
            <a:pPr marL="914400" lvl="1" indent="-342900" algn="l" rtl="0">
              <a:lnSpc>
                <a:spcPct val="90000"/>
              </a:lnSpc>
              <a:spcBef>
                <a:spcPts val="500"/>
              </a:spcBef>
              <a:spcAft>
                <a:spcPts val="0"/>
              </a:spcAft>
              <a:buClr>
                <a:schemeClr val="dk1"/>
              </a:buClr>
              <a:buSzPts val="2400"/>
              <a:buFont typeface="Arial"/>
              <a:buChar char="•"/>
            </a:pPr>
            <a:r>
              <a:rPr lang="en-US" sz="2400" b="0" i="0" dirty="0"/>
              <a:t>Adaptive Joins (SQL Server 2017)</a:t>
            </a:r>
            <a:endParaRPr dirty="0"/>
          </a:p>
          <a:p>
            <a:pPr marL="914400" lvl="1" indent="-342900" algn="l" rtl="0">
              <a:lnSpc>
                <a:spcPct val="90000"/>
              </a:lnSpc>
              <a:spcBef>
                <a:spcPts val="500"/>
              </a:spcBef>
              <a:spcAft>
                <a:spcPts val="0"/>
              </a:spcAft>
              <a:buClr>
                <a:schemeClr val="dk1"/>
              </a:buClr>
              <a:buSzPts val="2400"/>
              <a:buFont typeface="Arial"/>
              <a:buChar char="•"/>
            </a:pPr>
            <a:r>
              <a:rPr lang="en-US" sz="2400" dirty="0"/>
              <a:t>Interleaved Execution for MSTVFs(SQL Server 2017)</a:t>
            </a:r>
            <a:endParaRPr dirty="0"/>
          </a:p>
          <a:p>
            <a:pPr marL="914400" lvl="1" indent="-342900" algn="l" rtl="0">
              <a:lnSpc>
                <a:spcPct val="90000"/>
              </a:lnSpc>
              <a:spcBef>
                <a:spcPts val="500"/>
              </a:spcBef>
              <a:spcAft>
                <a:spcPts val="0"/>
              </a:spcAft>
              <a:buClr>
                <a:schemeClr val="dk1"/>
              </a:buClr>
              <a:buSzPts val="2400"/>
              <a:buFont typeface="Arial"/>
              <a:buChar char="•"/>
            </a:pPr>
            <a:r>
              <a:rPr lang="en-US" sz="2400" b="0" i="0" dirty="0"/>
              <a:t>Memory Grant Feedback – </a:t>
            </a:r>
            <a:r>
              <a:rPr lang="en-US" sz="2400" dirty="0"/>
              <a:t>Batch mode (SQL Server 2017)</a:t>
            </a:r>
            <a:endParaRPr dirty="0"/>
          </a:p>
          <a:p>
            <a:pPr marL="0" lvl="0" indent="0" algn="l" rtl="0">
              <a:lnSpc>
                <a:spcPct val="90000"/>
              </a:lnSpc>
              <a:spcBef>
                <a:spcPts val="1000"/>
              </a:spcBef>
              <a:spcAft>
                <a:spcPts val="0"/>
              </a:spcAft>
              <a:buClr>
                <a:schemeClr val="dk1"/>
              </a:buClr>
              <a:buSzPts val="1700"/>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245"/>
        <p:cNvGrpSpPr/>
        <p:nvPr/>
      </p:nvGrpSpPr>
      <p:grpSpPr>
        <a:xfrm>
          <a:off x="0" y="0"/>
          <a:ext cx="0" cy="0"/>
          <a:chOff x="0" y="0"/>
          <a:chExt cx="0" cy="0"/>
        </a:xfrm>
      </p:grpSpPr>
      <p:sp>
        <p:nvSpPr>
          <p:cNvPr id="246" name="Google Shape;246;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1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13"/>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52" name="Google Shape;252;p13"/>
          <p:cNvSpPr txBox="1">
            <a:spLocks noGrp="1"/>
          </p:cNvSpPr>
          <p:nvPr>
            <p:ph type="subTitle" idx="1"/>
          </p:nvPr>
        </p:nvSpPr>
        <p:spPr>
          <a:xfrm>
            <a:off x="1233982" y="2511997"/>
            <a:ext cx="9724031" cy="4604327"/>
          </a:xfrm>
          <a:prstGeom prst="rect">
            <a:avLst/>
          </a:prstGeom>
          <a:noFill/>
          <a:ln>
            <a:noFill/>
          </a:ln>
        </p:spPr>
        <p:txBody>
          <a:bodyPr spcFirstLastPara="1" wrap="square" lIns="91425" tIns="45700" rIns="91425" bIns="45700" anchor="ctr" anchorCtr="0">
            <a:normAutofit/>
          </a:bodyPr>
          <a:lstStyle/>
          <a:p>
            <a:pPr marL="342900" lvl="0" indent="-228600" algn="l" rtl="0">
              <a:lnSpc>
                <a:spcPct val="90000"/>
              </a:lnSpc>
              <a:spcBef>
                <a:spcPts val="0"/>
              </a:spcBef>
              <a:spcAft>
                <a:spcPts val="0"/>
              </a:spcAft>
              <a:buClr>
                <a:schemeClr val="dk1"/>
              </a:buClr>
              <a:buSzPts val="2400"/>
              <a:buFont typeface="Arial"/>
              <a:buChar char="•"/>
            </a:pPr>
            <a:r>
              <a:rPr lang="en-US" dirty="0"/>
              <a:t>Intelligent Query Processing</a:t>
            </a:r>
            <a:endParaRPr dirty="0"/>
          </a:p>
          <a:p>
            <a:pPr marL="114300" lvl="0" indent="0" algn="l" rtl="0">
              <a:lnSpc>
                <a:spcPct val="90000"/>
              </a:lnSpc>
              <a:spcBef>
                <a:spcPts val="1000"/>
              </a:spcBef>
              <a:spcAft>
                <a:spcPts val="0"/>
              </a:spcAft>
              <a:buClr>
                <a:schemeClr val="dk1"/>
              </a:buClr>
              <a:buSzPts val="2400"/>
              <a:buNone/>
            </a:pPr>
            <a:endParaRPr dirty="0"/>
          </a:p>
          <a:p>
            <a:pPr marL="114300" lvl="0" indent="0" algn="l" rtl="0">
              <a:lnSpc>
                <a:spcPct val="90000"/>
              </a:lnSpc>
              <a:spcBef>
                <a:spcPts val="1000"/>
              </a:spcBef>
              <a:spcAft>
                <a:spcPts val="0"/>
              </a:spcAft>
              <a:buClr>
                <a:schemeClr val="dk1"/>
              </a:buClr>
              <a:buSzPts val="2400"/>
              <a:buNone/>
            </a:pPr>
            <a:r>
              <a:rPr lang="en-US" dirty="0"/>
              <a:t>Includes, but not limited to, features such as:</a:t>
            </a:r>
            <a:endParaRPr dirty="0"/>
          </a:p>
          <a:p>
            <a:pPr marL="914400" lvl="1" indent="-190500" algn="l" rtl="0">
              <a:lnSpc>
                <a:spcPct val="90000"/>
              </a:lnSpc>
              <a:spcBef>
                <a:spcPts val="500"/>
              </a:spcBef>
              <a:spcAft>
                <a:spcPts val="0"/>
              </a:spcAft>
              <a:buClr>
                <a:schemeClr val="dk1"/>
              </a:buClr>
              <a:buSzPts val="2400"/>
              <a:buFont typeface="Arial"/>
              <a:buNone/>
            </a:pPr>
            <a:endParaRPr sz="2400" b="0" i="0" dirty="0"/>
          </a:p>
          <a:p>
            <a:pPr marL="914400" lvl="1" indent="-342900" algn="l" rtl="0">
              <a:lnSpc>
                <a:spcPct val="90000"/>
              </a:lnSpc>
              <a:spcBef>
                <a:spcPts val="500"/>
              </a:spcBef>
              <a:spcAft>
                <a:spcPts val="0"/>
              </a:spcAft>
              <a:buClr>
                <a:schemeClr val="dk1"/>
              </a:buClr>
              <a:buSzPts val="2400"/>
              <a:buFont typeface="Arial"/>
              <a:buChar char="•"/>
            </a:pPr>
            <a:r>
              <a:rPr lang="en-US" sz="2400" b="0" i="0" dirty="0"/>
              <a:t>Memory Grant Feedback - Row Mode (SQL Server 2019)</a:t>
            </a:r>
            <a:endParaRPr dirty="0"/>
          </a:p>
          <a:p>
            <a:pPr marL="914400" lvl="1" indent="-342900" algn="l" rtl="0">
              <a:lnSpc>
                <a:spcPct val="90000"/>
              </a:lnSpc>
              <a:spcBef>
                <a:spcPts val="500"/>
              </a:spcBef>
              <a:spcAft>
                <a:spcPts val="0"/>
              </a:spcAft>
              <a:buClr>
                <a:schemeClr val="dk1"/>
              </a:buClr>
              <a:buSzPts val="2400"/>
              <a:buFont typeface="Arial"/>
              <a:buChar char="•"/>
            </a:pPr>
            <a:r>
              <a:rPr lang="en-US" sz="2400" dirty="0"/>
              <a:t>Memory Grant Feedback – Percentile and Persisted (SQL Server 2022)</a:t>
            </a:r>
            <a:endParaRPr dirty="0"/>
          </a:p>
          <a:p>
            <a:pPr marL="914400" lvl="1" indent="-342900" algn="l" rtl="0">
              <a:lnSpc>
                <a:spcPct val="90000"/>
              </a:lnSpc>
              <a:spcBef>
                <a:spcPts val="500"/>
              </a:spcBef>
              <a:spcAft>
                <a:spcPts val="0"/>
              </a:spcAft>
              <a:buClr>
                <a:schemeClr val="dk1"/>
              </a:buClr>
              <a:buSzPts val="2400"/>
              <a:buChar char="•"/>
            </a:pPr>
            <a:r>
              <a:rPr lang="en-US" sz="2400" dirty="0" err="1"/>
              <a:t>DOP_Feedback</a:t>
            </a:r>
            <a:r>
              <a:rPr lang="en-US" sz="2400" dirty="0"/>
              <a:t> (SQL Server 2022)</a:t>
            </a:r>
            <a:endParaRPr sz="2400" b="0" i="0" dirty="0"/>
          </a:p>
          <a:p>
            <a:pPr marL="914400" lvl="1" indent="-342900" algn="l" rtl="0">
              <a:lnSpc>
                <a:spcPct val="90000"/>
              </a:lnSpc>
              <a:spcBef>
                <a:spcPts val="500"/>
              </a:spcBef>
              <a:spcAft>
                <a:spcPts val="0"/>
              </a:spcAft>
              <a:buClr>
                <a:schemeClr val="dk1"/>
              </a:buClr>
              <a:buSzPts val="2400"/>
              <a:buChar char="•"/>
            </a:pPr>
            <a:r>
              <a:rPr lang="en-US" sz="2400" dirty="0"/>
              <a:t>Forced plan optimization – compilation script creation (SQL Server 2022)</a:t>
            </a:r>
            <a:endParaRPr dirty="0"/>
          </a:p>
          <a:p>
            <a:pPr marL="0" lvl="0" indent="0" algn="l" rtl="0">
              <a:lnSpc>
                <a:spcPct val="90000"/>
              </a:lnSpc>
              <a:spcBef>
                <a:spcPts val="1000"/>
              </a:spcBef>
              <a:spcAft>
                <a:spcPts val="0"/>
              </a:spcAft>
              <a:buClr>
                <a:schemeClr val="dk1"/>
              </a:buClr>
              <a:buSzPts val="1700"/>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4"/>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64" name="Google Shape;264;p14"/>
          <p:cNvSpPr txBox="1">
            <a:spLocks noGrp="1"/>
          </p:cNvSpPr>
          <p:nvPr>
            <p:ph type="subTitle" idx="1"/>
          </p:nvPr>
        </p:nvSpPr>
        <p:spPr>
          <a:xfrm>
            <a:off x="820509" y="1600200"/>
            <a:ext cx="9784080" cy="525780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Memory grant feedback (SQL Server 2017)</a:t>
            </a:r>
            <a:endParaRPr dirty="0"/>
          </a:p>
          <a:p>
            <a:pPr marL="685800" lvl="1" indent="0" algn="l" rtl="0">
              <a:lnSpc>
                <a:spcPct val="90000"/>
              </a:lnSpc>
              <a:spcBef>
                <a:spcPts val="500"/>
              </a:spcBef>
              <a:spcAft>
                <a:spcPts val="0"/>
              </a:spcAft>
              <a:buClr>
                <a:schemeClr val="dk1"/>
              </a:buClr>
              <a:buSzPts val="2000"/>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dirty="0"/>
              <a:t>Does not require Query Store as it affects cached plans</a:t>
            </a:r>
            <a:endParaRPr dirty="0"/>
          </a:p>
          <a:p>
            <a:pPr marL="342900" lvl="0" indent="-342900" algn="l" rtl="0">
              <a:lnSpc>
                <a:spcPct val="90000"/>
              </a:lnSpc>
              <a:spcBef>
                <a:spcPts val="1000"/>
              </a:spcBef>
              <a:spcAft>
                <a:spcPts val="0"/>
              </a:spcAft>
              <a:buClr>
                <a:schemeClr val="dk1"/>
              </a:buClr>
              <a:buSzPts val="2400"/>
              <a:buFont typeface="Calibri"/>
              <a:buChar char="-"/>
            </a:pPr>
            <a:r>
              <a:rPr lang="en-US" b="0" i="0" dirty="0"/>
              <a:t>Can reduce spills to disk by increasing memory grants</a:t>
            </a: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Can reduce wasted memory by lowering memory grants that are too high</a:t>
            </a:r>
            <a:endParaRPr dirty="0"/>
          </a:p>
          <a:p>
            <a:pPr marL="0" lvl="0" indent="0" algn="l" rtl="0">
              <a:lnSpc>
                <a:spcPct val="90000"/>
              </a:lnSpc>
              <a:spcBef>
                <a:spcPts val="1000"/>
              </a:spcBef>
              <a:spcAft>
                <a:spcPts val="0"/>
              </a:spcAft>
              <a:buClr>
                <a:schemeClr val="dk1"/>
              </a:buClr>
              <a:buSzPts val="2400"/>
              <a:buNone/>
            </a:pPr>
            <a:r>
              <a:rPr lang="en-US" b="0" i="0" dirty="0"/>
              <a:t>-    Can result in a “zig-zag” effect where memory grants are constantly shifting up and down</a:t>
            </a:r>
            <a:r>
              <a:rPr lang="en-US" dirty="0"/>
              <a:t>.</a:t>
            </a:r>
            <a:r>
              <a:rPr lang="en-US" i="0" dirty="0"/>
              <a:t> </a:t>
            </a:r>
            <a:r>
              <a:rPr lang="en-US" dirty="0">
                <a:solidFill>
                  <a:srgbClr val="161616"/>
                </a:solidFill>
                <a:highlight>
                  <a:srgbClr val="FFFFFF"/>
                </a:highlight>
              </a:rPr>
              <a:t>In this scenario, memory grant feedback disables itself.</a:t>
            </a:r>
            <a:endParaRPr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1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15"/>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76" name="Google Shape;276;p15"/>
          <p:cNvSpPr txBox="1">
            <a:spLocks noGrp="1"/>
          </p:cNvSpPr>
          <p:nvPr>
            <p:ph type="subTitle" idx="1"/>
          </p:nvPr>
        </p:nvSpPr>
        <p:spPr>
          <a:xfrm>
            <a:off x="820904" y="1623392"/>
            <a:ext cx="9784200" cy="526050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Memory grant feedback (SQL Server 2017)</a:t>
            </a:r>
            <a:endParaRPr dirty="0"/>
          </a:p>
          <a:p>
            <a:pPr marL="685800" lvl="1" indent="0" algn="l" rtl="0">
              <a:lnSpc>
                <a:spcPct val="90000"/>
              </a:lnSpc>
              <a:spcBef>
                <a:spcPts val="500"/>
              </a:spcBef>
              <a:spcAft>
                <a:spcPts val="0"/>
              </a:spcAft>
              <a:buClr>
                <a:schemeClr val="dk1"/>
              </a:buClr>
              <a:buSzPts val="2000"/>
              <a:buNone/>
            </a:pPr>
            <a:endParaRPr b="0" i="0" dirty="0"/>
          </a:p>
          <a:p>
            <a:pPr marL="457200" lvl="1" indent="0" algn="l">
              <a:spcBef>
                <a:spcPts val="1000"/>
              </a:spcBef>
              <a:buSzPts val="2400"/>
            </a:pPr>
            <a:r>
              <a:rPr lang="en-US" sz="2400" b="0" i="0" dirty="0"/>
              <a:t>	Feedback is lost on SQL Server restart or use of RECOMPILE</a:t>
            </a:r>
            <a:endParaRPr sz="2400" dirty="0"/>
          </a:p>
          <a:p>
            <a:pPr marL="342900" lvl="0" indent="-190500" algn="l" rtl="0">
              <a:lnSpc>
                <a:spcPct val="90000"/>
              </a:lnSpc>
              <a:spcBef>
                <a:spcPts val="1000"/>
              </a:spcBef>
              <a:spcAft>
                <a:spcPts val="0"/>
              </a:spcAft>
              <a:buClr>
                <a:schemeClr val="dk1"/>
              </a:buClr>
              <a:buSzPts val="2400"/>
              <a:buFont typeface="Calibri"/>
              <a:buNone/>
            </a:pPr>
            <a:endParaRPr b="0" i="0" dirty="0"/>
          </a:p>
          <a:p>
            <a:pPr marL="0" lvl="0" indent="0" algn="l" rtl="0">
              <a:lnSpc>
                <a:spcPct val="90000"/>
              </a:lnSpc>
              <a:spcBef>
                <a:spcPts val="1000"/>
              </a:spcBef>
              <a:spcAft>
                <a:spcPts val="0"/>
              </a:spcAft>
              <a:buClr>
                <a:schemeClr val="dk1"/>
              </a:buClr>
              <a:buSzPts val="2400"/>
              <a:buNone/>
            </a:pPr>
            <a:r>
              <a:rPr lang="en-US" b="0" i="0" dirty="0"/>
              <a:t>	Needs database compatibility level 140 for batch mode and 150 for 	row mode</a:t>
            </a:r>
          </a:p>
          <a:p>
            <a:pPr marL="0" lvl="0" indent="0" algn="l" rtl="0">
              <a:lnSpc>
                <a:spcPct val="90000"/>
              </a:lnSpc>
              <a:spcBef>
                <a:spcPts val="1000"/>
              </a:spcBef>
              <a:spcAft>
                <a:spcPts val="0"/>
              </a:spcAft>
              <a:buClr>
                <a:schemeClr val="dk1"/>
              </a:buClr>
              <a:buSzPts val="2400"/>
              <a:buNone/>
            </a:pPr>
            <a:endParaRPr dirty="0"/>
          </a:p>
          <a:p>
            <a:pPr marL="533400" lvl="1" indent="0" algn="l">
              <a:spcBef>
                <a:spcPts val="1000"/>
              </a:spcBef>
              <a:buSzPts val="2400"/>
            </a:pPr>
            <a:r>
              <a:rPr lang="en-US" sz="2400" dirty="0">
                <a:solidFill>
                  <a:srgbClr val="161616"/>
                </a:solidFill>
                <a:highlight>
                  <a:srgbClr val="FFFFFF"/>
                </a:highlight>
              </a:rPr>
              <a:t>	Memory grant feedback activity is visible via the XEvent called 	</a:t>
            </a:r>
            <a:r>
              <a:rPr lang="en-US" sz="2400" dirty="0" err="1">
                <a:solidFill>
                  <a:srgbClr val="161616"/>
                </a:solidFill>
              </a:rPr>
              <a:t>memory_grant_updated_by_feedback</a:t>
            </a:r>
            <a:endParaRPr sz="24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1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16"/>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288" name="Google Shape;288;p16"/>
          <p:cNvSpPr txBox="1">
            <a:spLocks noGrp="1"/>
          </p:cNvSpPr>
          <p:nvPr>
            <p:ph type="subTitle" idx="1"/>
          </p:nvPr>
        </p:nvSpPr>
        <p:spPr>
          <a:xfrm>
            <a:off x="817628" y="1940597"/>
            <a:ext cx="9724031" cy="4396053"/>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Persisted and Percentile memory grant feedback (SQL Server 2022)</a:t>
            </a:r>
            <a:endParaRPr dirty="0"/>
          </a:p>
          <a:p>
            <a:pPr marL="685800" lvl="1" indent="0" algn="l" rtl="0">
              <a:lnSpc>
                <a:spcPct val="90000"/>
              </a:lnSpc>
              <a:spcBef>
                <a:spcPts val="500"/>
              </a:spcBef>
              <a:spcAft>
                <a:spcPts val="0"/>
              </a:spcAft>
              <a:buClr>
                <a:schemeClr val="dk1"/>
              </a:buClr>
              <a:buSzPts val="2000"/>
              <a:buNone/>
            </a:pPr>
            <a:endParaRPr dirty="0"/>
          </a:p>
          <a:p>
            <a:pPr marL="685800" lvl="1" indent="0" algn="l" rtl="0">
              <a:lnSpc>
                <a:spcPct val="90000"/>
              </a:lnSpc>
              <a:spcBef>
                <a:spcPts val="500"/>
              </a:spcBef>
              <a:spcAft>
                <a:spcPts val="0"/>
              </a:spcAft>
              <a:buClr>
                <a:schemeClr val="dk1"/>
              </a:buClr>
              <a:buSzPts val="2400"/>
              <a:buNone/>
            </a:pPr>
            <a:r>
              <a:rPr lang="en-US" sz="2400" dirty="0"/>
              <a:t>- Needs </a:t>
            </a:r>
            <a:r>
              <a:rPr lang="en-US" sz="2400" dirty="0" err="1"/>
              <a:t>compat</a:t>
            </a:r>
            <a:r>
              <a:rPr lang="en-US" sz="2400" dirty="0"/>
              <a:t> level 140 and higher. </a:t>
            </a:r>
            <a:endParaRPr dirty="0"/>
          </a:p>
          <a:p>
            <a:pPr marL="1028700" lvl="1" indent="-190500" algn="l" rtl="0">
              <a:lnSpc>
                <a:spcPct val="90000"/>
              </a:lnSpc>
              <a:spcBef>
                <a:spcPts val="500"/>
              </a:spcBef>
              <a:spcAft>
                <a:spcPts val="0"/>
              </a:spcAft>
              <a:buClr>
                <a:schemeClr val="dk1"/>
              </a:buClr>
              <a:buSzPts val="2400"/>
              <a:buFont typeface="Calibri"/>
              <a:buNone/>
            </a:pPr>
            <a:endParaRPr sz="2400" dirty="0"/>
          </a:p>
          <a:p>
            <a:pPr marL="685800" lvl="1" indent="0" algn="l" rtl="0">
              <a:lnSpc>
                <a:spcPct val="90000"/>
              </a:lnSpc>
              <a:spcBef>
                <a:spcPts val="500"/>
              </a:spcBef>
              <a:spcAft>
                <a:spcPts val="0"/>
              </a:spcAft>
              <a:buClr>
                <a:schemeClr val="dk1"/>
              </a:buClr>
              <a:buSzPts val="2400"/>
              <a:buNone/>
            </a:pPr>
            <a:r>
              <a:rPr lang="en-US" sz="2400" b="0" i="0" dirty="0"/>
              <a:t>-	Needs Query Store enabled and in read-write mode.</a:t>
            </a:r>
            <a:endParaRPr dirty="0"/>
          </a:p>
          <a:p>
            <a:pPr marL="1028700" lvl="1" indent="-215900" algn="l" rtl="0">
              <a:lnSpc>
                <a:spcPct val="90000"/>
              </a:lnSpc>
              <a:spcBef>
                <a:spcPts val="500"/>
              </a:spcBef>
              <a:spcAft>
                <a:spcPts val="0"/>
              </a:spcAft>
              <a:buClr>
                <a:schemeClr val="dk1"/>
              </a:buClr>
              <a:buSzPts val="2000"/>
              <a:buFont typeface="Calibri"/>
              <a:buNone/>
            </a:pPr>
            <a:endParaRPr b="0" i="0"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g2fc35f59b67_0_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g2fc35f59b67_0_3"/>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g2fc35f59b67_0_3"/>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g2fc35f59b67_0_3"/>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g2fc35f59b67_0_3"/>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g2fc35f59b67_0_3"/>
          <p:cNvSpPr txBox="1">
            <a:spLocks noGrp="1"/>
          </p:cNvSpPr>
          <p:nvPr>
            <p:ph type="ctrTitle"/>
          </p:nvPr>
        </p:nvSpPr>
        <p:spPr>
          <a:xfrm>
            <a:off x="1371599" y="258324"/>
            <a:ext cx="9896100" cy="1036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00" name="Google Shape;300;g2fc35f59b67_0_3"/>
          <p:cNvSpPr txBox="1">
            <a:spLocks noGrp="1"/>
          </p:cNvSpPr>
          <p:nvPr>
            <p:ph type="subTitle" idx="1"/>
          </p:nvPr>
        </p:nvSpPr>
        <p:spPr>
          <a:xfrm>
            <a:off x="827027" y="1773368"/>
            <a:ext cx="9723900" cy="381960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Persisted and Percentile memory grant feedback (SQL Server 2022)</a:t>
            </a:r>
            <a:endParaRPr dirty="0"/>
          </a:p>
          <a:p>
            <a:pPr marL="685800" lvl="1" indent="0" algn="l" rtl="0">
              <a:lnSpc>
                <a:spcPct val="90000"/>
              </a:lnSpc>
              <a:spcBef>
                <a:spcPts val="500"/>
              </a:spcBef>
              <a:spcAft>
                <a:spcPts val="0"/>
              </a:spcAft>
              <a:buClr>
                <a:schemeClr val="dk1"/>
              </a:buClr>
              <a:buSzPts val="2000"/>
              <a:buNone/>
            </a:pPr>
            <a:r>
              <a:rPr lang="en-US" u="sng" dirty="0">
                <a:solidFill>
                  <a:schemeClr val="hlink"/>
                </a:solidFill>
                <a:hlinkClick r:id="rId3"/>
              </a:rPr>
              <a:t>https://bit.ly/485EOQZ</a:t>
            </a:r>
            <a:r>
              <a:rPr lang="en-US" dirty="0"/>
              <a:t> MS Learn Memory Grant Feedback</a:t>
            </a:r>
            <a:endParaRPr dirty="0"/>
          </a:p>
          <a:p>
            <a:pPr marL="685800" lvl="1" indent="0" algn="l" rtl="0">
              <a:lnSpc>
                <a:spcPct val="90000"/>
              </a:lnSpc>
              <a:spcBef>
                <a:spcPts val="500"/>
              </a:spcBef>
              <a:spcAft>
                <a:spcPts val="0"/>
              </a:spcAft>
              <a:buClr>
                <a:schemeClr val="dk1"/>
              </a:buClr>
              <a:buSzPts val="2400"/>
              <a:buNone/>
            </a:pPr>
            <a:endParaRPr dirty="0"/>
          </a:p>
          <a:p>
            <a:pPr marL="1028700" lvl="1" indent="-215900" algn="l" rtl="0">
              <a:lnSpc>
                <a:spcPct val="90000"/>
              </a:lnSpc>
              <a:spcBef>
                <a:spcPts val="500"/>
              </a:spcBef>
              <a:spcAft>
                <a:spcPts val="0"/>
              </a:spcAft>
              <a:buClr>
                <a:schemeClr val="dk1"/>
              </a:buClr>
              <a:buSzPts val="2000"/>
              <a:buFont typeface="Calibri"/>
              <a:buNone/>
            </a:pPr>
            <a:endParaRPr b="0" i="0"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pic>
        <p:nvPicPr>
          <p:cNvPr id="301" name="Google Shape;301;g2fc35f59b67_0_3"/>
          <p:cNvPicPr preferRelativeResize="0"/>
          <p:nvPr/>
        </p:nvPicPr>
        <p:blipFill>
          <a:blip r:embed="rId4">
            <a:alphaModFix/>
          </a:blip>
          <a:stretch>
            <a:fillRect/>
          </a:stretch>
        </p:blipFill>
        <p:spPr>
          <a:xfrm>
            <a:off x="1518325" y="3038463"/>
            <a:ext cx="8724900" cy="381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6"/>
        <p:cNvGrpSpPr/>
        <p:nvPr/>
      </p:nvGrpSpPr>
      <p:grpSpPr>
        <a:xfrm>
          <a:off x="0" y="0"/>
          <a:ext cx="0" cy="0"/>
          <a:chOff x="0" y="0"/>
          <a:chExt cx="0" cy="0"/>
        </a:xfrm>
      </p:grpSpPr>
      <p:sp>
        <p:nvSpPr>
          <p:cNvPr id="307" name="Google Shape;30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1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7"/>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13" name="Google Shape;313;p17"/>
          <p:cNvSpPr txBox="1">
            <a:spLocks noGrp="1"/>
          </p:cNvSpPr>
          <p:nvPr>
            <p:ph type="subTitle" idx="1"/>
          </p:nvPr>
        </p:nvSpPr>
        <p:spPr>
          <a:xfrm>
            <a:off x="696924" y="2775378"/>
            <a:ext cx="9724031" cy="4230669"/>
          </a:xfrm>
          <a:prstGeom prst="rect">
            <a:avLst/>
          </a:prstGeom>
          <a:noFill/>
          <a:ln>
            <a:noFill/>
          </a:ln>
        </p:spPr>
        <p:txBody>
          <a:bodyPr spcFirstLastPara="1" wrap="square" lIns="91425" tIns="45700" rIns="91425" bIns="45700" anchor="ctr" anchorCtr="0">
            <a:normAutofit lnSpcReduction="10000"/>
          </a:bodyPr>
          <a:lstStyle/>
          <a:p>
            <a:pPr marL="1028700" lvl="1" indent="-342900" algn="l" rtl="0">
              <a:lnSpc>
                <a:spcPct val="90000"/>
              </a:lnSpc>
              <a:spcBef>
                <a:spcPts val="0"/>
              </a:spcBef>
              <a:spcAft>
                <a:spcPts val="0"/>
              </a:spcAft>
              <a:buClr>
                <a:schemeClr val="dk1"/>
              </a:buClr>
              <a:buSzPts val="2400"/>
              <a:buFont typeface="Arial"/>
              <a:buChar char="•"/>
            </a:pPr>
            <a:r>
              <a:rPr lang="en-US" sz="2400" dirty="0" err="1"/>
              <a:t>DOP_Feedback</a:t>
            </a:r>
            <a:r>
              <a:rPr lang="en-US" sz="2400" dirty="0"/>
              <a:t> (SQL Server 2022)</a:t>
            </a:r>
            <a:endParaRPr sz="2400" b="0" i="0" dirty="0"/>
          </a:p>
          <a:p>
            <a:pPr marL="685800" lvl="1" indent="0" algn="l" rtl="0">
              <a:lnSpc>
                <a:spcPct val="90000"/>
              </a:lnSpc>
              <a:spcBef>
                <a:spcPts val="500"/>
              </a:spcBef>
              <a:spcAft>
                <a:spcPts val="0"/>
              </a:spcAft>
              <a:buClr>
                <a:schemeClr val="dk1"/>
              </a:buClr>
              <a:buSzPts val="2000"/>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Needs </a:t>
            </a:r>
            <a:r>
              <a:rPr lang="en-US" b="0" i="0" dirty="0" err="1"/>
              <a:t>compat</a:t>
            </a:r>
            <a:r>
              <a:rPr lang="en-US" b="0" i="0" dirty="0"/>
              <a:t> level 160</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dirty="0"/>
              <a:t>Needs Query Store enabled and in read/write mode</a:t>
            </a:r>
            <a:endParaRPr dirty="0"/>
          </a:p>
          <a:p>
            <a:pPr marL="342900" lvl="0" indent="-190500" algn="l" rtl="0">
              <a:lnSpc>
                <a:spcPct val="90000"/>
              </a:lnSpc>
              <a:spcBef>
                <a:spcPts val="1000"/>
              </a:spcBef>
              <a:spcAft>
                <a:spcPts val="0"/>
              </a:spcAft>
              <a:buClr>
                <a:schemeClr val="dk1"/>
              </a:buClr>
              <a:buSzPts val="2400"/>
              <a:buFont typeface="Calibri"/>
              <a:buNone/>
            </a:pPr>
            <a:endParaRPr dirty="0"/>
          </a:p>
          <a:p>
            <a:pPr marL="342900" lvl="0" indent="-342900" algn="l" rtl="0">
              <a:lnSpc>
                <a:spcPct val="90000"/>
              </a:lnSpc>
              <a:spcBef>
                <a:spcPts val="1000"/>
              </a:spcBef>
              <a:spcAft>
                <a:spcPts val="0"/>
              </a:spcAft>
              <a:buClr>
                <a:schemeClr val="dk1"/>
              </a:buClr>
              <a:buSzPts val="2400"/>
              <a:buFont typeface="Calibri"/>
              <a:buChar char="-"/>
            </a:pPr>
            <a:r>
              <a:rPr lang="en-US" dirty="0"/>
              <a:t>Only verified feedback is persisted</a:t>
            </a:r>
            <a:endParaRPr dirty="0"/>
          </a:p>
          <a:p>
            <a:pPr marL="342900" lvl="0" indent="-190500" algn="l" rtl="0">
              <a:lnSpc>
                <a:spcPct val="90000"/>
              </a:lnSpc>
              <a:spcBef>
                <a:spcPts val="1000"/>
              </a:spcBef>
              <a:spcAft>
                <a:spcPts val="0"/>
              </a:spcAft>
              <a:buClr>
                <a:schemeClr val="dk1"/>
              </a:buClr>
              <a:buSzPts val="2400"/>
              <a:buFont typeface="Calibri"/>
              <a:buNone/>
            </a:pPr>
            <a:endParaRPr dirty="0"/>
          </a:p>
          <a:p>
            <a:pPr marL="0" lvl="0" indent="0" algn="l" rtl="0">
              <a:lnSpc>
                <a:spcPct val="90000"/>
              </a:lnSpc>
              <a:spcBef>
                <a:spcPts val="1000"/>
              </a:spcBef>
              <a:spcAft>
                <a:spcPts val="0"/>
              </a:spcAft>
              <a:buClr>
                <a:schemeClr val="dk1"/>
              </a:buClr>
              <a:buSzPts val="2400"/>
              <a:buNone/>
            </a:pPr>
            <a:r>
              <a:rPr lang="en-US" dirty="0"/>
              <a:t>- Feedback will be persisted in the </a:t>
            </a:r>
            <a:r>
              <a:rPr lang="en-US" dirty="0" err="1"/>
              <a:t>sys.query_store_plan_feedback</a:t>
            </a:r>
            <a:r>
              <a:rPr lang="en-US" dirty="0"/>
              <a:t> catalog view when we reach a stable degree of parallelism feedback value.</a:t>
            </a:r>
            <a:endParaRPr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318"/>
        <p:cNvGrpSpPr/>
        <p:nvPr/>
      </p:nvGrpSpPr>
      <p:grpSpPr>
        <a:xfrm>
          <a:off x="0" y="0"/>
          <a:ext cx="0" cy="0"/>
          <a:chOff x="0" y="0"/>
          <a:chExt cx="0" cy="0"/>
        </a:xfrm>
      </p:grpSpPr>
      <p:sp>
        <p:nvSpPr>
          <p:cNvPr id="319" name="Google Shape;319;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1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1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1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1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18"/>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25" name="Google Shape;325;p18"/>
          <p:cNvSpPr txBox="1">
            <a:spLocks noGrp="1"/>
          </p:cNvSpPr>
          <p:nvPr>
            <p:ph type="subTitle" idx="1"/>
          </p:nvPr>
        </p:nvSpPr>
        <p:spPr>
          <a:xfrm>
            <a:off x="1371599" y="1672847"/>
            <a:ext cx="9784080" cy="5260568"/>
          </a:xfrm>
          <a:prstGeom prst="rect">
            <a:avLst/>
          </a:prstGeom>
          <a:noFill/>
          <a:ln>
            <a:noFill/>
          </a:ln>
        </p:spPr>
        <p:txBody>
          <a:bodyPr spcFirstLastPara="1" wrap="square" lIns="91425" tIns="45700" rIns="91425" bIns="45700" anchor="ctr" anchorCtr="0">
            <a:normAutofit fontScale="85000" lnSpcReduction="20000"/>
          </a:bodyPr>
          <a:lstStyle/>
          <a:p>
            <a:pPr marL="685800" lvl="1" indent="0" algn="l" rtl="0">
              <a:lnSpc>
                <a:spcPct val="90000"/>
              </a:lnSpc>
              <a:spcBef>
                <a:spcPts val="0"/>
              </a:spcBef>
              <a:spcAft>
                <a:spcPts val="0"/>
              </a:spcAft>
              <a:buClr>
                <a:schemeClr val="dk1"/>
              </a:buClr>
              <a:buSzPct val="100000"/>
              <a:buNone/>
            </a:pPr>
            <a:endParaRPr b="0" i="0"/>
          </a:p>
          <a:p>
            <a:pPr marL="0" lvl="0" indent="0" algn="l" rtl="0">
              <a:lnSpc>
                <a:spcPct val="90000"/>
              </a:lnSpc>
              <a:spcBef>
                <a:spcPts val="1000"/>
              </a:spcBef>
              <a:spcAft>
                <a:spcPts val="0"/>
              </a:spcAft>
              <a:buClr>
                <a:schemeClr val="dk1"/>
              </a:buClr>
              <a:buSzPct val="100000"/>
              <a:buNone/>
            </a:pPr>
            <a:endParaRPr sz="1700" b="0" i="0"/>
          </a:p>
          <a:p>
            <a:pPr marL="0" lvl="0" indent="0" algn="l" rtl="0">
              <a:lnSpc>
                <a:spcPct val="90000"/>
              </a:lnSpc>
              <a:spcBef>
                <a:spcPts val="1000"/>
              </a:spcBef>
              <a:spcAft>
                <a:spcPts val="0"/>
              </a:spcAft>
              <a:buClr>
                <a:schemeClr val="dk1"/>
              </a:buClr>
              <a:buSzPct val="100000"/>
              <a:buNone/>
            </a:pPr>
            <a:endParaRPr sz="2600" b="0" i="0"/>
          </a:p>
          <a:p>
            <a:pPr marL="457200" lvl="0" indent="-457200" algn="l" rtl="0">
              <a:lnSpc>
                <a:spcPct val="90000"/>
              </a:lnSpc>
              <a:spcBef>
                <a:spcPts val="1000"/>
              </a:spcBef>
              <a:spcAft>
                <a:spcPts val="0"/>
              </a:spcAft>
              <a:buClr>
                <a:schemeClr val="dk1"/>
              </a:buClr>
              <a:buSzPct val="100000"/>
              <a:buFont typeface="Arial"/>
              <a:buChar char="•"/>
            </a:pPr>
            <a:r>
              <a:rPr lang="en-US" sz="2800"/>
              <a:t>CE_Feedback (SQL Server 2022)</a:t>
            </a:r>
            <a:endParaRPr sz="2800" b="0" i="0"/>
          </a:p>
          <a:p>
            <a:pPr marL="0" lvl="0" indent="0" algn="l" rtl="0">
              <a:lnSpc>
                <a:spcPct val="90000"/>
              </a:lnSpc>
              <a:spcBef>
                <a:spcPts val="1000"/>
              </a:spcBef>
              <a:spcAft>
                <a:spcPts val="0"/>
              </a:spcAft>
              <a:buClr>
                <a:schemeClr val="dk1"/>
              </a:buClr>
              <a:buSzPct val="100000"/>
              <a:buNone/>
            </a:pPr>
            <a:endParaRPr sz="2600" b="0" i="0"/>
          </a:p>
          <a:p>
            <a:pPr marL="0" lvl="0" indent="0" algn="l" rtl="0">
              <a:lnSpc>
                <a:spcPct val="90000"/>
              </a:lnSpc>
              <a:spcBef>
                <a:spcPts val="1000"/>
              </a:spcBef>
              <a:spcAft>
                <a:spcPts val="0"/>
              </a:spcAft>
              <a:buClr>
                <a:schemeClr val="dk1"/>
              </a:buClr>
              <a:buSzPct val="100000"/>
              <a:buNone/>
            </a:pPr>
            <a:r>
              <a:rPr lang="en-US" sz="2600" b="0" i="0"/>
              <a:t>CE feedback identifies model-related assumptions and evaluates whether they're accurate for repeating queries.</a:t>
            </a:r>
            <a:endParaRPr/>
          </a:p>
          <a:p>
            <a:pPr marL="0" lvl="0" indent="0" algn="l" rtl="0">
              <a:lnSpc>
                <a:spcPct val="90000"/>
              </a:lnSpc>
              <a:spcBef>
                <a:spcPts val="1000"/>
              </a:spcBef>
              <a:spcAft>
                <a:spcPts val="0"/>
              </a:spcAft>
              <a:buClr>
                <a:schemeClr val="dk1"/>
              </a:buClr>
              <a:buSzPct val="100000"/>
              <a:buNone/>
            </a:pPr>
            <a:endParaRPr sz="2600" b="0" i="0"/>
          </a:p>
          <a:p>
            <a:pPr marL="0" lvl="0" indent="0" algn="l" rtl="0">
              <a:lnSpc>
                <a:spcPct val="90000"/>
              </a:lnSpc>
              <a:spcBef>
                <a:spcPts val="1000"/>
              </a:spcBef>
              <a:spcAft>
                <a:spcPts val="0"/>
              </a:spcAft>
              <a:buClr>
                <a:schemeClr val="dk1"/>
              </a:buClr>
              <a:buSzPct val="100000"/>
              <a:buNone/>
            </a:pPr>
            <a:r>
              <a:rPr lang="en-US" sz="2600"/>
              <a:t>Are the data points in two columns, like City and State, related? Old CE - No/ New CE - Yes</a:t>
            </a:r>
            <a:endParaRPr sz="2600" b="0" i="0"/>
          </a:p>
          <a:p>
            <a:pPr marL="0" lvl="0" indent="0" algn="l" rtl="0">
              <a:lnSpc>
                <a:spcPct val="90000"/>
              </a:lnSpc>
              <a:spcBef>
                <a:spcPts val="1000"/>
              </a:spcBef>
              <a:spcAft>
                <a:spcPts val="0"/>
              </a:spcAft>
              <a:buClr>
                <a:schemeClr val="dk1"/>
              </a:buClr>
              <a:buSzPct val="100000"/>
              <a:buNone/>
            </a:pPr>
            <a:r>
              <a:rPr lang="en-US" sz="2600" b="0" i="0"/>
              <a:t>CE Feedback reviews actual versus estimated rows to determine if an assumption may be incorrect. If the assumption seems incorrect, then later executions of the same query are tested with different CE assumptions.</a:t>
            </a:r>
            <a:endParaRPr/>
          </a:p>
          <a:p>
            <a:pPr marL="0" lvl="0" indent="0" algn="l" rtl="0">
              <a:lnSpc>
                <a:spcPct val="90000"/>
              </a:lnSpc>
              <a:spcBef>
                <a:spcPts val="1000"/>
              </a:spcBef>
              <a:spcAft>
                <a:spcPts val="0"/>
              </a:spcAft>
              <a:buClr>
                <a:schemeClr val="dk1"/>
              </a:buClr>
              <a:buSzPct val="100000"/>
              <a:buNone/>
            </a:pPr>
            <a:endParaRPr sz="2600"/>
          </a:p>
          <a:p>
            <a:pPr marL="0" lvl="0" indent="0" algn="l" rtl="0">
              <a:lnSpc>
                <a:spcPct val="90000"/>
              </a:lnSpc>
              <a:spcBef>
                <a:spcPts val="1000"/>
              </a:spcBef>
              <a:spcAft>
                <a:spcPts val="0"/>
              </a:spcAft>
              <a:buClr>
                <a:schemeClr val="dk1"/>
              </a:buClr>
              <a:buSzPct val="100000"/>
              <a:buNone/>
            </a:pPr>
            <a:r>
              <a:rPr lang="en-US" sz="2600" b="0" i="0"/>
              <a:t>If the alternate CE assumptions improve plan quality, the old query plan is replaced with a query plan that uses the appropriate USE HINT query hint that adjusts the estimation model, implemented through the Query Store hint mechanism.</a:t>
            </a:r>
            <a:endParaRPr/>
          </a:p>
          <a:p>
            <a:pPr marL="0" lvl="0" indent="0" algn="l" rtl="0">
              <a:lnSpc>
                <a:spcPct val="90000"/>
              </a:lnSpc>
              <a:spcBef>
                <a:spcPts val="1000"/>
              </a:spcBef>
              <a:spcAft>
                <a:spcPts val="0"/>
              </a:spcAft>
              <a:buClr>
                <a:schemeClr val="dk1"/>
              </a:buClr>
              <a:buSzPct val="100000"/>
              <a:buNone/>
            </a:pPr>
            <a:endParaRPr sz="1700" b="0" i="0"/>
          </a:p>
          <a:p>
            <a:pPr marL="0" lvl="0" indent="91757" algn="l" rtl="0">
              <a:lnSpc>
                <a:spcPct val="90000"/>
              </a:lnSpc>
              <a:spcBef>
                <a:spcPts val="1000"/>
              </a:spcBef>
              <a:spcAft>
                <a:spcPts val="0"/>
              </a:spcAft>
              <a:buClr>
                <a:schemeClr val="dk1"/>
              </a:buClr>
              <a:buSzPct val="100000"/>
              <a:buFont typeface="Arial"/>
              <a:buNone/>
            </a:pPr>
            <a:endParaRPr sz="1700"/>
          </a:p>
          <a:p>
            <a:pPr marL="0" lvl="0" indent="91757" algn="l" rtl="0">
              <a:lnSpc>
                <a:spcPct val="90000"/>
              </a:lnSpc>
              <a:spcBef>
                <a:spcPts val="1000"/>
              </a:spcBef>
              <a:spcAft>
                <a:spcPts val="0"/>
              </a:spcAft>
              <a:buClr>
                <a:schemeClr val="dk1"/>
              </a:buClr>
              <a:buSzPct val="100000"/>
              <a:buFont typeface="Arial"/>
              <a:buNone/>
            </a:pPr>
            <a:endParaRPr sz="1700"/>
          </a:p>
          <a:p>
            <a:pPr marL="0" lvl="0" indent="91757" algn="l" rtl="0">
              <a:lnSpc>
                <a:spcPct val="90000"/>
              </a:lnSpc>
              <a:spcBef>
                <a:spcPts val="1000"/>
              </a:spcBef>
              <a:spcAft>
                <a:spcPts val="0"/>
              </a:spcAft>
              <a:buClr>
                <a:schemeClr val="dk1"/>
              </a:buClr>
              <a:buSzPct val="100000"/>
              <a:buFont typeface="Arial"/>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Thank You!</a:t>
            </a:r>
            <a:endParaRPr sz="3700" b="1">
              <a:solidFill>
                <a:srgbClr val="FFFFFF"/>
              </a:solidFill>
              <a:latin typeface="Calibri"/>
              <a:ea typeface="Calibri"/>
              <a:cs typeface="Calibri"/>
              <a:sym typeface="Calibri"/>
            </a:endParaRPr>
          </a:p>
        </p:txBody>
      </p:sp>
      <p:sp>
        <p:nvSpPr>
          <p:cNvPr id="109" name="Google Shape;109;p2"/>
          <p:cNvSpPr txBox="1">
            <a:spLocks noGrp="1"/>
          </p:cNvSpPr>
          <p:nvPr>
            <p:ph type="subTitle" idx="1"/>
          </p:nvPr>
        </p:nvSpPr>
        <p:spPr>
          <a:xfrm>
            <a:off x="1523998" y="1622745"/>
            <a:ext cx="9144000" cy="32333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000"/>
              <a:buNone/>
            </a:pPr>
            <a:r>
              <a:rPr lang="en-US" sz="2000"/>
              <a:t> </a:t>
            </a:r>
            <a:r>
              <a:rPr lang="en-US"/>
              <a:t>Thank you, GroupBy Conference!!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330"/>
        <p:cNvGrpSpPr/>
        <p:nvPr/>
      </p:nvGrpSpPr>
      <p:grpSpPr>
        <a:xfrm>
          <a:off x="0" y="0"/>
          <a:ext cx="0" cy="0"/>
          <a:chOff x="0" y="0"/>
          <a:chExt cx="0" cy="0"/>
        </a:xfrm>
      </p:grpSpPr>
      <p:sp>
        <p:nvSpPr>
          <p:cNvPr id="331" name="Google Shape;331;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1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1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1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1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6" name="Google Shape;336;p19"/>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37" name="Google Shape;337;p19"/>
          <p:cNvSpPr txBox="1">
            <a:spLocks noGrp="1"/>
          </p:cNvSpPr>
          <p:nvPr>
            <p:ph type="subTitle" idx="1"/>
          </p:nvPr>
        </p:nvSpPr>
        <p:spPr>
          <a:xfrm>
            <a:off x="819472" y="2641673"/>
            <a:ext cx="9724031" cy="4543907"/>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a:t>Forced plan optimization – optimization replay script creation (SQL Server 2022)</a:t>
            </a:r>
            <a:endParaRPr/>
          </a:p>
          <a:p>
            <a:pPr marL="0" lvl="0" indent="0" algn="l" rtl="0">
              <a:lnSpc>
                <a:spcPct val="90000"/>
              </a:lnSpc>
              <a:spcBef>
                <a:spcPts val="1000"/>
              </a:spcBef>
              <a:spcAft>
                <a:spcPts val="0"/>
              </a:spcAft>
              <a:buClr>
                <a:schemeClr val="dk1"/>
              </a:buClr>
              <a:buSzPts val="1700"/>
              <a:buNone/>
            </a:pPr>
            <a:endParaRPr sz="1700"/>
          </a:p>
          <a:p>
            <a:pPr marL="0" lvl="0" indent="0" algn="l" rtl="0">
              <a:lnSpc>
                <a:spcPct val="90000"/>
              </a:lnSpc>
              <a:spcBef>
                <a:spcPts val="1000"/>
              </a:spcBef>
              <a:spcAft>
                <a:spcPts val="0"/>
              </a:spcAft>
              <a:buClr>
                <a:schemeClr val="dk1"/>
              </a:buClr>
              <a:buSzPts val="1700"/>
              <a:buNone/>
            </a:pPr>
            <a:r>
              <a:rPr lang="en-US" sz="1700"/>
              <a:t>	- </a:t>
            </a:r>
            <a:r>
              <a:rPr lang="en-US" sz="1700" b="0" i="0"/>
              <a:t>Essentially, SQL Server can decide that creating and storing a script to do the plan optimization is 	more efficient than going through the optimization process from scratch for a given query.</a:t>
            </a:r>
            <a:endParaRPr/>
          </a:p>
          <a:p>
            <a:pPr marL="0" lvl="0" indent="0" algn="l" rtl="0">
              <a:lnSpc>
                <a:spcPct val="90000"/>
              </a:lnSpc>
              <a:spcBef>
                <a:spcPts val="1000"/>
              </a:spcBef>
              <a:spcAft>
                <a:spcPts val="0"/>
              </a:spcAft>
              <a:buClr>
                <a:schemeClr val="dk1"/>
              </a:buClr>
              <a:buSzPts val="1700"/>
              <a:buNone/>
            </a:pPr>
            <a:endParaRPr sz="1700"/>
          </a:p>
          <a:p>
            <a:pPr marL="0" lvl="0" indent="0" algn="l" rtl="0">
              <a:lnSpc>
                <a:spcPct val="90000"/>
              </a:lnSpc>
              <a:spcBef>
                <a:spcPts val="1000"/>
              </a:spcBef>
              <a:spcAft>
                <a:spcPts val="0"/>
              </a:spcAft>
              <a:buClr>
                <a:schemeClr val="dk1"/>
              </a:buClr>
              <a:buSzPts val="1700"/>
              <a:buNone/>
            </a:pPr>
            <a:r>
              <a:rPr lang="en-US" sz="1700" b="0" i="0"/>
              <a:t>	- What is considered in this process? </a:t>
            </a:r>
            <a:endParaRPr/>
          </a:p>
          <a:p>
            <a:pPr marL="0" lvl="0" indent="0" algn="l" rtl="0">
              <a:lnSpc>
                <a:spcPct val="90000"/>
              </a:lnSpc>
              <a:spcBef>
                <a:spcPts val="1000"/>
              </a:spcBef>
              <a:spcAft>
                <a:spcPts val="0"/>
              </a:spcAft>
              <a:buClr>
                <a:schemeClr val="dk1"/>
              </a:buClr>
              <a:buSzPts val="1700"/>
              <a:buNone/>
            </a:pPr>
            <a:endParaRPr sz="1700" b="0" i="0"/>
          </a:p>
          <a:p>
            <a:pPr marL="1200150" lvl="2" indent="-285750" algn="l" rtl="0">
              <a:lnSpc>
                <a:spcPct val="90000"/>
              </a:lnSpc>
              <a:spcBef>
                <a:spcPts val="500"/>
              </a:spcBef>
              <a:spcAft>
                <a:spcPts val="0"/>
              </a:spcAft>
              <a:buClr>
                <a:schemeClr val="dk1"/>
              </a:buClr>
              <a:buSzPts val="1700"/>
              <a:buFont typeface="Arial"/>
              <a:buChar char="•"/>
            </a:pPr>
            <a:r>
              <a:rPr lang="en-US" sz="1700"/>
              <a:t>N</a:t>
            </a:r>
            <a:r>
              <a:rPr lang="en-US" sz="1700" b="0" i="0"/>
              <a:t>umber of objects accessed </a:t>
            </a:r>
            <a:endParaRPr/>
          </a:p>
          <a:p>
            <a:pPr marL="1200150" lvl="2" indent="-285750" algn="l" rtl="0">
              <a:lnSpc>
                <a:spcPct val="90000"/>
              </a:lnSpc>
              <a:spcBef>
                <a:spcPts val="500"/>
              </a:spcBef>
              <a:spcAft>
                <a:spcPts val="0"/>
              </a:spcAft>
              <a:buClr>
                <a:schemeClr val="dk1"/>
              </a:buClr>
              <a:buSzPts val="1700"/>
              <a:buFont typeface="Arial"/>
              <a:buChar char="•"/>
            </a:pPr>
            <a:r>
              <a:rPr lang="en-US" sz="1700"/>
              <a:t>T</a:t>
            </a:r>
            <a:r>
              <a:rPr lang="en-US" sz="1700" b="0" i="0"/>
              <a:t>he number of joins </a:t>
            </a:r>
            <a:endParaRPr/>
          </a:p>
          <a:p>
            <a:pPr marL="1200150" lvl="2" indent="-285750" algn="l" rtl="0">
              <a:lnSpc>
                <a:spcPct val="90000"/>
              </a:lnSpc>
              <a:spcBef>
                <a:spcPts val="500"/>
              </a:spcBef>
              <a:spcAft>
                <a:spcPts val="0"/>
              </a:spcAft>
              <a:buClr>
                <a:schemeClr val="dk1"/>
              </a:buClr>
              <a:buSzPts val="1700"/>
              <a:buFont typeface="Arial"/>
              <a:buChar char="•"/>
            </a:pPr>
            <a:r>
              <a:rPr lang="en-US" sz="1700"/>
              <a:t>T</a:t>
            </a:r>
            <a:r>
              <a:rPr lang="en-US" sz="1700" b="0" i="0"/>
              <a:t>he number of optimization tasks executed during optimization</a:t>
            </a:r>
            <a:endParaRPr/>
          </a:p>
          <a:p>
            <a:pPr marL="1200150" lvl="2" indent="-285750" algn="l" rtl="0">
              <a:lnSpc>
                <a:spcPct val="90000"/>
              </a:lnSpc>
              <a:spcBef>
                <a:spcPts val="500"/>
              </a:spcBef>
              <a:spcAft>
                <a:spcPts val="0"/>
              </a:spcAft>
              <a:buClr>
                <a:schemeClr val="dk1"/>
              </a:buClr>
              <a:buSzPts val="1700"/>
              <a:buFont typeface="Arial"/>
              <a:buChar char="•"/>
            </a:pPr>
            <a:r>
              <a:rPr lang="en-US" sz="1700" b="0" i="0"/>
              <a:t>The actual optimization time</a:t>
            </a:r>
            <a:endParaRPr/>
          </a:p>
          <a:p>
            <a:pPr marL="0" lvl="0" indent="0" algn="l" rtl="0">
              <a:lnSpc>
                <a:spcPct val="90000"/>
              </a:lnSpc>
              <a:spcBef>
                <a:spcPts val="1000"/>
              </a:spcBef>
              <a:spcAft>
                <a:spcPts val="0"/>
              </a:spcAft>
              <a:buClr>
                <a:schemeClr val="dk1"/>
              </a:buClr>
              <a:buSzPts val="1700"/>
              <a:buNone/>
            </a:pPr>
            <a:r>
              <a:rPr lang="en-US" sz="1700"/>
              <a:t>	</a:t>
            </a:r>
            <a:endParaRPr sz="1700" b="0" i="0"/>
          </a:p>
          <a:p>
            <a:pPr marL="0" lvl="0" indent="107950" algn="l" rtl="0">
              <a:lnSpc>
                <a:spcPct val="90000"/>
              </a:lnSpc>
              <a:spcBef>
                <a:spcPts val="1000"/>
              </a:spcBef>
              <a:spcAft>
                <a:spcPts val="0"/>
              </a:spcAft>
              <a:buClr>
                <a:schemeClr val="dk1"/>
              </a:buClr>
              <a:buSzPts val="1700"/>
              <a:buFont typeface="Arial"/>
              <a:buNone/>
            </a:pPr>
            <a:endParaRPr sz="1700"/>
          </a:p>
          <a:p>
            <a:pPr marL="0" lvl="0" indent="107950" algn="l" rtl="0">
              <a:lnSpc>
                <a:spcPct val="90000"/>
              </a:lnSpc>
              <a:spcBef>
                <a:spcPts val="1000"/>
              </a:spcBef>
              <a:spcAft>
                <a:spcPts val="0"/>
              </a:spcAft>
              <a:buClr>
                <a:schemeClr val="dk1"/>
              </a:buClr>
              <a:buSzPts val="1700"/>
              <a:buFont typeface="Arial"/>
              <a:buNone/>
            </a:pPr>
            <a:endParaRPr sz="1700"/>
          </a:p>
          <a:p>
            <a:pPr marL="0" lvl="0" indent="107950" algn="l" rtl="0">
              <a:lnSpc>
                <a:spcPct val="90000"/>
              </a:lnSpc>
              <a:spcBef>
                <a:spcPts val="1000"/>
              </a:spcBef>
              <a:spcAft>
                <a:spcPts val="0"/>
              </a:spcAft>
              <a:buClr>
                <a:schemeClr val="dk1"/>
              </a:buClr>
              <a:buSzPts val="1700"/>
              <a:buFont typeface="Arial"/>
              <a:buNone/>
            </a:pPr>
            <a:endParaRPr sz="1700"/>
          </a:p>
          <a:p>
            <a:pPr marL="0" lvl="0" indent="107950" algn="l" rtl="0">
              <a:lnSpc>
                <a:spcPct val="90000"/>
              </a:lnSpc>
              <a:spcBef>
                <a:spcPts val="1000"/>
              </a:spcBef>
              <a:spcAft>
                <a:spcPts val="0"/>
              </a:spcAft>
              <a:buClr>
                <a:schemeClr val="dk1"/>
              </a:buClr>
              <a:buSzPts val="1700"/>
              <a:buFont typeface="Arial"/>
              <a:buNone/>
            </a:pP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342"/>
        <p:cNvGrpSpPr/>
        <p:nvPr/>
      </p:nvGrpSpPr>
      <p:grpSpPr>
        <a:xfrm>
          <a:off x="0" y="0"/>
          <a:ext cx="0" cy="0"/>
          <a:chOff x="0" y="0"/>
          <a:chExt cx="0" cy="0"/>
        </a:xfrm>
      </p:grpSpPr>
      <p:sp>
        <p:nvSpPr>
          <p:cNvPr id="343" name="Google Shape;343;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2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2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20"/>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49" name="Google Shape;349;p20"/>
          <p:cNvSpPr txBox="1">
            <a:spLocks noGrp="1"/>
          </p:cNvSpPr>
          <p:nvPr>
            <p:ph type="subTitle" idx="1"/>
          </p:nvPr>
        </p:nvSpPr>
        <p:spPr>
          <a:xfrm>
            <a:off x="828899" y="2462140"/>
            <a:ext cx="9724031" cy="4543907"/>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a:t>Forced plan optimization – optimization replay script creation (SQL Server 2022)</a:t>
            </a:r>
            <a:endParaRPr/>
          </a:p>
          <a:p>
            <a:pPr marL="685800" lvl="1" indent="0" algn="l" rtl="0">
              <a:lnSpc>
                <a:spcPct val="90000"/>
              </a:lnSpc>
              <a:spcBef>
                <a:spcPts val="500"/>
              </a:spcBef>
              <a:spcAft>
                <a:spcPts val="0"/>
              </a:spcAft>
              <a:buClr>
                <a:schemeClr val="dk1"/>
              </a:buClr>
              <a:buSzPts val="2000"/>
              <a:buNone/>
            </a:pPr>
            <a:endParaRPr b="0" i="0"/>
          </a:p>
          <a:p>
            <a:pPr marL="0" lvl="0" indent="0" algn="l" rtl="0">
              <a:lnSpc>
                <a:spcPct val="90000"/>
              </a:lnSpc>
              <a:spcBef>
                <a:spcPts val="1000"/>
              </a:spcBef>
              <a:spcAft>
                <a:spcPts val="0"/>
              </a:spcAft>
              <a:buClr>
                <a:schemeClr val="dk1"/>
              </a:buClr>
              <a:buSzPts val="2400"/>
              <a:buNone/>
            </a:pPr>
            <a:r>
              <a:rPr lang="en-US"/>
              <a:t>	- </a:t>
            </a:r>
            <a:r>
              <a:rPr lang="en-US" b="0" i="0"/>
              <a:t>Needs compat level 160</a:t>
            </a:r>
            <a:endParaRPr/>
          </a:p>
          <a:p>
            <a:pPr marL="0" lvl="0" indent="0" algn="l" rtl="0">
              <a:lnSpc>
                <a:spcPct val="90000"/>
              </a:lnSpc>
              <a:spcBef>
                <a:spcPts val="1000"/>
              </a:spcBef>
              <a:spcAft>
                <a:spcPts val="0"/>
              </a:spcAft>
              <a:buClr>
                <a:schemeClr val="dk1"/>
              </a:buClr>
              <a:buSzPts val="2400"/>
              <a:buNone/>
            </a:pPr>
            <a:r>
              <a:rPr lang="en-US"/>
              <a:t>	- Needs Query Store enabled and in read/write mode</a:t>
            </a:r>
            <a:endParaRPr/>
          </a:p>
          <a:p>
            <a:pPr marL="0" lvl="0" indent="0" algn="l" rtl="0">
              <a:lnSpc>
                <a:spcPct val="90000"/>
              </a:lnSpc>
              <a:spcBef>
                <a:spcPts val="1000"/>
              </a:spcBef>
              <a:spcAft>
                <a:spcPts val="0"/>
              </a:spcAft>
              <a:buClr>
                <a:schemeClr val="dk1"/>
              </a:buClr>
              <a:buSzPts val="2400"/>
              <a:buNone/>
            </a:pPr>
            <a:r>
              <a:rPr lang="en-US"/>
              <a:t>	- ALTER DATABASE SCOPED CONFIGURATION SET 	OPTIMIZED_PLAN_FORCING = ON;</a:t>
            </a:r>
            <a:endParaRPr/>
          </a:p>
          <a:p>
            <a:pPr marL="0" lvl="0" indent="0" algn="l" rtl="0">
              <a:lnSpc>
                <a:spcPct val="90000"/>
              </a:lnSpc>
              <a:spcBef>
                <a:spcPts val="1000"/>
              </a:spcBef>
              <a:spcAft>
                <a:spcPts val="0"/>
              </a:spcAft>
              <a:buClr>
                <a:schemeClr val="dk1"/>
              </a:buClr>
              <a:buSzPts val="2400"/>
              <a:buNone/>
            </a:pPr>
            <a:r>
              <a:rPr lang="en-US"/>
              <a:t>	- sys.query_store_plan DMV has a bit column for 	has_recompile_script</a:t>
            </a:r>
            <a:endParaRPr/>
          </a:p>
          <a:p>
            <a:pPr marL="0" lvl="0" indent="0" algn="l" rtl="0">
              <a:lnSpc>
                <a:spcPct val="90000"/>
              </a:lnSpc>
              <a:spcBef>
                <a:spcPts val="1000"/>
              </a:spcBef>
              <a:spcAft>
                <a:spcPts val="0"/>
              </a:spcAft>
              <a:buClr>
                <a:schemeClr val="dk1"/>
              </a:buClr>
              <a:buSzPts val="2400"/>
              <a:buNone/>
            </a:pPr>
            <a:r>
              <a:rPr lang="en-US"/>
              <a:t>	- </a:t>
            </a:r>
            <a:r>
              <a:rPr lang="en-US" u="sng">
                <a:solidFill>
                  <a:schemeClr val="hlink"/>
                </a:solidFill>
                <a:hlinkClick r:id="rId3"/>
              </a:rPr>
              <a:t>https://bit.ly/3O2IYAE</a:t>
            </a:r>
            <a:r>
              <a:rPr lang="en-US"/>
              <a:t> </a:t>
            </a:r>
            <a:endParaRPr/>
          </a:p>
          <a:p>
            <a:pPr marL="0" lvl="0" indent="0" algn="l" rtl="0">
              <a:lnSpc>
                <a:spcPct val="90000"/>
              </a:lnSpc>
              <a:spcBef>
                <a:spcPts val="1000"/>
              </a:spcBef>
              <a:spcAft>
                <a:spcPts val="0"/>
              </a:spcAft>
              <a:buClr>
                <a:schemeClr val="dk1"/>
              </a:buClr>
              <a:buSzPts val="1700"/>
              <a:buNone/>
            </a:pPr>
            <a:endParaRPr sz="1700" b="0" i="0"/>
          </a:p>
          <a:p>
            <a:pPr marL="0" lvl="0" indent="107950" algn="l" rtl="0">
              <a:lnSpc>
                <a:spcPct val="90000"/>
              </a:lnSpc>
              <a:spcBef>
                <a:spcPts val="1000"/>
              </a:spcBef>
              <a:spcAft>
                <a:spcPts val="0"/>
              </a:spcAft>
              <a:buClr>
                <a:schemeClr val="dk1"/>
              </a:buClr>
              <a:buSzPts val="1700"/>
              <a:buFont typeface="Arial"/>
              <a:buNone/>
            </a:pPr>
            <a:endParaRPr sz="1700"/>
          </a:p>
          <a:p>
            <a:pPr marL="0" lvl="0" indent="107950" algn="l" rtl="0">
              <a:lnSpc>
                <a:spcPct val="90000"/>
              </a:lnSpc>
              <a:spcBef>
                <a:spcPts val="1000"/>
              </a:spcBef>
              <a:spcAft>
                <a:spcPts val="0"/>
              </a:spcAft>
              <a:buClr>
                <a:schemeClr val="dk1"/>
              </a:buClr>
              <a:buSzPts val="1700"/>
              <a:buFont typeface="Arial"/>
              <a:buNone/>
            </a:pPr>
            <a:endParaRPr sz="1700"/>
          </a:p>
          <a:p>
            <a:pPr marL="0" lvl="0" indent="107950" algn="l" rtl="0">
              <a:lnSpc>
                <a:spcPct val="90000"/>
              </a:lnSpc>
              <a:spcBef>
                <a:spcPts val="1000"/>
              </a:spcBef>
              <a:spcAft>
                <a:spcPts val="0"/>
              </a:spcAft>
              <a:buClr>
                <a:schemeClr val="dk1"/>
              </a:buClr>
              <a:buSzPts val="1700"/>
              <a:buFont typeface="Arial"/>
              <a:buNone/>
            </a:pP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354"/>
        <p:cNvGrpSpPr/>
        <p:nvPr/>
      </p:nvGrpSpPr>
      <p:grpSpPr>
        <a:xfrm>
          <a:off x="0" y="0"/>
          <a:ext cx="0" cy="0"/>
          <a:chOff x="0" y="0"/>
          <a:chExt cx="0" cy="0"/>
        </a:xfrm>
      </p:grpSpPr>
      <p:sp>
        <p:nvSpPr>
          <p:cNvPr id="355" name="Google Shape;355;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2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21"/>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61" name="Google Shape;361;p21"/>
          <p:cNvSpPr txBox="1">
            <a:spLocks noGrp="1"/>
          </p:cNvSpPr>
          <p:nvPr>
            <p:ph type="subTitle" idx="1"/>
          </p:nvPr>
        </p:nvSpPr>
        <p:spPr>
          <a:xfrm>
            <a:off x="829936" y="1341876"/>
            <a:ext cx="9784080" cy="5257800"/>
          </a:xfrm>
          <a:prstGeom prst="rect">
            <a:avLst/>
          </a:prstGeom>
          <a:noFill/>
          <a:ln>
            <a:noFill/>
          </a:ln>
        </p:spPr>
        <p:txBody>
          <a:bodyPr spcFirstLastPara="1" wrap="square" lIns="91425" tIns="45700" rIns="91425" bIns="45700" anchor="ctr" anchorCtr="0">
            <a:normAutofit fontScale="92500" lnSpcReduction="20000"/>
          </a:bodyPr>
          <a:lstStyle/>
          <a:p>
            <a:pPr marL="914400" lvl="1" indent="-201930" algn="l" rtl="0">
              <a:lnSpc>
                <a:spcPct val="90000"/>
              </a:lnSpc>
              <a:spcBef>
                <a:spcPts val="0"/>
              </a:spcBef>
              <a:spcAft>
                <a:spcPts val="0"/>
              </a:spcAft>
              <a:buClr>
                <a:schemeClr val="dk1"/>
              </a:buClr>
              <a:buSzPct val="100000"/>
              <a:buNone/>
            </a:pPr>
            <a:endParaRPr sz="2400"/>
          </a:p>
          <a:p>
            <a:pPr marL="914400" lvl="1" indent="-201930" algn="l" rtl="0">
              <a:lnSpc>
                <a:spcPct val="90000"/>
              </a:lnSpc>
              <a:spcBef>
                <a:spcPts val="500"/>
              </a:spcBef>
              <a:spcAft>
                <a:spcPts val="0"/>
              </a:spcAft>
              <a:buClr>
                <a:schemeClr val="dk1"/>
              </a:buClr>
              <a:buSzPct val="100000"/>
              <a:buNone/>
            </a:pPr>
            <a:endParaRPr sz="2400"/>
          </a:p>
          <a:p>
            <a:pPr marL="914400" lvl="1" indent="-201930" algn="l" rtl="0">
              <a:lnSpc>
                <a:spcPct val="90000"/>
              </a:lnSpc>
              <a:spcBef>
                <a:spcPts val="500"/>
              </a:spcBef>
              <a:spcAft>
                <a:spcPts val="0"/>
              </a:spcAft>
              <a:buClr>
                <a:schemeClr val="dk1"/>
              </a:buClr>
              <a:buSzPct val="100000"/>
              <a:buNone/>
            </a:pPr>
            <a:endParaRPr sz="2400"/>
          </a:p>
          <a:p>
            <a:pPr marL="914400" lvl="1" indent="-342900" algn="l" rtl="0">
              <a:lnSpc>
                <a:spcPct val="90000"/>
              </a:lnSpc>
              <a:spcBef>
                <a:spcPts val="500"/>
              </a:spcBef>
              <a:spcAft>
                <a:spcPts val="0"/>
              </a:spcAft>
              <a:buClr>
                <a:schemeClr val="dk1"/>
              </a:buClr>
              <a:buSzPct val="100000"/>
              <a:buChar char="•"/>
            </a:pPr>
            <a:r>
              <a:rPr lang="en-US" sz="2600"/>
              <a:t>Forced plan optimization – compilation script creation (SQL Server 2022)</a:t>
            </a:r>
            <a:endParaRPr/>
          </a:p>
          <a:p>
            <a:pPr marL="685800" lvl="1" indent="0" algn="l" rtl="0">
              <a:lnSpc>
                <a:spcPct val="90000"/>
              </a:lnSpc>
              <a:spcBef>
                <a:spcPts val="500"/>
              </a:spcBef>
              <a:spcAft>
                <a:spcPts val="0"/>
              </a:spcAft>
              <a:buClr>
                <a:schemeClr val="dk1"/>
              </a:buClr>
              <a:buSzPct val="100000"/>
              <a:buNone/>
            </a:pPr>
            <a:endParaRPr b="0" i="0"/>
          </a:p>
          <a:p>
            <a:pPr marL="685800" lvl="1" indent="0" algn="l" rtl="0">
              <a:lnSpc>
                <a:spcPct val="90000"/>
              </a:lnSpc>
              <a:spcBef>
                <a:spcPts val="500"/>
              </a:spcBef>
              <a:spcAft>
                <a:spcPts val="0"/>
              </a:spcAft>
              <a:buClr>
                <a:schemeClr val="dk1"/>
              </a:buClr>
              <a:buSzPct val="100000"/>
              <a:buNone/>
            </a:pPr>
            <a:r>
              <a:rPr lang="en-US" sz="2400"/>
              <a:t>Select all queries that have an optimization replay script</a:t>
            </a:r>
            <a:endParaRPr/>
          </a:p>
          <a:p>
            <a:pPr marL="685800" lvl="1" indent="0" algn="l" rtl="0">
              <a:lnSpc>
                <a:spcPct val="90000"/>
              </a:lnSpc>
              <a:spcBef>
                <a:spcPts val="500"/>
              </a:spcBef>
              <a:spcAft>
                <a:spcPts val="0"/>
              </a:spcAft>
              <a:buClr>
                <a:schemeClr val="dk1"/>
              </a:buClr>
              <a:buSzPct val="100000"/>
              <a:buNone/>
            </a:pPr>
            <a:endParaRPr sz="2400" b="0" i="0"/>
          </a:p>
          <a:p>
            <a:pPr marL="0" lvl="0" indent="0" algn="l" rtl="0">
              <a:lnSpc>
                <a:spcPct val="90000"/>
              </a:lnSpc>
              <a:spcBef>
                <a:spcPts val="1000"/>
              </a:spcBef>
              <a:spcAft>
                <a:spcPts val="0"/>
              </a:spcAft>
              <a:buClr>
                <a:schemeClr val="dk1"/>
              </a:buClr>
              <a:buSzPct val="100000"/>
              <a:buNone/>
            </a:pPr>
            <a:r>
              <a:rPr lang="en-US" b="0" i="0"/>
              <a:t>SELECT q.query_id, t.query_sql_text, p.plan_id, TRY_CAST(p.query_plan as XML) as query_plan,     </a:t>
            </a:r>
            <a:endParaRPr/>
          </a:p>
          <a:p>
            <a:pPr marL="0" lvl="0" indent="0" algn="l" rtl="0">
              <a:lnSpc>
                <a:spcPct val="90000"/>
              </a:lnSpc>
              <a:spcBef>
                <a:spcPts val="1000"/>
              </a:spcBef>
              <a:spcAft>
                <a:spcPts val="0"/>
              </a:spcAft>
              <a:buClr>
                <a:schemeClr val="dk1"/>
              </a:buClr>
              <a:buSzPct val="100000"/>
              <a:buNone/>
            </a:pPr>
            <a:r>
              <a:rPr lang="en-US" b="0" i="0"/>
              <a:t>p.is_forced_plan, p.count_compiles</a:t>
            </a:r>
            <a:endParaRPr b="0" i="0"/>
          </a:p>
          <a:p>
            <a:pPr marL="0" lvl="0" indent="0" algn="l" rtl="0">
              <a:lnSpc>
                <a:spcPct val="90000"/>
              </a:lnSpc>
              <a:spcBef>
                <a:spcPts val="1000"/>
              </a:spcBef>
              <a:spcAft>
                <a:spcPts val="0"/>
              </a:spcAft>
              <a:buClr>
                <a:schemeClr val="dk1"/>
              </a:buClr>
              <a:buSzPct val="100000"/>
              <a:buNone/>
            </a:pPr>
            <a:r>
              <a:rPr lang="en-US" b="0" i="0"/>
              <a:t>FROM sys.query_store_plan AS p</a:t>
            </a:r>
            <a:endParaRPr/>
          </a:p>
          <a:p>
            <a:pPr marL="0" lvl="0" indent="0" algn="l" rtl="0">
              <a:lnSpc>
                <a:spcPct val="90000"/>
              </a:lnSpc>
              <a:spcBef>
                <a:spcPts val="1000"/>
              </a:spcBef>
              <a:spcAft>
                <a:spcPts val="0"/>
              </a:spcAft>
              <a:buClr>
                <a:schemeClr val="dk1"/>
              </a:buClr>
              <a:buSzPct val="100000"/>
              <a:buNone/>
            </a:pPr>
            <a:r>
              <a:rPr lang="en-US" b="0" i="0"/>
              <a:t>INNER JOIN sys.query_store_query AS q on p.query_id = q.query_id</a:t>
            </a:r>
            <a:endParaRPr b="0" i="0"/>
          </a:p>
          <a:p>
            <a:pPr marL="0" lvl="0" indent="0" algn="l" rtl="0">
              <a:lnSpc>
                <a:spcPct val="90000"/>
              </a:lnSpc>
              <a:spcBef>
                <a:spcPts val="1000"/>
              </a:spcBef>
              <a:spcAft>
                <a:spcPts val="0"/>
              </a:spcAft>
              <a:buClr>
                <a:schemeClr val="dk1"/>
              </a:buClr>
              <a:buSzPct val="100000"/>
              <a:buNone/>
            </a:pPr>
            <a:r>
              <a:rPr lang="en-US" b="0" i="0"/>
              <a:t>INNER JOIN sys.query_store_query_text AS t ON q.query_text_id = t.query_text_id</a:t>
            </a:r>
            <a:endParaRPr b="0" i="0"/>
          </a:p>
          <a:p>
            <a:pPr marL="0" lvl="0" indent="0" algn="l" rtl="0">
              <a:lnSpc>
                <a:spcPct val="90000"/>
              </a:lnSpc>
              <a:spcBef>
                <a:spcPts val="1000"/>
              </a:spcBef>
              <a:spcAft>
                <a:spcPts val="0"/>
              </a:spcAft>
              <a:buClr>
                <a:schemeClr val="dk1"/>
              </a:buClr>
              <a:buSzPct val="100000"/>
              <a:buNone/>
            </a:pPr>
            <a:r>
              <a:rPr lang="en-US" b="0" i="0"/>
              <a:t>WHERE p.has_compile_replay_script = 1;</a:t>
            </a:r>
            <a:endParaRPr/>
          </a:p>
          <a:p>
            <a:pPr marL="0" lvl="0" indent="99822" algn="l" rtl="0">
              <a:lnSpc>
                <a:spcPct val="90000"/>
              </a:lnSpc>
              <a:spcBef>
                <a:spcPts val="1000"/>
              </a:spcBef>
              <a:spcAft>
                <a:spcPts val="0"/>
              </a:spcAft>
              <a:buClr>
                <a:schemeClr val="dk1"/>
              </a:buClr>
              <a:buSzPct val="100000"/>
              <a:buFont typeface="Arial"/>
              <a:buNone/>
            </a:pPr>
            <a:endParaRPr sz="1700"/>
          </a:p>
          <a:p>
            <a:pPr marL="0" lvl="0" indent="99822" algn="l" rtl="0">
              <a:lnSpc>
                <a:spcPct val="90000"/>
              </a:lnSpc>
              <a:spcBef>
                <a:spcPts val="1000"/>
              </a:spcBef>
              <a:spcAft>
                <a:spcPts val="0"/>
              </a:spcAft>
              <a:buClr>
                <a:schemeClr val="dk1"/>
              </a:buClr>
              <a:buSzPct val="100000"/>
              <a:buFont typeface="Arial"/>
              <a:buNone/>
            </a:pPr>
            <a:endParaRPr sz="1700"/>
          </a:p>
          <a:p>
            <a:pPr marL="0" lvl="0" indent="99822" algn="l" rtl="0">
              <a:lnSpc>
                <a:spcPct val="90000"/>
              </a:lnSpc>
              <a:spcBef>
                <a:spcPts val="1000"/>
              </a:spcBef>
              <a:spcAft>
                <a:spcPts val="0"/>
              </a:spcAft>
              <a:buClr>
                <a:schemeClr val="dk1"/>
              </a:buClr>
              <a:buSzPct val="100000"/>
              <a:buFont typeface="Arial"/>
              <a:buNone/>
            </a:pP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2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2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2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22"/>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73" name="Google Shape;373;p22"/>
          <p:cNvSpPr txBox="1">
            <a:spLocks noGrp="1"/>
          </p:cNvSpPr>
          <p:nvPr>
            <p:ph type="subTitle" idx="1"/>
          </p:nvPr>
        </p:nvSpPr>
        <p:spPr>
          <a:xfrm>
            <a:off x="1457558" y="1738010"/>
            <a:ext cx="9724031" cy="49660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b="0" i="0" dirty="0"/>
              <a:t>Query Store(2016)</a:t>
            </a:r>
            <a:endParaRPr dirty="0"/>
          </a:p>
          <a:p>
            <a:pPr marL="0" lvl="0" indent="0" algn="l" rtl="0">
              <a:lnSpc>
                <a:spcPct val="90000"/>
              </a:lnSpc>
              <a:spcBef>
                <a:spcPts val="1000"/>
              </a:spcBef>
              <a:spcAft>
                <a:spcPts val="0"/>
              </a:spcAft>
              <a:buClr>
                <a:schemeClr val="dk1"/>
              </a:buClr>
              <a:buSzPts val="2400"/>
              <a:buFont typeface="Arial"/>
              <a:buChar char="•"/>
            </a:pPr>
            <a:r>
              <a:rPr lang="en-US" b="0" i="0" u="sng" dirty="0">
                <a:solidFill>
                  <a:schemeClr val="hlink"/>
                </a:solidFill>
                <a:hlinkClick r:id="rId3"/>
              </a:rPr>
              <a:t>https://bit.ly/2JGUC5J</a:t>
            </a:r>
            <a:r>
              <a:rPr lang="en-US" dirty="0"/>
              <a:t> (Lee Markum - Overview of Query Store)</a:t>
            </a:r>
            <a:endParaRPr dirty="0"/>
          </a:p>
          <a:p>
            <a:pPr marL="0" lvl="0" indent="0" algn="l" rtl="0">
              <a:lnSpc>
                <a:spcPct val="90000"/>
              </a:lnSpc>
              <a:spcBef>
                <a:spcPts val="1000"/>
              </a:spcBef>
              <a:spcAft>
                <a:spcPts val="0"/>
              </a:spcAft>
              <a:buClr>
                <a:schemeClr val="dk1"/>
              </a:buClr>
              <a:buSzPts val="2400"/>
              <a:buFont typeface="Arial"/>
              <a:buChar char="•"/>
            </a:pPr>
            <a:r>
              <a:rPr lang="en-US" b="0" i="0" u="sng" dirty="0">
                <a:solidFill>
                  <a:schemeClr val="hlink"/>
                </a:solidFill>
                <a:hlinkClick r:id="rId4"/>
              </a:rPr>
              <a:t>https://bit.ly/4cUUgjO</a:t>
            </a:r>
            <a:r>
              <a:rPr lang="en-US" b="0" i="0" dirty="0"/>
              <a:t> (Erin Stellato - Why you Need Query Store)</a:t>
            </a:r>
            <a:endParaRPr dirty="0"/>
          </a:p>
          <a:p>
            <a:pPr marL="0" lvl="0" indent="0" algn="l" rtl="0">
              <a:lnSpc>
                <a:spcPct val="90000"/>
              </a:lnSpc>
              <a:spcBef>
                <a:spcPts val="1000"/>
              </a:spcBef>
              <a:spcAft>
                <a:spcPts val="0"/>
              </a:spcAft>
              <a:buClr>
                <a:schemeClr val="dk1"/>
              </a:buClr>
              <a:buSzPts val="2400"/>
              <a:buFont typeface="Arial"/>
              <a:buChar char="•"/>
            </a:pPr>
            <a:r>
              <a:rPr lang="en-US" u="sng" dirty="0">
                <a:solidFill>
                  <a:schemeClr val="hlink"/>
                </a:solidFill>
                <a:hlinkClick r:id="rId5"/>
              </a:rPr>
              <a:t>https://bit.ly/3W61tqw</a:t>
            </a:r>
            <a:r>
              <a:rPr lang="en-US" dirty="0"/>
              <a:t> (Erin Stellato - Query Store Best Practices)</a:t>
            </a:r>
            <a:endParaRPr dirty="0"/>
          </a:p>
          <a:p>
            <a:pPr marL="0" lvl="0" indent="152400" algn="l" rtl="0">
              <a:lnSpc>
                <a:spcPct val="90000"/>
              </a:lnSpc>
              <a:spcBef>
                <a:spcPts val="1000"/>
              </a:spcBef>
              <a:spcAft>
                <a:spcPts val="0"/>
              </a:spcAft>
              <a:buClr>
                <a:schemeClr val="dk1"/>
              </a:buClr>
              <a:buSzPts val="2400"/>
              <a:buFont typeface="Arial"/>
              <a:buNone/>
            </a:pPr>
            <a:endParaRPr dirty="0"/>
          </a:p>
          <a:p>
            <a:pPr marL="457200" lvl="0" indent="-228600" algn="l" rtl="0">
              <a:lnSpc>
                <a:spcPct val="90000"/>
              </a:lnSpc>
              <a:spcBef>
                <a:spcPts val="1000"/>
              </a:spcBef>
              <a:spcAft>
                <a:spcPts val="0"/>
              </a:spcAft>
              <a:buClr>
                <a:schemeClr val="dk1"/>
              </a:buClr>
              <a:buSzPts val="2400"/>
              <a:buFont typeface="Arial"/>
              <a:buChar char="•"/>
            </a:pPr>
            <a:r>
              <a:rPr lang="en-US" dirty="0"/>
              <a:t>Stores query runtime performance from the perspective of CPU, Duration, logical reads and other metrics</a:t>
            </a:r>
            <a:endParaRPr dirty="0"/>
          </a:p>
          <a:p>
            <a:pPr marL="457200" lvl="0" indent="-228600" algn="l" rtl="0">
              <a:lnSpc>
                <a:spcPct val="90000"/>
              </a:lnSpc>
              <a:spcBef>
                <a:spcPts val="1000"/>
              </a:spcBef>
              <a:spcAft>
                <a:spcPts val="0"/>
              </a:spcAft>
              <a:buClr>
                <a:schemeClr val="dk1"/>
              </a:buClr>
              <a:buSzPts val="2400"/>
              <a:buFont typeface="Arial"/>
              <a:buChar char="•"/>
            </a:pPr>
            <a:r>
              <a:rPr lang="en-US" dirty="0"/>
              <a:t>Wait Stats information is available in SQL 2017 and above</a:t>
            </a:r>
            <a:endParaRPr dirty="0"/>
          </a:p>
          <a:p>
            <a:pPr marL="457200" lvl="0" indent="-228600" algn="l" rtl="0">
              <a:lnSpc>
                <a:spcPct val="90000"/>
              </a:lnSpc>
              <a:spcBef>
                <a:spcPts val="1000"/>
              </a:spcBef>
              <a:spcAft>
                <a:spcPts val="0"/>
              </a:spcAft>
              <a:buClr>
                <a:schemeClr val="dk1"/>
              </a:buClr>
              <a:buSzPts val="2400"/>
              <a:buFont typeface="Arial"/>
              <a:buChar char="•"/>
            </a:pPr>
            <a:r>
              <a:rPr lang="en-US" b="0" i="0" dirty="0"/>
              <a:t>Custom Capture Policies in 2019 to allow better control over what is captured so Query Store performs better and collects more filtered data.</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8"/>
        <p:cNvGrpSpPr/>
        <p:nvPr/>
      </p:nvGrpSpPr>
      <p:grpSpPr>
        <a:xfrm>
          <a:off x="0" y="0"/>
          <a:ext cx="0" cy="0"/>
          <a:chOff x="0" y="0"/>
          <a:chExt cx="0" cy="0"/>
        </a:xfrm>
      </p:grpSpPr>
      <p:sp>
        <p:nvSpPr>
          <p:cNvPr id="379" name="Google Shape;379;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1" name="Google Shape;381;p2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2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p2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23"/>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85" name="Google Shape;385;p23"/>
          <p:cNvSpPr txBox="1">
            <a:spLocks noGrp="1"/>
          </p:cNvSpPr>
          <p:nvPr>
            <p:ph type="subTitle" idx="1"/>
          </p:nvPr>
        </p:nvSpPr>
        <p:spPr>
          <a:xfrm>
            <a:off x="1457625" y="1723099"/>
            <a:ext cx="9723900" cy="462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b="0" i="0"/>
              <a:t>Query Store(2016)</a:t>
            </a:r>
            <a:endParaRPr/>
          </a:p>
          <a:p>
            <a:pPr marL="0" lvl="0" indent="152400" algn="l" rtl="0">
              <a:lnSpc>
                <a:spcPct val="90000"/>
              </a:lnSpc>
              <a:spcBef>
                <a:spcPts val="1000"/>
              </a:spcBef>
              <a:spcAft>
                <a:spcPts val="0"/>
              </a:spcAft>
              <a:buClr>
                <a:schemeClr val="dk1"/>
              </a:buClr>
              <a:buSzPts val="2400"/>
              <a:buFont typeface="Arial"/>
              <a:buNone/>
            </a:pPr>
            <a:endParaRPr/>
          </a:p>
          <a:p>
            <a:pPr marL="571500" lvl="0" indent="-342900" algn="l" rtl="0">
              <a:lnSpc>
                <a:spcPct val="90000"/>
              </a:lnSpc>
              <a:spcBef>
                <a:spcPts val="1000"/>
              </a:spcBef>
              <a:spcAft>
                <a:spcPts val="0"/>
              </a:spcAft>
              <a:buClr>
                <a:schemeClr val="dk1"/>
              </a:buClr>
              <a:buSzPts val="2400"/>
              <a:buChar char="•"/>
            </a:pPr>
            <a:r>
              <a:rPr lang="en-US"/>
              <a:t>Is enabled at the database level</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Clr>
                <a:schemeClr val="dk1"/>
              </a:buClr>
              <a:buSzPts val="2400"/>
              <a:buChar char="•"/>
            </a:pPr>
            <a:r>
              <a:rPr lang="en-US"/>
              <a:t>Stores query plans and related performance metrics</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Clr>
                <a:schemeClr val="dk1"/>
              </a:buClr>
              <a:buSzPts val="2400"/>
              <a:buChar char="•"/>
            </a:pPr>
            <a:r>
              <a:rPr lang="en-US"/>
              <a:t>Allows you to detect regression and force “good query plans”</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Clr>
                <a:schemeClr val="dk1"/>
              </a:buClr>
              <a:buSzPts val="2400"/>
              <a:buChar char="•"/>
            </a:pPr>
            <a:r>
              <a:rPr lang="en-US"/>
              <a:t>Various reports show performance graphically</a:t>
            </a:r>
            <a:endParaRPr/>
          </a:p>
          <a:p>
            <a:pPr marL="457200" lvl="0" indent="-76200" algn="l" rtl="0">
              <a:lnSpc>
                <a:spcPct val="90000"/>
              </a:lnSpc>
              <a:spcBef>
                <a:spcPts val="1000"/>
              </a:spcBef>
              <a:spcAft>
                <a:spcPts val="0"/>
              </a:spcAft>
              <a:buClr>
                <a:schemeClr val="dk1"/>
              </a:buClr>
              <a:buSzPts val="2400"/>
              <a:buFont typeface="Arial"/>
              <a:buNone/>
            </a:pPr>
            <a:endParaRPr/>
          </a:p>
          <a:p>
            <a:pPr marL="0" lvl="0" indent="69850" algn="l" rtl="0">
              <a:lnSpc>
                <a:spcPct val="90000"/>
              </a:lnSpc>
              <a:spcBef>
                <a:spcPts val="1000"/>
              </a:spcBef>
              <a:spcAft>
                <a:spcPts val="0"/>
              </a:spcAft>
              <a:buClr>
                <a:schemeClr val="dk1"/>
              </a:buClr>
              <a:buSzPts val="1100"/>
              <a:buFont typeface="Arial"/>
              <a:buNone/>
            </a:pP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2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2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2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2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24"/>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397" name="Google Shape;397;p24"/>
          <p:cNvSpPr txBox="1">
            <a:spLocks noGrp="1"/>
          </p:cNvSpPr>
          <p:nvPr>
            <p:ph type="subTitle" idx="1"/>
          </p:nvPr>
        </p:nvSpPr>
        <p:spPr>
          <a:xfrm>
            <a:off x="1457550" y="1803576"/>
            <a:ext cx="9723900" cy="49023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Clr>
                <a:schemeClr val="dk1"/>
              </a:buClr>
              <a:buSzPts val="2400"/>
              <a:buNone/>
            </a:pPr>
            <a:r>
              <a:rPr lang="en-US" b="0" i="0"/>
              <a:t>Query Store(2016)</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Clr>
                <a:schemeClr val="dk1"/>
              </a:buClr>
              <a:buSzPts val="2400"/>
              <a:buChar char="•"/>
            </a:pPr>
            <a:r>
              <a:rPr lang="en-US"/>
              <a:t>Use TF 7745 to prevent Query store data from writing to disk before shutdown (This TF is not available in AWS RDS)</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SzPts val="2400"/>
              <a:buChar char="•"/>
            </a:pPr>
            <a:r>
              <a:rPr lang="en-US"/>
              <a:t>Use TF 7752 to enable Query Store to load data into memory asynchronously and not prevent query execution while it loads. This is the default in 2019.</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SzPts val="2400"/>
              <a:buChar char="•"/>
            </a:pPr>
            <a:r>
              <a:rPr lang="en-US"/>
              <a:t>Fantastic to use as a before/after for migrations</a:t>
            </a:r>
            <a:endParaRPr/>
          </a:p>
          <a:p>
            <a:pPr marL="0" lvl="0" indent="0" algn="l" rtl="0">
              <a:lnSpc>
                <a:spcPct val="90000"/>
              </a:lnSpc>
              <a:spcBef>
                <a:spcPts val="1000"/>
              </a:spcBef>
              <a:spcAft>
                <a:spcPts val="0"/>
              </a:spcAft>
              <a:buNone/>
            </a:pPr>
            <a:endParaRPr/>
          </a:p>
          <a:p>
            <a:pPr marL="571500" lvl="0" indent="-342900" algn="l" rtl="0">
              <a:lnSpc>
                <a:spcPct val="90000"/>
              </a:lnSpc>
              <a:spcBef>
                <a:spcPts val="1000"/>
              </a:spcBef>
              <a:spcAft>
                <a:spcPts val="0"/>
              </a:spcAft>
              <a:buClr>
                <a:schemeClr val="dk1"/>
              </a:buClr>
              <a:buSzPts val="2400"/>
              <a:buFont typeface="Arial"/>
              <a:buChar char="•"/>
            </a:pPr>
            <a:r>
              <a:rPr lang="en-US"/>
              <a:t>Query Store in SQL Server 2022</a:t>
            </a:r>
            <a:endParaRPr/>
          </a:p>
          <a:p>
            <a:pPr marL="457200" lvl="0" indent="-76200" algn="l" rtl="0">
              <a:lnSpc>
                <a:spcPct val="90000"/>
              </a:lnSpc>
              <a:spcBef>
                <a:spcPts val="1000"/>
              </a:spcBef>
              <a:spcAft>
                <a:spcPts val="0"/>
              </a:spcAft>
              <a:buClr>
                <a:schemeClr val="dk1"/>
              </a:buClr>
              <a:buSzPts val="2400"/>
              <a:buFont typeface="Arial"/>
              <a:buNone/>
            </a:pPr>
            <a:endParaRPr/>
          </a:p>
          <a:p>
            <a:pPr marL="0" lvl="0" indent="69850" algn="l" rtl="0">
              <a:lnSpc>
                <a:spcPct val="90000"/>
              </a:lnSpc>
              <a:spcBef>
                <a:spcPts val="1000"/>
              </a:spcBef>
              <a:spcAft>
                <a:spcPts val="0"/>
              </a:spcAft>
              <a:buClr>
                <a:schemeClr val="dk1"/>
              </a:buClr>
              <a:buSzPts val="1100"/>
              <a:buFont typeface="Arial"/>
              <a:buNone/>
            </a:pP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02"/>
        <p:cNvGrpSpPr/>
        <p:nvPr/>
      </p:nvGrpSpPr>
      <p:grpSpPr>
        <a:xfrm>
          <a:off x="0" y="0"/>
          <a:ext cx="0" cy="0"/>
          <a:chOff x="0" y="0"/>
          <a:chExt cx="0" cy="0"/>
        </a:xfrm>
      </p:grpSpPr>
      <p:sp>
        <p:nvSpPr>
          <p:cNvPr id="403" name="Google Shape;403;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2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2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2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2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8" name="Google Shape;408;p25"/>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Performance Features</a:t>
            </a:r>
            <a:endParaRPr sz="3700" b="1">
              <a:solidFill>
                <a:srgbClr val="FFFFFF"/>
              </a:solidFill>
              <a:latin typeface="Calibri"/>
              <a:ea typeface="Calibri"/>
              <a:cs typeface="Calibri"/>
              <a:sym typeface="Calibri"/>
            </a:endParaRPr>
          </a:p>
        </p:txBody>
      </p:sp>
      <p:sp>
        <p:nvSpPr>
          <p:cNvPr id="409" name="Google Shape;409;p25"/>
          <p:cNvSpPr txBox="1">
            <a:spLocks noGrp="1"/>
          </p:cNvSpPr>
          <p:nvPr>
            <p:ph type="subTitle" idx="1"/>
          </p:nvPr>
        </p:nvSpPr>
        <p:spPr>
          <a:xfrm>
            <a:off x="1124959" y="1882034"/>
            <a:ext cx="9724031" cy="3697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a:t>Tempdb improvements through SQL Server 2022</a:t>
            </a:r>
            <a:endParaRPr b="0" i="0"/>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Tempdb metadata optimization</a:t>
            </a:r>
            <a:endParaRPr/>
          </a:p>
          <a:p>
            <a:pPr marL="0" lvl="0" indent="152400" algn="l" rtl="0">
              <a:lnSpc>
                <a:spcPct val="90000"/>
              </a:lnSpc>
              <a:spcBef>
                <a:spcPts val="1000"/>
              </a:spcBef>
              <a:spcAft>
                <a:spcPts val="0"/>
              </a:spcAft>
              <a:buClr>
                <a:schemeClr val="dk1"/>
              </a:buClr>
              <a:buSzPts val="2400"/>
              <a:buNone/>
            </a:pPr>
            <a:endParaRPr/>
          </a:p>
          <a:p>
            <a:pPr marL="571500" lvl="0" indent="-190500" algn="l" rtl="0">
              <a:lnSpc>
                <a:spcPct val="90000"/>
              </a:lnSpc>
              <a:spcBef>
                <a:spcPts val="1000"/>
              </a:spcBef>
              <a:spcAft>
                <a:spcPts val="0"/>
              </a:spcAft>
              <a:buClr>
                <a:schemeClr val="dk1"/>
              </a:buClr>
              <a:buSzPts val="2400"/>
              <a:buFont typeface="Arial"/>
              <a:buNone/>
            </a:pPr>
            <a:endParaRPr/>
          </a:p>
          <a:p>
            <a:pPr marL="457200" lvl="0" indent="-76200" algn="l" rtl="0">
              <a:lnSpc>
                <a:spcPct val="90000"/>
              </a:lnSpc>
              <a:spcBef>
                <a:spcPts val="1000"/>
              </a:spcBef>
              <a:spcAft>
                <a:spcPts val="0"/>
              </a:spcAft>
              <a:buClr>
                <a:schemeClr val="dk1"/>
              </a:buClr>
              <a:buSzPts val="2400"/>
              <a:buFont typeface="Arial"/>
              <a:buNone/>
            </a:pPr>
            <a:endParaRPr/>
          </a:p>
          <a:p>
            <a:pPr marL="0" lvl="0" indent="69850" algn="l" rtl="0">
              <a:lnSpc>
                <a:spcPct val="90000"/>
              </a:lnSpc>
              <a:spcBef>
                <a:spcPts val="1000"/>
              </a:spcBef>
              <a:spcAft>
                <a:spcPts val="0"/>
              </a:spcAft>
              <a:buClr>
                <a:schemeClr val="dk1"/>
              </a:buClr>
              <a:buSzPts val="1100"/>
              <a:buFont typeface="Arial"/>
              <a:buNone/>
            </a:pP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2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7" name="Google Shape;417;p2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2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2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26"/>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421" name="Google Shape;421;p26"/>
          <p:cNvSpPr txBox="1">
            <a:spLocks noGrp="1"/>
          </p:cNvSpPr>
          <p:nvPr>
            <p:ph type="subTitle"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u="sng"/>
              <a:t>Troubleshooting Features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6"/>
        <p:cNvGrpSpPr/>
        <p:nvPr/>
      </p:nvGrpSpPr>
      <p:grpSpPr>
        <a:xfrm>
          <a:off x="0" y="0"/>
          <a:ext cx="0" cy="0"/>
          <a:chOff x="0" y="0"/>
          <a:chExt cx="0" cy="0"/>
        </a:xfrm>
      </p:grpSpPr>
      <p:sp>
        <p:nvSpPr>
          <p:cNvPr id="427" name="Google Shape;42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8" name="Google Shape;428;p2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2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2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2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27"/>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Troubleshooting Features</a:t>
            </a:r>
            <a:endParaRPr sz="3700" b="1">
              <a:solidFill>
                <a:srgbClr val="FFFFFF"/>
              </a:solidFill>
              <a:latin typeface="Calibri"/>
              <a:ea typeface="Calibri"/>
              <a:cs typeface="Calibri"/>
              <a:sym typeface="Calibri"/>
            </a:endParaRPr>
          </a:p>
        </p:txBody>
      </p:sp>
      <p:sp>
        <p:nvSpPr>
          <p:cNvPr id="433" name="Google Shape;433;p27"/>
          <p:cNvSpPr txBox="1">
            <a:spLocks noGrp="1"/>
          </p:cNvSpPr>
          <p:nvPr>
            <p:ph type="subTitle" idx="1"/>
          </p:nvPr>
        </p:nvSpPr>
        <p:spPr>
          <a:xfrm>
            <a:off x="362710" y="1754012"/>
            <a:ext cx="11466576" cy="5235255"/>
          </a:xfrm>
          <a:prstGeom prst="rect">
            <a:avLst/>
          </a:prstGeom>
          <a:noFill/>
          <a:ln>
            <a:noFill/>
          </a:ln>
        </p:spPr>
        <p:txBody>
          <a:bodyPr spcFirstLastPara="1" wrap="square" lIns="91425" tIns="45700" rIns="91425" bIns="45700" anchor="ctr" anchorCtr="0">
            <a:normAutofit lnSpcReduction="10000"/>
          </a:bodyPr>
          <a:lstStyle/>
          <a:p>
            <a:pPr marL="0" lvl="0" indent="0" algn="ctr" rtl="0">
              <a:lnSpc>
                <a:spcPct val="90000"/>
              </a:lnSpc>
              <a:spcBef>
                <a:spcPts val="0"/>
              </a:spcBef>
              <a:spcAft>
                <a:spcPts val="0"/>
              </a:spcAft>
              <a:buClr>
                <a:schemeClr val="dk1"/>
              </a:buClr>
              <a:buSzPts val="2400"/>
              <a:buNone/>
            </a:pPr>
            <a:r>
              <a:rPr lang="en-US"/>
              <a:t>Verbose Truncation Warnings(2019)</a:t>
            </a:r>
            <a:endParaRPr/>
          </a:p>
          <a:p>
            <a:pPr marL="0" lvl="0" indent="0" algn="l" rtl="0">
              <a:lnSpc>
                <a:spcPct val="90000"/>
              </a:lnSpc>
              <a:spcBef>
                <a:spcPts val="1000"/>
              </a:spcBef>
              <a:spcAft>
                <a:spcPts val="0"/>
              </a:spcAft>
              <a:buClr>
                <a:schemeClr val="dk1"/>
              </a:buClr>
              <a:buSzPts val="2400"/>
              <a:buNone/>
            </a:pPr>
            <a:endParaRPr sz="2400">
              <a:solidFill>
                <a:srgbClr val="FF0000"/>
              </a:solidFill>
            </a:endParaRPr>
          </a:p>
          <a:p>
            <a:pPr marL="0" lvl="0" indent="0" algn="l" rtl="0">
              <a:lnSpc>
                <a:spcPct val="90000"/>
              </a:lnSpc>
              <a:spcBef>
                <a:spcPts val="1000"/>
              </a:spcBef>
              <a:spcAft>
                <a:spcPts val="0"/>
              </a:spcAft>
              <a:buClr>
                <a:srgbClr val="FF0000"/>
              </a:buClr>
              <a:buSzPts val="2400"/>
              <a:buNone/>
            </a:pPr>
            <a:r>
              <a:rPr lang="en-US" sz="2400">
                <a:solidFill>
                  <a:srgbClr val="FF0000"/>
                </a:solidFill>
              </a:rPr>
              <a:t>Msg 8152, Level 16, State 30, Line 13</a:t>
            </a:r>
            <a:endParaRPr/>
          </a:p>
          <a:p>
            <a:pPr marL="0" lvl="0" indent="0" algn="l" rtl="0">
              <a:lnSpc>
                <a:spcPct val="90000"/>
              </a:lnSpc>
              <a:spcBef>
                <a:spcPts val="1000"/>
              </a:spcBef>
              <a:spcAft>
                <a:spcPts val="0"/>
              </a:spcAft>
              <a:buClr>
                <a:srgbClr val="FF0000"/>
              </a:buClr>
              <a:buSzPts val="2400"/>
              <a:buNone/>
            </a:pPr>
            <a:r>
              <a:rPr lang="en-US" sz="2400">
                <a:solidFill>
                  <a:srgbClr val="FF0000"/>
                </a:solidFill>
              </a:rPr>
              <a:t>String or binary data would be truncated.</a:t>
            </a:r>
            <a:endParaRPr/>
          </a:p>
          <a:p>
            <a:pPr marL="0" lvl="0" indent="0" algn="l" rtl="0">
              <a:lnSpc>
                <a:spcPct val="90000"/>
              </a:lnSpc>
              <a:spcBef>
                <a:spcPts val="1000"/>
              </a:spcBef>
              <a:spcAft>
                <a:spcPts val="0"/>
              </a:spcAft>
              <a:buClr>
                <a:srgbClr val="FF0000"/>
              </a:buClr>
              <a:buSzPts val="2400"/>
              <a:buNone/>
            </a:pPr>
            <a:r>
              <a:rPr lang="en-US" sz="2400">
                <a:solidFill>
                  <a:srgbClr val="FF0000"/>
                </a:solidFill>
              </a:rPr>
              <a:t>The statement has been terminated.</a:t>
            </a:r>
            <a:endParaRPr/>
          </a:p>
          <a:p>
            <a:pPr marL="0" lvl="0" indent="0" algn="l" rtl="0">
              <a:lnSpc>
                <a:spcPct val="90000"/>
              </a:lnSpc>
              <a:spcBef>
                <a:spcPts val="1000"/>
              </a:spcBef>
              <a:spcAft>
                <a:spcPts val="0"/>
              </a:spcAft>
              <a:buClr>
                <a:schemeClr val="dk1"/>
              </a:buClr>
              <a:buSzPts val="2400"/>
              <a:buNone/>
            </a:pPr>
            <a:r>
              <a:rPr lang="en-US" sz="2400"/>
              <a:t>CREATE TABLE DemoSQL2019</a:t>
            </a:r>
            <a:endParaRPr/>
          </a:p>
          <a:p>
            <a:pPr marL="0" lvl="0" indent="0" algn="l" rtl="0">
              <a:lnSpc>
                <a:spcPct val="90000"/>
              </a:lnSpc>
              <a:spcBef>
                <a:spcPts val="1000"/>
              </a:spcBef>
              <a:spcAft>
                <a:spcPts val="0"/>
              </a:spcAft>
              <a:buClr>
                <a:schemeClr val="dk1"/>
              </a:buClr>
              <a:buSzPts val="2400"/>
              <a:buNone/>
            </a:pPr>
            <a:r>
              <a:rPr lang="en-US" sz="2400"/>
              <a:t>(</a:t>
            </a:r>
            <a:endParaRPr/>
          </a:p>
          <a:p>
            <a:pPr marL="0" lvl="0" indent="0" algn="l" rtl="0">
              <a:lnSpc>
                <a:spcPct val="90000"/>
              </a:lnSpc>
              <a:spcBef>
                <a:spcPts val="1000"/>
              </a:spcBef>
              <a:spcAft>
                <a:spcPts val="0"/>
              </a:spcAft>
              <a:buClr>
                <a:schemeClr val="dk1"/>
              </a:buClr>
              <a:buSzPts val="2400"/>
              <a:buNone/>
            </a:pPr>
            <a:r>
              <a:rPr lang="en-US" sz="2400"/>
              <a:t> [ID] INT identity(1,1),</a:t>
            </a:r>
            <a:endParaRPr/>
          </a:p>
          <a:p>
            <a:pPr marL="0" lvl="0" indent="0" algn="l" rtl="0">
              <a:lnSpc>
                <a:spcPct val="90000"/>
              </a:lnSpc>
              <a:spcBef>
                <a:spcPts val="1000"/>
              </a:spcBef>
              <a:spcAft>
                <a:spcPts val="0"/>
              </a:spcAft>
              <a:buClr>
                <a:schemeClr val="dk1"/>
              </a:buClr>
              <a:buSzPts val="2400"/>
              <a:buNone/>
            </a:pPr>
            <a:r>
              <a:rPr lang="en-US" sz="2400"/>
              <a:t> [NAME] VARCHAR(10),</a:t>
            </a:r>
            <a:endParaRPr/>
          </a:p>
          <a:p>
            <a:pPr marL="0" lvl="0" indent="0" algn="l" rtl="0">
              <a:lnSpc>
                <a:spcPct val="90000"/>
              </a:lnSpc>
              <a:spcBef>
                <a:spcPts val="1000"/>
              </a:spcBef>
              <a:spcAft>
                <a:spcPts val="0"/>
              </a:spcAft>
              <a:buClr>
                <a:schemeClr val="dk1"/>
              </a:buClr>
              <a:buSzPts val="2400"/>
              <a:buNone/>
            </a:pPr>
            <a:r>
              <a:rPr lang="en-US" sz="2400"/>
              <a:t>)</a:t>
            </a:r>
            <a:endParaRPr/>
          </a:p>
          <a:p>
            <a:pPr marL="0" lvl="0" indent="0" algn="l" rtl="0">
              <a:lnSpc>
                <a:spcPct val="90000"/>
              </a:lnSpc>
              <a:spcBef>
                <a:spcPts val="1000"/>
              </a:spcBef>
              <a:spcAft>
                <a:spcPts val="0"/>
              </a:spcAft>
              <a:buClr>
                <a:schemeClr val="dk1"/>
              </a:buClr>
              <a:buSzPts val="2400"/>
              <a:buNone/>
            </a:pPr>
            <a:r>
              <a:rPr lang="en-US" sz="2400"/>
              <a:t>INSERT INTO DemoSQL2019 VALUES ('SQLSaturday Columbus, OH')</a:t>
            </a:r>
            <a:endParaRPr/>
          </a:p>
          <a:p>
            <a:pPr marL="0" lvl="0" indent="0" algn="l" rtl="0">
              <a:lnSpc>
                <a:spcPct val="90000"/>
              </a:lnSpc>
              <a:spcBef>
                <a:spcPts val="1000"/>
              </a:spcBef>
              <a:spcAft>
                <a:spcPts val="0"/>
              </a:spcAft>
              <a:buClr>
                <a:schemeClr val="dk1"/>
              </a:buClr>
              <a:buSzPts val="2400"/>
              <a:buNone/>
            </a:pPr>
            <a:r>
              <a:rPr lang="en-US" sz="2400"/>
              <a:t>INSERT INTO DemoSQL2019  VALUES ('Brent Ozar Author')</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8"/>
        <p:cNvGrpSpPr/>
        <p:nvPr/>
      </p:nvGrpSpPr>
      <p:grpSpPr>
        <a:xfrm>
          <a:off x="0" y="0"/>
          <a:ext cx="0" cy="0"/>
          <a:chOff x="0" y="0"/>
          <a:chExt cx="0" cy="0"/>
        </a:xfrm>
      </p:grpSpPr>
      <p:sp>
        <p:nvSpPr>
          <p:cNvPr id="439" name="Google Shape;439;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2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1" name="Google Shape;441;p2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2" name="Google Shape;442;p2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2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28"/>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Troubleshooting Features</a:t>
            </a:r>
            <a:endParaRPr sz="3700" b="1">
              <a:solidFill>
                <a:srgbClr val="FFFFFF"/>
              </a:solidFill>
              <a:latin typeface="Calibri"/>
              <a:ea typeface="Calibri"/>
              <a:cs typeface="Calibri"/>
              <a:sym typeface="Calibri"/>
            </a:endParaRPr>
          </a:p>
        </p:txBody>
      </p:sp>
      <p:sp>
        <p:nvSpPr>
          <p:cNvPr id="445" name="Google Shape;445;p28"/>
          <p:cNvSpPr txBox="1">
            <a:spLocks noGrp="1"/>
          </p:cNvSpPr>
          <p:nvPr>
            <p:ph type="subTitle" idx="1"/>
          </p:nvPr>
        </p:nvSpPr>
        <p:spPr>
          <a:xfrm>
            <a:off x="362710" y="1100992"/>
            <a:ext cx="11466576" cy="504902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dirty="0"/>
              <a:t>Verbose Truncation Warnings(2019)</a:t>
            </a:r>
            <a:endParaRPr dirty="0"/>
          </a:p>
          <a:p>
            <a:pPr marL="0" lvl="0" indent="0" algn="l" rtl="0">
              <a:lnSpc>
                <a:spcPct val="90000"/>
              </a:lnSpc>
              <a:spcBef>
                <a:spcPts val="1000"/>
              </a:spcBef>
              <a:spcAft>
                <a:spcPts val="0"/>
              </a:spcAft>
              <a:buClr>
                <a:schemeClr val="dk1"/>
              </a:buClr>
              <a:buSzPts val="2400"/>
              <a:buNone/>
            </a:pPr>
            <a:endParaRPr dirty="0">
              <a:solidFill>
                <a:srgbClr val="FF0000"/>
              </a:solidFill>
            </a:endParaRPr>
          </a:p>
          <a:p>
            <a:pPr marL="0" lvl="0" indent="0" algn="l" rtl="0">
              <a:lnSpc>
                <a:spcPct val="90000"/>
              </a:lnSpc>
              <a:spcBef>
                <a:spcPts val="1000"/>
              </a:spcBef>
              <a:spcAft>
                <a:spcPts val="0"/>
              </a:spcAft>
              <a:buClr>
                <a:srgbClr val="FF0000"/>
              </a:buClr>
              <a:buSzPts val="2400"/>
              <a:buNone/>
            </a:pPr>
            <a:r>
              <a:rPr lang="en-US" dirty="0">
                <a:solidFill>
                  <a:srgbClr val="FF0000"/>
                </a:solidFill>
              </a:rPr>
              <a:t>Msg 2628, Level 16, State 1, Line 13</a:t>
            </a:r>
            <a:endParaRPr dirty="0"/>
          </a:p>
          <a:p>
            <a:pPr marL="0" lvl="0" indent="0" algn="l" rtl="0">
              <a:lnSpc>
                <a:spcPct val="90000"/>
              </a:lnSpc>
              <a:spcBef>
                <a:spcPts val="1000"/>
              </a:spcBef>
              <a:spcAft>
                <a:spcPts val="0"/>
              </a:spcAft>
              <a:buClr>
                <a:srgbClr val="FF0000"/>
              </a:buClr>
              <a:buSzPts val="2400"/>
              <a:buNone/>
            </a:pPr>
            <a:r>
              <a:rPr lang="en-US" dirty="0">
                <a:solidFill>
                  <a:srgbClr val="FF0000"/>
                </a:solidFill>
              </a:rPr>
              <a:t>String or binary data would be truncated in table 'TruncateMessageDemo.dbo.DemoSQL2019', column 'NAME'. </a:t>
            </a:r>
            <a:endParaRPr dirty="0"/>
          </a:p>
          <a:p>
            <a:pPr marL="0" lvl="0" indent="0" algn="l" rtl="0">
              <a:lnSpc>
                <a:spcPct val="90000"/>
              </a:lnSpc>
              <a:spcBef>
                <a:spcPts val="1000"/>
              </a:spcBef>
              <a:spcAft>
                <a:spcPts val="0"/>
              </a:spcAft>
              <a:buClr>
                <a:srgbClr val="FF0000"/>
              </a:buClr>
              <a:buSzPts val="2400"/>
              <a:buNone/>
            </a:pPr>
            <a:r>
              <a:rPr lang="en-US" dirty="0">
                <a:solidFill>
                  <a:srgbClr val="FF0000"/>
                </a:solidFill>
              </a:rPr>
              <a:t>Truncated value: '</a:t>
            </a:r>
            <a:r>
              <a:rPr lang="en-US" dirty="0" err="1">
                <a:solidFill>
                  <a:srgbClr val="FF0000"/>
                </a:solidFill>
              </a:rPr>
              <a:t>SQLSaturda</a:t>
            </a:r>
            <a:r>
              <a:rPr lang="en-US" dirty="0">
                <a:solidFill>
                  <a:srgbClr val="FF0000"/>
                </a:solidFill>
              </a:rPr>
              <a:t>'.</a:t>
            </a:r>
            <a:endParaRPr dirty="0"/>
          </a:p>
          <a:p>
            <a:pPr marL="0" lvl="0" indent="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400"/>
              <a:buFont typeface="Arial"/>
              <a:buChar char="•"/>
            </a:pPr>
            <a:r>
              <a:rPr lang="en-US" dirty="0"/>
              <a:t>Can be turned on in SQL Server 2017 using trace flag 460.  </a:t>
            </a:r>
            <a:endParaRPr dirty="0"/>
          </a:p>
          <a:p>
            <a:pPr marL="0" lvl="0" indent="0" algn="l" rtl="0">
              <a:lnSpc>
                <a:spcPct val="90000"/>
              </a:lnSpc>
              <a:spcBef>
                <a:spcPts val="1000"/>
              </a:spcBef>
              <a:spcAft>
                <a:spcPts val="0"/>
              </a:spcAft>
              <a:buClr>
                <a:schemeClr val="dk1"/>
              </a:buClr>
              <a:buSzPts val="2400"/>
              <a:buFont typeface="Arial"/>
              <a:buChar char="•"/>
            </a:pPr>
            <a:r>
              <a:rPr lang="en-US" dirty="0"/>
              <a:t>Available in compatibility level 150 (SQL Server 2019) by default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4" name="Google Shape;114;p3"/>
          <p:cNvSpPr txBox="1"/>
          <p:nvPr/>
        </p:nvSpPr>
        <p:spPr>
          <a:xfrm>
            <a:off x="1197741" y="281251"/>
            <a:ext cx="647395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0" i="0" u="none" strike="noStrike" cap="none">
                <a:solidFill>
                  <a:schemeClr val="dk1"/>
                </a:solidFill>
                <a:latin typeface="Calibri"/>
                <a:ea typeface="Calibri"/>
                <a:cs typeface="Calibri"/>
                <a:sym typeface="Calibri"/>
              </a:rPr>
              <a:t>Thank you to our Sponsors!</a:t>
            </a:r>
            <a:endParaRPr/>
          </a:p>
        </p:txBody>
      </p:sp>
      <p:pic>
        <p:nvPicPr>
          <p:cNvPr id="115" name="Google Shape;115;p3" descr="A black circle with white text and green text&#10;&#10;Description automatically generated"/>
          <p:cNvPicPr preferRelativeResize="0"/>
          <p:nvPr/>
        </p:nvPicPr>
        <p:blipFill rotWithShape="1">
          <a:blip r:embed="rId3">
            <a:alphaModFix/>
          </a:blip>
          <a:srcRect/>
          <a:stretch/>
        </p:blipFill>
        <p:spPr>
          <a:xfrm>
            <a:off x="4462418" y="1103622"/>
            <a:ext cx="3336316" cy="2355046"/>
          </a:xfrm>
          <a:prstGeom prst="rect">
            <a:avLst/>
          </a:prstGeom>
          <a:noFill/>
          <a:ln>
            <a:noFill/>
          </a:ln>
        </p:spPr>
      </p:pic>
      <p:pic>
        <p:nvPicPr>
          <p:cNvPr id="116" name="Google Shape;116;p3"/>
          <p:cNvPicPr preferRelativeResize="0"/>
          <p:nvPr/>
        </p:nvPicPr>
        <p:blipFill rotWithShape="1">
          <a:blip r:embed="rId4">
            <a:alphaModFix/>
          </a:blip>
          <a:srcRect/>
          <a:stretch/>
        </p:blipFill>
        <p:spPr>
          <a:xfrm>
            <a:off x="965810" y="1001393"/>
            <a:ext cx="3075873" cy="2317951"/>
          </a:xfrm>
          <a:prstGeom prst="rect">
            <a:avLst/>
          </a:prstGeom>
          <a:noFill/>
          <a:ln>
            <a:noFill/>
          </a:ln>
        </p:spPr>
      </p:pic>
      <p:pic>
        <p:nvPicPr>
          <p:cNvPr id="117" name="Google Shape;117;p3" descr="A logo of a company&#10;&#10;Description automatically generated"/>
          <p:cNvPicPr preferRelativeResize="0"/>
          <p:nvPr/>
        </p:nvPicPr>
        <p:blipFill rotWithShape="1">
          <a:blip r:embed="rId5">
            <a:alphaModFix/>
          </a:blip>
          <a:srcRect/>
          <a:stretch/>
        </p:blipFill>
        <p:spPr>
          <a:xfrm>
            <a:off x="3454643" y="4219549"/>
            <a:ext cx="2410127" cy="1810372"/>
          </a:xfrm>
          <a:prstGeom prst="rect">
            <a:avLst/>
          </a:prstGeom>
          <a:noFill/>
          <a:ln>
            <a:noFill/>
          </a:ln>
        </p:spPr>
      </p:pic>
      <p:pic>
        <p:nvPicPr>
          <p:cNvPr id="118" name="Google Shape;118;p3" descr="A blue and white logo&#10;&#10;Description automatically generated"/>
          <p:cNvPicPr preferRelativeResize="0"/>
          <p:nvPr/>
        </p:nvPicPr>
        <p:blipFill rotWithShape="1">
          <a:blip r:embed="rId6">
            <a:alphaModFix/>
          </a:blip>
          <a:srcRect/>
          <a:stretch/>
        </p:blipFill>
        <p:spPr>
          <a:xfrm>
            <a:off x="2060562" y="2661582"/>
            <a:ext cx="2327422" cy="1754150"/>
          </a:xfrm>
          <a:prstGeom prst="rect">
            <a:avLst/>
          </a:prstGeom>
          <a:noFill/>
          <a:ln>
            <a:noFill/>
          </a:ln>
        </p:spPr>
      </p:pic>
      <p:pic>
        <p:nvPicPr>
          <p:cNvPr id="119" name="Google Shape;119;p3" descr="A red line on a black background&#10;&#10;Description automatically generated"/>
          <p:cNvPicPr preferRelativeResize="0"/>
          <p:nvPr/>
        </p:nvPicPr>
        <p:blipFill rotWithShape="1">
          <a:blip r:embed="rId7">
            <a:alphaModFix/>
          </a:blip>
          <a:srcRect/>
          <a:stretch/>
        </p:blipFill>
        <p:spPr>
          <a:xfrm>
            <a:off x="2897128" y="5586729"/>
            <a:ext cx="1419289" cy="1066102"/>
          </a:xfrm>
          <a:prstGeom prst="rect">
            <a:avLst/>
          </a:prstGeom>
          <a:noFill/>
          <a:ln>
            <a:noFill/>
          </a:ln>
        </p:spPr>
      </p:pic>
      <p:pic>
        <p:nvPicPr>
          <p:cNvPr id="120" name="Google Shape;120;p3"/>
          <p:cNvPicPr preferRelativeResize="0"/>
          <p:nvPr/>
        </p:nvPicPr>
        <p:blipFill rotWithShape="1">
          <a:blip r:embed="rId8">
            <a:alphaModFix/>
          </a:blip>
          <a:srcRect/>
          <a:stretch/>
        </p:blipFill>
        <p:spPr>
          <a:xfrm>
            <a:off x="797743" y="4457366"/>
            <a:ext cx="1771170" cy="1334738"/>
          </a:xfrm>
          <a:prstGeom prst="rect">
            <a:avLst/>
          </a:prstGeom>
          <a:noFill/>
          <a:ln>
            <a:noFill/>
          </a:ln>
        </p:spPr>
      </p:pic>
      <p:pic>
        <p:nvPicPr>
          <p:cNvPr id="121" name="Google Shape;121;p3" descr="A blue and white logo&#10;&#10;Description automatically generated"/>
          <p:cNvPicPr preferRelativeResize="0"/>
          <p:nvPr/>
        </p:nvPicPr>
        <p:blipFill rotWithShape="1">
          <a:blip r:embed="rId9">
            <a:alphaModFix/>
          </a:blip>
          <a:srcRect/>
          <a:stretch/>
        </p:blipFill>
        <p:spPr>
          <a:xfrm>
            <a:off x="5832069" y="5821843"/>
            <a:ext cx="1331555" cy="589491"/>
          </a:xfrm>
          <a:prstGeom prst="rect">
            <a:avLst/>
          </a:prstGeom>
          <a:noFill/>
          <a:ln>
            <a:noFill/>
          </a:ln>
        </p:spPr>
      </p:pic>
      <p:pic>
        <p:nvPicPr>
          <p:cNvPr id="122" name="Google Shape;122;p3" descr="A close-up of a logo&#10;&#10;Description automatically generated"/>
          <p:cNvPicPr preferRelativeResize="0"/>
          <p:nvPr/>
        </p:nvPicPr>
        <p:blipFill rotWithShape="1">
          <a:blip r:embed="rId10">
            <a:alphaModFix/>
          </a:blip>
          <a:srcRect/>
          <a:stretch/>
        </p:blipFill>
        <p:spPr>
          <a:xfrm>
            <a:off x="8365551" y="5938776"/>
            <a:ext cx="1771170" cy="355626"/>
          </a:xfrm>
          <a:prstGeom prst="rect">
            <a:avLst/>
          </a:prstGeom>
          <a:noFill/>
          <a:ln>
            <a:noFill/>
          </a:ln>
        </p:spPr>
      </p:pic>
      <p:pic>
        <p:nvPicPr>
          <p:cNvPr id="123" name="Google Shape;123;p3" descr="A logo with blue and black lines&#10;&#10;Description automatically generated"/>
          <p:cNvPicPr preferRelativeResize="0"/>
          <p:nvPr/>
        </p:nvPicPr>
        <p:blipFill rotWithShape="1">
          <a:blip r:embed="rId11">
            <a:alphaModFix/>
          </a:blip>
          <a:srcRect/>
          <a:stretch/>
        </p:blipFill>
        <p:spPr>
          <a:xfrm>
            <a:off x="7588619" y="2558213"/>
            <a:ext cx="3135246" cy="2355046"/>
          </a:xfrm>
          <a:prstGeom prst="rect">
            <a:avLst/>
          </a:prstGeom>
          <a:noFill/>
          <a:ln>
            <a:noFill/>
          </a:ln>
        </p:spPr>
      </p:pic>
      <p:pic>
        <p:nvPicPr>
          <p:cNvPr id="124" name="Google Shape;124;p3" descr="A red and grey logo&#10;&#10;Description automatically generated"/>
          <p:cNvPicPr preferRelativeResize="0"/>
          <p:nvPr/>
        </p:nvPicPr>
        <p:blipFill rotWithShape="1">
          <a:blip r:embed="rId12">
            <a:alphaModFix/>
          </a:blip>
          <a:srcRect/>
          <a:stretch/>
        </p:blipFill>
        <p:spPr>
          <a:xfrm>
            <a:off x="9768856" y="197340"/>
            <a:ext cx="2099806" cy="1313306"/>
          </a:xfrm>
          <a:prstGeom prst="rect">
            <a:avLst/>
          </a:prstGeom>
          <a:noFill/>
          <a:ln>
            <a:noFill/>
          </a:ln>
        </p:spPr>
      </p:pic>
      <p:pic>
        <p:nvPicPr>
          <p:cNvPr id="125" name="Google Shape;125;p3" descr="A black background with a logo&#10;&#10;Description automatically generated"/>
          <p:cNvPicPr preferRelativeResize="0"/>
          <p:nvPr/>
        </p:nvPicPr>
        <p:blipFill rotWithShape="1">
          <a:blip r:embed="rId13">
            <a:alphaModFix/>
          </a:blip>
          <a:srcRect/>
          <a:stretch/>
        </p:blipFill>
        <p:spPr>
          <a:xfrm>
            <a:off x="8724782" y="3761543"/>
            <a:ext cx="3617395" cy="2726384"/>
          </a:xfrm>
          <a:prstGeom prst="rect">
            <a:avLst/>
          </a:prstGeom>
          <a:noFill/>
          <a:ln>
            <a:noFill/>
          </a:ln>
        </p:spPr>
      </p:pic>
      <p:pic>
        <p:nvPicPr>
          <p:cNvPr id="126" name="Google Shape;126;p3" descr="A black and red logo&#10;&#10;Description automatically generated"/>
          <p:cNvPicPr preferRelativeResize="0"/>
          <p:nvPr/>
        </p:nvPicPr>
        <p:blipFill rotWithShape="1">
          <a:blip r:embed="rId14">
            <a:alphaModFix/>
          </a:blip>
          <a:srcRect/>
          <a:stretch/>
        </p:blipFill>
        <p:spPr>
          <a:xfrm>
            <a:off x="7695079" y="497195"/>
            <a:ext cx="4413428" cy="3326345"/>
          </a:xfrm>
          <a:prstGeom prst="rect">
            <a:avLst/>
          </a:prstGeom>
          <a:noFill/>
          <a:ln>
            <a:noFill/>
          </a:ln>
        </p:spPr>
      </p:pic>
      <p:pic>
        <p:nvPicPr>
          <p:cNvPr id="127" name="Google Shape;127;p3" descr="A dolphin and text on a black background&#10;&#10;Description automatically generated"/>
          <p:cNvPicPr preferRelativeResize="0"/>
          <p:nvPr/>
        </p:nvPicPr>
        <p:blipFill rotWithShape="1">
          <a:blip r:embed="rId15">
            <a:alphaModFix/>
          </a:blip>
          <a:srcRect/>
          <a:stretch/>
        </p:blipFill>
        <p:spPr>
          <a:xfrm>
            <a:off x="7156060" y="4315040"/>
            <a:ext cx="1520803" cy="114606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0"/>
        <p:cNvGrpSpPr/>
        <p:nvPr/>
      </p:nvGrpSpPr>
      <p:grpSpPr>
        <a:xfrm>
          <a:off x="0" y="0"/>
          <a:ext cx="0" cy="0"/>
          <a:chOff x="0" y="0"/>
          <a:chExt cx="0" cy="0"/>
        </a:xfrm>
      </p:grpSpPr>
      <p:sp>
        <p:nvSpPr>
          <p:cNvPr id="451" name="Google Shape;45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2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2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4" name="Google Shape;454;p2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5" name="Google Shape;455;p2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6" name="Google Shape;456;p2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Troubleshooting Features</a:t>
            </a:r>
            <a:endParaRPr sz="3700" b="1">
              <a:solidFill>
                <a:srgbClr val="FFFFFF"/>
              </a:solidFill>
              <a:latin typeface="Calibri"/>
              <a:ea typeface="Calibri"/>
              <a:cs typeface="Calibri"/>
              <a:sym typeface="Calibri"/>
            </a:endParaRPr>
          </a:p>
        </p:txBody>
      </p:sp>
      <p:sp>
        <p:nvSpPr>
          <p:cNvPr id="457" name="Google Shape;457;p29"/>
          <p:cNvSpPr txBox="1">
            <a:spLocks noGrp="1"/>
          </p:cNvSpPr>
          <p:nvPr>
            <p:ph type="subTitle" idx="1"/>
          </p:nvPr>
        </p:nvSpPr>
        <p:spPr>
          <a:xfrm>
            <a:off x="1371595" y="1328207"/>
            <a:ext cx="9724031" cy="42487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0" i="0" dirty="0"/>
              <a:t>Temporal Tables/System-Versioned Tables (2016)</a:t>
            </a:r>
            <a:endParaRPr dirty="0"/>
          </a:p>
          <a:p>
            <a:pPr marL="0" lvl="0" indent="152400" algn="l" rtl="0">
              <a:lnSpc>
                <a:spcPct val="90000"/>
              </a:lnSpc>
              <a:spcBef>
                <a:spcPts val="1000"/>
              </a:spcBef>
              <a:spcAft>
                <a:spcPts val="0"/>
              </a:spcAft>
              <a:buClr>
                <a:schemeClr val="dk1"/>
              </a:buClr>
              <a:buSzPts val="2400"/>
              <a:buFont typeface="Arial"/>
              <a:buNone/>
            </a:pPr>
            <a:endParaRPr b="0" i="0" dirty="0"/>
          </a:p>
          <a:p>
            <a:pPr marL="342900" lvl="0" indent="-228600" algn="l" rtl="0">
              <a:lnSpc>
                <a:spcPct val="90000"/>
              </a:lnSpc>
              <a:spcBef>
                <a:spcPts val="1000"/>
              </a:spcBef>
              <a:spcAft>
                <a:spcPts val="0"/>
              </a:spcAft>
              <a:buClr>
                <a:schemeClr val="dk1"/>
              </a:buClr>
              <a:buSzPts val="2400"/>
              <a:buFont typeface="Arial"/>
              <a:buChar char="•"/>
            </a:pPr>
            <a:r>
              <a:rPr lang="en-US" dirty="0"/>
              <a:t>Composed of a “normal” table and a history table</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Special time range start and time range end columns are added to the normal and history table. </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A temporal table must have a Primary Key</a:t>
            </a:r>
            <a:endParaRPr dirty="0"/>
          </a:p>
          <a:p>
            <a:pPr marL="0" lvl="0" indent="101600" algn="l" rtl="0">
              <a:lnSpc>
                <a:spcPct val="90000"/>
              </a:lnSpc>
              <a:spcBef>
                <a:spcPts val="1000"/>
              </a:spcBef>
              <a:spcAft>
                <a:spcPts val="0"/>
              </a:spcAft>
              <a:buClr>
                <a:schemeClr val="dk1"/>
              </a:buClr>
              <a:buSzPts val="1600"/>
              <a:buFont typeface="Arial"/>
              <a:buNone/>
            </a:pPr>
            <a:endParaRPr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2"/>
        <p:cNvGrpSpPr/>
        <p:nvPr/>
      </p:nvGrpSpPr>
      <p:grpSpPr>
        <a:xfrm>
          <a:off x="0" y="0"/>
          <a:ext cx="0" cy="0"/>
          <a:chOff x="0" y="0"/>
          <a:chExt cx="0" cy="0"/>
        </a:xfrm>
      </p:grpSpPr>
      <p:sp>
        <p:nvSpPr>
          <p:cNvPr id="463" name="Google Shape;46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4" name="Google Shape;464;p3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5" name="Google Shape;465;p3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8" name="Google Shape;468;p30"/>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Troubleshooting Features</a:t>
            </a:r>
            <a:endParaRPr sz="3700" b="1">
              <a:solidFill>
                <a:srgbClr val="FFFFFF"/>
              </a:solidFill>
              <a:latin typeface="Calibri"/>
              <a:ea typeface="Calibri"/>
              <a:cs typeface="Calibri"/>
              <a:sym typeface="Calibri"/>
            </a:endParaRPr>
          </a:p>
        </p:txBody>
      </p:sp>
      <p:sp>
        <p:nvSpPr>
          <p:cNvPr id="469" name="Google Shape;469;p30"/>
          <p:cNvSpPr txBox="1">
            <a:spLocks noGrp="1"/>
          </p:cNvSpPr>
          <p:nvPr>
            <p:ph type="subTitle" idx="1"/>
          </p:nvPr>
        </p:nvSpPr>
        <p:spPr>
          <a:xfrm>
            <a:off x="1371599" y="1885279"/>
            <a:ext cx="9724031" cy="50708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0" i="0" dirty="0"/>
              <a:t>Temporal Tables/System-Versioned Tables (2016)</a:t>
            </a:r>
            <a:endParaRPr dirty="0"/>
          </a:p>
          <a:p>
            <a:pPr marL="0" lvl="0" indent="152400" algn="l" rtl="0">
              <a:lnSpc>
                <a:spcPct val="90000"/>
              </a:lnSpc>
              <a:spcBef>
                <a:spcPts val="1000"/>
              </a:spcBef>
              <a:spcAft>
                <a:spcPts val="0"/>
              </a:spcAft>
              <a:buClr>
                <a:schemeClr val="dk1"/>
              </a:buClr>
              <a:buSzPts val="2400"/>
              <a:buFont typeface="Arial"/>
              <a:buNone/>
            </a:pPr>
            <a:endParaRPr b="0" i="0" dirty="0"/>
          </a:p>
          <a:p>
            <a:pPr marL="342900" lvl="0" indent="-228600" algn="l" rtl="0">
              <a:lnSpc>
                <a:spcPct val="90000"/>
              </a:lnSpc>
              <a:spcBef>
                <a:spcPts val="1000"/>
              </a:spcBef>
              <a:spcAft>
                <a:spcPts val="0"/>
              </a:spcAft>
              <a:buClr>
                <a:schemeClr val="dk1"/>
              </a:buClr>
              <a:buSzPts val="2400"/>
              <a:buFont typeface="Arial"/>
              <a:buChar char="•"/>
            </a:pPr>
            <a:r>
              <a:rPr lang="en-US" dirty="0"/>
              <a:t>Can be a replacement for triggers as a means of tracking changes to tables.</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Temporal Tables do not track WHO made the modification. But see Aaron Bertrand’s solution for that here on </a:t>
            </a:r>
            <a:r>
              <a:rPr lang="en-US" dirty="0" err="1"/>
              <a:t>MSSQLTips</a:t>
            </a:r>
            <a:r>
              <a:rPr lang="en-US" dirty="0"/>
              <a:t>: </a:t>
            </a:r>
            <a:r>
              <a:rPr lang="en-US" u="sng" dirty="0">
                <a:solidFill>
                  <a:schemeClr val="hlink"/>
                </a:solidFill>
                <a:hlinkClick r:id="rId3"/>
              </a:rPr>
              <a:t>https://bit.ly/3672sNH</a:t>
            </a:r>
            <a:r>
              <a:rPr lang="en-US" dirty="0"/>
              <a:t> </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For tracking WHO as well as WHAT, see the new Ledger feature (SQL 2022)</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Can help you answer, what happened to the data and when, making the feature useful for auditing</a:t>
            </a:r>
            <a:endParaRPr dirty="0"/>
          </a:p>
          <a:p>
            <a:pPr marL="342900" lvl="0" indent="-76200" algn="l" rtl="0">
              <a:lnSpc>
                <a:spcPct val="90000"/>
              </a:lnSpc>
              <a:spcBef>
                <a:spcPts val="1000"/>
              </a:spcBef>
              <a:spcAft>
                <a:spcPts val="0"/>
              </a:spcAft>
              <a:buClr>
                <a:schemeClr val="dk1"/>
              </a:buClr>
              <a:buSzPts val="2400"/>
              <a:buFont typeface="Arial"/>
              <a:buNone/>
            </a:pPr>
            <a:endParaRPr dirty="0"/>
          </a:p>
          <a:p>
            <a:pPr marL="0" lvl="0" indent="101600" algn="l" rtl="0">
              <a:lnSpc>
                <a:spcPct val="90000"/>
              </a:lnSpc>
              <a:spcBef>
                <a:spcPts val="1000"/>
              </a:spcBef>
              <a:spcAft>
                <a:spcPts val="0"/>
              </a:spcAft>
              <a:buClr>
                <a:schemeClr val="dk1"/>
              </a:buClr>
              <a:buSzPts val="1600"/>
              <a:buFont typeface="Arial"/>
              <a:buNone/>
            </a:pPr>
            <a:endParaRPr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8"/>
        <p:cNvGrpSpPr/>
        <p:nvPr/>
      </p:nvGrpSpPr>
      <p:grpSpPr>
        <a:xfrm>
          <a:off x="0" y="0"/>
          <a:ext cx="0" cy="0"/>
          <a:chOff x="0" y="0"/>
          <a:chExt cx="0" cy="0"/>
        </a:xfrm>
      </p:grpSpPr>
      <p:sp>
        <p:nvSpPr>
          <p:cNvPr id="489" name="Google Shape;489;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0" name="Google Shape;490;p3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1" name="Google Shape;491;p3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3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Google Shape;493;p3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3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Troubleshooting Features</a:t>
            </a:r>
            <a:endParaRPr sz="3700" b="1">
              <a:solidFill>
                <a:srgbClr val="FFFFFF"/>
              </a:solidFill>
              <a:latin typeface="Calibri"/>
              <a:ea typeface="Calibri"/>
              <a:cs typeface="Calibri"/>
              <a:sym typeface="Calibri"/>
            </a:endParaRPr>
          </a:p>
        </p:txBody>
      </p:sp>
      <p:sp>
        <p:nvSpPr>
          <p:cNvPr id="495" name="Google Shape;495;p32"/>
          <p:cNvSpPr txBox="1">
            <a:spLocks noGrp="1"/>
          </p:cNvSpPr>
          <p:nvPr>
            <p:ph type="subTitle" idx="1"/>
          </p:nvPr>
        </p:nvSpPr>
        <p:spPr>
          <a:xfrm>
            <a:off x="1371599" y="2081644"/>
            <a:ext cx="9724031" cy="50708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0" i="0"/>
              <a:t>Temporal Tables/System-Versioned Tables (2016)</a:t>
            </a:r>
            <a:endParaRPr/>
          </a:p>
          <a:p>
            <a:pPr marL="0" lvl="0" indent="152400" algn="l" rtl="0">
              <a:lnSpc>
                <a:spcPct val="90000"/>
              </a:lnSpc>
              <a:spcBef>
                <a:spcPts val="1000"/>
              </a:spcBef>
              <a:spcAft>
                <a:spcPts val="0"/>
              </a:spcAft>
              <a:buClr>
                <a:schemeClr val="dk1"/>
              </a:buClr>
              <a:buSzPts val="2400"/>
              <a:buFont typeface="Arial"/>
              <a:buNone/>
            </a:pPr>
            <a:endParaRPr b="0" i="0"/>
          </a:p>
          <a:p>
            <a:pPr marL="342900" lvl="0" indent="-228600" algn="l" rtl="0">
              <a:lnSpc>
                <a:spcPct val="90000"/>
              </a:lnSpc>
              <a:spcBef>
                <a:spcPts val="1000"/>
              </a:spcBef>
              <a:spcAft>
                <a:spcPts val="0"/>
              </a:spcAft>
              <a:buClr>
                <a:schemeClr val="dk1"/>
              </a:buClr>
              <a:buSzPts val="2400"/>
              <a:buFont typeface="Arial"/>
              <a:buChar char="•"/>
            </a:pPr>
            <a:r>
              <a:rPr lang="en-US"/>
              <a:t>Run queries to show trends over time</a:t>
            </a:r>
            <a:endParaRPr/>
          </a:p>
          <a:p>
            <a:pPr marL="342900" lvl="0" indent="-228600" algn="l" rtl="0">
              <a:lnSpc>
                <a:spcPct val="90000"/>
              </a:lnSpc>
              <a:spcBef>
                <a:spcPts val="1000"/>
              </a:spcBef>
              <a:spcAft>
                <a:spcPts val="0"/>
              </a:spcAft>
              <a:buClr>
                <a:schemeClr val="dk1"/>
              </a:buClr>
              <a:buSzPts val="2400"/>
              <a:buFont typeface="Arial"/>
              <a:buChar char="•"/>
            </a:pPr>
            <a:r>
              <a:rPr lang="en-US"/>
              <a:t>Oops deletes and temporal tables.</a:t>
            </a:r>
            <a:endParaRPr/>
          </a:p>
          <a:p>
            <a:pPr marL="342900" lvl="0" indent="-228600" algn="l" rtl="0">
              <a:lnSpc>
                <a:spcPct val="90000"/>
              </a:lnSpc>
              <a:spcBef>
                <a:spcPts val="1000"/>
              </a:spcBef>
              <a:spcAft>
                <a:spcPts val="0"/>
              </a:spcAft>
              <a:buClr>
                <a:schemeClr val="dk1"/>
              </a:buClr>
              <a:buSzPts val="2400"/>
              <a:buFont typeface="Arial"/>
              <a:buChar char="•"/>
            </a:pPr>
            <a:r>
              <a:rPr lang="en-US"/>
              <a:t>No need for side by side restore of a database to examine and recover data, saving hours of delays to start fixing data on a VLDB.</a:t>
            </a:r>
            <a:endParaRPr/>
          </a:p>
          <a:p>
            <a:pPr marL="342900" lvl="0" indent="-228600" algn="l" rtl="0">
              <a:lnSpc>
                <a:spcPct val="90000"/>
              </a:lnSpc>
              <a:spcBef>
                <a:spcPts val="1000"/>
              </a:spcBef>
              <a:spcAft>
                <a:spcPts val="0"/>
              </a:spcAft>
              <a:buClr>
                <a:schemeClr val="dk1"/>
              </a:buClr>
              <a:buSzPts val="2400"/>
              <a:buFont typeface="Arial"/>
              <a:buChar char="•"/>
            </a:pPr>
            <a:r>
              <a:rPr lang="en-US"/>
              <a:t>Use the StartTime and EndTime values for rows to find the records you need to restore from the history table.</a:t>
            </a:r>
            <a:endParaRPr/>
          </a:p>
          <a:p>
            <a:pPr marL="342900" lvl="0" indent="-76200" algn="l" rtl="0">
              <a:lnSpc>
                <a:spcPct val="90000"/>
              </a:lnSpc>
              <a:spcBef>
                <a:spcPts val="1000"/>
              </a:spcBef>
              <a:spcAft>
                <a:spcPts val="0"/>
              </a:spcAft>
              <a:buClr>
                <a:schemeClr val="dk1"/>
              </a:buClr>
              <a:buSzPts val="2400"/>
              <a:buFont typeface="Arial"/>
              <a:buNone/>
            </a:pPr>
            <a:endParaRPr/>
          </a:p>
          <a:p>
            <a:pPr marL="342900" lvl="0" indent="-228600" algn="l" rtl="0">
              <a:lnSpc>
                <a:spcPct val="90000"/>
              </a:lnSpc>
              <a:spcBef>
                <a:spcPts val="1000"/>
              </a:spcBef>
              <a:spcAft>
                <a:spcPts val="0"/>
              </a:spcAft>
              <a:buClr>
                <a:schemeClr val="dk1"/>
              </a:buClr>
              <a:buSzPts val="2400"/>
              <a:buFont typeface="Arial"/>
              <a:buChar char="•"/>
            </a:pPr>
            <a:r>
              <a:rPr lang="en-US" u="sng">
                <a:solidFill>
                  <a:schemeClr val="hlink"/>
                </a:solidFill>
                <a:hlinkClick r:id="rId3"/>
              </a:rPr>
              <a:t>https://bit.ly/4fFQyNa</a:t>
            </a:r>
            <a:r>
              <a:rPr lang="en-US"/>
              <a:t> - MSSQLTips.com example</a:t>
            </a:r>
            <a:endParaRPr/>
          </a:p>
          <a:p>
            <a:pPr marL="342900" lvl="0" indent="-228600" algn="l" rtl="0">
              <a:lnSpc>
                <a:spcPct val="90000"/>
              </a:lnSpc>
              <a:spcBef>
                <a:spcPts val="1000"/>
              </a:spcBef>
              <a:spcAft>
                <a:spcPts val="0"/>
              </a:spcAft>
              <a:buClr>
                <a:schemeClr val="dk1"/>
              </a:buClr>
              <a:buSzPts val="2400"/>
              <a:buFont typeface="Arial"/>
              <a:buChar char="•"/>
            </a:pPr>
            <a:r>
              <a:rPr lang="en-US" u="sng">
                <a:solidFill>
                  <a:schemeClr val="hlink"/>
                </a:solidFill>
                <a:hlinkClick r:id="rId4"/>
              </a:rPr>
              <a:t>https://bit.ly/3WDgyAf</a:t>
            </a:r>
            <a:r>
              <a:rPr lang="en-US"/>
              <a:t> - Bert Wagner example </a:t>
            </a:r>
            <a:endParaRPr/>
          </a:p>
          <a:p>
            <a:pPr marL="342900" lvl="0" indent="-76200" algn="l" rtl="0">
              <a:lnSpc>
                <a:spcPct val="90000"/>
              </a:lnSpc>
              <a:spcBef>
                <a:spcPts val="1000"/>
              </a:spcBef>
              <a:spcAft>
                <a:spcPts val="0"/>
              </a:spcAft>
              <a:buClr>
                <a:schemeClr val="dk1"/>
              </a:buClr>
              <a:buSzPts val="2400"/>
              <a:buFont typeface="Arial"/>
              <a:buNone/>
            </a:pPr>
            <a:endParaRPr/>
          </a:p>
          <a:p>
            <a:pPr marL="0" lvl="0" indent="101600" algn="l" rtl="0">
              <a:lnSpc>
                <a:spcPct val="90000"/>
              </a:lnSpc>
              <a:spcBef>
                <a:spcPts val="1000"/>
              </a:spcBef>
              <a:spcAft>
                <a:spcPts val="0"/>
              </a:spcAft>
              <a:buClr>
                <a:schemeClr val="dk1"/>
              </a:buClr>
              <a:buSzPts val="1600"/>
              <a:buFont typeface="Arial"/>
              <a:buNone/>
            </a:pP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4"/>
        <p:cNvGrpSpPr/>
        <p:nvPr/>
      </p:nvGrpSpPr>
      <p:grpSpPr>
        <a:xfrm>
          <a:off x="0" y="0"/>
          <a:ext cx="0" cy="0"/>
          <a:chOff x="0" y="0"/>
          <a:chExt cx="0" cy="0"/>
        </a:xfrm>
      </p:grpSpPr>
      <p:sp>
        <p:nvSpPr>
          <p:cNvPr id="475" name="Google Shape;475;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3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3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3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3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31"/>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Troubleshooting Features</a:t>
            </a:r>
            <a:endParaRPr sz="3700" b="1">
              <a:solidFill>
                <a:srgbClr val="FFFFFF"/>
              </a:solidFill>
              <a:latin typeface="Calibri"/>
              <a:ea typeface="Calibri"/>
              <a:cs typeface="Calibri"/>
              <a:sym typeface="Calibri"/>
            </a:endParaRPr>
          </a:p>
        </p:txBody>
      </p:sp>
      <p:sp>
        <p:nvSpPr>
          <p:cNvPr id="481" name="Google Shape;481;p31"/>
          <p:cNvSpPr txBox="1">
            <a:spLocks noGrp="1"/>
          </p:cNvSpPr>
          <p:nvPr>
            <p:ph type="subTitle" idx="1"/>
          </p:nvPr>
        </p:nvSpPr>
        <p:spPr>
          <a:xfrm>
            <a:off x="1371595" y="795370"/>
            <a:ext cx="9724031" cy="50708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0" i="0"/>
              <a:t>Temporal Tables/System-Versioned Tables (2016)</a:t>
            </a:r>
            <a:endParaRPr/>
          </a:p>
          <a:p>
            <a:pPr marL="0" lvl="0" indent="152400" algn="l" rtl="0">
              <a:lnSpc>
                <a:spcPct val="90000"/>
              </a:lnSpc>
              <a:spcBef>
                <a:spcPts val="1000"/>
              </a:spcBef>
              <a:spcAft>
                <a:spcPts val="0"/>
              </a:spcAft>
              <a:buClr>
                <a:schemeClr val="dk1"/>
              </a:buClr>
              <a:buSzPts val="2400"/>
              <a:buFont typeface="Arial"/>
              <a:buNone/>
            </a:pPr>
            <a:endParaRPr b="0" i="0"/>
          </a:p>
          <a:p>
            <a:pPr marL="342900" lvl="0" indent="-228600" algn="l" rtl="0">
              <a:lnSpc>
                <a:spcPct val="90000"/>
              </a:lnSpc>
              <a:spcBef>
                <a:spcPts val="1000"/>
              </a:spcBef>
              <a:spcAft>
                <a:spcPts val="0"/>
              </a:spcAft>
              <a:buClr>
                <a:schemeClr val="dk1"/>
              </a:buClr>
              <a:buSzPts val="2400"/>
              <a:buFont typeface="Arial"/>
              <a:buChar char="•"/>
            </a:pPr>
            <a:r>
              <a:rPr lang="en-US"/>
              <a:t>An example: Increased the product price by 10% two times.</a:t>
            </a:r>
            <a:endParaRPr/>
          </a:p>
          <a:p>
            <a:pPr marL="342900" lvl="0" indent="-76200" algn="l" rtl="0">
              <a:lnSpc>
                <a:spcPct val="90000"/>
              </a:lnSpc>
              <a:spcBef>
                <a:spcPts val="1000"/>
              </a:spcBef>
              <a:spcAft>
                <a:spcPts val="0"/>
              </a:spcAft>
              <a:buClr>
                <a:schemeClr val="dk1"/>
              </a:buClr>
              <a:buSzPts val="2400"/>
              <a:buFont typeface="Arial"/>
              <a:buNone/>
            </a:pPr>
            <a:endParaRPr/>
          </a:p>
          <a:p>
            <a:pPr marL="342900" lvl="0" indent="-76200" algn="l" rtl="0">
              <a:lnSpc>
                <a:spcPct val="90000"/>
              </a:lnSpc>
              <a:spcBef>
                <a:spcPts val="1000"/>
              </a:spcBef>
              <a:spcAft>
                <a:spcPts val="0"/>
              </a:spcAft>
              <a:buClr>
                <a:schemeClr val="dk1"/>
              </a:buClr>
              <a:buSzPts val="2400"/>
              <a:buFont typeface="Arial"/>
              <a:buNone/>
            </a:pPr>
            <a:endParaRPr/>
          </a:p>
          <a:p>
            <a:pPr marL="0" lvl="0" indent="101600" algn="l" rtl="0">
              <a:lnSpc>
                <a:spcPct val="90000"/>
              </a:lnSpc>
              <a:spcBef>
                <a:spcPts val="1000"/>
              </a:spcBef>
              <a:spcAft>
                <a:spcPts val="0"/>
              </a:spcAft>
              <a:buClr>
                <a:schemeClr val="dk1"/>
              </a:buClr>
              <a:buSzPts val="1600"/>
              <a:buFont typeface="Arial"/>
              <a:buNone/>
            </a:pPr>
            <a:endParaRPr sz="1600"/>
          </a:p>
        </p:txBody>
      </p:sp>
      <p:pic>
        <p:nvPicPr>
          <p:cNvPr id="482" name="Google Shape;482;p31"/>
          <p:cNvPicPr preferRelativeResize="0"/>
          <p:nvPr/>
        </p:nvPicPr>
        <p:blipFill rotWithShape="1">
          <a:blip r:embed="rId3">
            <a:alphaModFix/>
          </a:blip>
          <a:srcRect/>
          <a:stretch/>
        </p:blipFill>
        <p:spPr>
          <a:xfrm>
            <a:off x="917766" y="3996542"/>
            <a:ext cx="10803616" cy="1162721"/>
          </a:xfrm>
          <a:prstGeom prst="rect">
            <a:avLst/>
          </a:prstGeom>
          <a:noFill/>
          <a:ln>
            <a:noFill/>
          </a:ln>
        </p:spPr>
      </p:pic>
      <p:pic>
        <p:nvPicPr>
          <p:cNvPr id="483" name="Google Shape;483;p31"/>
          <p:cNvPicPr preferRelativeResize="0"/>
          <p:nvPr/>
        </p:nvPicPr>
        <p:blipFill rotWithShape="1">
          <a:blip r:embed="rId4">
            <a:alphaModFix/>
          </a:blip>
          <a:srcRect/>
          <a:stretch/>
        </p:blipFill>
        <p:spPr>
          <a:xfrm>
            <a:off x="548557" y="3530488"/>
            <a:ext cx="11172825" cy="3257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00"/>
        <p:cNvGrpSpPr/>
        <p:nvPr/>
      </p:nvGrpSpPr>
      <p:grpSpPr>
        <a:xfrm>
          <a:off x="0" y="0"/>
          <a:ext cx="0" cy="0"/>
          <a:chOff x="0" y="0"/>
          <a:chExt cx="0" cy="0"/>
        </a:xfrm>
      </p:grpSpPr>
      <p:sp>
        <p:nvSpPr>
          <p:cNvPr id="501" name="Google Shape;501;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3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3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3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3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6" name="Google Shape;506;p33"/>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Permission Enhancement Features</a:t>
            </a:r>
            <a:endParaRPr sz="3700" b="1">
              <a:solidFill>
                <a:srgbClr val="FFFFFF"/>
              </a:solidFill>
              <a:latin typeface="Calibri"/>
              <a:ea typeface="Calibri"/>
              <a:cs typeface="Calibri"/>
              <a:sym typeface="Calibri"/>
            </a:endParaRPr>
          </a:p>
        </p:txBody>
      </p:sp>
      <p:sp>
        <p:nvSpPr>
          <p:cNvPr id="507" name="Google Shape;507;p33"/>
          <p:cNvSpPr txBox="1">
            <a:spLocks noGrp="1"/>
          </p:cNvSpPr>
          <p:nvPr>
            <p:ph type="subTitle"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u="sng"/>
              <a:t>Permission Enhancements Features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12"/>
        <p:cNvGrpSpPr/>
        <p:nvPr/>
      </p:nvGrpSpPr>
      <p:grpSpPr>
        <a:xfrm>
          <a:off x="0" y="0"/>
          <a:ext cx="0" cy="0"/>
          <a:chOff x="0" y="0"/>
          <a:chExt cx="0" cy="0"/>
        </a:xfrm>
      </p:grpSpPr>
      <p:sp>
        <p:nvSpPr>
          <p:cNvPr id="513" name="Google Shape;513;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4" name="Google Shape;514;p3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5" name="Google Shape;515;p3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3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7" name="Google Shape;517;p3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34"/>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Permission Enhancement Features</a:t>
            </a:r>
            <a:endParaRPr sz="3700" b="1">
              <a:solidFill>
                <a:srgbClr val="FFFFFF"/>
              </a:solidFill>
              <a:latin typeface="Calibri"/>
              <a:ea typeface="Calibri"/>
              <a:cs typeface="Calibri"/>
              <a:sym typeface="Calibri"/>
            </a:endParaRPr>
          </a:p>
        </p:txBody>
      </p:sp>
      <p:sp>
        <p:nvSpPr>
          <p:cNvPr id="519" name="Google Shape;519;p34"/>
          <p:cNvSpPr txBox="1">
            <a:spLocks noGrp="1"/>
          </p:cNvSpPr>
          <p:nvPr>
            <p:ph type="subTitle" idx="1"/>
          </p:nvPr>
        </p:nvSpPr>
        <p:spPr>
          <a:xfrm>
            <a:off x="1457558" y="1622744"/>
            <a:ext cx="9724031" cy="46150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a:t>Permission Enhancements(SQL 2014)</a:t>
            </a:r>
            <a:endParaRPr/>
          </a:p>
          <a:p>
            <a:pPr marL="0" lvl="0" indent="127000" algn="l" rtl="0">
              <a:lnSpc>
                <a:spcPct val="90000"/>
              </a:lnSpc>
              <a:spcBef>
                <a:spcPts val="1000"/>
              </a:spcBef>
              <a:spcAft>
                <a:spcPts val="0"/>
              </a:spcAft>
              <a:buClr>
                <a:schemeClr val="dk1"/>
              </a:buClr>
              <a:buSzPts val="2000"/>
              <a:buFont typeface="Arial"/>
              <a:buNone/>
            </a:pPr>
            <a:endParaRPr sz="2000"/>
          </a:p>
          <a:p>
            <a:pPr marL="0" lvl="0" indent="0" algn="l" rtl="0">
              <a:lnSpc>
                <a:spcPct val="90000"/>
              </a:lnSpc>
              <a:spcBef>
                <a:spcPts val="1000"/>
              </a:spcBef>
              <a:spcAft>
                <a:spcPts val="0"/>
              </a:spcAft>
              <a:buClr>
                <a:schemeClr val="dk1"/>
              </a:buClr>
              <a:buSzPts val="2400"/>
              <a:buFont typeface="Arial"/>
              <a:buChar char="•"/>
            </a:pPr>
            <a:r>
              <a:rPr lang="en-US"/>
              <a:t>Granting Users Read/SELECT permissions is now easier</a:t>
            </a:r>
            <a:endParaRPr/>
          </a:p>
          <a:p>
            <a:pPr marL="0" lvl="0" indent="152400" algn="l" rtl="0">
              <a:lnSpc>
                <a:spcPct val="90000"/>
              </a:lnSpc>
              <a:spcBef>
                <a:spcPts val="1000"/>
              </a:spcBef>
              <a:spcAft>
                <a:spcPts val="0"/>
              </a:spcAft>
              <a:buClr>
                <a:schemeClr val="dk1"/>
              </a:buClr>
              <a:buSzPts val="2400"/>
              <a:buFont typeface="Arial"/>
              <a:buNone/>
            </a:pPr>
            <a:endParaRPr/>
          </a:p>
          <a:p>
            <a:pPr marL="0" lvl="0" indent="0" algn="l" rtl="0">
              <a:lnSpc>
                <a:spcPct val="90000"/>
              </a:lnSpc>
              <a:spcBef>
                <a:spcPts val="1000"/>
              </a:spcBef>
              <a:spcAft>
                <a:spcPts val="0"/>
              </a:spcAft>
              <a:buClr>
                <a:schemeClr val="dk1"/>
              </a:buClr>
              <a:buSzPts val="2400"/>
              <a:buFont typeface="Arial"/>
              <a:buChar char="•"/>
            </a:pPr>
            <a:r>
              <a:rPr lang="en-US"/>
              <a:t>CONNECT ANY DATABASE – Grants a login access to all current and future databases. Can be combined with other permissions to provide further capabilities</a:t>
            </a:r>
            <a:endParaRPr/>
          </a:p>
          <a:p>
            <a:pPr marL="0" lvl="0" indent="152400" algn="l" rtl="0">
              <a:lnSpc>
                <a:spcPct val="90000"/>
              </a:lnSpc>
              <a:spcBef>
                <a:spcPts val="1000"/>
              </a:spcBef>
              <a:spcAft>
                <a:spcPts val="0"/>
              </a:spcAft>
              <a:buClr>
                <a:schemeClr val="dk1"/>
              </a:buClr>
              <a:buSzPts val="2400"/>
              <a:buFont typeface="Arial"/>
              <a:buNone/>
            </a:pPr>
            <a:endParaRPr/>
          </a:p>
          <a:p>
            <a:pPr marL="0" lvl="0" indent="0" algn="l" rtl="0">
              <a:lnSpc>
                <a:spcPct val="90000"/>
              </a:lnSpc>
              <a:spcBef>
                <a:spcPts val="1000"/>
              </a:spcBef>
              <a:spcAft>
                <a:spcPts val="0"/>
              </a:spcAft>
              <a:buClr>
                <a:schemeClr val="dk1"/>
              </a:buClr>
              <a:buSzPts val="2400"/>
              <a:buFont typeface="Arial"/>
              <a:buChar char="•"/>
            </a:pPr>
            <a:r>
              <a:rPr lang="en-US"/>
              <a:t>SELECT ALL USER SECURABLES – Grants SELECT permissions to all objects to which a login has access.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24"/>
        <p:cNvGrpSpPr/>
        <p:nvPr/>
      </p:nvGrpSpPr>
      <p:grpSpPr>
        <a:xfrm>
          <a:off x="0" y="0"/>
          <a:ext cx="0" cy="0"/>
          <a:chOff x="0" y="0"/>
          <a:chExt cx="0" cy="0"/>
        </a:xfrm>
      </p:grpSpPr>
      <p:sp>
        <p:nvSpPr>
          <p:cNvPr id="525" name="Google Shape;525;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6" name="Google Shape;526;p3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3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3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9" name="Google Shape;529;p3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0" name="Google Shape;530;p35"/>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Permission Enhancement Features</a:t>
            </a:r>
            <a:endParaRPr sz="3700" b="1">
              <a:solidFill>
                <a:srgbClr val="FFFFFF"/>
              </a:solidFill>
              <a:latin typeface="Calibri"/>
              <a:ea typeface="Calibri"/>
              <a:cs typeface="Calibri"/>
              <a:sym typeface="Calibri"/>
            </a:endParaRPr>
          </a:p>
        </p:txBody>
      </p:sp>
      <p:sp>
        <p:nvSpPr>
          <p:cNvPr id="531" name="Google Shape;531;p35"/>
          <p:cNvSpPr txBox="1">
            <a:spLocks noGrp="1"/>
          </p:cNvSpPr>
          <p:nvPr>
            <p:ph type="subTitle" idx="1"/>
          </p:nvPr>
        </p:nvSpPr>
        <p:spPr>
          <a:xfrm>
            <a:off x="1457558" y="1622744"/>
            <a:ext cx="9724031" cy="46150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a:t>Permission Enhancements(SQL 2022)</a:t>
            </a:r>
            <a:endParaRPr/>
          </a:p>
          <a:p>
            <a:pPr marL="0" lvl="0" indent="127000" algn="l" rtl="0">
              <a:lnSpc>
                <a:spcPct val="90000"/>
              </a:lnSpc>
              <a:spcBef>
                <a:spcPts val="1000"/>
              </a:spcBef>
              <a:spcAft>
                <a:spcPts val="0"/>
              </a:spcAft>
              <a:buClr>
                <a:schemeClr val="dk1"/>
              </a:buClr>
              <a:buSzPts val="2000"/>
              <a:buFont typeface="Arial"/>
              <a:buNone/>
            </a:pPr>
            <a:endParaRPr sz="2000"/>
          </a:p>
          <a:p>
            <a:pPr marL="0" lvl="0" indent="0" algn="l" rtl="0">
              <a:lnSpc>
                <a:spcPct val="90000"/>
              </a:lnSpc>
              <a:spcBef>
                <a:spcPts val="1000"/>
              </a:spcBef>
              <a:spcAft>
                <a:spcPts val="0"/>
              </a:spcAft>
              <a:buClr>
                <a:schemeClr val="dk1"/>
              </a:buClr>
              <a:buSzPts val="2400"/>
              <a:buFont typeface="Arial"/>
              <a:buChar char="•"/>
            </a:pPr>
            <a:r>
              <a:rPr lang="en-US"/>
              <a:t>10 new server level roles in SQL Server 2022</a:t>
            </a:r>
            <a:endParaRPr/>
          </a:p>
          <a:p>
            <a:pPr marL="0" lvl="0" indent="0" algn="l" rtl="0">
              <a:lnSpc>
                <a:spcPct val="90000"/>
              </a:lnSpc>
              <a:spcBef>
                <a:spcPts val="1000"/>
              </a:spcBef>
              <a:spcAft>
                <a:spcPts val="0"/>
              </a:spcAft>
              <a:buClr>
                <a:schemeClr val="dk1"/>
              </a:buClr>
              <a:buSzPts val="2400"/>
              <a:buFont typeface="Arial"/>
              <a:buChar char="•"/>
            </a:pPr>
            <a:r>
              <a:rPr lang="en-US" u="sng">
                <a:solidFill>
                  <a:schemeClr val="hlink"/>
                </a:solidFill>
                <a:hlinkClick r:id="rId3"/>
              </a:rPr>
              <a:t>https://bit.ly/3D9xm8P</a:t>
            </a:r>
            <a:r>
              <a:rPr lang="en-US"/>
              <a:t> - MS Learn Link to all 10</a:t>
            </a:r>
            <a:endParaRPr/>
          </a:p>
          <a:p>
            <a:pPr marL="0" lvl="0" indent="0" algn="l" rtl="0">
              <a:lnSpc>
                <a:spcPct val="90000"/>
              </a:lnSpc>
              <a:spcBef>
                <a:spcPts val="1000"/>
              </a:spcBef>
              <a:spcAft>
                <a:spcPts val="0"/>
              </a:spcAft>
              <a:buClr>
                <a:schemeClr val="dk1"/>
              </a:buClr>
              <a:buSzPts val="2400"/>
              <a:buFont typeface="Arial"/>
              <a:buChar char="•"/>
            </a:pPr>
            <a:r>
              <a:rPr lang="en-US" u="sng">
                <a:solidFill>
                  <a:schemeClr val="hlink"/>
                </a:solidFill>
                <a:hlinkClick r:id="rId4"/>
              </a:rPr>
              <a:t>https://bit.ly/3JRlsnJ</a:t>
            </a:r>
            <a:r>
              <a:rPr lang="en-US"/>
              <a:t> - mssqltips (Compare SQL Server ##MS_LoginManager## and Securityadmin Role)</a:t>
            </a:r>
            <a:endParaRPr/>
          </a:p>
          <a:p>
            <a:pPr marL="0" lvl="0" indent="0" algn="l" rtl="0">
              <a:lnSpc>
                <a:spcPct val="90000"/>
              </a:lnSpc>
              <a:spcBef>
                <a:spcPts val="1000"/>
              </a:spcBef>
              <a:spcAft>
                <a:spcPts val="0"/>
              </a:spcAft>
              <a:buClr>
                <a:schemeClr val="dk1"/>
              </a:buClr>
              <a:buSzPts val="2400"/>
              <a:buFont typeface="Arial"/>
              <a:buChar char="•"/>
            </a:pPr>
            <a:r>
              <a:rPr lang="en-US"/>
              <a:t>##MS_LoginManager## - can create, delete and modify logins w/o all the additional permissions that securityadmin allows.</a:t>
            </a:r>
            <a:endParaRPr/>
          </a:p>
          <a:p>
            <a:pPr marL="0" lvl="0" indent="152400" algn="l" rtl="0">
              <a:lnSpc>
                <a:spcPct val="90000"/>
              </a:lnSpc>
              <a:spcBef>
                <a:spcPts val="1000"/>
              </a:spcBef>
              <a:spcAft>
                <a:spcPts val="0"/>
              </a:spcAft>
              <a:buClr>
                <a:schemeClr val="dk1"/>
              </a:buClr>
              <a:buSzPts val="2400"/>
              <a:buFont typeface="Arial"/>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6"/>
        <p:cNvGrpSpPr/>
        <p:nvPr/>
      </p:nvGrpSpPr>
      <p:grpSpPr>
        <a:xfrm>
          <a:off x="0" y="0"/>
          <a:ext cx="0" cy="0"/>
          <a:chOff x="0" y="0"/>
          <a:chExt cx="0" cy="0"/>
        </a:xfrm>
      </p:grpSpPr>
      <p:sp>
        <p:nvSpPr>
          <p:cNvPr id="537" name="Google Shape;537;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3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3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3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1" name="Google Shape;541;p3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2" name="Google Shape;542;p36"/>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543" name="Google Shape;543;p36"/>
          <p:cNvSpPr txBox="1">
            <a:spLocks noGrp="1"/>
          </p:cNvSpPr>
          <p:nvPr>
            <p:ph type="subTitle"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u="sng"/>
              <a:t>T-SQL Enhancements Features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0" name="Google Shape;550;p3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3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3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3" name="Google Shape;553;p3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4" name="Google Shape;554;p37"/>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555" name="Google Shape;555;p37"/>
          <p:cNvSpPr txBox="1">
            <a:spLocks noGrp="1"/>
          </p:cNvSpPr>
          <p:nvPr>
            <p:ph type="subTitle" idx="1"/>
          </p:nvPr>
        </p:nvSpPr>
        <p:spPr>
          <a:xfrm>
            <a:off x="1371599" y="1590741"/>
            <a:ext cx="9724031" cy="45203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600"/>
              <a:buNone/>
            </a:pPr>
            <a:endParaRPr sz="1600" dirty="0"/>
          </a:p>
          <a:p>
            <a:pPr marL="285750" lvl="0" indent="-228600" algn="l" rtl="0">
              <a:lnSpc>
                <a:spcPct val="90000"/>
              </a:lnSpc>
              <a:spcBef>
                <a:spcPts val="1000"/>
              </a:spcBef>
              <a:spcAft>
                <a:spcPts val="0"/>
              </a:spcAft>
              <a:buClr>
                <a:schemeClr val="dk1"/>
              </a:buClr>
              <a:buSzPts val="2400"/>
              <a:buFont typeface="Arial"/>
              <a:buChar char="•"/>
            </a:pPr>
            <a:r>
              <a:rPr lang="en-US" dirty="0" err="1"/>
              <a:t>FileTable</a:t>
            </a:r>
            <a:r>
              <a:rPr lang="en-US" dirty="0"/>
              <a:t>(SQL Server 2012) – Could use this to hold and search pictures from a table (photography hobby or business inventory on a sales page) </a:t>
            </a:r>
            <a:r>
              <a:rPr lang="en-US" u="sng" dirty="0">
                <a:solidFill>
                  <a:schemeClr val="hlink"/>
                </a:solidFill>
                <a:hlinkClick r:id="rId3"/>
              </a:rPr>
              <a:t>https://bit.ly/3YAOGPO</a:t>
            </a:r>
            <a:r>
              <a:rPr lang="en-US" dirty="0"/>
              <a:t> Simple-talk Louis Davidson</a:t>
            </a:r>
            <a:endParaRPr dirty="0"/>
          </a:p>
          <a:p>
            <a:pPr marL="285750" lvl="0" indent="-76200" algn="l" rtl="0">
              <a:lnSpc>
                <a:spcPct val="90000"/>
              </a:lnSpc>
              <a:spcBef>
                <a:spcPts val="1000"/>
              </a:spcBef>
              <a:spcAft>
                <a:spcPts val="0"/>
              </a:spcAft>
              <a:buClr>
                <a:schemeClr val="dk1"/>
              </a:buClr>
              <a:buSzPts val="2400"/>
              <a:buFont typeface="Arial"/>
              <a:buNone/>
            </a:pPr>
            <a:endParaRPr dirty="0"/>
          </a:p>
          <a:p>
            <a:pPr marL="285750" lvl="0" indent="-228600" algn="l" rtl="0">
              <a:lnSpc>
                <a:spcPct val="90000"/>
              </a:lnSpc>
              <a:spcBef>
                <a:spcPts val="1000"/>
              </a:spcBef>
              <a:spcAft>
                <a:spcPts val="0"/>
              </a:spcAft>
              <a:buClr>
                <a:schemeClr val="dk1"/>
              </a:buClr>
              <a:buSzPts val="2400"/>
              <a:buFont typeface="Arial"/>
              <a:buChar char="•"/>
            </a:pPr>
            <a:r>
              <a:rPr lang="en-US" dirty="0"/>
              <a:t>OFFSET FETCH for pagination(2012)  Shows ‘x’ number of rows on a page               </a:t>
            </a:r>
            <a:r>
              <a:rPr lang="en-US" dirty="0">
                <a:hlinkClick r:id="rId4"/>
              </a:rPr>
              <a:t>https://bit.ly/3YK1nGH</a:t>
            </a:r>
            <a:r>
              <a:rPr lang="en-US" dirty="0"/>
              <a:t> Aaron Bertrand </a:t>
            </a:r>
            <a:r>
              <a:rPr lang="en-US" dirty="0" err="1"/>
              <a:t>sqlperformance</a:t>
            </a:r>
            <a:endParaRPr dirty="0"/>
          </a:p>
          <a:p>
            <a:pPr marL="285750" lvl="0" indent="-76200" algn="l" rtl="0">
              <a:lnSpc>
                <a:spcPct val="90000"/>
              </a:lnSpc>
              <a:spcBef>
                <a:spcPts val="1000"/>
              </a:spcBef>
              <a:spcAft>
                <a:spcPts val="0"/>
              </a:spcAft>
              <a:buClr>
                <a:schemeClr val="dk1"/>
              </a:buClr>
              <a:buSzPts val="2400"/>
              <a:buFont typeface="Arial"/>
              <a:buNone/>
            </a:pPr>
            <a:endParaRPr dirty="0"/>
          </a:p>
          <a:p>
            <a:pPr marL="285750" lvl="0" indent="-228600" algn="l" rtl="0">
              <a:lnSpc>
                <a:spcPct val="90000"/>
              </a:lnSpc>
              <a:spcBef>
                <a:spcPts val="1000"/>
              </a:spcBef>
              <a:spcAft>
                <a:spcPts val="0"/>
              </a:spcAft>
              <a:buClr>
                <a:schemeClr val="dk1"/>
              </a:buClr>
              <a:buSzPts val="2400"/>
              <a:buFont typeface="Arial"/>
              <a:buChar char="•"/>
            </a:pPr>
            <a:r>
              <a:rPr lang="en-US" dirty="0"/>
              <a:t>THROW for raising errors (2012) – condenses the syntax needed to raise an error and replaces RAISERROR in many cases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0"/>
        <p:cNvGrpSpPr/>
        <p:nvPr/>
      </p:nvGrpSpPr>
      <p:grpSpPr>
        <a:xfrm>
          <a:off x="0" y="0"/>
          <a:ext cx="0" cy="0"/>
          <a:chOff x="0" y="0"/>
          <a:chExt cx="0" cy="0"/>
        </a:xfrm>
      </p:grpSpPr>
      <p:sp>
        <p:nvSpPr>
          <p:cNvPr id="561" name="Google Shape;561;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3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3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4" name="Google Shape;564;p3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5" name="Google Shape;565;p3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6" name="Google Shape;566;p38"/>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567" name="Google Shape;567;p38"/>
          <p:cNvSpPr txBox="1">
            <a:spLocks noGrp="1"/>
          </p:cNvSpPr>
          <p:nvPr>
            <p:ph type="subTitle" idx="1"/>
          </p:nvPr>
        </p:nvSpPr>
        <p:spPr>
          <a:xfrm>
            <a:off x="1371599" y="1590741"/>
            <a:ext cx="9724031" cy="45203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600"/>
              <a:buNone/>
            </a:pPr>
            <a:endParaRPr sz="1600" dirty="0"/>
          </a:p>
          <a:p>
            <a:pPr marL="285750" lvl="0" indent="-228600" algn="l" rtl="0">
              <a:lnSpc>
                <a:spcPct val="90000"/>
              </a:lnSpc>
              <a:spcBef>
                <a:spcPts val="1000"/>
              </a:spcBef>
              <a:spcAft>
                <a:spcPts val="0"/>
              </a:spcAft>
              <a:buClr>
                <a:schemeClr val="dk1"/>
              </a:buClr>
              <a:buSzPts val="2400"/>
              <a:buFont typeface="Arial"/>
              <a:buChar char="•"/>
            </a:pPr>
            <a:r>
              <a:rPr lang="en-US" dirty="0"/>
              <a:t>DATEFROMPARTS (SQL Server 2012)</a:t>
            </a:r>
            <a:endParaRPr dirty="0"/>
          </a:p>
          <a:p>
            <a:pPr marL="285750" lvl="0" indent="-228600" algn="l" rtl="0">
              <a:lnSpc>
                <a:spcPct val="90000"/>
              </a:lnSpc>
              <a:spcBef>
                <a:spcPts val="1000"/>
              </a:spcBef>
              <a:spcAft>
                <a:spcPts val="0"/>
              </a:spcAft>
              <a:buClr>
                <a:schemeClr val="dk1"/>
              </a:buClr>
              <a:buSzPts val="2400"/>
              <a:buFont typeface="Arial"/>
              <a:buChar char="•"/>
            </a:pPr>
            <a:r>
              <a:rPr lang="en-US" dirty="0"/>
              <a:t>TIMEFROMPARTS  (SQL Server 2012)</a:t>
            </a:r>
            <a:endParaRPr dirty="0"/>
          </a:p>
          <a:p>
            <a:pPr marL="285750" lvl="0" indent="-228600" algn="l" rtl="0">
              <a:lnSpc>
                <a:spcPct val="90000"/>
              </a:lnSpc>
              <a:spcBef>
                <a:spcPts val="1000"/>
              </a:spcBef>
              <a:spcAft>
                <a:spcPts val="0"/>
              </a:spcAft>
              <a:buClr>
                <a:schemeClr val="dk1"/>
              </a:buClr>
              <a:buSzPts val="2400"/>
              <a:buFont typeface="Arial"/>
              <a:buChar char="•"/>
            </a:pPr>
            <a:r>
              <a:rPr lang="en-US" dirty="0"/>
              <a:t>DATETIMEFROMPARTS (SQL Server 2012)</a:t>
            </a:r>
            <a:endParaRPr dirty="0"/>
          </a:p>
          <a:p>
            <a:pPr marL="285750" lvl="0" indent="-228600" algn="l" rtl="0">
              <a:lnSpc>
                <a:spcPct val="90000"/>
              </a:lnSpc>
              <a:spcBef>
                <a:spcPts val="1000"/>
              </a:spcBef>
              <a:spcAft>
                <a:spcPts val="0"/>
              </a:spcAft>
              <a:buClr>
                <a:schemeClr val="dk1"/>
              </a:buClr>
              <a:buSzPts val="2400"/>
              <a:buFont typeface="Arial"/>
              <a:buChar char="•"/>
            </a:pPr>
            <a:r>
              <a:rPr lang="en-US" dirty="0"/>
              <a:t>EOMONTH (SQL Server 2012) – Prevents the need for writing a UDF</a:t>
            </a:r>
            <a:endParaRPr dirty="0"/>
          </a:p>
          <a:p>
            <a:pPr marL="5715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4"/>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About Me</a:t>
            </a:r>
            <a:endParaRPr sz="3700" b="1">
              <a:solidFill>
                <a:srgbClr val="FFFFFF"/>
              </a:solidFill>
              <a:latin typeface="Calibri"/>
              <a:ea typeface="Calibri"/>
              <a:cs typeface="Calibri"/>
              <a:sym typeface="Calibri"/>
            </a:endParaRPr>
          </a:p>
        </p:txBody>
      </p:sp>
      <p:sp>
        <p:nvSpPr>
          <p:cNvPr id="139" name="Google Shape;139;p4"/>
          <p:cNvSpPr txBox="1">
            <a:spLocks noGrp="1"/>
          </p:cNvSpPr>
          <p:nvPr>
            <p:ph type="subTitle" idx="1"/>
          </p:nvPr>
        </p:nvSpPr>
        <p:spPr>
          <a:xfrm>
            <a:off x="1772240" y="1623867"/>
            <a:ext cx="9342189" cy="5088018"/>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t>Entered IT in Feb 2008</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MCTS SQL Server 2008 Implementation and Maintenance in May 2013</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Database Administrator since 2014</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Blog at </a:t>
            </a:r>
            <a:r>
              <a:rPr lang="en-US" u="sng" dirty="0">
                <a:solidFill>
                  <a:schemeClr val="hlink"/>
                </a:solidFill>
                <a:hlinkClick r:id="rId3"/>
              </a:rPr>
              <a:t>https://leemarkum.com/</a:t>
            </a:r>
            <a:r>
              <a:rPr lang="en-US" dirty="0"/>
              <a:t> </a:t>
            </a:r>
          </a:p>
          <a:p>
            <a:pPr marL="342900" lvl="0" indent="-228600" algn="l" rtl="0">
              <a:lnSpc>
                <a:spcPct val="90000"/>
              </a:lnSpc>
              <a:spcBef>
                <a:spcPts val="1000"/>
              </a:spcBef>
              <a:spcAft>
                <a:spcPts val="0"/>
              </a:spcAft>
              <a:buClr>
                <a:schemeClr val="dk1"/>
              </a:buClr>
              <a:buSzPts val="2400"/>
              <a:buFont typeface="Arial"/>
              <a:buChar char="•"/>
            </a:pPr>
            <a:r>
              <a:rPr lang="en-US" dirty="0"/>
              <a:t>Speaking: Meetups, New Stars of Data in 2021, online for Pass in 2022, SQL Saturday Columbus in 2023, and Saint Louis </a:t>
            </a:r>
            <a:r>
              <a:rPr lang="en-US" dirty="0" err="1"/>
              <a:t>DevUp</a:t>
            </a:r>
            <a:r>
              <a:rPr lang="en-US"/>
              <a:t> in 2024</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Currently a Senior Database Administrator at Rocket Companies (Views expressed here are my own)</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Contact: </a:t>
            </a:r>
            <a:r>
              <a:rPr lang="en-US" u="sng" dirty="0">
                <a:solidFill>
                  <a:schemeClr val="hlink"/>
                </a:solidFill>
                <a:hlinkClick r:id="rId4"/>
              </a:rPr>
              <a:t>lmarkum@live.com</a:t>
            </a:r>
            <a:r>
              <a:rPr lang="en-US" u="sng" dirty="0">
                <a:solidFill>
                  <a:schemeClr val="hlink"/>
                </a:solidFill>
              </a:rPr>
              <a:t>, </a:t>
            </a:r>
            <a:r>
              <a:rPr lang="en-US" dirty="0">
                <a:hlinkClick r:id="rId5"/>
              </a:rPr>
              <a:t>https://www.linkedin.com/in/leemarkum/</a:t>
            </a:r>
            <a:r>
              <a:rPr lang="en-US" dirty="0"/>
              <a:t> , @leemarkum on X </a:t>
            </a:r>
            <a:endParaRPr dirty="0"/>
          </a:p>
          <a:p>
            <a:pPr marL="0" lvl="0" indent="0" algn="l" rtl="0">
              <a:lnSpc>
                <a:spcPct val="90000"/>
              </a:lnSpc>
              <a:spcBef>
                <a:spcPts val="1000"/>
              </a:spcBef>
              <a:spcAft>
                <a:spcPts val="0"/>
              </a:spcAft>
              <a:buClr>
                <a:schemeClr val="dk1"/>
              </a:buClr>
              <a:buSzPts val="1400"/>
              <a:buNone/>
            </a:pPr>
            <a:endParaRPr sz="1400" dirty="0"/>
          </a:p>
        </p:txBody>
      </p:sp>
      <p:pic>
        <p:nvPicPr>
          <p:cNvPr id="140" name="Google Shape;140;p4" descr="Diagram, text&#10;&#10;Description automatically generated"/>
          <p:cNvPicPr preferRelativeResize="0"/>
          <p:nvPr/>
        </p:nvPicPr>
        <p:blipFill rotWithShape="1">
          <a:blip r:embed="rId6">
            <a:alphaModFix/>
          </a:blip>
          <a:srcRect/>
          <a:stretch/>
        </p:blipFill>
        <p:spPr>
          <a:xfrm>
            <a:off x="-45025" y="3627438"/>
            <a:ext cx="1352739" cy="1457528"/>
          </a:xfrm>
          <a:prstGeom prst="rect">
            <a:avLst/>
          </a:prstGeom>
          <a:noFill/>
          <a:ln>
            <a:noFill/>
          </a:ln>
        </p:spPr>
      </p:pic>
      <p:pic>
        <p:nvPicPr>
          <p:cNvPr id="141" name="Google Shape;141;p4"/>
          <p:cNvPicPr preferRelativeResize="0"/>
          <p:nvPr/>
        </p:nvPicPr>
        <p:blipFill rotWithShape="1">
          <a:blip r:embed="rId7">
            <a:alphaModFix/>
          </a:blip>
          <a:srcRect/>
          <a:stretch/>
        </p:blipFill>
        <p:spPr>
          <a:xfrm>
            <a:off x="41026" y="5569935"/>
            <a:ext cx="647790" cy="409632"/>
          </a:xfrm>
          <a:prstGeom prst="rect">
            <a:avLst/>
          </a:prstGeom>
          <a:noFill/>
          <a:ln>
            <a:noFill/>
          </a:ln>
        </p:spPr>
      </p:pic>
      <p:pic>
        <p:nvPicPr>
          <p:cNvPr id="142" name="Google Shape;142;p4" descr="Icon&#10;&#10;Description automatically generated"/>
          <p:cNvPicPr preferRelativeResize="0"/>
          <p:nvPr/>
        </p:nvPicPr>
        <p:blipFill rotWithShape="1">
          <a:blip r:embed="rId8">
            <a:alphaModFix/>
          </a:blip>
          <a:srcRect/>
          <a:stretch/>
        </p:blipFill>
        <p:spPr>
          <a:xfrm>
            <a:off x="768765" y="5465145"/>
            <a:ext cx="666843" cy="514422"/>
          </a:xfrm>
          <a:prstGeom prst="rect">
            <a:avLst/>
          </a:prstGeom>
          <a:noFill/>
          <a:ln>
            <a:noFill/>
          </a:ln>
        </p:spPr>
      </p:pic>
      <p:pic>
        <p:nvPicPr>
          <p:cNvPr id="143" name="Google Shape;143;p4" descr="Diagram&#10;&#10;Description automatically generated"/>
          <p:cNvPicPr preferRelativeResize="0"/>
          <p:nvPr/>
        </p:nvPicPr>
        <p:blipFill rotWithShape="1">
          <a:blip r:embed="rId9">
            <a:alphaModFix/>
          </a:blip>
          <a:srcRect/>
          <a:stretch/>
        </p:blipFill>
        <p:spPr>
          <a:xfrm>
            <a:off x="37901" y="1816298"/>
            <a:ext cx="1371791" cy="149563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2"/>
        <p:cNvGrpSpPr/>
        <p:nvPr/>
      </p:nvGrpSpPr>
      <p:grpSpPr>
        <a:xfrm>
          <a:off x="0" y="0"/>
          <a:ext cx="0" cy="0"/>
          <a:chOff x="0" y="0"/>
          <a:chExt cx="0" cy="0"/>
        </a:xfrm>
      </p:grpSpPr>
      <p:sp>
        <p:nvSpPr>
          <p:cNvPr id="573" name="Google Shape;573;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3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3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6" name="Google Shape;576;p3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7" name="Google Shape;577;p3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579" name="Google Shape;579;p39"/>
          <p:cNvSpPr txBox="1">
            <a:spLocks noGrp="1"/>
          </p:cNvSpPr>
          <p:nvPr>
            <p:ph type="subTitle" idx="1"/>
          </p:nvPr>
        </p:nvSpPr>
        <p:spPr>
          <a:xfrm>
            <a:off x="1371599" y="1419830"/>
            <a:ext cx="9724031" cy="38863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600"/>
              <a:buNone/>
            </a:pPr>
            <a:endParaRPr sz="1600" dirty="0"/>
          </a:p>
          <a:p>
            <a:pPr marL="285750" lvl="0" indent="-228600" algn="l" rtl="0">
              <a:lnSpc>
                <a:spcPct val="90000"/>
              </a:lnSpc>
              <a:spcBef>
                <a:spcPts val="1000"/>
              </a:spcBef>
              <a:spcAft>
                <a:spcPts val="0"/>
              </a:spcAft>
              <a:buClr>
                <a:schemeClr val="dk1"/>
              </a:buClr>
              <a:buSzPts val="2400"/>
              <a:buFont typeface="Arial"/>
              <a:buChar char="•"/>
            </a:pPr>
            <a:r>
              <a:rPr lang="en-US" dirty="0"/>
              <a:t>Inline specification of CLUSTERED and NONCLUSTERED indexes (2014) </a:t>
            </a:r>
            <a:endParaRPr dirty="0"/>
          </a:p>
          <a:p>
            <a:pPr marL="285750" lvl="0" indent="-228600" algn="l" rtl="0">
              <a:lnSpc>
                <a:spcPct val="90000"/>
              </a:lnSpc>
              <a:spcBef>
                <a:spcPts val="1000"/>
              </a:spcBef>
              <a:spcAft>
                <a:spcPts val="0"/>
              </a:spcAft>
              <a:buClr>
                <a:schemeClr val="dk1"/>
              </a:buClr>
              <a:buSzPts val="2400"/>
              <a:buFont typeface="Arial"/>
              <a:buChar char="•"/>
            </a:pPr>
            <a:r>
              <a:rPr lang="en-US" dirty="0"/>
              <a:t>DROP IF EXISTS(SQL Server 2016SP1) </a:t>
            </a:r>
            <a:endParaRPr dirty="0"/>
          </a:p>
          <a:p>
            <a:pPr marL="285750" lvl="0" indent="-228600" algn="l" rtl="0">
              <a:lnSpc>
                <a:spcPct val="90000"/>
              </a:lnSpc>
              <a:spcBef>
                <a:spcPts val="1000"/>
              </a:spcBef>
              <a:spcAft>
                <a:spcPts val="0"/>
              </a:spcAft>
              <a:buClr>
                <a:schemeClr val="dk1"/>
              </a:buClr>
              <a:buSzPts val="2400"/>
              <a:buFont typeface="Arial"/>
              <a:buChar char="•"/>
            </a:pPr>
            <a:r>
              <a:rPr lang="en-US" dirty="0"/>
              <a:t>CREATE OR ALTER(2016SP1) - Can be important for Query Store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4"/>
        <p:cNvGrpSpPr/>
        <p:nvPr/>
      </p:nvGrpSpPr>
      <p:grpSpPr>
        <a:xfrm>
          <a:off x="0" y="0"/>
          <a:ext cx="0" cy="0"/>
          <a:chOff x="0" y="0"/>
          <a:chExt cx="0" cy="0"/>
        </a:xfrm>
      </p:grpSpPr>
      <p:sp>
        <p:nvSpPr>
          <p:cNvPr id="585" name="Google Shape;585;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6" name="Google Shape;586;p4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7" name="Google Shape;587;p4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8" name="Google Shape;588;p4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9" name="Google Shape;589;p4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Google Shape;590;p40"/>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591" name="Google Shape;591;p40"/>
          <p:cNvSpPr txBox="1">
            <a:spLocks noGrp="1"/>
          </p:cNvSpPr>
          <p:nvPr>
            <p:ph type="subTitle" idx="1"/>
          </p:nvPr>
        </p:nvSpPr>
        <p:spPr>
          <a:xfrm>
            <a:off x="1305611" y="1766423"/>
            <a:ext cx="9724031" cy="45203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600"/>
              <a:buNone/>
            </a:pPr>
            <a:endParaRPr sz="1600"/>
          </a:p>
          <a:p>
            <a:pPr marL="342900" lvl="0" indent="-228600" algn="l" rtl="0">
              <a:lnSpc>
                <a:spcPct val="90000"/>
              </a:lnSpc>
              <a:spcBef>
                <a:spcPts val="1000"/>
              </a:spcBef>
              <a:spcAft>
                <a:spcPts val="0"/>
              </a:spcAft>
              <a:buClr>
                <a:schemeClr val="dk1"/>
              </a:buClr>
              <a:buSzPts val="2400"/>
              <a:buFont typeface="Arial"/>
              <a:buChar char="•"/>
            </a:pPr>
            <a:r>
              <a:rPr lang="en-US"/>
              <a:t>JSON format support(2016) but enhancements in 17, 22 and Azure SQL DB.</a:t>
            </a:r>
            <a:endParaRPr/>
          </a:p>
          <a:p>
            <a:pPr marL="342900" lvl="0" indent="-228600" algn="l" rtl="0">
              <a:lnSpc>
                <a:spcPct val="90000"/>
              </a:lnSpc>
              <a:spcBef>
                <a:spcPts val="1000"/>
              </a:spcBef>
              <a:spcAft>
                <a:spcPts val="0"/>
              </a:spcAft>
              <a:buClr>
                <a:schemeClr val="dk1"/>
              </a:buClr>
              <a:buSzPts val="2400"/>
              <a:buFont typeface="Arial"/>
              <a:buChar char="•"/>
            </a:pPr>
            <a:r>
              <a:rPr lang="en-US" u="sng">
                <a:solidFill>
                  <a:schemeClr val="hlink"/>
                </a:solidFill>
                <a:hlinkClick r:id="rId3"/>
              </a:rPr>
              <a:t>https://bit.ly/46MF6vm</a:t>
            </a:r>
            <a:r>
              <a:rPr lang="en-US"/>
              <a:t> Hasan Savran - New Features in SQL Server for Developers</a:t>
            </a:r>
            <a:endParaRPr/>
          </a:p>
          <a:p>
            <a:pPr marL="342900" lvl="0" indent="-228600" algn="l" rtl="0">
              <a:lnSpc>
                <a:spcPct val="90000"/>
              </a:lnSpc>
              <a:spcBef>
                <a:spcPts val="1000"/>
              </a:spcBef>
              <a:spcAft>
                <a:spcPts val="0"/>
              </a:spcAft>
              <a:buClr>
                <a:schemeClr val="dk1"/>
              </a:buClr>
              <a:buSzPts val="2400"/>
              <a:buFont typeface="Arial"/>
              <a:buChar char="•"/>
            </a:pPr>
            <a:r>
              <a:rPr lang="en-US"/>
              <a:t>ALTER TABLE WITH ONLINE = ON (2016)</a:t>
            </a:r>
            <a:endParaRPr/>
          </a:p>
          <a:p>
            <a:pPr marL="342900" lvl="0" indent="-228600" algn="l" rtl="0">
              <a:lnSpc>
                <a:spcPct val="90000"/>
              </a:lnSpc>
              <a:spcBef>
                <a:spcPts val="1000"/>
              </a:spcBef>
              <a:spcAft>
                <a:spcPts val="0"/>
              </a:spcAft>
              <a:buClr>
                <a:schemeClr val="dk1"/>
              </a:buClr>
              <a:buSzPts val="2400"/>
              <a:buFont typeface="Arial"/>
              <a:buChar char="•"/>
            </a:pPr>
            <a:r>
              <a:rPr lang="en-US" b="0" i="0"/>
              <a:t>New </a:t>
            </a:r>
            <a:r>
              <a:rPr lang="en-US" i="0"/>
              <a:t>string functions (2017) </a:t>
            </a:r>
            <a:r>
              <a:rPr lang="en-US" b="0" i="0"/>
              <a:t>CONCAT_WS, TRANSLATE, and TRIM, and WITHIN GROUP is now supported for the STRING_AGG function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6"/>
        <p:cNvGrpSpPr/>
        <p:nvPr/>
      </p:nvGrpSpPr>
      <p:grpSpPr>
        <a:xfrm>
          <a:off x="0" y="0"/>
          <a:ext cx="0" cy="0"/>
          <a:chOff x="0" y="0"/>
          <a:chExt cx="0" cy="0"/>
        </a:xfrm>
      </p:grpSpPr>
      <p:sp>
        <p:nvSpPr>
          <p:cNvPr id="597" name="Google Shape;597;g2faa10bbf41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8" name="Google Shape;598;g2faa10bbf41_0_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9" name="Google Shape;599;g2faa10bbf41_0_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0" name="Google Shape;600;g2faa10bbf41_0_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1" name="Google Shape;601;g2faa10bbf41_0_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2" name="Google Shape;602;g2faa10bbf41_0_0"/>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03" name="Google Shape;603;g2faa10bbf41_0_0"/>
          <p:cNvSpPr txBox="1">
            <a:spLocks noGrp="1"/>
          </p:cNvSpPr>
          <p:nvPr>
            <p:ph type="subTitle" idx="1"/>
          </p:nvPr>
        </p:nvSpPr>
        <p:spPr>
          <a:xfrm>
            <a:off x="459350" y="1622745"/>
            <a:ext cx="11732700" cy="4627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Inline Index Creation:</a:t>
            </a:r>
            <a:endParaRPr/>
          </a:p>
          <a:p>
            <a:pPr marL="0" lvl="0" indent="0" algn="l" rtl="0">
              <a:lnSpc>
                <a:spcPct val="90000"/>
              </a:lnSpc>
              <a:spcBef>
                <a:spcPts val="1000"/>
              </a:spcBef>
              <a:spcAft>
                <a:spcPts val="0"/>
              </a:spcAft>
              <a:buClr>
                <a:schemeClr val="dk1"/>
              </a:buClr>
              <a:buSzPts val="2400"/>
              <a:buNone/>
            </a:pPr>
            <a:endParaRPr/>
          </a:p>
          <a:p>
            <a:pPr marL="0" lvl="0" indent="0" algn="l" rtl="0">
              <a:spcBef>
                <a:spcPts val="1000"/>
              </a:spcBef>
              <a:spcAft>
                <a:spcPts val="0"/>
              </a:spcAft>
              <a:buClr>
                <a:schemeClr val="dk1"/>
              </a:buClr>
              <a:buSzPts val="1100"/>
              <a:buFont typeface="Arial"/>
              <a:buNone/>
            </a:pPr>
            <a:r>
              <a:rPr lang="en-US" sz="2000"/>
              <a:t>USE DBAUtility;</a:t>
            </a:r>
            <a:endParaRPr sz="2000"/>
          </a:p>
          <a:p>
            <a:pPr marL="0" lvl="0" indent="0" algn="l" rtl="0">
              <a:spcBef>
                <a:spcPts val="1000"/>
              </a:spcBef>
              <a:spcAft>
                <a:spcPts val="0"/>
              </a:spcAft>
              <a:buClr>
                <a:schemeClr val="dk1"/>
              </a:buClr>
              <a:buSzPts val="1100"/>
              <a:buFont typeface="Arial"/>
              <a:buNone/>
            </a:pPr>
            <a:r>
              <a:rPr lang="en-US" sz="2000"/>
              <a:t>GO</a:t>
            </a:r>
            <a:endParaRPr sz="2000"/>
          </a:p>
          <a:p>
            <a:pPr marL="0" lvl="0" indent="0" algn="l" rtl="0">
              <a:spcBef>
                <a:spcPts val="1000"/>
              </a:spcBef>
              <a:spcAft>
                <a:spcPts val="0"/>
              </a:spcAft>
              <a:buClr>
                <a:schemeClr val="dk1"/>
              </a:buClr>
              <a:buSzPts val="1100"/>
              <a:buFont typeface="Arial"/>
              <a:buNone/>
            </a:pPr>
            <a:r>
              <a:rPr lang="en-US" sz="2000"/>
              <a:t>DROP TABLE IF Exists t1;</a:t>
            </a: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r>
              <a:rPr lang="en-US" sz="2000"/>
              <a:t>--filtered index</a:t>
            </a:r>
            <a:endParaRPr sz="2000"/>
          </a:p>
          <a:p>
            <a:pPr marL="0" lvl="0" indent="0" algn="l" rtl="0">
              <a:spcBef>
                <a:spcPts val="1000"/>
              </a:spcBef>
              <a:spcAft>
                <a:spcPts val="0"/>
              </a:spcAft>
              <a:buClr>
                <a:schemeClr val="dk1"/>
              </a:buClr>
              <a:buSzPts val="1100"/>
              <a:buFont typeface="Arial"/>
              <a:buNone/>
            </a:pPr>
            <a:r>
              <a:rPr lang="en-US" sz="2000"/>
              <a:t>CREATE TABLE t1</a:t>
            </a:r>
            <a:endParaRPr sz="2000"/>
          </a:p>
          <a:p>
            <a:pPr marL="0" lvl="0" indent="0" algn="l" rtl="0">
              <a:spcBef>
                <a:spcPts val="1000"/>
              </a:spcBef>
              <a:spcAft>
                <a:spcPts val="0"/>
              </a:spcAft>
              <a:buClr>
                <a:schemeClr val="dk1"/>
              </a:buClr>
              <a:buSzPts val="1100"/>
              <a:buFont typeface="Arial"/>
              <a:buNone/>
            </a:pPr>
            <a:r>
              <a:rPr lang="en-US" sz="2000"/>
              <a:t>(</a:t>
            </a:r>
            <a:endParaRPr sz="2000"/>
          </a:p>
          <a:p>
            <a:pPr marL="0" lvl="0" indent="0" algn="l" rtl="0">
              <a:spcBef>
                <a:spcPts val="1000"/>
              </a:spcBef>
              <a:spcAft>
                <a:spcPts val="0"/>
              </a:spcAft>
              <a:buClr>
                <a:schemeClr val="dk1"/>
              </a:buClr>
              <a:buSzPts val="1100"/>
              <a:buFont typeface="Arial"/>
              <a:buNone/>
            </a:pPr>
            <a:r>
              <a:rPr lang="en-US" sz="2000"/>
              <a:t>	c1 INT,</a:t>
            </a:r>
            <a:endParaRPr sz="2000"/>
          </a:p>
          <a:p>
            <a:pPr marL="0" lvl="0" indent="0" algn="l" rtl="0">
              <a:spcBef>
                <a:spcPts val="1000"/>
              </a:spcBef>
              <a:spcAft>
                <a:spcPts val="0"/>
              </a:spcAft>
              <a:buClr>
                <a:schemeClr val="dk1"/>
              </a:buClr>
              <a:buSzPts val="1100"/>
              <a:buFont typeface="Arial"/>
              <a:buNone/>
            </a:pPr>
            <a:r>
              <a:rPr lang="en-US" sz="2000"/>
              <a:t>	index IX1 (c1) WHERE c1 &gt; 0</a:t>
            </a:r>
            <a:endParaRPr sz="2000"/>
          </a:p>
          <a:p>
            <a:pPr marL="0" lvl="0" indent="0" algn="l" rtl="0">
              <a:lnSpc>
                <a:spcPct val="90000"/>
              </a:lnSpc>
              <a:spcBef>
                <a:spcPts val="1000"/>
              </a:spcBef>
              <a:spcAft>
                <a:spcPts val="0"/>
              </a:spcAft>
              <a:buClr>
                <a:schemeClr val="dk1"/>
              </a:buClr>
              <a:buSzPts val="2000"/>
              <a:buNone/>
            </a:pPr>
            <a:r>
              <a:rPr lang="en-US" sz="2000"/>
              <a:t>);</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g2faa10bbf41_0_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0" name="Google Shape;610;g2faa10bbf41_0_1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1" name="Google Shape;611;g2faa10bbf41_0_1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2" name="Google Shape;612;g2faa10bbf41_0_1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3" name="Google Shape;613;g2faa10bbf41_0_1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4" name="Google Shape;614;g2faa10bbf41_0_12"/>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15" name="Google Shape;615;g2faa10bbf41_0_12"/>
          <p:cNvSpPr txBox="1">
            <a:spLocks noGrp="1"/>
          </p:cNvSpPr>
          <p:nvPr>
            <p:ph type="subTitle" idx="1"/>
          </p:nvPr>
        </p:nvSpPr>
        <p:spPr>
          <a:xfrm>
            <a:off x="459350" y="1622745"/>
            <a:ext cx="11732700" cy="462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Inline Index Creation:</a:t>
            </a:r>
            <a:endParaRPr/>
          </a:p>
          <a:p>
            <a:pPr marL="0" lvl="0" indent="0" algn="l" rtl="0">
              <a:lnSpc>
                <a:spcPct val="90000"/>
              </a:lnSpc>
              <a:spcBef>
                <a:spcPts val="1000"/>
              </a:spcBef>
              <a:spcAft>
                <a:spcPts val="0"/>
              </a:spcAft>
              <a:buClr>
                <a:schemeClr val="dk1"/>
              </a:buClr>
              <a:buSzPts val="2400"/>
              <a:buNone/>
            </a:pPr>
            <a:endParaRPr/>
          </a:p>
          <a:p>
            <a:pPr marL="0" lvl="0" indent="0" algn="l" rtl="0">
              <a:spcBef>
                <a:spcPts val="1000"/>
              </a:spcBef>
              <a:spcAft>
                <a:spcPts val="0"/>
              </a:spcAft>
              <a:buClr>
                <a:schemeClr val="dk1"/>
              </a:buClr>
              <a:buSzPts val="1100"/>
              <a:buFont typeface="Arial"/>
              <a:buNone/>
            </a:pPr>
            <a:r>
              <a:rPr lang="en-US" sz="2000"/>
              <a:t>DROP TABLE IF Exists t2;</a:t>
            </a: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r>
              <a:rPr lang="en-US" sz="2000"/>
              <a:t>--multi-column index</a:t>
            </a:r>
            <a:endParaRPr sz="2000"/>
          </a:p>
          <a:p>
            <a:pPr marL="0" lvl="0" indent="0" algn="l" rtl="0">
              <a:spcBef>
                <a:spcPts val="1000"/>
              </a:spcBef>
              <a:spcAft>
                <a:spcPts val="0"/>
              </a:spcAft>
              <a:buClr>
                <a:schemeClr val="dk1"/>
              </a:buClr>
              <a:buSzPts val="1100"/>
              <a:buFont typeface="Arial"/>
              <a:buNone/>
            </a:pPr>
            <a:r>
              <a:rPr lang="en-US" sz="2000"/>
              <a:t>CREATE TABLE t2</a:t>
            </a:r>
            <a:endParaRPr sz="2000"/>
          </a:p>
          <a:p>
            <a:pPr marL="0" lvl="0" indent="0" algn="l" rtl="0">
              <a:spcBef>
                <a:spcPts val="1000"/>
              </a:spcBef>
              <a:spcAft>
                <a:spcPts val="0"/>
              </a:spcAft>
              <a:buClr>
                <a:schemeClr val="dk1"/>
              </a:buClr>
              <a:buSzPts val="1100"/>
              <a:buFont typeface="Arial"/>
              <a:buNone/>
            </a:pPr>
            <a:r>
              <a:rPr lang="en-US" sz="2000"/>
              <a:t>(</a:t>
            </a:r>
            <a:endParaRPr sz="2000"/>
          </a:p>
          <a:p>
            <a:pPr marL="0" lvl="0" indent="0" algn="l" rtl="0">
              <a:spcBef>
                <a:spcPts val="1000"/>
              </a:spcBef>
              <a:spcAft>
                <a:spcPts val="0"/>
              </a:spcAft>
              <a:buClr>
                <a:schemeClr val="dk1"/>
              </a:buClr>
              <a:buSzPts val="1100"/>
              <a:buFont typeface="Arial"/>
              <a:buNone/>
            </a:pPr>
            <a:r>
              <a:rPr lang="en-US" sz="2000"/>
              <a:t>	c1 INT,</a:t>
            </a:r>
            <a:endParaRPr sz="2000"/>
          </a:p>
          <a:p>
            <a:pPr marL="0" lvl="0" indent="0" algn="l" rtl="0">
              <a:spcBef>
                <a:spcPts val="1000"/>
              </a:spcBef>
              <a:spcAft>
                <a:spcPts val="0"/>
              </a:spcAft>
              <a:buClr>
                <a:schemeClr val="dk1"/>
              </a:buClr>
              <a:buSzPts val="1100"/>
              <a:buFont typeface="Arial"/>
              <a:buNone/>
            </a:pPr>
            <a:r>
              <a:rPr lang="en-US" sz="2000"/>
              <a:t>	c2 INT,</a:t>
            </a:r>
            <a:endParaRPr sz="2000"/>
          </a:p>
          <a:p>
            <a:pPr marL="0" lvl="0" indent="0" algn="l" rtl="0">
              <a:spcBef>
                <a:spcPts val="1000"/>
              </a:spcBef>
              <a:spcAft>
                <a:spcPts val="0"/>
              </a:spcAft>
              <a:buClr>
                <a:schemeClr val="dk1"/>
              </a:buClr>
              <a:buSzPts val="1100"/>
              <a:buFont typeface="Arial"/>
              <a:buNone/>
            </a:pPr>
            <a:r>
              <a:rPr lang="en-US" sz="2000"/>
              <a:t>	INDEX ix_1 NONCLUSTERED (c1,c2)</a:t>
            </a:r>
            <a:endParaRPr sz="2000"/>
          </a:p>
          <a:p>
            <a:pPr marL="0" lvl="0" indent="0" algn="l" rtl="0">
              <a:lnSpc>
                <a:spcPct val="90000"/>
              </a:lnSpc>
              <a:spcBef>
                <a:spcPts val="1000"/>
              </a:spcBef>
              <a:spcAft>
                <a:spcPts val="0"/>
              </a:spcAft>
              <a:buClr>
                <a:schemeClr val="dk1"/>
              </a:buClr>
              <a:buSzPts val="2000"/>
              <a:buNone/>
            </a:pPr>
            <a:r>
              <a:rPr lang="en-US" sz="2000"/>
              <a:t>);</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sp>
        <p:nvSpPr>
          <p:cNvPr id="621" name="Google Shape;621;g2faa10bbf41_0_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2" name="Google Shape;622;g2faa10bbf41_0_2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3" name="Google Shape;623;g2faa10bbf41_0_2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g2faa10bbf41_0_2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5" name="Google Shape;625;g2faa10bbf41_0_2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6" name="Google Shape;626;g2faa10bbf41_0_24"/>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27" name="Google Shape;627;g2faa10bbf41_0_24"/>
          <p:cNvSpPr txBox="1">
            <a:spLocks noGrp="1"/>
          </p:cNvSpPr>
          <p:nvPr>
            <p:ph type="subTitle" idx="1"/>
          </p:nvPr>
        </p:nvSpPr>
        <p:spPr>
          <a:xfrm>
            <a:off x="459350" y="1622745"/>
            <a:ext cx="11732700" cy="462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Inline Index Creation:</a:t>
            </a:r>
            <a:endParaRPr/>
          </a:p>
          <a:p>
            <a:pPr marL="0" lvl="0" indent="0" algn="l" rtl="0">
              <a:lnSpc>
                <a:spcPct val="90000"/>
              </a:lnSpc>
              <a:spcBef>
                <a:spcPts val="1000"/>
              </a:spcBef>
              <a:spcAft>
                <a:spcPts val="0"/>
              </a:spcAft>
              <a:buClr>
                <a:schemeClr val="dk1"/>
              </a:buClr>
              <a:buSzPts val="2400"/>
              <a:buNone/>
            </a:pPr>
            <a:endParaRPr/>
          </a:p>
          <a:p>
            <a:pPr marL="0" lvl="0" indent="0" algn="l" rtl="0">
              <a:spcBef>
                <a:spcPts val="1000"/>
              </a:spcBef>
              <a:spcAft>
                <a:spcPts val="0"/>
              </a:spcAft>
              <a:buClr>
                <a:schemeClr val="dk1"/>
              </a:buClr>
              <a:buSzPts val="1100"/>
              <a:buFont typeface="Arial"/>
              <a:buNone/>
            </a:pPr>
            <a:r>
              <a:rPr lang="en-US" sz="2000"/>
              <a:t>DROP TABLE IF Exists t3;</a:t>
            </a: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r>
              <a:rPr lang="en-US" sz="2000"/>
              <a:t>--multi-column unique index</a:t>
            </a:r>
            <a:endParaRPr sz="2000"/>
          </a:p>
          <a:p>
            <a:pPr marL="0" lvl="0" indent="0" algn="l" rtl="0">
              <a:spcBef>
                <a:spcPts val="1000"/>
              </a:spcBef>
              <a:spcAft>
                <a:spcPts val="0"/>
              </a:spcAft>
              <a:buClr>
                <a:schemeClr val="dk1"/>
              </a:buClr>
              <a:buSzPts val="1100"/>
              <a:buFont typeface="Arial"/>
              <a:buNone/>
            </a:pPr>
            <a:r>
              <a:rPr lang="en-US" sz="2000"/>
              <a:t>CREATE TABLE t3</a:t>
            </a:r>
            <a:endParaRPr sz="2000"/>
          </a:p>
          <a:p>
            <a:pPr marL="0" lvl="0" indent="0" algn="l" rtl="0">
              <a:spcBef>
                <a:spcPts val="1000"/>
              </a:spcBef>
              <a:spcAft>
                <a:spcPts val="0"/>
              </a:spcAft>
              <a:buClr>
                <a:schemeClr val="dk1"/>
              </a:buClr>
              <a:buSzPts val="1100"/>
              <a:buFont typeface="Arial"/>
              <a:buNone/>
            </a:pPr>
            <a:r>
              <a:rPr lang="en-US" sz="2000"/>
              <a:t>(</a:t>
            </a:r>
            <a:endParaRPr sz="2000"/>
          </a:p>
          <a:p>
            <a:pPr marL="0" lvl="0" indent="0" algn="l" rtl="0">
              <a:spcBef>
                <a:spcPts val="1000"/>
              </a:spcBef>
              <a:spcAft>
                <a:spcPts val="0"/>
              </a:spcAft>
              <a:buClr>
                <a:schemeClr val="dk1"/>
              </a:buClr>
              <a:buSzPts val="1100"/>
              <a:buFont typeface="Arial"/>
              <a:buNone/>
            </a:pPr>
            <a:r>
              <a:rPr lang="en-US" sz="2000"/>
              <a:t>	c1 INT,</a:t>
            </a:r>
            <a:endParaRPr sz="2000"/>
          </a:p>
          <a:p>
            <a:pPr marL="0" lvl="0" indent="0" algn="l" rtl="0">
              <a:spcBef>
                <a:spcPts val="1000"/>
              </a:spcBef>
              <a:spcAft>
                <a:spcPts val="0"/>
              </a:spcAft>
              <a:buClr>
                <a:schemeClr val="dk1"/>
              </a:buClr>
              <a:buSzPts val="1100"/>
              <a:buFont typeface="Arial"/>
              <a:buNone/>
            </a:pPr>
            <a:r>
              <a:rPr lang="en-US" sz="2000"/>
              <a:t>	c2 INT,</a:t>
            </a:r>
            <a:endParaRPr sz="2000"/>
          </a:p>
          <a:p>
            <a:pPr marL="0" lvl="0" indent="0" algn="l" rtl="0">
              <a:spcBef>
                <a:spcPts val="1000"/>
              </a:spcBef>
              <a:spcAft>
                <a:spcPts val="0"/>
              </a:spcAft>
              <a:buClr>
                <a:schemeClr val="dk1"/>
              </a:buClr>
              <a:buSzPts val="1100"/>
              <a:buFont typeface="Arial"/>
              <a:buNone/>
            </a:pPr>
            <a:r>
              <a:rPr lang="en-US" sz="2000"/>
              <a:t>	INDEX ix_1 UNIQUE NONCLUSTERED (c1,c2)</a:t>
            </a:r>
            <a:endParaRPr sz="2000"/>
          </a:p>
          <a:p>
            <a:pPr marL="0" lvl="0" indent="0" algn="l" rtl="0">
              <a:lnSpc>
                <a:spcPct val="90000"/>
              </a:lnSpc>
              <a:spcBef>
                <a:spcPts val="1000"/>
              </a:spcBef>
              <a:spcAft>
                <a:spcPts val="0"/>
              </a:spcAft>
              <a:buClr>
                <a:schemeClr val="dk1"/>
              </a:buClr>
              <a:buSzPts val="2000"/>
              <a:buNone/>
            </a:pPr>
            <a:r>
              <a:rPr lang="en-US" sz="2000"/>
              <a:t>);</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2"/>
        <p:cNvGrpSpPr/>
        <p:nvPr/>
      </p:nvGrpSpPr>
      <p:grpSpPr>
        <a:xfrm>
          <a:off x="0" y="0"/>
          <a:ext cx="0" cy="0"/>
          <a:chOff x="0" y="0"/>
          <a:chExt cx="0" cy="0"/>
        </a:xfrm>
      </p:grpSpPr>
      <p:sp>
        <p:nvSpPr>
          <p:cNvPr id="633" name="Google Shape;633;g2faa10bbf41_0_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4" name="Google Shape;634;g2faa10bbf41_0_36"/>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g2faa10bbf41_0_36"/>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6" name="Google Shape;636;g2faa10bbf41_0_36"/>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7" name="Google Shape;637;g2faa10bbf41_0_36"/>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8" name="Google Shape;638;g2faa10bbf41_0_36"/>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39" name="Google Shape;639;g2faa10bbf41_0_36"/>
          <p:cNvSpPr txBox="1">
            <a:spLocks noGrp="1"/>
          </p:cNvSpPr>
          <p:nvPr>
            <p:ph type="subTitle" idx="1"/>
          </p:nvPr>
        </p:nvSpPr>
        <p:spPr>
          <a:xfrm>
            <a:off x="459350" y="1622745"/>
            <a:ext cx="11732700" cy="462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Inline Index Creation:</a:t>
            </a:r>
            <a:endParaRPr/>
          </a:p>
          <a:p>
            <a:pPr marL="0" lvl="0" indent="0" algn="l" rtl="0">
              <a:lnSpc>
                <a:spcPct val="90000"/>
              </a:lnSpc>
              <a:spcBef>
                <a:spcPts val="1000"/>
              </a:spcBef>
              <a:spcAft>
                <a:spcPts val="0"/>
              </a:spcAft>
              <a:buClr>
                <a:schemeClr val="dk1"/>
              </a:buClr>
              <a:buSzPts val="2400"/>
              <a:buNone/>
            </a:pPr>
            <a:endParaRPr/>
          </a:p>
          <a:p>
            <a:pPr marL="0" lvl="0" indent="0" algn="l" rtl="0">
              <a:spcBef>
                <a:spcPts val="1000"/>
              </a:spcBef>
              <a:spcAft>
                <a:spcPts val="0"/>
              </a:spcAft>
              <a:buClr>
                <a:schemeClr val="dk1"/>
              </a:buClr>
              <a:buSzPts val="1100"/>
              <a:buNone/>
            </a:pPr>
            <a:r>
              <a:rPr lang="en-US" sz="2000"/>
              <a:t>DROP TABLE IF Exists t4;</a:t>
            </a: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r>
              <a:rPr lang="en-US" sz="2000"/>
              <a:t>-- make unique clustered index</a:t>
            </a:r>
            <a:endParaRPr sz="2000"/>
          </a:p>
          <a:p>
            <a:pPr marL="0" lvl="0" indent="0" algn="l" rtl="0">
              <a:spcBef>
                <a:spcPts val="1000"/>
              </a:spcBef>
              <a:spcAft>
                <a:spcPts val="0"/>
              </a:spcAft>
              <a:buClr>
                <a:schemeClr val="dk1"/>
              </a:buClr>
              <a:buSzPts val="1100"/>
              <a:buFont typeface="Arial"/>
              <a:buNone/>
            </a:pPr>
            <a:r>
              <a:rPr lang="en-US" sz="2000"/>
              <a:t>CREATE TABLE t4</a:t>
            </a:r>
            <a:endParaRPr sz="2000"/>
          </a:p>
          <a:p>
            <a:pPr marL="0" lvl="0" indent="0" algn="l" rtl="0">
              <a:spcBef>
                <a:spcPts val="1000"/>
              </a:spcBef>
              <a:spcAft>
                <a:spcPts val="0"/>
              </a:spcAft>
              <a:buClr>
                <a:schemeClr val="dk1"/>
              </a:buClr>
              <a:buSzPts val="1100"/>
              <a:buFont typeface="Arial"/>
              <a:buNone/>
            </a:pPr>
            <a:r>
              <a:rPr lang="en-US" sz="2000"/>
              <a:t>(</a:t>
            </a:r>
            <a:endParaRPr sz="2000"/>
          </a:p>
          <a:p>
            <a:pPr marL="0" lvl="0" indent="0" algn="l" rtl="0">
              <a:spcBef>
                <a:spcPts val="1000"/>
              </a:spcBef>
              <a:spcAft>
                <a:spcPts val="0"/>
              </a:spcAft>
              <a:buClr>
                <a:schemeClr val="dk1"/>
              </a:buClr>
              <a:buSzPts val="1100"/>
              <a:buFont typeface="Arial"/>
              <a:buNone/>
            </a:pPr>
            <a:r>
              <a:rPr lang="en-US" sz="2000"/>
              <a:t>	c1 INT,</a:t>
            </a:r>
            <a:endParaRPr sz="2000"/>
          </a:p>
          <a:p>
            <a:pPr marL="0" lvl="0" indent="0" algn="l" rtl="0">
              <a:spcBef>
                <a:spcPts val="1000"/>
              </a:spcBef>
              <a:spcAft>
                <a:spcPts val="0"/>
              </a:spcAft>
              <a:buClr>
                <a:schemeClr val="dk1"/>
              </a:buClr>
              <a:buSzPts val="1100"/>
              <a:buFont typeface="Arial"/>
              <a:buNone/>
            </a:pPr>
            <a:r>
              <a:rPr lang="en-US" sz="2000"/>
              <a:t>	c2 INT,</a:t>
            </a:r>
            <a:endParaRPr sz="2000"/>
          </a:p>
          <a:p>
            <a:pPr marL="0" lvl="0" indent="0" algn="l" rtl="0">
              <a:spcBef>
                <a:spcPts val="1000"/>
              </a:spcBef>
              <a:spcAft>
                <a:spcPts val="0"/>
              </a:spcAft>
              <a:buClr>
                <a:schemeClr val="dk1"/>
              </a:buClr>
              <a:buSzPts val="1100"/>
              <a:buFont typeface="Arial"/>
              <a:buNone/>
            </a:pPr>
            <a:r>
              <a:rPr lang="en-US" sz="2000"/>
              <a:t>	INDEX ix_1 UNIQUE CLUSTERED (c1,c2)</a:t>
            </a:r>
            <a:endParaRPr sz="2000"/>
          </a:p>
          <a:p>
            <a:pPr marL="0" lvl="0" indent="0" algn="l" rtl="0">
              <a:lnSpc>
                <a:spcPct val="90000"/>
              </a:lnSpc>
              <a:spcBef>
                <a:spcPts val="1000"/>
              </a:spcBef>
              <a:spcAft>
                <a:spcPts val="0"/>
              </a:spcAft>
              <a:buClr>
                <a:schemeClr val="dk1"/>
              </a:buClr>
              <a:buSzPts val="2000"/>
              <a:buNone/>
            </a:pPr>
            <a:r>
              <a:rPr lang="en-US" sz="2000"/>
              <a:t>);</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4"/>
        <p:cNvGrpSpPr/>
        <p:nvPr/>
      </p:nvGrpSpPr>
      <p:grpSpPr>
        <a:xfrm>
          <a:off x="0" y="0"/>
          <a:ext cx="0" cy="0"/>
          <a:chOff x="0" y="0"/>
          <a:chExt cx="0" cy="0"/>
        </a:xfrm>
      </p:grpSpPr>
      <p:sp>
        <p:nvSpPr>
          <p:cNvPr id="645" name="Google Shape;645;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4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4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8" name="Google Shape;648;p4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9" name="Google Shape;649;p4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0" name="Google Shape;650;p41"/>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51" name="Google Shape;651;p41"/>
          <p:cNvSpPr txBox="1">
            <a:spLocks noGrp="1"/>
          </p:cNvSpPr>
          <p:nvPr>
            <p:ph type="subTitle" idx="1"/>
          </p:nvPr>
        </p:nvSpPr>
        <p:spPr>
          <a:xfrm>
            <a:off x="459350" y="1622745"/>
            <a:ext cx="11732646" cy="46272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Traditional Concatenation, CONCAT and CONCAT_WS</a:t>
            </a:r>
            <a:endParaRPr dirty="0"/>
          </a:p>
          <a:p>
            <a:pPr marL="0" lvl="0" indent="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000"/>
              <a:buNone/>
            </a:pPr>
            <a:r>
              <a:rPr lang="en-US" sz="2000" dirty="0"/>
              <a:t>USE </a:t>
            </a:r>
            <a:r>
              <a:rPr lang="en-US" sz="2000" dirty="0" err="1"/>
              <a:t>WideWorldImporters</a:t>
            </a:r>
            <a:r>
              <a:rPr lang="en-US" sz="2000" dirty="0"/>
              <a:t>;</a:t>
            </a:r>
            <a:endParaRPr dirty="0"/>
          </a:p>
          <a:p>
            <a:pPr marL="0" lvl="0" indent="0" algn="l" rtl="0">
              <a:lnSpc>
                <a:spcPct val="90000"/>
              </a:lnSpc>
              <a:spcBef>
                <a:spcPts val="1000"/>
              </a:spcBef>
              <a:spcAft>
                <a:spcPts val="0"/>
              </a:spcAft>
              <a:buClr>
                <a:schemeClr val="dk1"/>
              </a:buClr>
              <a:buSzPts val="2000"/>
              <a:buNone/>
            </a:pPr>
            <a:r>
              <a:rPr lang="en-US" sz="2000" dirty="0"/>
              <a:t>GO</a:t>
            </a:r>
            <a:endParaRPr dirty="0"/>
          </a:p>
          <a:p>
            <a:pPr marL="0" lvl="0" indent="0" algn="l" rtl="0">
              <a:lnSpc>
                <a:spcPct val="90000"/>
              </a:lnSpc>
              <a:spcBef>
                <a:spcPts val="1000"/>
              </a:spcBef>
              <a:spcAft>
                <a:spcPts val="0"/>
              </a:spcAft>
              <a:buClr>
                <a:schemeClr val="dk1"/>
              </a:buClr>
              <a:buSzPts val="2000"/>
              <a:buNone/>
            </a:pPr>
            <a:r>
              <a:rPr lang="en-US" sz="2000" dirty="0"/>
              <a:t>SELECT 	         	(DeliveryAddressLine2+' '+ </a:t>
            </a:r>
            <a:r>
              <a:rPr lang="en-US" sz="2000" dirty="0" err="1"/>
              <a:t>C.CityName</a:t>
            </a:r>
            <a:r>
              <a:rPr lang="en-US" sz="2000" dirty="0"/>
              <a:t>+' '+</a:t>
            </a:r>
            <a:r>
              <a:rPr lang="en-US" sz="2000" dirty="0" err="1"/>
              <a:t>DeliveryPostalCode</a:t>
            </a:r>
            <a:r>
              <a:rPr lang="en-US" sz="2000" dirty="0"/>
              <a:t>) AS </a:t>
            </a:r>
            <a:r>
              <a:rPr lang="en-US" sz="2000" dirty="0" err="1"/>
              <a:t>OlderConcatMethod</a:t>
            </a:r>
            <a:r>
              <a:rPr lang="en-US" sz="2000" dirty="0"/>
              <a:t>,</a:t>
            </a:r>
            <a:endParaRPr dirty="0"/>
          </a:p>
          <a:p>
            <a:pPr marL="0" lvl="0" indent="0" algn="l" rtl="0">
              <a:lnSpc>
                <a:spcPct val="90000"/>
              </a:lnSpc>
              <a:spcBef>
                <a:spcPts val="1000"/>
              </a:spcBef>
              <a:spcAft>
                <a:spcPts val="0"/>
              </a:spcAft>
              <a:buClr>
                <a:schemeClr val="dk1"/>
              </a:buClr>
              <a:buSzPts val="2000"/>
              <a:buNone/>
            </a:pPr>
            <a:r>
              <a:rPr lang="en-US" sz="2000" dirty="0"/>
              <a:t>CONCAT		(DeliveryAddressLine2,' ',</a:t>
            </a:r>
            <a:r>
              <a:rPr lang="en-US" sz="2000" dirty="0" err="1"/>
              <a:t>C.CityName</a:t>
            </a:r>
            <a:r>
              <a:rPr lang="en-US" sz="2000" dirty="0"/>
              <a:t>,' ',</a:t>
            </a:r>
            <a:r>
              <a:rPr lang="en-US" sz="2000" dirty="0" err="1"/>
              <a:t>DeliveryPostalCode</a:t>
            </a:r>
            <a:r>
              <a:rPr lang="en-US" sz="2000" dirty="0"/>
              <a:t>) AS </a:t>
            </a:r>
            <a:r>
              <a:rPr lang="en-US" sz="2000" dirty="0" err="1"/>
              <a:t>NewConcatMethod</a:t>
            </a:r>
            <a:r>
              <a:rPr lang="en-US" sz="2000" dirty="0"/>
              <a:t>,</a:t>
            </a:r>
            <a:endParaRPr dirty="0"/>
          </a:p>
          <a:p>
            <a:pPr marL="0" lvl="0" indent="0" algn="l" rtl="0">
              <a:lnSpc>
                <a:spcPct val="90000"/>
              </a:lnSpc>
              <a:spcBef>
                <a:spcPts val="1000"/>
              </a:spcBef>
              <a:spcAft>
                <a:spcPts val="0"/>
              </a:spcAft>
              <a:buClr>
                <a:schemeClr val="dk1"/>
              </a:buClr>
              <a:buSzPts val="2000"/>
              <a:buNone/>
            </a:pPr>
            <a:r>
              <a:rPr lang="en-US" sz="2000" dirty="0"/>
              <a:t>CONCAT_WS	(' ',DeliveryAddressLine2,C.CityName,DeliveryPostalCode) AS </a:t>
            </a:r>
            <a:r>
              <a:rPr lang="en-US" sz="2000" dirty="0" err="1"/>
              <a:t>CONCAT_WSMethod</a:t>
            </a:r>
            <a:endParaRPr sz="2000" dirty="0"/>
          </a:p>
          <a:p>
            <a:pPr marL="0" lvl="0" indent="0" algn="l" rtl="0">
              <a:lnSpc>
                <a:spcPct val="90000"/>
              </a:lnSpc>
              <a:spcBef>
                <a:spcPts val="1000"/>
              </a:spcBef>
              <a:spcAft>
                <a:spcPts val="0"/>
              </a:spcAft>
              <a:buClr>
                <a:schemeClr val="dk1"/>
              </a:buClr>
              <a:buSzPts val="2000"/>
              <a:buNone/>
            </a:pPr>
            <a:r>
              <a:rPr lang="en-US" sz="2000" dirty="0"/>
              <a:t>FROM [</a:t>
            </a:r>
            <a:r>
              <a:rPr lang="en-US" sz="2000" dirty="0" err="1"/>
              <a:t>WideWorldImporters</a:t>
            </a:r>
            <a:r>
              <a:rPr lang="en-US" sz="2000" dirty="0"/>
              <a:t>].[Sales].[Customers] AS CUST</a:t>
            </a:r>
            <a:endParaRPr dirty="0"/>
          </a:p>
          <a:p>
            <a:pPr marL="0" lvl="0" indent="0" algn="l" rtl="0">
              <a:lnSpc>
                <a:spcPct val="90000"/>
              </a:lnSpc>
              <a:spcBef>
                <a:spcPts val="1000"/>
              </a:spcBef>
              <a:spcAft>
                <a:spcPts val="0"/>
              </a:spcAft>
              <a:buClr>
                <a:schemeClr val="dk1"/>
              </a:buClr>
              <a:buSzPts val="2000"/>
              <a:buNone/>
            </a:pPr>
            <a:r>
              <a:rPr lang="en-US" sz="2000" dirty="0"/>
              <a:t>INNER JOIN [Application].[Cities] AS C ON </a:t>
            </a:r>
            <a:r>
              <a:rPr lang="en-US" sz="2000" dirty="0" err="1"/>
              <a:t>CUST.DeliveryCityID</a:t>
            </a:r>
            <a:r>
              <a:rPr lang="en-US" sz="2000" dirty="0"/>
              <a:t> = </a:t>
            </a:r>
            <a:r>
              <a:rPr lang="en-US" sz="2000" dirty="0" err="1"/>
              <a:t>C.CityID</a:t>
            </a:r>
            <a:r>
              <a:rPr lang="en-US" sz="2000" dirty="0"/>
              <a:t>;</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6"/>
        <p:cNvGrpSpPr/>
        <p:nvPr/>
      </p:nvGrpSpPr>
      <p:grpSpPr>
        <a:xfrm>
          <a:off x="0" y="0"/>
          <a:ext cx="0" cy="0"/>
          <a:chOff x="0" y="0"/>
          <a:chExt cx="0" cy="0"/>
        </a:xfrm>
      </p:grpSpPr>
      <p:sp>
        <p:nvSpPr>
          <p:cNvPr id="657" name="Google Shape;657;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4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9" name="Google Shape;659;p4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0" name="Google Shape;660;p4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1" name="Google Shape;661;p4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2" name="Google Shape;662;p4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63" name="Google Shape;663;p42"/>
          <p:cNvSpPr txBox="1">
            <a:spLocks noGrp="1"/>
          </p:cNvSpPr>
          <p:nvPr>
            <p:ph type="subTitle" idx="1"/>
          </p:nvPr>
        </p:nvSpPr>
        <p:spPr>
          <a:xfrm>
            <a:off x="459350" y="1622745"/>
            <a:ext cx="11732646" cy="46272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Traditional Concatenation, CONCAT and CONCAT_WS</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pic>
        <p:nvPicPr>
          <p:cNvPr id="664" name="Google Shape;664;p42"/>
          <p:cNvPicPr preferRelativeResize="0"/>
          <p:nvPr/>
        </p:nvPicPr>
        <p:blipFill rotWithShape="1">
          <a:blip r:embed="rId3">
            <a:alphaModFix/>
          </a:blip>
          <a:srcRect/>
          <a:stretch/>
        </p:blipFill>
        <p:spPr>
          <a:xfrm>
            <a:off x="0" y="2208889"/>
            <a:ext cx="12192000" cy="244022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9"/>
        <p:cNvGrpSpPr/>
        <p:nvPr/>
      </p:nvGrpSpPr>
      <p:grpSpPr>
        <a:xfrm>
          <a:off x="0" y="0"/>
          <a:ext cx="0" cy="0"/>
          <a:chOff x="0" y="0"/>
          <a:chExt cx="0" cy="0"/>
        </a:xfrm>
      </p:grpSpPr>
      <p:sp>
        <p:nvSpPr>
          <p:cNvPr id="670" name="Google Shape;670;p4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1" name="Google Shape;671;p4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2" name="Google Shape;672;p4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3" name="Google Shape;673;p4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4" name="Google Shape;674;p4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43"/>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76" name="Google Shape;676;p43"/>
          <p:cNvSpPr txBox="1">
            <a:spLocks noGrp="1"/>
          </p:cNvSpPr>
          <p:nvPr>
            <p:ph type="subTitle" idx="1"/>
          </p:nvPr>
        </p:nvSpPr>
        <p:spPr>
          <a:xfrm>
            <a:off x="1305611" y="1622745"/>
            <a:ext cx="9724031" cy="45203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dirty="0"/>
              <a:t>SQL Server 2022 Enhancements:</a:t>
            </a:r>
            <a:endParaRPr sz="1600" dirty="0"/>
          </a:p>
          <a:p>
            <a:pPr marL="0" lvl="0" indent="0" algn="l" rtl="0">
              <a:lnSpc>
                <a:spcPct val="90000"/>
              </a:lnSpc>
              <a:spcBef>
                <a:spcPts val="1000"/>
              </a:spcBef>
              <a:spcAft>
                <a:spcPts val="0"/>
              </a:spcAft>
              <a:buClr>
                <a:schemeClr val="dk1"/>
              </a:buClr>
              <a:buSzPts val="1600"/>
              <a:buNone/>
            </a:pPr>
            <a:endParaRPr sz="1600" dirty="0"/>
          </a:p>
          <a:p>
            <a:pPr marL="342900" lvl="0" indent="-228600" algn="l" rtl="0">
              <a:lnSpc>
                <a:spcPct val="90000"/>
              </a:lnSpc>
              <a:spcBef>
                <a:spcPts val="1000"/>
              </a:spcBef>
              <a:spcAft>
                <a:spcPts val="0"/>
              </a:spcAft>
              <a:buClr>
                <a:schemeClr val="dk1"/>
              </a:buClr>
              <a:buSzPts val="2400"/>
              <a:buFont typeface="Arial"/>
              <a:buChar char="•"/>
            </a:pPr>
            <a:r>
              <a:rPr lang="en-US" dirty="0"/>
              <a:t>Greatest/Least (eliminates the need for a complex searched CASE or a CROSS APPLY)</a:t>
            </a:r>
            <a:endParaRPr dirty="0"/>
          </a:p>
          <a:p>
            <a:pPr marL="342900" lvl="0" indent="-228600" algn="l" rtl="0">
              <a:lnSpc>
                <a:spcPct val="90000"/>
              </a:lnSpc>
              <a:spcBef>
                <a:spcPts val="1000"/>
              </a:spcBef>
              <a:spcAft>
                <a:spcPts val="0"/>
              </a:spcAft>
              <a:buClr>
                <a:schemeClr val="dk1"/>
              </a:buClr>
              <a:buSzPts val="2400"/>
              <a:buFont typeface="Arial"/>
              <a:buChar char="•"/>
            </a:pPr>
            <a:r>
              <a:rPr lang="en-US" b="0" i="0" dirty="0"/>
              <a:t>GENERATE_SERIES</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Window or STRING_SPLIT with the </a:t>
            </a:r>
            <a:r>
              <a:rPr lang="en-US" dirty="0" err="1"/>
              <a:t>enable_ordinal</a:t>
            </a:r>
            <a:r>
              <a:rPr lang="en-US" dirty="0"/>
              <a:t> enhancement enabled</a:t>
            </a:r>
            <a:endParaRPr dirty="0"/>
          </a:p>
          <a:p>
            <a:pPr marL="342900" lvl="0" indent="-228600" algn="l" rtl="0">
              <a:lnSpc>
                <a:spcPct val="90000"/>
              </a:lnSpc>
              <a:spcBef>
                <a:spcPts val="1000"/>
              </a:spcBef>
              <a:spcAft>
                <a:spcPts val="0"/>
              </a:spcAft>
              <a:buClr>
                <a:schemeClr val="dk1"/>
              </a:buClr>
              <a:buSzPts val="2400"/>
              <a:buFont typeface="Arial"/>
              <a:buChar char="•"/>
            </a:pPr>
            <a:r>
              <a:rPr lang="en-US" b="0" i="0" dirty="0"/>
              <a:t>Create index and resumable constraint enhancement</a:t>
            </a:r>
            <a:r>
              <a:rPr lang="en-US" dirty="0"/>
              <a:t>s</a:t>
            </a:r>
            <a:endParaRPr b="0" i="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1"/>
        <p:cNvGrpSpPr/>
        <p:nvPr/>
      </p:nvGrpSpPr>
      <p:grpSpPr>
        <a:xfrm>
          <a:off x="0" y="0"/>
          <a:ext cx="0" cy="0"/>
          <a:chOff x="0" y="0"/>
          <a:chExt cx="0" cy="0"/>
        </a:xfrm>
      </p:grpSpPr>
      <p:sp>
        <p:nvSpPr>
          <p:cNvPr id="682" name="Google Shape;682;p4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3" name="Google Shape;683;p4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4" name="Google Shape;684;p4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5" name="Google Shape;685;p4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6" name="Google Shape;686;p4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44"/>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688" name="Google Shape;688;p44"/>
          <p:cNvSpPr txBox="1"/>
          <p:nvPr/>
        </p:nvSpPr>
        <p:spPr>
          <a:xfrm>
            <a:off x="1371592" y="2382470"/>
            <a:ext cx="10331700" cy="406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GREATEST/LEAST: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platform you support allows customers to manage email subscriptions to a newsletter. The customer wants to know in which month was the largest and smallest number of opened newsletters from the emails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https://bit.ly/3M38Dao</a:t>
            </a:r>
            <a:r>
              <a:rPr lang="en-US" sz="2400">
                <a:solidFill>
                  <a:schemeClr val="dk1"/>
                </a:solidFill>
                <a:latin typeface="Calibri"/>
                <a:ea typeface="Calibri"/>
                <a:cs typeface="Calibri"/>
                <a:sym typeface="Calibri"/>
              </a:rPr>
              <a:t> Examples taken from a SQL Server 2022 article by Aaron Betrand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5"/>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Setting Expectations</a:t>
            </a:r>
            <a:endParaRPr sz="3700" b="1">
              <a:solidFill>
                <a:srgbClr val="FFFFFF"/>
              </a:solidFill>
              <a:latin typeface="Calibri"/>
              <a:ea typeface="Calibri"/>
              <a:cs typeface="Calibri"/>
              <a:sym typeface="Calibri"/>
            </a:endParaRPr>
          </a:p>
        </p:txBody>
      </p:sp>
      <p:sp>
        <p:nvSpPr>
          <p:cNvPr id="155" name="Google Shape;155;p5"/>
          <p:cNvSpPr txBox="1">
            <a:spLocks noGrp="1"/>
          </p:cNvSpPr>
          <p:nvPr>
            <p:ph type="subTitle" idx="1"/>
          </p:nvPr>
        </p:nvSpPr>
        <p:spPr>
          <a:xfrm>
            <a:off x="1207008" y="1597432"/>
            <a:ext cx="9784080" cy="5260568"/>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Arial"/>
              <a:buChar char="•"/>
            </a:pPr>
            <a:r>
              <a:rPr lang="en-US" dirty="0"/>
              <a:t>The goal is to introduce you to useful modern features, not provide in-depth coverage. That would take several days. </a:t>
            </a:r>
            <a:endParaRPr dirty="0"/>
          </a:p>
          <a:p>
            <a:pPr marL="0" lvl="0" indent="0" algn="l" rtl="0">
              <a:lnSpc>
                <a:spcPct val="90000"/>
              </a:lnSpc>
              <a:spcBef>
                <a:spcPts val="1000"/>
              </a:spcBef>
              <a:spcAft>
                <a:spcPts val="0"/>
              </a:spcAft>
              <a:buClr>
                <a:schemeClr val="dk1"/>
              </a:buClr>
              <a:buSzPts val="2400"/>
              <a:buNone/>
            </a:pPr>
            <a:endParaRPr dirty="0"/>
          </a:p>
          <a:p>
            <a:pPr marL="342900" lvl="0" indent="-342900" algn="l" rtl="0">
              <a:lnSpc>
                <a:spcPct val="90000"/>
              </a:lnSpc>
              <a:spcBef>
                <a:spcPts val="1000"/>
              </a:spcBef>
              <a:spcAft>
                <a:spcPts val="0"/>
              </a:spcAft>
              <a:buClr>
                <a:schemeClr val="dk1"/>
              </a:buClr>
              <a:buSzPts val="2400"/>
              <a:buFont typeface="Arial"/>
              <a:buChar char="•"/>
            </a:pPr>
            <a:r>
              <a:rPr lang="en-US" dirty="0"/>
              <a:t>I am only considering features from the database engine and not SSIS, SSRS, or SSAS.</a:t>
            </a:r>
            <a:endParaRPr dirty="0"/>
          </a:p>
          <a:p>
            <a:pPr marL="0" lvl="0" indent="0" algn="l" rtl="0">
              <a:lnSpc>
                <a:spcPct val="90000"/>
              </a:lnSpc>
              <a:spcBef>
                <a:spcPts val="1000"/>
              </a:spcBef>
              <a:spcAft>
                <a:spcPts val="0"/>
              </a:spcAft>
              <a:buClr>
                <a:schemeClr val="dk1"/>
              </a:buClr>
              <a:buSzPts val="2400"/>
              <a:buNone/>
            </a:pPr>
            <a:r>
              <a:rPr lang="en-US" dirty="0"/>
              <a:t> </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There are a lot of features I could have chosen from. </a:t>
            </a:r>
            <a:endParaRPr dirty="0"/>
          </a:p>
          <a:p>
            <a:pPr marL="0" lvl="0" indent="127000" algn="l" rtl="0">
              <a:lnSpc>
                <a:spcPct val="90000"/>
              </a:lnSpc>
              <a:spcBef>
                <a:spcPts val="1000"/>
              </a:spcBef>
              <a:spcAft>
                <a:spcPts val="0"/>
              </a:spcAft>
              <a:buClr>
                <a:schemeClr val="dk1"/>
              </a:buClr>
              <a:buSzPts val="2000"/>
              <a:buFont typeface="Arial"/>
              <a:buNone/>
            </a:pPr>
            <a:endParaRPr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3"/>
        <p:cNvGrpSpPr/>
        <p:nvPr/>
      </p:nvGrpSpPr>
      <p:grpSpPr>
        <a:xfrm>
          <a:off x="0" y="0"/>
          <a:ext cx="0" cy="0"/>
          <a:chOff x="0" y="0"/>
          <a:chExt cx="0" cy="0"/>
        </a:xfrm>
      </p:grpSpPr>
      <p:sp>
        <p:nvSpPr>
          <p:cNvPr id="694" name="Google Shape;694;p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5" name="Google Shape;695;p4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6" name="Google Shape;696;p4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7" name="Google Shape;697;p4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8" name="Google Shape;698;p4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9" name="Google Shape;699;p45"/>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700" name="Google Shape;700;p45"/>
          <p:cNvSpPr txBox="1"/>
          <p:nvPr/>
        </p:nvSpPr>
        <p:spPr>
          <a:xfrm>
            <a:off x="1461154" y="1622745"/>
            <a:ext cx="10331778" cy="6278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GREATEST/LEAST: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Your summarized data table looks like this:</a:t>
            </a:r>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CREATE</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TABLE</a:t>
            </a:r>
            <a:r>
              <a:rPr lang="en-US" sz="1800">
                <a:solidFill>
                  <a:srgbClr val="000000"/>
                </a:solidFill>
                <a:latin typeface="Consolas"/>
                <a:ea typeface="Consolas"/>
                <a:cs typeface="Consolas"/>
                <a:sym typeface="Consolas"/>
              </a:rPr>
              <a:t> dbo</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SummarizedEmailOpens</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FF00FF"/>
                </a:solidFill>
                <a:latin typeface="Consolas"/>
                <a:ea typeface="Consolas"/>
                <a:cs typeface="Consolas"/>
                <a:sym typeface="Consolas"/>
              </a:rPr>
              <a:t>Year</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Jan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Feb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Mar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Apr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May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Jun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Jul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Aug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Sep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Oct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Nov  </a:t>
            </a:r>
            <a:r>
              <a:rPr lang="en-US" sz="1800">
                <a:solidFill>
                  <a:srgbClr val="0000FF"/>
                </a:solidFill>
                <a:latin typeface="Consolas"/>
                <a:ea typeface="Consolas"/>
                <a:cs typeface="Consolas"/>
                <a:sym typeface="Consolas"/>
              </a:rPr>
              <a:t>int</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[Dec] </a:t>
            </a:r>
            <a:r>
              <a:rPr lang="en-US" sz="1800">
                <a:solidFill>
                  <a:srgbClr val="0000FF"/>
                </a:solidFill>
                <a:latin typeface="Consolas"/>
                <a:ea typeface="Consolas"/>
                <a:cs typeface="Consolas"/>
                <a:sym typeface="Consolas"/>
              </a:rPr>
              <a:t>int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5"/>
        <p:cNvGrpSpPr/>
        <p:nvPr/>
      </p:nvGrpSpPr>
      <p:grpSpPr>
        <a:xfrm>
          <a:off x="0" y="0"/>
          <a:ext cx="0" cy="0"/>
          <a:chOff x="0" y="0"/>
          <a:chExt cx="0" cy="0"/>
        </a:xfrm>
      </p:grpSpPr>
      <p:sp>
        <p:nvSpPr>
          <p:cNvPr id="706" name="Google Shape;706;p4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7" name="Google Shape;707;p4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8" name="Google Shape;708;p4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9" name="Google Shape;709;p4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0" name="Google Shape;710;p4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46"/>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712" name="Google Shape;712;p46"/>
          <p:cNvSpPr txBox="1"/>
          <p:nvPr/>
        </p:nvSpPr>
        <p:spPr>
          <a:xfrm>
            <a:off x="459350" y="1622745"/>
            <a:ext cx="11333700" cy="397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GREATEST/LEAST: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You insert some rows like this: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INSERT</a:t>
            </a:r>
            <a:r>
              <a:rPr lang="en-US" sz="1800">
                <a:solidFill>
                  <a:srgbClr val="000000"/>
                </a:solidFill>
                <a:latin typeface="Consolas"/>
                <a:ea typeface="Consolas"/>
                <a:cs typeface="Consolas"/>
                <a:sym typeface="Consolas"/>
              </a:rPr>
              <a:t> dbo</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SummarizedEmailOpens</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VALUES</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2021</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55000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81000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74000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34598</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98765</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67821</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56903</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12586</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40861</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12345</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78944</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50349</a:t>
            </a:r>
            <a:r>
              <a:rPr lang="en-US" sz="1800">
                <a:solidFill>
                  <a:srgbClr val="80808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2022</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55000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521904</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74000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765401</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103548</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200000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135700</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12586</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40861</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12345</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78944</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50349</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7"/>
        <p:cNvGrpSpPr/>
        <p:nvPr/>
      </p:nvGrpSpPr>
      <p:grpSpPr>
        <a:xfrm>
          <a:off x="0" y="0"/>
          <a:ext cx="0" cy="0"/>
          <a:chOff x="0" y="0"/>
          <a:chExt cx="0" cy="0"/>
        </a:xfrm>
      </p:grpSpPr>
      <p:sp>
        <p:nvSpPr>
          <p:cNvPr id="718" name="Google Shape;718;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9" name="Google Shape;719;p4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4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1" name="Google Shape;721;p4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2" name="Google Shape;722;p4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3" name="Google Shape;723;p47"/>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724" name="Google Shape;724;p47"/>
          <p:cNvSpPr txBox="1"/>
          <p:nvPr/>
        </p:nvSpPr>
        <p:spPr>
          <a:xfrm>
            <a:off x="1489435" y="1590741"/>
            <a:ext cx="10331778"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GREATEST/LEAST: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CASE Statement to compare just 3 months:</a:t>
            </a:r>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SELECT</a:t>
            </a:r>
            <a:r>
              <a:rPr lang="en-US" sz="1800">
                <a:solidFill>
                  <a:srgbClr val="000000"/>
                </a:solidFill>
                <a:latin typeface="Consolas"/>
                <a:ea typeface="Consolas"/>
                <a:cs typeface="Consolas"/>
                <a:sym typeface="Consolas"/>
              </a:rPr>
              <a:t> </a:t>
            </a:r>
            <a:r>
              <a:rPr lang="en-US" sz="1800">
                <a:solidFill>
                  <a:srgbClr val="FF00FF"/>
                </a:solidFill>
                <a:latin typeface="Consolas"/>
                <a:ea typeface="Consolas"/>
                <a:cs typeface="Consolas"/>
                <a:sym typeface="Consolas"/>
              </a:rPr>
              <a:t>Year</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BestMonth </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CASE</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WHEN</a:t>
            </a:r>
            <a:r>
              <a:rPr lang="en-US" sz="1800">
                <a:solidFill>
                  <a:srgbClr val="000000"/>
                </a:solidFill>
                <a:latin typeface="Consolas"/>
                <a:ea typeface="Consolas"/>
                <a:cs typeface="Consolas"/>
                <a:sym typeface="Consolas"/>
              </a:rPr>
              <a:t> Jan </a:t>
            </a:r>
            <a:r>
              <a:rPr lang="en-US" sz="1800">
                <a:solidFill>
                  <a:srgbClr val="8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 Feb </a:t>
            </a:r>
            <a:r>
              <a:rPr lang="en-US" sz="1800">
                <a:solidFill>
                  <a:srgbClr val="0000FF"/>
                </a:solidFill>
                <a:latin typeface="Consolas"/>
                <a:ea typeface="Consolas"/>
                <a:cs typeface="Consolas"/>
                <a:sym typeface="Consolas"/>
              </a:rPr>
              <a:t>THEN</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CASE</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WHEN</a:t>
            </a:r>
            <a:r>
              <a:rPr lang="en-US" sz="1800">
                <a:solidFill>
                  <a:srgbClr val="000000"/>
                </a:solidFill>
                <a:latin typeface="Consolas"/>
                <a:ea typeface="Consolas"/>
                <a:cs typeface="Consolas"/>
                <a:sym typeface="Consolas"/>
              </a:rPr>
              <a:t> Jan </a:t>
            </a:r>
            <a:r>
              <a:rPr lang="en-US" sz="1800">
                <a:solidFill>
                  <a:srgbClr val="8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 Mar </a:t>
            </a:r>
            <a:r>
              <a:rPr lang="en-US" sz="1800">
                <a:solidFill>
                  <a:srgbClr val="0000FF"/>
                </a:solidFill>
                <a:latin typeface="Consolas"/>
                <a:ea typeface="Consolas"/>
                <a:cs typeface="Consolas"/>
                <a:sym typeface="Consolas"/>
              </a:rPr>
              <a:t>THEN</a:t>
            </a:r>
            <a:r>
              <a:rPr lang="en-US" sz="1800">
                <a:solidFill>
                  <a:srgbClr val="000000"/>
                </a:solidFill>
                <a:latin typeface="Consolas"/>
                <a:ea typeface="Consolas"/>
                <a:cs typeface="Consolas"/>
                <a:sym typeface="Consolas"/>
              </a:rPr>
              <a:t> Jan </a:t>
            </a:r>
            <a:r>
              <a:rPr lang="en-US" sz="1800">
                <a:solidFill>
                  <a:srgbClr val="0000FF"/>
                </a:solidFill>
                <a:latin typeface="Consolas"/>
                <a:ea typeface="Consolas"/>
                <a:cs typeface="Consolas"/>
                <a:sym typeface="Consolas"/>
              </a:rPr>
              <a:t>ELSE</a:t>
            </a:r>
            <a:r>
              <a:rPr lang="en-US" sz="1800">
                <a:solidFill>
                  <a:srgbClr val="000000"/>
                </a:solidFill>
                <a:latin typeface="Consolas"/>
                <a:ea typeface="Consolas"/>
                <a:cs typeface="Consolas"/>
                <a:sym typeface="Consolas"/>
              </a:rPr>
              <a:t> Mar </a:t>
            </a:r>
            <a:r>
              <a:rPr lang="en-US" sz="1800">
                <a:solidFill>
                  <a:srgbClr val="0000FF"/>
                </a:solidFill>
                <a:latin typeface="Consolas"/>
                <a:ea typeface="Consolas"/>
                <a:cs typeface="Consolas"/>
                <a:sym typeface="Consolas"/>
              </a:rPr>
              <a:t>END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ELSE</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CASE</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WHEN</a:t>
            </a:r>
            <a:r>
              <a:rPr lang="en-US" sz="1800">
                <a:solidFill>
                  <a:srgbClr val="000000"/>
                </a:solidFill>
                <a:latin typeface="Consolas"/>
                <a:ea typeface="Consolas"/>
                <a:cs typeface="Consolas"/>
                <a:sym typeface="Consolas"/>
              </a:rPr>
              <a:t> Mar </a:t>
            </a:r>
            <a:r>
              <a:rPr lang="en-US" sz="1800">
                <a:solidFill>
                  <a:srgbClr val="8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 Feb </a:t>
            </a:r>
            <a:r>
              <a:rPr lang="en-US" sz="1800">
                <a:solidFill>
                  <a:srgbClr val="0000FF"/>
                </a:solidFill>
                <a:latin typeface="Consolas"/>
                <a:ea typeface="Consolas"/>
                <a:cs typeface="Consolas"/>
                <a:sym typeface="Consolas"/>
              </a:rPr>
              <a:t>THEN</a:t>
            </a:r>
            <a:r>
              <a:rPr lang="en-US" sz="1800">
                <a:solidFill>
                  <a:srgbClr val="000000"/>
                </a:solidFill>
                <a:latin typeface="Consolas"/>
                <a:ea typeface="Consolas"/>
                <a:cs typeface="Consolas"/>
                <a:sym typeface="Consolas"/>
              </a:rPr>
              <a:t> Mar </a:t>
            </a:r>
            <a:r>
              <a:rPr lang="en-US" sz="1800">
                <a:solidFill>
                  <a:srgbClr val="0000FF"/>
                </a:solidFill>
                <a:latin typeface="Consolas"/>
                <a:ea typeface="Consolas"/>
                <a:cs typeface="Consolas"/>
                <a:sym typeface="Consolas"/>
              </a:rPr>
              <a:t>ELSE</a:t>
            </a:r>
            <a:r>
              <a:rPr lang="en-US" sz="1800">
                <a:solidFill>
                  <a:srgbClr val="000000"/>
                </a:solidFill>
                <a:latin typeface="Consolas"/>
                <a:ea typeface="Consolas"/>
                <a:cs typeface="Consolas"/>
                <a:sym typeface="Consolas"/>
              </a:rPr>
              <a:t> Feb </a:t>
            </a:r>
            <a:r>
              <a:rPr lang="en-US" sz="1800">
                <a:solidFill>
                  <a:srgbClr val="0000FF"/>
                </a:solidFill>
                <a:latin typeface="Consolas"/>
                <a:ea typeface="Consolas"/>
                <a:cs typeface="Consolas"/>
                <a:sym typeface="Consolas"/>
              </a:rPr>
              <a:t>END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END</a:t>
            </a:r>
            <a:r>
              <a:rPr lang="en-US"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WorstMonth </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CASE</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WHEN</a:t>
            </a:r>
            <a:r>
              <a:rPr lang="en-US" sz="1800">
                <a:solidFill>
                  <a:srgbClr val="000000"/>
                </a:solidFill>
                <a:latin typeface="Consolas"/>
                <a:ea typeface="Consolas"/>
                <a:cs typeface="Consolas"/>
                <a:sym typeface="Consolas"/>
              </a:rPr>
              <a:t> Jan </a:t>
            </a:r>
            <a:r>
              <a:rPr lang="en-US" sz="1800">
                <a:solidFill>
                  <a:srgbClr val="808080"/>
                </a:solidFill>
                <a:latin typeface="Consolas"/>
                <a:ea typeface="Consolas"/>
                <a:cs typeface="Consolas"/>
                <a:sym typeface="Consolas"/>
              </a:rPr>
              <a:t>&lt;</a:t>
            </a:r>
            <a:r>
              <a:rPr lang="en-US" sz="1800">
                <a:solidFill>
                  <a:srgbClr val="000000"/>
                </a:solidFill>
                <a:latin typeface="Consolas"/>
                <a:ea typeface="Consolas"/>
                <a:cs typeface="Consolas"/>
                <a:sym typeface="Consolas"/>
              </a:rPr>
              <a:t> Feb </a:t>
            </a:r>
            <a:r>
              <a:rPr lang="en-US" sz="1800">
                <a:solidFill>
                  <a:srgbClr val="0000FF"/>
                </a:solidFill>
                <a:latin typeface="Consolas"/>
                <a:ea typeface="Consolas"/>
                <a:cs typeface="Consolas"/>
                <a:sym typeface="Consolas"/>
              </a:rPr>
              <a:t>THEN</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CASE</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WHEN</a:t>
            </a:r>
            <a:r>
              <a:rPr lang="en-US" sz="1800">
                <a:solidFill>
                  <a:srgbClr val="000000"/>
                </a:solidFill>
                <a:latin typeface="Consolas"/>
                <a:ea typeface="Consolas"/>
                <a:cs typeface="Consolas"/>
                <a:sym typeface="Consolas"/>
              </a:rPr>
              <a:t> Jan </a:t>
            </a:r>
            <a:r>
              <a:rPr lang="en-US" sz="1800">
                <a:solidFill>
                  <a:srgbClr val="808080"/>
                </a:solidFill>
                <a:latin typeface="Consolas"/>
                <a:ea typeface="Consolas"/>
                <a:cs typeface="Consolas"/>
                <a:sym typeface="Consolas"/>
              </a:rPr>
              <a:t>&lt;</a:t>
            </a:r>
            <a:r>
              <a:rPr lang="en-US" sz="1800">
                <a:solidFill>
                  <a:srgbClr val="000000"/>
                </a:solidFill>
                <a:latin typeface="Consolas"/>
                <a:ea typeface="Consolas"/>
                <a:cs typeface="Consolas"/>
                <a:sym typeface="Consolas"/>
              </a:rPr>
              <a:t> Mar </a:t>
            </a:r>
            <a:r>
              <a:rPr lang="en-US" sz="1800">
                <a:solidFill>
                  <a:srgbClr val="0000FF"/>
                </a:solidFill>
                <a:latin typeface="Consolas"/>
                <a:ea typeface="Consolas"/>
                <a:cs typeface="Consolas"/>
                <a:sym typeface="Consolas"/>
              </a:rPr>
              <a:t>THEN</a:t>
            </a:r>
            <a:r>
              <a:rPr lang="en-US" sz="1800">
                <a:solidFill>
                  <a:srgbClr val="000000"/>
                </a:solidFill>
                <a:latin typeface="Consolas"/>
                <a:ea typeface="Consolas"/>
                <a:cs typeface="Consolas"/>
                <a:sym typeface="Consolas"/>
              </a:rPr>
              <a:t> Jan </a:t>
            </a:r>
            <a:r>
              <a:rPr lang="en-US" sz="1800">
                <a:solidFill>
                  <a:srgbClr val="0000FF"/>
                </a:solidFill>
                <a:latin typeface="Consolas"/>
                <a:ea typeface="Consolas"/>
                <a:cs typeface="Consolas"/>
                <a:sym typeface="Consolas"/>
              </a:rPr>
              <a:t>ELSE</a:t>
            </a:r>
            <a:r>
              <a:rPr lang="en-US" sz="1800">
                <a:solidFill>
                  <a:srgbClr val="000000"/>
                </a:solidFill>
                <a:latin typeface="Consolas"/>
                <a:ea typeface="Consolas"/>
                <a:cs typeface="Consolas"/>
                <a:sym typeface="Consolas"/>
              </a:rPr>
              <a:t> Mar </a:t>
            </a:r>
            <a:r>
              <a:rPr lang="en-US" sz="1800">
                <a:solidFill>
                  <a:srgbClr val="0000FF"/>
                </a:solidFill>
                <a:latin typeface="Consolas"/>
                <a:ea typeface="Consolas"/>
                <a:cs typeface="Consolas"/>
                <a:sym typeface="Consolas"/>
              </a:rPr>
              <a:t>END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ELSE</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CASE</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WHEN</a:t>
            </a:r>
            <a:r>
              <a:rPr lang="en-US" sz="1800">
                <a:solidFill>
                  <a:srgbClr val="000000"/>
                </a:solidFill>
                <a:latin typeface="Consolas"/>
                <a:ea typeface="Consolas"/>
                <a:cs typeface="Consolas"/>
                <a:sym typeface="Consolas"/>
              </a:rPr>
              <a:t> Mar </a:t>
            </a:r>
            <a:r>
              <a:rPr lang="en-US" sz="1800">
                <a:solidFill>
                  <a:srgbClr val="808080"/>
                </a:solidFill>
                <a:latin typeface="Consolas"/>
                <a:ea typeface="Consolas"/>
                <a:cs typeface="Consolas"/>
                <a:sym typeface="Consolas"/>
              </a:rPr>
              <a:t>&lt;</a:t>
            </a:r>
            <a:r>
              <a:rPr lang="en-US" sz="1800">
                <a:solidFill>
                  <a:srgbClr val="000000"/>
                </a:solidFill>
                <a:latin typeface="Consolas"/>
                <a:ea typeface="Consolas"/>
                <a:cs typeface="Consolas"/>
                <a:sym typeface="Consolas"/>
              </a:rPr>
              <a:t> Feb </a:t>
            </a:r>
            <a:r>
              <a:rPr lang="en-US" sz="1800">
                <a:solidFill>
                  <a:srgbClr val="0000FF"/>
                </a:solidFill>
                <a:latin typeface="Consolas"/>
                <a:ea typeface="Consolas"/>
                <a:cs typeface="Consolas"/>
                <a:sym typeface="Consolas"/>
              </a:rPr>
              <a:t>THEN</a:t>
            </a:r>
            <a:r>
              <a:rPr lang="en-US" sz="1800">
                <a:solidFill>
                  <a:srgbClr val="000000"/>
                </a:solidFill>
                <a:latin typeface="Consolas"/>
                <a:ea typeface="Consolas"/>
                <a:cs typeface="Consolas"/>
                <a:sym typeface="Consolas"/>
              </a:rPr>
              <a:t> Mar </a:t>
            </a:r>
            <a:r>
              <a:rPr lang="en-US" sz="1800">
                <a:solidFill>
                  <a:srgbClr val="0000FF"/>
                </a:solidFill>
                <a:latin typeface="Consolas"/>
                <a:ea typeface="Consolas"/>
                <a:cs typeface="Consolas"/>
                <a:sym typeface="Consolas"/>
              </a:rPr>
              <a:t>ELSE</a:t>
            </a:r>
            <a:r>
              <a:rPr lang="en-US" sz="1800">
                <a:solidFill>
                  <a:srgbClr val="000000"/>
                </a:solidFill>
                <a:latin typeface="Consolas"/>
                <a:ea typeface="Consolas"/>
                <a:cs typeface="Consolas"/>
                <a:sym typeface="Consolas"/>
              </a:rPr>
              <a:t> Feb </a:t>
            </a:r>
            <a:r>
              <a:rPr lang="en-US" sz="1800">
                <a:solidFill>
                  <a:srgbClr val="0000FF"/>
                </a:solidFill>
                <a:latin typeface="Consolas"/>
                <a:ea typeface="Consolas"/>
                <a:cs typeface="Consolas"/>
                <a:sym typeface="Consolas"/>
              </a:rPr>
              <a:t>END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END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FROM</a:t>
            </a:r>
            <a:r>
              <a:rPr lang="en-US" sz="1800">
                <a:solidFill>
                  <a:srgbClr val="000000"/>
                </a:solidFill>
                <a:latin typeface="Consolas"/>
                <a:ea typeface="Consolas"/>
                <a:cs typeface="Consolas"/>
                <a:sym typeface="Consolas"/>
              </a:rPr>
              <a:t> dbo</a:t>
            </a:r>
            <a:r>
              <a:rPr lang="en-US" sz="1800">
                <a:solidFill>
                  <a:srgbClr val="808080"/>
                </a:solidFill>
                <a:latin typeface="Consolas"/>
                <a:ea typeface="Consolas"/>
                <a:cs typeface="Consolas"/>
                <a:sym typeface="Consolas"/>
              </a:rPr>
              <a:t>.</a:t>
            </a:r>
            <a:r>
              <a:rPr lang="en-US" sz="1800">
                <a:solidFill>
                  <a:srgbClr val="000000"/>
                </a:solidFill>
                <a:latin typeface="Consolas"/>
                <a:ea typeface="Consolas"/>
                <a:cs typeface="Consolas"/>
                <a:sym typeface="Consolas"/>
              </a:rPr>
              <a:t>SummarizedEmailOpens</a:t>
            </a:r>
            <a:r>
              <a:rPr lang="en-US" sz="1800">
                <a:solidFill>
                  <a:srgbClr val="808080"/>
                </a:solidFill>
                <a:latin typeface="Consolas"/>
                <a:ea typeface="Consolas"/>
                <a:cs typeface="Consolas"/>
                <a:sym typeface="Consolas"/>
              </a:rPr>
              <a: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9"/>
        <p:cNvGrpSpPr/>
        <p:nvPr/>
      </p:nvGrpSpPr>
      <p:grpSpPr>
        <a:xfrm>
          <a:off x="0" y="0"/>
          <a:ext cx="0" cy="0"/>
          <a:chOff x="0" y="0"/>
          <a:chExt cx="0" cy="0"/>
        </a:xfrm>
      </p:grpSpPr>
      <p:sp>
        <p:nvSpPr>
          <p:cNvPr id="730" name="Google Shape;730;p4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4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4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4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4" name="Google Shape;734;p4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5" name="Google Shape;735;p48"/>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736" name="Google Shape;736;p48"/>
          <p:cNvSpPr txBox="1"/>
          <p:nvPr/>
        </p:nvSpPr>
        <p:spPr>
          <a:xfrm>
            <a:off x="1480008" y="1589536"/>
            <a:ext cx="10331778"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GREATEST/LEAST: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CROSS APPLY to compare just 3 months:</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SELECT</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Year</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BestMonth  </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MAX</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MonthlyTotal</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WorstMonth </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MIN</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MonthlyTotal</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FROM</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SELECT</a:t>
            </a:r>
            <a:r>
              <a:rPr lang="en-US" sz="2400">
                <a:solidFill>
                  <a:srgbClr val="000000"/>
                </a:solidFill>
                <a:latin typeface="Consolas"/>
                <a:ea typeface="Consolas"/>
                <a:cs typeface="Consolas"/>
                <a:sym typeface="Consolas"/>
              </a:rPr>
              <a:t> s</a:t>
            </a:r>
            <a:r>
              <a:rPr lang="en-US" sz="2400">
                <a:solidFill>
                  <a:srgbClr val="808080"/>
                </a:solidFill>
                <a:latin typeface="Consolas"/>
                <a:ea typeface="Consolas"/>
                <a:cs typeface="Consolas"/>
                <a:sym typeface="Consolas"/>
              </a:rPr>
              <a:t>.</a:t>
            </a:r>
            <a:r>
              <a:rPr lang="en-US" sz="2400">
                <a:solidFill>
                  <a:srgbClr val="FF00FF"/>
                </a:solidFill>
                <a:latin typeface="Consolas"/>
                <a:ea typeface="Consolas"/>
                <a:cs typeface="Consolas"/>
                <a:sym typeface="Consolas"/>
              </a:rPr>
              <a:t>Year</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Months</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MonthlyTotal </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FROM</a:t>
            </a:r>
            <a:r>
              <a:rPr lang="en-US" sz="2400">
                <a:solidFill>
                  <a:srgbClr val="000000"/>
                </a:solidFill>
                <a:latin typeface="Consolas"/>
                <a:ea typeface="Consolas"/>
                <a:cs typeface="Consolas"/>
                <a:sym typeface="Consolas"/>
              </a:rPr>
              <a:t> dbo</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SummarizedEmailOpens </a:t>
            </a:r>
            <a:r>
              <a:rPr lang="en-US" sz="2400">
                <a:solidFill>
                  <a:srgbClr val="0000FF"/>
                </a:solidFill>
                <a:latin typeface="Consolas"/>
                <a:ea typeface="Consolas"/>
                <a:cs typeface="Consolas"/>
                <a:sym typeface="Consolas"/>
              </a:rPr>
              <a:t>AS</a:t>
            </a:r>
            <a:r>
              <a:rPr lang="en-US" sz="2400">
                <a:solidFill>
                  <a:srgbClr val="000000"/>
                </a:solidFill>
                <a:latin typeface="Consolas"/>
                <a:ea typeface="Consolas"/>
                <a:cs typeface="Consolas"/>
                <a:sym typeface="Consolas"/>
              </a:rPr>
              <a:t> s</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a:t>
            </a:r>
            <a:r>
              <a:rPr lang="en-US" sz="2400">
                <a:solidFill>
                  <a:srgbClr val="808080"/>
                </a:solidFill>
                <a:latin typeface="Consolas"/>
                <a:ea typeface="Consolas"/>
                <a:cs typeface="Consolas"/>
                <a:sym typeface="Consolas"/>
              </a:rPr>
              <a:t>CROSS</a:t>
            </a:r>
            <a:r>
              <a:rPr lang="en-US" sz="2400">
                <a:solidFill>
                  <a:srgbClr val="000000"/>
                </a:solidFill>
                <a:latin typeface="Consolas"/>
                <a:ea typeface="Consolas"/>
                <a:cs typeface="Consolas"/>
                <a:sym typeface="Consolas"/>
              </a:rPr>
              <a:t> </a:t>
            </a:r>
            <a:r>
              <a:rPr lang="en-US" sz="2400">
                <a:solidFill>
                  <a:srgbClr val="808080"/>
                </a:solidFill>
                <a:latin typeface="Consolas"/>
                <a:ea typeface="Consolas"/>
                <a:cs typeface="Consolas"/>
                <a:sym typeface="Consolas"/>
              </a:rPr>
              <a:t>APPLY</a:t>
            </a:r>
            <a:r>
              <a:rPr lang="en-US" sz="2400">
                <a:solidFill>
                  <a:srgbClr val="0000FF"/>
                </a:solidFill>
                <a:latin typeface="Consolas"/>
                <a:ea typeface="Consolas"/>
                <a:cs typeface="Consolas"/>
                <a:sym typeface="Consolas"/>
              </a:rPr>
              <a:t> </a:t>
            </a:r>
            <a:r>
              <a:rPr lang="en-US" sz="2400">
                <a:solidFill>
                  <a:srgbClr val="808080"/>
                </a:solidFill>
                <a:latin typeface="Consolas"/>
                <a:ea typeface="Consolas"/>
                <a:cs typeface="Consolas"/>
                <a:sym typeface="Consolas"/>
              </a:rPr>
              <a:t>(</a:t>
            </a:r>
            <a:r>
              <a:rPr lang="en-US" sz="2400">
                <a:solidFill>
                  <a:srgbClr val="0000FF"/>
                </a:solidFill>
                <a:latin typeface="Consolas"/>
                <a:ea typeface="Consolas"/>
                <a:cs typeface="Consolas"/>
                <a:sym typeface="Consolas"/>
              </a:rPr>
              <a:t>VALUES</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[Jan]</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[Feb]</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[Mar]</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AS</a:t>
            </a:r>
            <a:r>
              <a:rPr lang="en-US" sz="2400">
                <a:solidFill>
                  <a:srgbClr val="000000"/>
                </a:solidFill>
                <a:latin typeface="Consolas"/>
                <a:ea typeface="Consolas"/>
                <a:cs typeface="Consolas"/>
                <a:sym typeface="Consolas"/>
              </a:rPr>
              <a:t> [Months]</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MonthlyTotal</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AS</a:t>
            </a:r>
            <a:r>
              <a:rPr lang="en-US" sz="2400">
                <a:solidFill>
                  <a:srgbClr val="000000"/>
                </a:solidFill>
                <a:latin typeface="Consolas"/>
                <a:ea typeface="Consolas"/>
                <a:cs typeface="Consolas"/>
                <a:sym typeface="Consolas"/>
              </a:rPr>
              <a:t> Sales</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GROUP</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BY</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Year</a:t>
            </a:r>
            <a:r>
              <a:rPr lang="en-US" sz="2400">
                <a:solidFill>
                  <a:srgbClr val="808080"/>
                </a:solidFill>
                <a:latin typeface="Consolas"/>
                <a:ea typeface="Consolas"/>
                <a:cs typeface="Consolas"/>
                <a:sym typeface="Consolas"/>
              </a:rPr>
              <a:t>;</a:t>
            </a:r>
            <a:endParaRPr sz="24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1"/>
        <p:cNvGrpSpPr/>
        <p:nvPr/>
      </p:nvGrpSpPr>
      <p:grpSpPr>
        <a:xfrm>
          <a:off x="0" y="0"/>
          <a:ext cx="0" cy="0"/>
          <a:chOff x="0" y="0"/>
          <a:chExt cx="0" cy="0"/>
        </a:xfrm>
      </p:grpSpPr>
      <p:sp>
        <p:nvSpPr>
          <p:cNvPr id="742" name="Google Shape;742;p4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3" name="Google Shape;743;p4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4" name="Google Shape;744;p4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5" name="Google Shape;745;p4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6" name="Google Shape;746;p4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7" name="Google Shape;747;p4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T-SQL Features</a:t>
            </a:r>
            <a:endParaRPr sz="3700" b="1">
              <a:solidFill>
                <a:srgbClr val="FFFFFF"/>
              </a:solidFill>
              <a:latin typeface="Calibri"/>
              <a:ea typeface="Calibri"/>
              <a:cs typeface="Calibri"/>
              <a:sym typeface="Calibri"/>
            </a:endParaRPr>
          </a:p>
        </p:txBody>
      </p:sp>
      <p:sp>
        <p:nvSpPr>
          <p:cNvPr id="748" name="Google Shape;748;p49"/>
          <p:cNvSpPr txBox="1"/>
          <p:nvPr/>
        </p:nvSpPr>
        <p:spPr>
          <a:xfrm>
            <a:off x="1480008" y="1589536"/>
            <a:ext cx="1033177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Solution with GREATEST/LEAST: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SELECT</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Year</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BestMonth  </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GREATEST</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[Jan]</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[Feb]</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[Mar]</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WorstMonth </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FF00FF"/>
                </a:solidFill>
                <a:latin typeface="Consolas"/>
                <a:ea typeface="Consolas"/>
                <a:cs typeface="Consolas"/>
                <a:sym typeface="Consolas"/>
              </a:rPr>
              <a:t>LEAST</a:t>
            </a:r>
            <a:r>
              <a:rPr lang="en-US" sz="2400">
                <a:solidFill>
                  <a:srgbClr val="0000FF"/>
                </a:solidFill>
                <a:latin typeface="Consolas"/>
                <a:ea typeface="Consolas"/>
                <a:cs typeface="Consolas"/>
                <a:sym typeface="Consolas"/>
              </a:rPr>
              <a:t>   </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[Jan]</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[Feb]</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[Mar]</a:t>
            </a:r>
            <a:r>
              <a:rPr lang="en-US" sz="2400">
                <a:solidFill>
                  <a:srgbClr val="80808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FROM</a:t>
            </a:r>
            <a:r>
              <a:rPr lang="en-US" sz="2400">
                <a:solidFill>
                  <a:srgbClr val="000000"/>
                </a:solidFill>
                <a:latin typeface="Consolas"/>
                <a:ea typeface="Consolas"/>
                <a:cs typeface="Consolas"/>
                <a:sym typeface="Consolas"/>
              </a:rPr>
              <a:t> dbo</a:t>
            </a:r>
            <a:r>
              <a:rPr lang="en-US" sz="2400">
                <a:solidFill>
                  <a:srgbClr val="808080"/>
                </a:solidFill>
                <a:latin typeface="Consolas"/>
                <a:ea typeface="Consolas"/>
                <a:cs typeface="Consolas"/>
                <a:sym typeface="Consolas"/>
              </a:rPr>
              <a:t>.</a:t>
            </a:r>
            <a:r>
              <a:rPr lang="en-US" sz="2400">
                <a:solidFill>
                  <a:srgbClr val="000000"/>
                </a:solidFill>
                <a:latin typeface="Consolas"/>
                <a:ea typeface="Consolas"/>
                <a:cs typeface="Consolas"/>
                <a:sym typeface="Consolas"/>
              </a:rPr>
              <a:t>SummarizedEmailOpens</a:t>
            </a:r>
            <a:r>
              <a:rPr lang="en-US" sz="2400">
                <a:solidFill>
                  <a:srgbClr val="808080"/>
                </a:solidFill>
                <a:latin typeface="Consolas"/>
                <a:ea typeface="Consolas"/>
                <a:cs typeface="Consolas"/>
                <a:sym typeface="Consolas"/>
              </a:rPr>
              <a:t>;</a:t>
            </a:r>
            <a:endParaRPr sz="24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3"/>
        <p:cNvGrpSpPr/>
        <p:nvPr/>
      </p:nvGrpSpPr>
      <p:grpSpPr>
        <a:xfrm>
          <a:off x="0" y="0"/>
          <a:ext cx="0" cy="0"/>
          <a:chOff x="0" y="0"/>
          <a:chExt cx="0" cy="0"/>
        </a:xfrm>
      </p:grpSpPr>
      <p:sp>
        <p:nvSpPr>
          <p:cNvPr id="754" name="Google Shape;754;p5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5" name="Google Shape;755;p5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6" name="Google Shape;756;p5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7" name="Google Shape;757;p5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8" name="Google Shape;758;p5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9" name="Google Shape;759;p50"/>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760" name="Google Shape;760;p50"/>
          <p:cNvSpPr txBox="1">
            <a:spLocks noGrp="1"/>
          </p:cNvSpPr>
          <p:nvPr>
            <p:ph type="subTitle"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u="sng"/>
              <a:t>High Availability/Disaster Recovery</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5"/>
        <p:cNvGrpSpPr/>
        <p:nvPr/>
      </p:nvGrpSpPr>
      <p:grpSpPr>
        <a:xfrm>
          <a:off x="0" y="0"/>
          <a:ext cx="0" cy="0"/>
          <a:chOff x="0" y="0"/>
          <a:chExt cx="0" cy="0"/>
        </a:xfrm>
      </p:grpSpPr>
      <p:sp>
        <p:nvSpPr>
          <p:cNvPr id="766" name="Google Shape;766;g301523d21ef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7" name="Google Shape;767;g301523d21ef_0_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8" name="Google Shape;768;g301523d21ef_0_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9" name="Google Shape;769;g301523d21ef_0_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0" name="Google Shape;770;g301523d21ef_0_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1" name="Google Shape;771;g301523d21ef_0_0"/>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700"/>
              <a:buFont typeface="Calibri"/>
              <a:buNone/>
            </a:pPr>
            <a:r>
              <a:rPr lang="en-US" sz="3700" b="1">
                <a:solidFill>
                  <a:schemeClr val="lt1"/>
                </a:solidFill>
              </a:rPr>
              <a:t>High Availability/Disaster Recovery</a:t>
            </a:r>
            <a:endParaRPr sz="3700" b="1">
              <a:solidFill>
                <a:srgbClr val="FFFFFF"/>
              </a:solidFill>
              <a:latin typeface="Calibri"/>
              <a:ea typeface="Calibri"/>
              <a:cs typeface="Calibri"/>
              <a:sym typeface="Calibri"/>
            </a:endParaRPr>
          </a:p>
        </p:txBody>
      </p:sp>
      <p:sp>
        <p:nvSpPr>
          <p:cNvPr id="772" name="Google Shape;772;g301523d21ef_0_0"/>
          <p:cNvSpPr txBox="1">
            <a:spLocks noGrp="1"/>
          </p:cNvSpPr>
          <p:nvPr>
            <p:ph type="subTitle" idx="1"/>
          </p:nvPr>
        </p:nvSpPr>
        <p:spPr>
          <a:xfrm>
            <a:off x="1371599" y="2020890"/>
            <a:ext cx="9723900" cy="5044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None/>
            </a:pPr>
            <a:r>
              <a:rPr lang="en-US" dirty="0"/>
              <a:t>Log Shipping - </a:t>
            </a:r>
            <a:endParaRPr dirty="0"/>
          </a:p>
          <a:p>
            <a:pPr marL="0" lvl="0" indent="0" algn="l" rtl="0">
              <a:lnSpc>
                <a:spcPct val="90000"/>
              </a:lnSpc>
              <a:spcBef>
                <a:spcPts val="0"/>
              </a:spcBef>
              <a:spcAft>
                <a:spcPts val="0"/>
              </a:spcAft>
              <a:buClr>
                <a:schemeClr val="dk1"/>
              </a:buClr>
              <a:buSzPts val="4400"/>
              <a:buNone/>
            </a:pPr>
            <a:endParaRPr dirty="0"/>
          </a:p>
          <a:p>
            <a:pPr marL="0" lvl="0" indent="457200" algn="l" rtl="0">
              <a:lnSpc>
                <a:spcPct val="90000"/>
              </a:lnSpc>
              <a:spcBef>
                <a:spcPts val="0"/>
              </a:spcBef>
              <a:spcAft>
                <a:spcPts val="0"/>
              </a:spcAft>
              <a:buClr>
                <a:schemeClr val="dk1"/>
              </a:buClr>
              <a:buSzPts val="4400"/>
              <a:buNone/>
            </a:pPr>
            <a:r>
              <a:rPr lang="en-US" dirty="0"/>
              <a:t>The readable secondary in standby means data is not up to date. </a:t>
            </a:r>
            <a:endParaRPr dirty="0"/>
          </a:p>
          <a:p>
            <a:pPr marL="0" lvl="0" indent="457200" algn="l" rtl="0">
              <a:lnSpc>
                <a:spcPct val="90000"/>
              </a:lnSpc>
              <a:spcBef>
                <a:spcPts val="0"/>
              </a:spcBef>
              <a:spcAft>
                <a:spcPts val="0"/>
              </a:spcAft>
              <a:buClr>
                <a:schemeClr val="dk1"/>
              </a:buClr>
              <a:buSzPts val="4400"/>
              <a:buNone/>
            </a:pPr>
            <a:endParaRPr dirty="0"/>
          </a:p>
          <a:p>
            <a:pPr marL="0" lvl="0" indent="457200" algn="l" rtl="0">
              <a:lnSpc>
                <a:spcPct val="90000"/>
              </a:lnSpc>
              <a:spcBef>
                <a:spcPts val="0"/>
              </a:spcBef>
              <a:spcAft>
                <a:spcPts val="0"/>
              </a:spcAft>
              <a:buClr>
                <a:schemeClr val="dk1"/>
              </a:buClr>
              <a:buSzPts val="4400"/>
              <a:buNone/>
            </a:pPr>
            <a:r>
              <a:rPr lang="en-US" dirty="0"/>
              <a:t>No single built-in connection name</a:t>
            </a:r>
            <a:endParaRPr dirty="0"/>
          </a:p>
          <a:p>
            <a:pPr marL="0" lvl="0" indent="457200" algn="l" rtl="0">
              <a:lnSpc>
                <a:spcPct val="90000"/>
              </a:lnSpc>
              <a:spcBef>
                <a:spcPts val="0"/>
              </a:spcBef>
              <a:spcAft>
                <a:spcPts val="0"/>
              </a:spcAft>
              <a:buClr>
                <a:schemeClr val="dk1"/>
              </a:buClr>
              <a:buSzPts val="4400"/>
              <a:buNone/>
            </a:pPr>
            <a:endParaRPr dirty="0"/>
          </a:p>
          <a:p>
            <a:pPr marL="0" lvl="0" indent="457200" algn="l" rtl="0">
              <a:lnSpc>
                <a:spcPct val="90000"/>
              </a:lnSpc>
              <a:spcBef>
                <a:spcPts val="0"/>
              </a:spcBef>
              <a:spcAft>
                <a:spcPts val="0"/>
              </a:spcAft>
              <a:buClr>
                <a:schemeClr val="dk1"/>
              </a:buClr>
              <a:buSzPts val="4400"/>
              <a:buNone/>
            </a:pPr>
            <a:r>
              <a:rPr lang="en-US" dirty="0"/>
              <a:t>Config is for single databases</a:t>
            </a:r>
            <a:endParaRPr dirty="0"/>
          </a:p>
          <a:p>
            <a:pPr marL="0" lvl="0" indent="0" algn="l" rtl="0">
              <a:lnSpc>
                <a:spcPct val="90000"/>
              </a:lnSpc>
              <a:spcBef>
                <a:spcPts val="0"/>
              </a:spcBef>
              <a:spcAft>
                <a:spcPts val="0"/>
              </a:spcAft>
              <a:buClr>
                <a:schemeClr val="dk1"/>
              </a:buClr>
              <a:buSzPts val="4400"/>
              <a:buNone/>
            </a:pPr>
            <a:endParaRPr dirty="0"/>
          </a:p>
          <a:p>
            <a:pPr marL="0" lvl="0" indent="0" algn="l" rtl="0">
              <a:lnSpc>
                <a:spcPct val="90000"/>
              </a:lnSpc>
              <a:spcBef>
                <a:spcPts val="1000"/>
              </a:spcBef>
              <a:spcAft>
                <a:spcPts val="0"/>
              </a:spcAft>
              <a:buClr>
                <a:schemeClr val="dk1"/>
              </a:buClr>
              <a:buSzPts val="2000"/>
              <a:buNone/>
            </a:pPr>
            <a:r>
              <a:rPr lang="en-US" dirty="0"/>
              <a:t>Database mirroring - </a:t>
            </a:r>
            <a:endParaRPr dirty="0"/>
          </a:p>
          <a:p>
            <a:pPr marL="0" lvl="0" indent="0" algn="l" rtl="0">
              <a:lnSpc>
                <a:spcPct val="90000"/>
              </a:lnSpc>
              <a:spcBef>
                <a:spcPts val="1000"/>
              </a:spcBef>
              <a:spcAft>
                <a:spcPts val="0"/>
              </a:spcAft>
              <a:buClr>
                <a:schemeClr val="dk1"/>
              </a:buClr>
              <a:buSzPts val="2000"/>
              <a:buNone/>
            </a:pPr>
            <a:endParaRPr dirty="0"/>
          </a:p>
          <a:p>
            <a:pPr marL="0" lvl="0" indent="457200" algn="l" rtl="0">
              <a:lnSpc>
                <a:spcPct val="90000"/>
              </a:lnSpc>
              <a:spcBef>
                <a:spcPts val="1000"/>
              </a:spcBef>
              <a:spcAft>
                <a:spcPts val="0"/>
              </a:spcAft>
              <a:buClr>
                <a:schemeClr val="dk1"/>
              </a:buClr>
              <a:buSzPts val="2000"/>
              <a:buNone/>
            </a:pPr>
            <a:r>
              <a:rPr lang="en-US" dirty="0"/>
              <a:t>Secondaries are not readable </a:t>
            </a:r>
            <a:endParaRPr dirty="0"/>
          </a:p>
          <a:p>
            <a:pPr marL="0" lvl="0" indent="457200" algn="l" rtl="0">
              <a:lnSpc>
                <a:spcPct val="90000"/>
              </a:lnSpc>
              <a:spcBef>
                <a:spcPts val="1000"/>
              </a:spcBef>
              <a:spcAft>
                <a:spcPts val="0"/>
              </a:spcAft>
              <a:buClr>
                <a:schemeClr val="dk1"/>
              </a:buClr>
              <a:buSzPts val="2000"/>
              <a:buNone/>
            </a:pPr>
            <a:r>
              <a:rPr lang="en-US" dirty="0"/>
              <a:t>Work-around is database snapshots</a:t>
            </a:r>
            <a:endParaRPr dirty="0"/>
          </a:p>
          <a:p>
            <a:pPr marL="0" lvl="0" indent="457200" algn="l" rtl="0">
              <a:lnSpc>
                <a:spcPct val="90000"/>
              </a:lnSpc>
              <a:spcBef>
                <a:spcPts val="1000"/>
              </a:spcBef>
              <a:spcAft>
                <a:spcPts val="0"/>
              </a:spcAft>
              <a:buClr>
                <a:schemeClr val="dk1"/>
              </a:buClr>
              <a:buSzPts val="2000"/>
              <a:buNone/>
            </a:pPr>
            <a:r>
              <a:rPr lang="en-US" dirty="0"/>
              <a:t>config is for single databases</a:t>
            </a:r>
            <a:endParaRPr dirty="0"/>
          </a:p>
          <a:p>
            <a:pPr marL="0" lvl="0" indent="0" algn="l" rtl="0">
              <a:lnSpc>
                <a:spcPct val="90000"/>
              </a:lnSpc>
              <a:spcBef>
                <a:spcPts val="1000"/>
              </a:spcBef>
              <a:spcAft>
                <a:spcPts val="0"/>
              </a:spcAft>
              <a:buClr>
                <a:schemeClr val="dk1"/>
              </a:buClr>
              <a:buSzPts val="2000"/>
              <a:buNone/>
            </a:pPr>
            <a:endParaRPr dirty="0"/>
          </a:p>
          <a:p>
            <a:pPr marL="0" lvl="0" indent="0" algn="l" rtl="0">
              <a:lnSpc>
                <a:spcPct val="90000"/>
              </a:lnSpc>
              <a:spcBef>
                <a:spcPts val="1000"/>
              </a:spcBef>
              <a:spcAft>
                <a:spcPts val="0"/>
              </a:spcAft>
              <a:buClr>
                <a:schemeClr val="dk1"/>
              </a:buClr>
              <a:buSzPts val="2000"/>
              <a:buNone/>
            </a:pP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7"/>
        <p:cNvGrpSpPr/>
        <p:nvPr/>
      </p:nvGrpSpPr>
      <p:grpSpPr>
        <a:xfrm>
          <a:off x="0" y="0"/>
          <a:ext cx="0" cy="0"/>
          <a:chOff x="0" y="0"/>
          <a:chExt cx="0" cy="0"/>
        </a:xfrm>
      </p:grpSpPr>
      <p:sp>
        <p:nvSpPr>
          <p:cNvPr id="778" name="Google Shape;778;g30f0d43213e_0_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9" name="Google Shape;779;g30f0d43213e_0_2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0" name="Google Shape;780;g30f0d43213e_0_2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1" name="Google Shape;781;g30f0d43213e_0_2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2" name="Google Shape;782;g30f0d43213e_0_2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3" name="Google Shape;783;g30f0d43213e_0_20"/>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700"/>
              <a:buFont typeface="Calibri"/>
              <a:buNone/>
            </a:pPr>
            <a:r>
              <a:rPr lang="en-US" sz="3700" b="1">
                <a:solidFill>
                  <a:schemeClr val="lt1"/>
                </a:solidFill>
              </a:rPr>
              <a:t>High Availability/Disaster Recovery</a:t>
            </a:r>
            <a:endParaRPr sz="3700" b="1">
              <a:solidFill>
                <a:srgbClr val="FFFFFF"/>
              </a:solidFill>
              <a:latin typeface="Calibri"/>
              <a:ea typeface="Calibri"/>
              <a:cs typeface="Calibri"/>
              <a:sym typeface="Calibri"/>
            </a:endParaRPr>
          </a:p>
        </p:txBody>
      </p:sp>
      <p:sp>
        <p:nvSpPr>
          <p:cNvPr id="784" name="Google Shape;784;g30f0d43213e_0_20"/>
          <p:cNvSpPr txBox="1">
            <a:spLocks noGrp="1"/>
          </p:cNvSpPr>
          <p:nvPr>
            <p:ph type="subTitle" idx="1"/>
          </p:nvPr>
        </p:nvSpPr>
        <p:spPr>
          <a:xfrm>
            <a:off x="1290612" y="1622735"/>
            <a:ext cx="9723900" cy="41736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1000"/>
              </a:spcBef>
              <a:spcAft>
                <a:spcPts val="0"/>
              </a:spcAft>
              <a:buClr>
                <a:schemeClr val="dk1"/>
              </a:buClr>
              <a:buSzPts val="2000"/>
              <a:buNone/>
            </a:pPr>
            <a:r>
              <a:rPr lang="en-US" dirty="0"/>
              <a:t>Replication - </a:t>
            </a:r>
            <a:endParaRPr dirty="0"/>
          </a:p>
          <a:p>
            <a:pPr marL="0" lvl="0" indent="457200" algn="l" rtl="0">
              <a:lnSpc>
                <a:spcPct val="90000"/>
              </a:lnSpc>
              <a:spcBef>
                <a:spcPts val="1000"/>
              </a:spcBef>
              <a:spcAft>
                <a:spcPts val="0"/>
              </a:spcAft>
              <a:buClr>
                <a:schemeClr val="dk1"/>
              </a:buClr>
              <a:buSzPts val="2000"/>
              <a:buNone/>
            </a:pPr>
            <a:r>
              <a:rPr lang="en-US" dirty="0"/>
              <a:t>Lots of moving parts - you love Agent Jobs, right?!</a:t>
            </a:r>
            <a:endParaRPr dirty="0"/>
          </a:p>
          <a:p>
            <a:pPr marL="0" lvl="0" indent="457200" algn="l" rtl="0">
              <a:lnSpc>
                <a:spcPct val="90000"/>
              </a:lnSpc>
              <a:spcBef>
                <a:spcPts val="1000"/>
              </a:spcBef>
              <a:spcAft>
                <a:spcPts val="0"/>
              </a:spcAft>
              <a:buClr>
                <a:schemeClr val="dk1"/>
              </a:buClr>
              <a:buSzPts val="2000"/>
              <a:buNone/>
            </a:pPr>
            <a:r>
              <a:rPr lang="en-US" dirty="0"/>
              <a:t>Need a PK on each replicated table</a:t>
            </a:r>
            <a:endParaRPr dirty="0"/>
          </a:p>
          <a:p>
            <a:pPr marL="0" lvl="0" indent="457200" algn="l" rtl="0">
              <a:lnSpc>
                <a:spcPct val="90000"/>
              </a:lnSpc>
              <a:spcBef>
                <a:spcPts val="1000"/>
              </a:spcBef>
              <a:spcAft>
                <a:spcPts val="0"/>
              </a:spcAft>
              <a:buClr>
                <a:schemeClr val="dk1"/>
              </a:buClr>
              <a:buSzPts val="2000"/>
              <a:buNone/>
            </a:pPr>
            <a:r>
              <a:rPr lang="en-US" dirty="0"/>
              <a:t>No single built-in connection name for the application</a:t>
            </a:r>
            <a:endParaRPr dirty="0"/>
          </a:p>
          <a:p>
            <a:pPr marL="0" lvl="0" indent="457200" algn="l" rtl="0">
              <a:lnSpc>
                <a:spcPct val="90000"/>
              </a:lnSpc>
              <a:spcBef>
                <a:spcPts val="1000"/>
              </a:spcBef>
              <a:spcAft>
                <a:spcPts val="0"/>
              </a:spcAft>
              <a:buClr>
                <a:schemeClr val="dk1"/>
              </a:buClr>
              <a:buSzPts val="2000"/>
              <a:buNone/>
            </a:pPr>
            <a:r>
              <a:rPr lang="en-US" dirty="0"/>
              <a:t>Snapshots to get data seeded can be resource intensive</a:t>
            </a:r>
            <a:endParaRPr dirty="0"/>
          </a:p>
          <a:p>
            <a:pPr marL="0" lvl="0" indent="0" algn="l" rtl="0">
              <a:lnSpc>
                <a:spcPct val="90000"/>
              </a:lnSpc>
              <a:spcBef>
                <a:spcPts val="1000"/>
              </a:spcBef>
              <a:spcAft>
                <a:spcPts val="0"/>
              </a:spcAft>
              <a:buClr>
                <a:schemeClr val="dk1"/>
              </a:buClr>
              <a:buSzPts val="2000"/>
              <a:buNone/>
            </a:pPr>
            <a:endParaRPr dirty="0"/>
          </a:p>
          <a:p>
            <a:pPr marL="0" lvl="0" indent="0" algn="l" rtl="0">
              <a:lnSpc>
                <a:spcPct val="90000"/>
              </a:lnSpc>
              <a:spcBef>
                <a:spcPts val="1000"/>
              </a:spcBef>
              <a:spcAft>
                <a:spcPts val="0"/>
              </a:spcAft>
              <a:buClr>
                <a:schemeClr val="dk1"/>
              </a:buClr>
              <a:buSzPts val="2000"/>
              <a:buNone/>
            </a:pPr>
            <a:r>
              <a:rPr lang="en-US" dirty="0"/>
              <a:t>Failover Clustering - </a:t>
            </a:r>
            <a:endParaRPr dirty="0"/>
          </a:p>
          <a:p>
            <a:pPr marL="0" lvl="0" indent="457200" algn="l" rtl="0">
              <a:lnSpc>
                <a:spcPct val="90000"/>
              </a:lnSpc>
              <a:spcBef>
                <a:spcPts val="1000"/>
              </a:spcBef>
              <a:spcAft>
                <a:spcPts val="0"/>
              </a:spcAft>
              <a:buClr>
                <a:schemeClr val="dk1"/>
              </a:buClr>
              <a:buSzPts val="2000"/>
              <a:buNone/>
            </a:pPr>
            <a:r>
              <a:rPr lang="en-US" dirty="0"/>
              <a:t>Shared storage or shared storage trickery required. </a:t>
            </a:r>
            <a:endParaRPr dirty="0"/>
          </a:p>
          <a:p>
            <a:pPr marL="0" lvl="0" indent="457200" algn="l" rtl="0">
              <a:lnSpc>
                <a:spcPct val="90000"/>
              </a:lnSpc>
              <a:spcBef>
                <a:spcPts val="1000"/>
              </a:spcBef>
              <a:spcAft>
                <a:spcPts val="0"/>
              </a:spcAft>
              <a:buClr>
                <a:schemeClr val="dk1"/>
              </a:buClr>
              <a:buSzPts val="2000"/>
              <a:buNone/>
            </a:pPr>
            <a:r>
              <a:rPr lang="en-US" dirty="0"/>
              <a:t>Only provides HA</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9"/>
        <p:cNvGrpSpPr/>
        <p:nvPr/>
      </p:nvGrpSpPr>
      <p:grpSpPr>
        <a:xfrm>
          <a:off x="0" y="0"/>
          <a:ext cx="0" cy="0"/>
          <a:chOff x="0" y="0"/>
          <a:chExt cx="0" cy="0"/>
        </a:xfrm>
      </p:grpSpPr>
      <p:sp>
        <p:nvSpPr>
          <p:cNvPr id="790" name="Google Shape;790;g30f0d43213e_0_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1" name="Google Shape;791;g30f0d43213e_0_41"/>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2" name="Google Shape;792;g30f0d43213e_0_41"/>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3" name="Google Shape;793;g30f0d43213e_0_41"/>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g30f0d43213e_0_41"/>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g30f0d43213e_0_41"/>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700"/>
              <a:buFont typeface="Calibri"/>
              <a:buNone/>
            </a:pPr>
            <a:r>
              <a:rPr lang="en-US" sz="3700" b="1">
                <a:solidFill>
                  <a:schemeClr val="lt1"/>
                </a:solidFill>
              </a:rPr>
              <a:t>High Availability/Disaster Recovery</a:t>
            </a:r>
            <a:endParaRPr sz="3700" b="1">
              <a:solidFill>
                <a:srgbClr val="FFFFFF"/>
              </a:solidFill>
              <a:latin typeface="Calibri"/>
              <a:ea typeface="Calibri"/>
              <a:cs typeface="Calibri"/>
              <a:sym typeface="Calibri"/>
            </a:endParaRPr>
          </a:p>
        </p:txBody>
      </p:sp>
      <p:sp>
        <p:nvSpPr>
          <p:cNvPr id="796" name="Google Shape;796;g30f0d43213e_0_41"/>
          <p:cNvSpPr txBox="1">
            <a:spLocks noGrp="1"/>
          </p:cNvSpPr>
          <p:nvPr>
            <p:ph type="subTitle" idx="1"/>
          </p:nvPr>
        </p:nvSpPr>
        <p:spPr>
          <a:xfrm>
            <a:off x="1142050" y="1597500"/>
            <a:ext cx="9723900" cy="470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000"/>
              <a:buNone/>
            </a:pPr>
            <a:r>
              <a:rPr lang="en-US"/>
              <a:t>Availability Groups - (2012) but many enhancements all the way through 2022</a:t>
            </a:r>
            <a:endParaRPr/>
          </a:p>
          <a:p>
            <a:pPr marL="0" lvl="0" indent="0" algn="l" rtl="0">
              <a:lnSpc>
                <a:spcPct val="90000"/>
              </a:lnSpc>
              <a:spcBef>
                <a:spcPts val="1000"/>
              </a:spcBef>
              <a:spcAft>
                <a:spcPts val="0"/>
              </a:spcAft>
              <a:buClr>
                <a:schemeClr val="dk1"/>
              </a:buClr>
              <a:buSzPts val="2000"/>
              <a:buNone/>
            </a:pPr>
            <a:endParaRPr/>
          </a:p>
          <a:p>
            <a:pPr marL="0" lvl="0" indent="0" algn="l" rtl="0">
              <a:lnSpc>
                <a:spcPct val="90000"/>
              </a:lnSpc>
              <a:spcBef>
                <a:spcPts val="1000"/>
              </a:spcBef>
              <a:spcAft>
                <a:spcPts val="0"/>
              </a:spcAft>
              <a:buClr>
                <a:schemeClr val="dk1"/>
              </a:buClr>
              <a:buSzPts val="2000"/>
              <a:buNone/>
            </a:pPr>
            <a:r>
              <a:rPr lang="en-US"/>
              <a:t>How do availability groups try to address the limitations we just discussed?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1"/>
        <p:cNvGrpSpPr/>
        <p:nvPr/>
      </p:nvGrpSpPr>
      <p:grpSpPr>
        <a:xfrm>
          <a:off x="0" y="0"/>
          <a:ext cx="0" cy="0"/>
          <a:chOff x="0" y="0"/>
          <a:chExt cx="0" cy="0"/>
        </a:xfrm>
      </p:grpSpPr>
      <p:sp>
        <p:nvSpPr>
          <p:cNvPr id="802" name="Google Shape;802;g2ff02207681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3" name="Google Shape;803;g2ff02207681_0_0"/>
          <p:cNvSpPr/>
          <p:nvPr/>
        </p:nvSpPr>
        <p:spPr>
          <a:xfrm rot="10800000" flipH="1">
            <a:off x="2" y="55"/>
            <a:ext cx="12192000" cy="1575900"/>
          </a:xfrm>
          <a:prstGeom prst="rect">
            <a:avLst/>
          </a:prstGeom>
          <a:gradFill>
            <a:gsLst>
              <a:gs pos="0">
                <a:srgbClr val="000000">
                  <a:alpha val="95686"/>
                </a:srgbClr>
              </a:gs>
              <a:gs pos="100000">
                <a:srgbClr val="2F5496"/>
              </a:gs>
            </a:gsLst>
            <a:lin ang="59999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4" name="Google Shape;804;g2ff02207681_0_0"/>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5" name="Google Shape;805;g2ff02207681_0_0"/>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6" name="Google Shape;806;g2ff02207681_0_0"/>
          <p:cNvSpPr txBox="1">
            <a:spLocks noGrp="1"/>
          </p:cNvSpPr>
          <p:nvPr>
            <p:ph type="ctrTitle"/>
          </p:nvPr>
        </p:nvSpPr>
        <p:spPr>
          <a:xfrm>
            <a:off x="699713" y="248038"/>
            <a:ext cx="1140480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sp>
        <p:nvSpPr>
          <p:cNvPr id="807" name="Google Shape;807;g2ff02207681_0_0"/>
          <p:cNvSpPr txBox="1">
            <a:spLocks noGrp="1"/>
          </p:cNvSpPr>
          <p:nvPr>
            <p:ph type="subTitle" idx="1"/>
          </p:nvPr>
        </p:nvSpPr>
        <p:spPr>
          <a:xfrm>
            <a:off x="1524000" y="1822347"/>
            <a:ext cx="9144000" cy="4507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Summary of Availability Group Positives</a:t>
            </a:r>
            <a:endParaRPr/>
          </a:p>
          <a:p>
            <a:pPr marL="0" lvl="0" indent="0" algn="l" rtl="0">
              <a:lnSpc>
                <a:spcPct val="90000"/>
              </a:lnSpc>
              <a:spcBef>
                <a:spcPts val="1000"/>
              </a:spcBef>
              <a:spcAft>
                <a:spcPts val="0"/>
              </a:spcAft>
              <a:buClr>
                <a:schemeClr val="dk1"/>
              </a:buClr>
              <a:buSzPts val="2400"/>
              <a:buNone/>
            </a:pPr>
            <a:endParaRPr/>
          </a:p>
          <a:p>
            <a:pPr marL="342900" lvl="0" indent="-342900" algn="l" rtl="0">
              <a:lnSpc>
                <a:spcPct val="90000"/>
              </a:lnSpc>
              <a:spcBef>
                <a:spcPts val="1000"/>
              </a:spcBef>
              <a:spcAft>
                <a:spcPts val="0"/>
              </a:spcAft>
              <a:buClr>
                <a:schemeClr val="dk1"/>
              </a:buClr>
              <a:buSzPts val="2400"/>
              <a:buFont typeface="Arial"/>
              <a:buChar char="•"/>
            </a:pPr>
            <a:r>
              <a:rPr lang="en-US"/>
              <a:t>No shared storage or shared storage “trickery” via software </a:t>
            </a:r>
            <a:endParaRPr/>
          </a:p>
          <a:p>
            <a:pPr marL="0" lvl="0" indent="457200" algn="l" rtl="0">
              <a:lnSpc>
                <a:spcPct val="90000"/>
              </a:lnSpc>
              <a:spcBef>
                <a:spcPts val="1000"/>
              </a:spcBef>
              <a:spcAft>
                <a:spcPts val="0"/>
              </a:spcAft>
              <a:buNone/>
            </a:pPr>
            <a:r>
              <a:rPr lang="en-US"/>
              <a:t>(solves FCI obstacle)</a:t>
            </a:r>
            <a:endParaRPr/>
          </a:p>
          <a:p>
            <a:pPr marL="0" lvl="0" indent="0" algn="l" rtl="0">
              <a:lnSpc>
                <a:spcPct val="90000"/>
              </a:lnSpc>
              <a:spcBef>
                <a:spcPts val="1000"/>
              </a:spcBef>
              <a:spcAft>
                <a:spcPts val="0"/>
              </a:spcAft>
              <a:buNone/>
            </a:pPr>
            <a:endParaRPr/>
          </a:p>
          <a:p>
            <a:pPr marL="342900" lvl="0" indent="-342900" algn="l" rtl="0">
              <a:lnSpc>
                <a:spcPct val="90000"/>
              </a:lnSpc>
              <a:spcBef>
                <a:spcPts val="1000"/>
              </a:spcBef>
              <a:spcAft>
                <a:spcPts val="0"/>
              </a:spcAft>
              <a:buSzPts val="2400"/>
              <a:buChar char="•"/>
            </a:pPr>
            <a:r>
              <a:rPr lang="en-US"/>
              <a:t>Provides built-in DR via multi-subnet config (solves FCI obstacle)</a:t>
            </a:r>
            <a:endParaRPr/>
          </a:p>
          <a:p>
            <a:pPr marL="0" lvl="0" indent="0" algn="l" rtl="0">
              <a:lnSpc>
                <a:spcPct val="90000"/>
              </a:lnSpc>
              <a:spcBef>
                <a:spcPts val="1000"/>
              </a:spcBef>
              <a:spcAft>
                <a:spcPts val="0"/>
              </a:spcAft>
              <a:buNone/>
            </a:pPr>
            <a:endParaRPr/>
          </a:p>
          <a:p>
            <a:pPr marL="342900" lvl="0" indent="-342900" algn="l" rtl="0">
              <a:lnSpc>
                <a:spcPct val="90000"/>
              </a:lnSpc>
              <a:spcBef>
                <a:spcPts val="1000"/>
              </a:spcBef>
              <a:spcAft>
                <a:spcPts val="0"/>
              </a:spcAft>
              <a:buSzPts val="2400"/>
              <a:buChar char="•"/>
            </a:pPr>
            <a:r>
              <a:rPr lang="en-US"/>
              <a:t>Tables don’t need a PK to participate (solves replication obstacle)</a:t>
            </a:r>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6"/>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167" name="Google Shape;167;p6"/>
          <p:cNvSpPr txBox="1">
            <a:spLocks noGrp="1"/>
          </p:cNvSpPr>
          <p:nvPr>
            <p:ph type="subTitle" idx="1"/>
          </p:nvPr>
        </p:nvSpPr>
        <p:spPr>
          <a:xfrm>
            <a:off x="1207008" y="1597432"/>
            <a:ext cx="9784080" cy="52605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Arial"/>
              <a:buChar char="•"/>
            </a:pPr>
            <a:r>
              <a:rPr lang="en-US"/>
              <a:t>How did I decide which SQL Server versions to discuss?</a:t>
            </a:r>
            <a:endParaRPr/>
          </a:p>
          <a:p>
            <a:pPr marL="0" lvl="0" indent="152400" algn="l" rtl="0">
              <a:lnSpc>
                <a:spcPct val="90000"/>
              </a:lnSpc>
              <a:spcBef>
                <a:spcPts val="1000"/>
              </a:spcBef>
              <a:spcAft>
                <a:spcPts val="0"/>
              </a:spcAft>
              <a:buClr>
                <a:schemeClr val="dk1"/>
              </a:buClr>
              <a:buSzPts val="2400"/>
              <a:buFont typeface="Arial"/>
              <a:buNone/>
            </a:pPr>
            <a:endParaRPr/>
          </a:p>
          <a:p>
            <a:pPr marL="0" lvl="0" indent="0" algn="l" rtl="0">
              <a:lnSpc>
                <a:spcPct val="90000"/>
              </a:lnSpc>
              <a:spcBef>
                <a:spcPts val="1000"/>
              </a:spcBef>
              <a:spcAft>
                <a:spcPts val="0"/>
              </a:spcAft>
              <a:buClr>
                <a:schemeClr val="dk1"/>
              </a:buClr>
              <a:buSzPts val="2400"/>
              <a:buFont typeface="Arial"/>
              <a:buChar char="•"/>
            </a:pPr>
            <a:r>
              <a:rPr lang="en-US" u="sng">
                <a:solidFill>
                  <a:schemeClr val="hlink"/>
                </a:solidFill>
                <a:hlinkClick r:id="rId3"/>
              </a:rPr>
              <a:t>https://sqlserverupdates.com/</a:t>
            </a:r>
            <a:endParaRPr/>
          </a:p>
          <a:p>
            <a:pPr marL="0" lvl="0" indent="152400" algn="l" rtl="0">
              <a:lnSpc>
                <a:spcPct val="90000"/>
              </a:lnSpc>
              <a:spcBef>
                <a:spcPts val="1000"/>
              </a:spcBef>
              <a:spcAft>
                <a:spcPts val="0"/>
              </a:spcAft>
              <a:buClr>
                <a:schemeClr val="dk1"/>
              </a:buClr>
              <a:buSzPts val="2400"/>
              <a:buFont typeface="Arial"/>
              <a:buNone/>
            </a:pPr>
            <a:endParaRPr/>
          </a:p>
          <a:p>
            <a:pPr marL="0" lvl="0" indent="0" algn="l" rtl="0">
              <a:lnSpc>
                <a:spcPct val="90000"/>
              </a:lnSpc>
              <a:spcBef>
                <a:spcPts val="1000"/>
              </a:spcBef>
              <a:spcAft>
                <a:spcPts val="0"/>
              </a:spcAft>
              <a:buClr>
                <a:schemeClr val="dk1"/>
              </a:buClr>
              <a:buSzPts val="2400"/>
              <a:buFont typeface="Arial"/>
              <a:buChar char="•"/>
            </a:pPr>
            <a:r>
              <a:rPr lang="en-US"/>
              <a:t>Extended support for SQL Server 2012 ended in July 2022.</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Font typeface="Arial"/>
              <a:buChar char="•"/>
            </a:pPr>
            <a:r>
              <a:rPr lang="en-US"/>
              <a:t>Extended Support for SQL Server 2014 ended in July 2024.</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2"/>
        <p:cNvGrpSpPr/>
        <p:nvPr/>
      </p:nvGrpSpPr>
      <p:grpSpPr>
        <a:xfrm>
          <a:off x="0" y="0"/>
          <a:ext cx="0" cy="0"/>
          <a:chOff x="0" y="0"/>
          <a:chExt cx="0" cy="0"/>
        </a:xfrm>
      </p:grpSpPr>
      <p:sp>
        <p:nvSpPr>
          <p:cNvPr id="813" name="Google Shape;813;g30f0d43213e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4" name="Google Shape;814;g30f0d43213e_0_10"/>
          <p:cNvSpPr/>
          <p:nvPr/>
        </p:nvSpPr>
        <p:spPr>
          <a:xfrm rot="10800000" flipH="1">
            <a:off x="2" y="55"/>
            <a:ext cx="12192000" cy="1575900"/>
          </a:xfrm>
          <a:prstGeom prst="rect">
            <a:avLst/>
          </a:prstGeom>
          <a:gradFill>
            <a:gsLst>
              <a:gs pos="0">
                <a:srgbClr val="000000">
                  <a:alpha val="95686"/>
                </a:srgbClr>
              </a:gs>
              <a:gs pos="100000">
                <a:srgbClr val="2F5496"/>
              </a:gs>
            </a:gsLst>
            <a:lin ang="59999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5" name="Google Shape;815;g30f0d43213e_0_10"/>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6" name="Google Shape;816;g30f0d43213e_0_10"/>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7" name="Google Shape;817;g30f0d43213e_0_10"/>
          <p:cNvSpPr txBox="1">
            <a:spLocks noGrp="1"/>
          </p:cNvSpPr>
          <p:nvPr>
            <p:ph type="ctrTitle"/>
          </p:nvPr>
        </p:nvSpPr>
        <p:spPr>
          <a:xfrm>
            <a:off x="699713" y="248038"/>
            <a:ext cx="1140480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sp>
        <p:nvSpPr>
          <p:cNvPr id="818" name="Google Shape;818;g30f0d43213e_0_10"/>
          <p:cNvSpPr txBox="1">
            <a:spLocks noGrp="1"/>
          </p:cNvSpPr>
          <p:nvPr>
            <p:ph type="subTitle" idx="1"/>
          </p:nvPr>
        </p:nvSpPr>
        <p:spPr>
          <a:xfrm>
            <a:off x="1524000" y="1822350"/>
            <a:ext cx="9144000" cy="4783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Summary of Availability Group Positives</a:t>
            </a:r>
            <a:endParaRPr/>
          </a:p>
          <a:p>
            <a:pPr marL="0" lvl="0" indent="0" algn="l" rtl="0">
              <a:lnSpc>
                <a:spcPct val="90000"/>
              </a:lnSpc>
              <a:spcBef>
                <a:spcPts val="1000"/>
              </a:spcBef>
              <a:spcAft>
                <a:spcPts val="0"/>
              </a:spcAft>
              <a:buNone/>
            </a:pPr>
            <a:endParaRPr/>
          </a:p>
          <a:p>
            <a:pPr marL="342900" lvl="0" indent="-342900" algn="l" rtl="0">
              <a:lnSpc>
                <a:spcPct val="90000"/>
              </a:lnSpc>
              <a:spcBef>
                <a:spcPts val="1000"/>
              </a:spcBef>
              <a:spcAft>
                <a:spcPts val="0"/>
              </a:spcAft>
              <a:buSzPts val="2400"/>
              <a:buChar char="•"/>
            </a:pPr>
            <a:r>
              <a:rPr lang="en-US"/>
              <a:t>Built-in connection name for failover called the Listener </a:t>
            </a:r>
            <a:endParaRPr/>
          </a:p>
          <a:p>
            <a:pPr marL="0" lvl="0" indent="457200" algn="l" rtl="0">
              <a:lnSpc>
                <a:spcPct val="90000"/>
              </a:lnSpc>
              <a:spcBef>
                <a:spcPts val="1000"/>
              </a:spcBef>
              <a:spcAft>
                <a:spcPts val="0"/>
              </a:spcAft>
              <a:buNone/>
            </a:pPr>
            <a:r>
              <a:rPr lang="en-US"/>
              <a:t>(solves LS/replication obstacle)</a:t>
            </a:r>
            <a:endParaRPr/>
          </a:p>
          <a:p>
            <a:pPr marL="0" lvl="0" indent="0" algn="l" rtl="0">
              <a:lnSpc>
                <a:spcPct val="90000"/>
              </a:lnSpc>
              <a:spcBef>
                <a:spcPts val="1000"/>
              </a:spcBef>
              <a:spcAft>
                <a:spcPts val="0"/>
              </a:spcAft>
              <a:buNone/>
            </a:pPr>
            <a:endParaRPr/>
          </a:p>
          <a:p>
            <a:pPr marL="342900" lvl="0" indent="-342900" algn="l" rtl="0">
              <a:lnSpc>
                <a:spcPct val="90000"/>
              </a:lnSpc>
              <a:spcBef>
                <a:spcPts val="1000"/>
              </a:spcBef>
              <a:spcAft>
                <a:spcPts val="0"/>
              </a:spcAft>
              <a:buSzPts val="2400"/>
              <a:buChar char="•"/>
            </a:pPr>
            <a:r>
              <a:rPr lang="en-US"/>
              <a:t>Data is within a few seconds of the primary. (Solves LS obstacle)</a:t>
            </a:r>
            <a:endParaRPr/>
          </a:p>
          <a:p>
            <a:pPr marL="0" lvl="0" indent="0" algn="l" rtl="0">
              <a:lnSpc>
                <a:spcPct val="90000"/>
              </a:lnSpc>
              <a:spcBef>
                <a:spcPts val="1000"/>
              </a:spcBef>
              <a:spcAft>
                <a:spcPts val="0"/>
              </a:spcAft>
              <a:buNone/>
            </a:pPr>
            <a:endParaRPr/>
          </a:p>
          <a:p>
            <a:pPr marL="342900" lvl="0" indent="-342900" algn="l" rtl="0">
              <a:lnSpc>
                <a:spcPct val="90000"/>
              </a:lnSpc>
              <a:spcBef>
                <a:spcPts val="1000"/>
              </a:spcBef>
              <a:spcAft>
                <a:spcPts val="0"/>
              </a:spcAft>
              <a:buSzPts val="2400"/>
              <a:buChar char="•"/>
            </a:pPr>
            <a:r>
              <a:rPr lang="en-US"/>
              <a:t>Readable secondaries by direct connect to a secondary instance name (Solves Mirroring/LS obstacle)</a:t>
            </a:r>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3"/>
        <p:cNvGrpSpPr/>
        <p:nvPr/>
      </p:nvGrpSpPr>
      <p:grpSpPr>
        <a:xfrm>
          <a:off x="0" y="0"/>
          <a:ext cx="0" cy="0"/>
          <a:chOff x="0" y="0"/>
          <a:chExt cx="0" cy="0"/>
        </a:xfrm>
      </p:grpSpPr>
      <p:sp>
        <p:nvSpPr>
          <p:cNvPr id="824" name="Google Shape;824;g30f0d43213e_0_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5" name="Google Shape;825;g30f0d43213e_0_31"/>
          <p:cNvSpPr/>
          <p:nvPr/>
        </p:nvSpPr>
        <p:spPr>
          <a:xfrm rot="10800000" flipH="1">
            <a:off x="2" y="55"/>
            <a:ext cx="12192000" cy="1575900"/>
          </a:xfrm>
          <a:prstGeom prst="rect">
            <a:avLst/>
          </a:prstGeom>
          <a:gradFill>
            <a:gsLst>
              <a:gs pos="0">
                <a:srgbClr val="000000">
                  <a:alpha val="95686"/>
                </a:srgbClr>
              </a:gs>
              <a:gs pos="100000">
                <a:srgbClr val="2F5496"/>
              </a:gs>
            </a:gsLst>
            <a:lin ang="59999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6" name="Google Shape;826;g30f0d43213e_0_31"/>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7" name="Google Shape;827;g30f0d43213e_0_31"/>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8" name="Google Shape;828;g30f0d43213e_0_31"/>
          <p:cNvSpPr txBox="1">
            <a:spLocks noGrp="1"/>
          </p:cNvSpPr>
          <p:nvPr>
            <p:ph type="ctrTitle"/>
          </p:nvPr>
        </p:nvSpPr>
        <p:spPr>
          <a:xfrm>
            <a:off x="699713" y="248038"/>
            <a:ext cx="1140480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sp>
        <p:nvSpPr>
          <p:cNvPr id="829" name="Google Shape;829;g30f0d43213e_0_31"/>
          <p:cNvSpPr txBox="1">
            <a:spLocks noGrp="1"/>
          </p:cNvSpPr>
          <p:nvPr>
            <p:ph type="subTitle" idx="1"/>
          </p:nvPr>
        </p:nvSpPr>
        <p:spPr>
          <a:xfrm>
            <a:off x="1524000" y="1822350"/>
            <a:ext cx="9144000" cy="4783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Summary of Availability Group Positives</a:t>
            </a:r>
            <a:endParaRPr/>
          </a:p>
          <a:p>
            <a:pPr marL="0" lvl="0" indent="0" algn="l" rtl="0">
              <a:lnSpc>
                <a:spcPct val="90000"/>
              </a:lnSpc>
              <a:spcBef>
                <a:spcPts val="1000"/>
              </a:spcBef>
              <a:spcAft>
                <a:spcPts val="0"/>
              </a:spcAft>
              <a:buNone/>
            </a:pPr>
            <a:endParaRPr/>
          </a:p>
          <a:p>
            <a:pPr marL="342900" lvl="0" indent="-342900" algn="l" rtl="0">
              <a:lnSpc>
                <a:spcPct val="90000"/>
              </a:lnSpc>
              <a:spcBef>
                <a:spcPts val="1000"/>
              </a:spcBef>
              <a:spcAft>
                <a:spcPts val="0"/>
              </a:spcAft>
              <a:buClr>
                <a:schemeClr val="dk1"/>
              </a:buClr>
              <a:buSzPts val="2400"/>
              <a:buFont typeface="Arial"/>
              <a:buChar char="•"/>
            </a:pPr>
            <a:r>
              <a:rPr lang="en-US"/>
              <a:t>Readable secondary using ReadOnly routing feature via Listener </a:t>
            </a:r>
            <a:endParaRPr/>
          </a:p>
          <a:p>
            <a:pPr marL="0" lvl="0" indent="457200" algn="l" rtl="0">
              <a:lnSpc>
                <a:spcPct val="90000"/>
              </a:lnSpc>
              <a:spcBef>
                <a:spcPts val="1000"/>
              </a:spcBef>
              <a:spcAft>
                <a:spcPts val="0"/>
              </a:spcAft>
              <a:buNone/>
            </a:pPr>
            <a:r>
              <a:rPr lang="en-US"/>
              <a:t>(Solves Mirroring/LS obstacle)</a:t>
            </a:r>
            <a:endParaRPr/>
          </a:p>
          <a:p>
            <a:pPr marL="0" lvl="0" indent="457200" algn="l" rtl="0">
              <a:lnSpc>
                <a:spcPct val="90000"/>
              </a:lnSpc>
              <a:spcBef>
                <a:spcPts val="1000"/>
              </a:spcBef>
              <a:spcAft>
                <a:spcPts val="0"/>
              </a:spcAft>
              <a:buNone/>
            </a:pPr>
            <a:endParaRPr/>
          </a:p>
          <a:p>
            <a:pPr marL="342900" lvl="0" indent="-342900" algn="l" rtl="0">
              <a:lnSpc>
                <a:spcPct val="90000"/>
              </a:lnSpc>
              <a:spcBef>
                <a:spcPts val="1000"/>
              </a:spcBef>
              <a:spcAft>
                <a:spcPts val="0"/>
              </a:spcAft>
              <a:buClr>
                <a:schemeClr val="dk1"/>
              </a:buClr>
              <a:buSzPts val="2400"/>
              <a:buFont typeface="Arial"/>
              <a:buChar char="•"/>
            </a:pPr>
            <a:r>
              <a:rPr lang="en-US"/>
              <a:t>Automatic failover for a group of databases (Solves Mirroring/LS/replication obstacle)</a:t>
            </a:r>
            <a:endParaRPr/>
          </a:p>
          <a:p>
            <a:pPr marL="0" lvl="0" indent="0" algn="l" rtl="0">
              <a:lnSpc>
                <a:spcPct val="90000"/>
              </a:lnSpc>
              <a:spcBef>
                <a:spcPts val="100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4"/>
        <p:cNvGrpSpPr/>
        <p:nvPr/>
      </p:nvGrpSpPr>
      <p:grpSpPr>
        <a:xfrm>
          <a:off x="0" y="0"/>
          <a:ext cx="0" cy="0"/>
          <a:chOff x="0" y="0"/>
          <a:chExt cx="0" cy="0"/>
        </a:xfrm>
      </p:grpSpPr>
      <p:sp>
        <p:nvSpPr>
          <p:cNvPr id="835" name="Google Shape;835;g2faa10bbf41_0_4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6" name="Google Shape;836;g2faa10bbf41_0_48"/>
          <p:cNvSpPr/>
          <p:nvPr/>
        </p:nvSpPr>
        <p:spPr>
          <a:xfrm rot="10800000" flipH="1">
            <a:off x="2" y="55"/>
            <a:ext cx="12192000" cy="1575900"/>
          </a:xfrm>
          <a:prstGeom prst="rect">
            <a:avLst/>
          </a:prstGeom>
          <a:gradFill>
            <a:gsLst>
              <a:gs pos="0">
                <a:srgbClr val="000000">
                  <a:alpha val="95686"/>
                </a:srgbClr>
              </a:gs>
              <a:gs pos="100000">
                <a:srgbClr val="2F5496"/>
              </a:gs>
            </a:gsLst>
            <a:lin ang="59999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7" name="Google Shape;837;g2faa10bbf41_0_48"/>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8" name="Google Shape;838;g2faa10bbf41_0_48"/>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9" name="Google Shape;839;g2faa10bbf41_0_48"/>
          <p:cNvSpPr txBox="1">
            <a:spLocks noGrp="1"/>
          </p:cNvSpPr>
          <p:nvPr>
            <p:ph type="ctrTitle"/>
          </p:nvPr>
        </p:nvSpPr>
        <p:spPr>
          <a:xfrm>
            <a:off x="699713" y="248038"/>
            <a:ext cx="1140480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sp>
        <p:nvSpPr>
          <p:cNvPr id="840" name="Google Shape;840;g2faa10bbf41_0_48"/>
          <p:cNvSpPr txBox="1">
            <a:spLocks noGrp="1"/>
          </p:cNvSpPr>
          <p:nvPr>
            <p:ph type="subTitle" idx="1"/>
          </p:nvPr>
        </p:nvSpPr>
        <p:spPr>
          <a:xfrm>
            <a:off x="1524000" y="1822347"/>
            <a:ext cx="9144000" cy="45075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dirty="0"/>
              <a:t>Summary of Availability Group Positives</a:t>
            </a:r>
            <a:endParaRPr dirty="0"/>
          </a:p>
          <a:p>
            <a:pPr marL="0" lvl="0" indent="0" algn="l" rtl="0">
              <a:lnSpc>
                <a:spcPct val="90000"/>
              </a:lnSpc>
              <a:spcBef>
                <a:spcPts val="1000"/>
              </a:spcBef>
              <a:spcAft>
                <a:spcPts val="0"/>
              </a:spcAft>
              <a:buNone/>
            </a:pPr>
            <a:endParaRPr dirty="0"/>
          </a:p>
          <a:p>
            <a:pPr marL="457200" lvl="0" indent="-152400" algn="l" rtl="0">
              <a:spcBef>
                <a:spcPts val="1000"/>
              </a:spcBef>
              <a:spcAft>
                <a:spcPts val="0"/>
              </a:spcAft>
              <a:buSzPts val="2400"/>
              <a:buChar char="•"/>
            </a:pPr>
            <a:r>
              <a:rPr lang="en-US" dirty="0"/>
              <a:t>Relatively easy to leverage for upgrades</a:t>
            </a:r>
            <a:endParaRPr dirty="0"/>
          </a:p>
          <a:p>
            <a:pPr marL="457200" lvl="0" indent="0" algn="l" rtl="0">
              <a:spcBef>
                <a:spcPts val="1000"/>
              </a:spcBef>
              <a:spcAft>
                <a:spcPts val="0"/>
              </a:spcAft>
              <a:buNone/>
            </a:pPr>
            <a:endParaRPr dirty="0"/>
          </a:p>
          <a:p>
            <a:pPr marL="457200" lvl="0" indent="-152400" algn="l" rtl="0">
              <a:spcBef>
                <a:spcPts val="1000"/>
              </a:spcBef>
              <a:spcAft>
                <a:spcPts val="0"/>
              </a:spcAft>
              <a:buSzPts val="2400"/>
              <a:buChar char="•"/>
            </a:pPr>
            <a:r>
              <a:rPr lang="en-US" dirty="0"/>
              <a:t>Automatic page repair from a secondary under certain conditions</a:t>
            </a:r>
          </a:p>
          <a:p>
            <a:pPr marL="304800" lvl="0" indent="0" algn="l" rtl="0">
              <a:spcBef>
                <a:spcPts val="1000"/>
              </a:spcBef>
              <a:spcAft>
                <a:spcPts val="0"/>
              </a:spcAft>
              <a:buSzPts val="2400"/>
            </a:pPr>
            <a:r>
              <a:rPr lang="en-US" dirty="0"/>
              <a:t>(Trackable with </a:t>
            </a:r>
            <a:r>
              <a:rPr lang="en-US" dirty="0" err="1"/>
              <a:t>sys.dm_hadr_auto_page_repair</a:t>
            </a:r>
            <a:r>
              <a:rPr lang="en-US" dirty="0"/>
              <a:t>)</a:t>
            </a:r>
            <a:endParaRPr dirty="0"/>
          </a:p>
          <a:p>
            <a:pPr marL="457200" lvl="0" indent="0" algn="l" rtl="0">
              <a:spcBef>
                <a:spcPts val="1000"/>
              </a:spcBef>
              <a:spcAft>
                <a:spcPts val="0"/>
              </a:spcAft>
              <a:buNone/>
            </a:pPr>
            <a:endParaRPr dirty="0"/>
          </a:p>
          <a:p>
            <a:pPr marL="457200" lvl="0" indent="-152400" algn="l" rtl="0">
              <a:spcBef>
                <a:spcPts val="1000"/>
              </a:spcBef>
              <a:spcAft>
                <a:spcPts val="0"/>
              </a:spcAft>
              <a:buSzPts val="2400"/>
              <a:buChar char="•"/>
            </a:pPr>
            <a:r>
              <a:rPr lang="en-US" dirty="0"/>
              <a:t>Manage objects outside the database by contained AGs(SQL 2022)</a:t>
            </a:r>
            <a:endParaRPr dirty="0"/>
          </a:p>
          <a:p>
            <a:pPr marL="457200" lvl="0" indent="0" algn="l" rtl="0">
              <a:spcBef>
                <a:spcPts val="1000"/>
              </a:spcBef>
              <a:spcAft>
                <a:spcPts val="0"/>
              </a:spcAft>
              <a:buNone/>
            </a:pPr>
            <a:endParaRPr dirty="0"/>
          </a:p>
          <a:p>
            <a:pPr marL="457200" lvl="0" indent="-152400" algn="l" rtl="0">
              <a:spcBef>
                <a:spcPts val="1000"/>
              </a:spcBef>
              <a:spcAft>
                <a:spcPts val="0"/>
              </a:spcAft>
              <a:buSzPts val="2400"/>
              <a:buChar char="•"/>
            </a:pPr>
            <a:r>
              <a:rPr lang="en-US" dirty="0"/>
              <a:t>Query Store on readable secondaries (SQL 2022)</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845"/>
        <p:cNvGrpSpPr/>
        <p:nvPr/>
      </p:nvGrpSpPr>
      <p:grpSpPr>
        <a:xfrm>
          <a:off x="0" y="0"/>
          <a:ext cx="0" cy="0"/>
          <a:chOff x="0" y="0"/>
          <a:chExt cx="0" cy="0"/>
        </a:xfrm>
      </p:grpSpPr>
      <p:sp>
        <p:nvSpPr>
          <p:cNvPr id="846" name="Google Shape;846;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5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5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5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0" name="Google Shape;850;p5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1" name="Google Shape;851;p51"/>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High Availability/Disaster Recovery</a:t>
            </a:r>
            <a:endParaRPr sz="3700" b="1">
              <a:solidFill>
                <a:srgbClr val="FFFFFF"/>
              </a:solidFill>
              <a:latin typeface="Calibri"/>
              <a:ea typeface="Calibri"/>
              <a:cs typeface="Calibri"/>
              <a:sym typeface="Calibri"/>
            </a:endParaRPr>
          </a:p>
        </p:txBody>
      </p:sp>
      <p:sp>
        <p:nvSpPr>
          <p:cNvPr id="852" name="Google Shape;852;p51"/>
          <p:cNvSpPr txBox="1">
            <a:spLocks noGrp="1"/>
          </p:cNvSpPr>
          <p:nvPr>
            <p:ph type="subTitle" idx="1"/>
          </p:nvPr>
        </p:nvSpPr>
        <p:spPr>
          <a:xfrm>
            <a:off x="1371599" y="2550505"/>
            <a:ext cx="3734555" cy="39227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r>
              <a:rPr lang="en-US" sz="2000"/>
              <a:t>What is High Availability?</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What is Disaster Recovery?</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pic>
        <p:nvPicPr>
          <p:cNvPr id="853" name="Google Shape;853;p51" descr="MC Brooks on Pexel"/>
          <p:cNvPicPr preferRelativeResize="0"/>
          <p:nvPr/>
        </p:nvPicPr>
        <p:blipFill rotWithShape="1">
          <a:blip r:embed="rId3">
            <a:alphaModFix/>
          </a:blip>
          <a:srcRect/>
          <a:stretch/>
        </p:blipFill>
        <p:spPr>
          <a:xfrm>
            <a:off x="5106154" y="2550505"/>
            <a:ext cx="6043947" cy="313559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8"/>
        <p:cNvGrpSpPr/>
        <p:nvPr/>
      </p:nvGrpSpPr>
      <p:grpSpPr>
        <a:xfrm>
          <a:off x="0" y="0"/>
          <a:ext cx="0" cy="0"/>
          <a:chOff x="0" y="0"/>
          <a:chExt cx="0" cy="0"/>
        </a:xfrm>
      </p:grpSpPr>
      <p:sp>
        <p:nvSpPr>
          <p:cNvPr id="859" name="Google Shape;859;p52"/>
          <p:cNvSpPr/>
          <p:nvPr/>
        </p:nvSpPr>
        <p:spPr>
          <a:xfrm>
            <a:off x="-2" y="0"/>
            <a:ext cx="1219200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0" name="Google Shape;860;p52"/>
          <p:cNvSpPr txBox="1">
            <a:spLocks noGrp="1"/>
          </p:cNvSpPr>
          <p:nvPr>
            <p:ph type="ctrTitle"/>
          </p:nvPr>
        </p:nvSpPr>
        <p:spPr>
          <a:xfrm>
            <a:off x="-2" y="1237266"/>
            <a:ext cx="6346482" cy="94461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Font typeface="Calibri"/>
              <a:buNone/>
            </a:pPr>
            <a:r>
              <a:rPr lang="en-US" sz="2200" b="1" i="0"/>
              <a:t>Modern SQL Server Features That Make Life Better</a:t>
            </a:r>
            <a:br>
              <a:rPr lang="en-US" sz="2200" b="1" i="0"/>
            </a:br>
            <a:br>
              <a:rPr lang="en-US" sz="2200" b="1" i="0"/>
            </a:br>
            <a:br>
              <a:rPr lang="en-US" sz="2200" b="1" i="0"/>
            </a:br>
            <a:br>
              <a:rPr lang="en-US" sz="2200" b="1" i="0"/>
            </a:br>
            <a:br>
              <a:rPr lang="en-US" sz="2200" b="1" i="0"/>
            </a:br>
            <a:br>
              <a:rPr lang="en-US" sz="2200" b="1" i="0"/>
            </a:br>
            <a:br>
              <a:rPr lang="en-US" sz="2200" b="1" i="0"/>
            </a:br>
            <a:endParaRPr sz="2200" b="1"/>
          </a:p>
        </p:txBody>
      </p:sp>
      <p:sp>
        <p:nvSpPr>
          <p:cNvPr id="861" name="Google Shape;861;p52"/>
          <p:cNvSpPr/>
          <p:nvPr/>
        </p:nvSpPr>
        <p:spPr>
          <a:xfrm flipH="1">
            <a:off x="6096000" y="-3"/>
            <a:ext cx="6096000" cy="6858000"/>
          </a:xfrm>
          <a:prstGeom prst="rect">
            <a:avLst/>
          </a:prstGeom>
          <a:gradFill>
            <a:gsLst>
              <a:gs pos="0">
                <a:srgbClr val="000000"/>
              </a:gs>
              <a:gs pos="26000">
                <a:srgbClr val="000000"/>
              </a:gs>
              <a:gs pos="100000">
                <a:schemeClr val="accent1"/>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2" name="Google Shape;862;p52"/>
          <p:cNvSpPr/>
          <p:nvPr/>
        </p:nvSpPr>
        <p:spPr>
          <a:xfrm flipH="1">
            <a:off x="6095999" y="-3"/>
            <a:ext cx="6095999" cy="6408536"/>
          </a:xfrm>
          <a:prstGeom prst="rect">
            <a:avLst/>
          </a:prstGeom>
          <a:gradFill>
            <a:gsLst>
              <a:gs pos="0">
                <a:srgbClr val="2F5496">
                  <a:alpha val="55686"/>
                </a:srgbClr>
              </a:gs>
              <a:gs pos="100000">
                <a:srgbClr val="000000">
                  <a:alpha val="51764"/>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3" name="Google Shape;863;p52"/>
          <p:cNvSpPr/>
          <p:nvPr/>
        </p:nvSpPr>
        <p:spPr>
          <a:xfrm rot="-5400000">
            <a:off x="6862482" y="1528481"/>
            <a:ext cx="6858002" cy="3801035"/>
          </a:xfrm>
          <a:prstGeom prst="rect">
            <a:avLst/>
          </a:prstGeom>
          <a:gradFill>
            <a:gsLst>
              <a:gs pos="0">
                <a:srgbClr val="000000">
                  <a:alpha val="33725"/>
                </a:srgbClr>
              </a:gs>
              <a:gs pos="96000">
                <a:srgbClr val="4472C4">
                  <a:alpha val="0"/>
                </a:srgbClr>
              </a:gs>
              <a:gs pos="100000">
                <a:srgbClr val="4472C4">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4" name="Google Shape;864;p52" descr="Graphical user interface, application&#10;&#10;Description automatically generated"/>
          <p:cNvPicPr preferRelativeResize="0"/>
          <p:nvPr/>
        </p:nvPicPr>
        <p:blipFill rotWithShape="1">
          <a:blip r:embed="rId3">
            <a:alphaModFix/>
          </a:blip>
          <a:srcRect/>
          <a:stretch/>
        </p:blipFill>
        <p:spPr>
          <a:xfrm>
            <a:off x="1684064" y="2937049"/>
            <a:ext cx="9221487" cy="3696216"/>
          </a:xfrm>
          <a:prstGeom prst="rect">
            <a:avLst/>
          </a:prstGeom>
          <a:noFill/>
          <a:ln>
            <a:noFill/>
          </a:ln>
        </p:spPr>
      </p:pic>
      <p:sp>
        <p:nvSpPr>
          <p:cNvPr id="865" name="Google Shape;865;p52"/>
          <p:cNvSpPr txBox="1"/>
          <p:nvPr/>
        </p:nvSpPr>
        <p:spPr>
          <a:xfrm>
            <a:off x="6627135" y="264801"/>
            <a:ext cx="4861711"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HA/DR Category</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Availability Groups (2012 and Up, but don’t try it on 2012)</a:t>
            </a:r>
            <a:endParaRPr/>
          </a:p>
          <a:p>
            <a:pPr marL="0" marR="0" lvl="0" indent="0" algn="l" rtl="0">
              <a:spcBef>
                <a:spcPts val="0"/>
              </a:spcBef>
              <a:spcAft>
                <a:spcPts val="0"/>
              </a:spcAft>
              <a:buNone/>
            </a:pPr>
            <a:r>
              <a:rPr lang="en-US" sz="1800" u="sng">
                <a:solidFill>
                  <a:srgbClr val="FF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https://bit.ly/3xieeks</a:t>
            </a:r>
            <a:r>
              <a:rPr lang="en-US" sz="1800">
                <a:solidFill>
                  <a:srgbClr val="FF0000"/>
                </a:solidFill>
                <a:latin typeface="Calibri"/>
                <a:ea typeface="Calibri"/>
                <a:cs typeface="Calibri"/>
                <a:sym typeface="Calibri"/>
              </a:rPr>
              <a:t> </a:t>
            </a:r>
            <a:r>
              <a:rPr lang="en-US" sz="1800">
                <a:solidFill>
                  <a:schemeClr val="lt1"/>
                </a:solidFill>
                <a:latin typeface="Calibri"/>
                <a:ea typeface="Calibri"/>
                <a:cs typeface="Calibri"/>
                <a:sym typeface="Calibri"/>
              </a:rPr>
              <a:t>(MS Docs - What is an AlwaysOn Availability Group)</a:t>
            </a:r>
            <a:endParaRPr/>
          </a:p>
          <a:p>
            <a:pPr marL="0" marR="0" lvl="0" indent="0" algn="l" rtl="0">
              <a:spcBef>
                <a:spcPts val="0"/>
              </a:spcBef>
              <a:spcAft>
                <a:spcPts val="0"/>
              </a:spcAft>
              <a:buNone/>
            </a:pPr>
            <a:r>
              <a:rPr lang="en-US" sz="1800" u="sng">
                <a:solidFill>
                  <a:srgbClr val="FF00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https://bit.ly/3dqxjrG</a:t>
            </a:r>
            <a:r>
              <a:rPr lang="en-US" sz="1800">
                <a:solidFill>
                  <a:srgbClr val="FF0000"/>
                </a:solidFill>
                <a:latin typeface="Calibri"/>
                <a:ea typeface="Calibri"/>
                <a:cs typeface="Calibri"/>
                <a:sym typeface="Calibri"/>
              </a:rPr>
              <a:t> </a:t>
            </a:r>
            <a:r>
              <a:rPr lang="en-US" sz="1800">
                <a:solidFill>
                  <a:schemeClr val="lt1"/>
                </a:solidFill>
                <a:latin typeface="Calibri"/>
                <a:ea typeface="Calibri"/>
                <a:cs typeface="Calibri"/>
                <a:sym typeface="Calibri"/>
              </a:rPr>
              <a:t>(Lee Markum - My Availability Group Database Isn’t Synchronizing)</a:t>
            </a:r>
            <a:endParaRPr/>
          </a:p>
        </p:txBody>
      </p:sp>
      <p:sp>
        <p:nvSpPr>
          <p:cNvPr id="866" name="Google Shape;866;p52"/>
          <p:cNvSpPr txBox="1"/>
          <p:nvPr/>
        </p:nvSpPr>
        <p:spPr>
          <a:xfrm>
            <a:off x="108643" y="4870764"/>
            <a:ext cx="22814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u="sng">
                <a:solidFill>
                  <a:srgbClr val="FF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https://bit.ly/3xieeks</a:t>
            </a:r>
            <a:br>
              <a:rPr lang="en-US" sz="1200">
                <a:solidFill>
                  <a:srgbClr val="FF0000"/>
                </a:solidFill>
                <a:latin typeface="Calibri"/>
                <a:ea typeface="Calibri"/>
                <a:cs typeface="Calibri"/>
                <a:sym typeface="Calibri"/>
              </a:rPr>
            </a:br>
            <a:r>
              <a:rPr lang="en-US" sz="1200">
                <a:solidFill>
                  <a:srgbClr val="FF0000"/>
                </a:solidFill>
                <a:latin typeface="Calibri"/>
                <a:ea typeface="Calibri"/>
                <a:cs typeface="Calibri"/>
                <a:sym typeface="Calibri"/>
              </a:rPr>
              <a:t>MS Docs depiction</a:t>
            </a:r>
            <a:endParaRPr sz="12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sp>
        <p:nvSpPr>
          <p:cNvPr id="872" name="Google Shape;872;p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3" name="Google Shape;873;p53"/>
          <p:cNvSpPr/>
          <p:nvPr/>
        </p:nvSpPr>
        <p:spPr>
          <a:xfrm rot="10800000" flipH="1">
            <a:off x="2" y="0"/>
            <a:ext cx="12191998" cy="1575955"/>
          </a:xfrm>
          <a:prstGeom prst="rect">
            <a:avLst/>
          </a:prstGeom>
          <a:gradFill>
            <a:gsLst>
              <a:gs pos="0">
                <a:srgbClr val="000000">
                  <a:alpha val="95686"/>
                </a:srgbClr>
              </a:gs>
              <a:gs pos="100000">
                <a:srgbClr val="2F5496"/>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4" name="Google Shape;874;p53"/>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5" name="Google Shape;875;p53"/>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6" name="Google Shape;876;p53"/>
          <p:cNvSpPr txBox="1">
            <a:spLocks noGrp="1"/>
          </p:cNvSpPr>
          <p:nvPr>
            <p:ph type="ctrTitle"/>
          </p:nvPr>
        </p:nvSpPr>
        <p:spPr>
          <a:xfrm>
            <a:off x="699713" y="248038"/>
            <a:ext cx="1140477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pic>
        <p:nvPicPr>
          <p:cNvPr id="877" name="Google Shape;877;p53"/>
          <p:cNvPicPr preferRelativeResize="0"/>
          <p:nvPr/>
        </p:nvPicPr>
        <p:blipFill rotWithShape="1">
          <a:blip r:embed="rId3">
            <a:alphaModFix/>
          </a:blip>
          <a:srcRect/>
          <a:stretch/>
        </p:blipFill>
        <p:spPr>
          <a:xfrm>
            <a:off x="1256696" y="1966293"/>
            <a:ext cx="9678607" cy="4452160"/>
          </a:xfrm>
          <a:prstGeom prst="rect">
            <a:avLst/>
          </a:prstGeom>
          <a:noFill/>
          <a:ln>
            <a:noFill/>
          </a:ln>
        </p:spPr>
      </p:pic>
      <p:sp>
        <p:nvSpPr>
          <p:cNvPr id="878" name="Google Shape;878;p53"/>
          <p:cNvSpPr txBox="1"/>
          <p:nvPr/>
        </p:nvSpPr>
        <p:spPr>
          <a:xfrm>
            <a:off x="2483124" y="6418452"/>
            <a:ext cx="7225748" cy="439547"/>
          </a:xfrm>
          <a:prstGeom prst="rect">
            <a:avLst/>
          </a:prstGeom>
          <a:solidFill>
            <a:srgbClr val="000000">
              <a:alpha val="49803"/>
            </a:srgb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300">
                <a:solidFill>
                  <a:srgbClr val="FFFFFF"/>
                </a:solidFill>
                <a:latin typeface="Calibri"/>
                <a:ea typeface="Calibri"/>
                <a:cs typeface="Calibri"/>
                <a:sym typeface="Calibri"/>
              </a:rPr>
              <a:t>Multi-subnet Availability Group Depiction from SQLShack: https://www.sqlshack.com/sql-server-always-on-listeners/</a:t>
            </a:r>
            <a:endParaRPr/>
          </a:p>
        </p:txBody>
      </p:sp>
      <p:sp>
        <p:nvSpPr>
          <p:cNvPr id="879" name="Google Shape;879;p53"/>
          <p:cNvSpPr txBox="1"/>
          <p:nvPr/>
        </p:nvSpPr>
        <p:spPr>
          <a:xfrm>
            <a:off x="1256696" y="1700588"/>
            <a:ext cx="22374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Primary Data Center</a:t>
            </a:r>
            <a:endParaRPr/>
          </a:p>
        </p:txBody>
      </p:sp>
      <p:sp>
        <p:nvSpPr>
          <p:cNvPr id="880" name="Google Shape;880;p53"/>
          <p:cNvSpPr txBox="1"/>
          <p:nvPr/>
        </p:nvSpPr>
        <p:spPr>
          <a:xfrm>
            <a:off x="7095893" y="1686185"/>
            <a:ext cx="28978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Disaster Recovery Location</a:t>
            </a:r>
            <a:endParaRPr/>
          </a:p>
        </p:txBody>
      </p:sp>
      <p:sp>
        <p:nvSpPr>
          <p:cNvPr id="881" name="Google Shape;881;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6"/>
        <p:cNvGrpSpPr/>
        <p:nvPr/>
      </p:nvGrpSpPr>
      <p:grpSpPr>
        <a:xfrm>
          <a:off x="0" y="0"/>
          <a:ext cx="0" cy="0"/>
          <a:chOff x="0" y="0"/>
          <a:chExt cx="0" cy="0"/>
        </a:xfrm>
      </p:grpSpPr>
      <p:sp>
        <p:nvSpPr>
          <p:cNvPr id="887" name="Google Shape;887;p5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8" name="Google Shape;888;p54"/>
          <p:cNvSpPr/>
          <p:nvPr/>
        </p:nvSpPr>
        <p:spPr>
          <a:xfrm rot="10800000" flipH="1">
            <a:off x="2" y="0"/>
            <a:ext cx="12191998" cy="1575955"/>
          </a:xfrm>
          <a:prstGeom prst="rect">
            <a:avLst/>
          </a:prstGeom>
          <a:gradFill>
            <a:gsLst>
              <a:gs pos="0">
                <a:srgbClr val="000000">
                  <a:alpha val="95686"/>
                </a:srgbClr>
              </a:gs>
              <a:gs pos="100000">
                <a:srgbClr val="2F5496"/>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9" name="Google Shape;889;p54"/>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0" name="Google Shape;890;p54"/>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1" name="Google Shape;891;p54"/>
          <p:cNvSpPr txBox="1">
            <a:spLocks noGrp="1"/>
          </p:cNvSpPr>
          <p:nvPr>
            <p:ph type="ctrTitle"/>
          </p:nvPr>
        </p:nvSpPr>
        <p:spPr>
          <a:xfrm>
            <a:off x="699713" y="248038"/>
            <a:ext cx="1140477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sp>
        <p:nvSpPr>
          <p:cNvPr id="892" name="Google Shape;892;p54"/>
          <p:cNvSpPr txBox="1">
            <a:spLocks noGrp="1"/>
          </p:cNvSpPr>
          <p:nvPr>
            <p:ph type="subTitle" idx="1"/>
          </p:nvPr>
        </p:nvSpPr>
        <p:spPr>
          <a:xfrm>
            <a:off x="1524000" y="1822347"/>
            <a:ext cx="9144000" cy="450743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Things You Need to Make AGs Successful</a:t>
            </a:r>
            <a:endParaRPr dirty="0"/>
          </a:p>
          <a:p>
            <a:pPr marL="0" lvl="0" indent="0" algn="l" rtl="0">
              <a:lnSpc>
                <a:spcPct val="90000"/>
              </a:lnSpc>
              <a:spcBef>
                <a:spcPts val="1000"/>
              </a:spcBef>
              <a:spcAft>
                <a:spcPts val="0"/>
              </a:spcAft>
              <a:buClr>
                <a:schemeClr val="dk1"/>
              </a:buClr>
              <a:buSzPts val="2400"/>
              <a:buNone/>
            </a:pPr>
            <a:endParaRPr dirty="0"/>
          </a:p>
          <a:p>
            <a:pPr marL="342900" lvl="0" indent="-342900" algn="l" rtl="0">
              <a:lnSpc>
                <a:spcPct val="90000"/>
              </a:lnSpc>
              <a:spcBef>
                <a:spcPts val="1000"/>
              </a:spcBef>
              <a:spcAft>
                <a:spcPts val="0"/>
              </a:spcAft>
              <a:buClr>
                <a:schemeClr val="dk1"/>
              </a:buClr>
              <a:buSzPts val="2400"/>
              <a:buFont typeface="Arial"/>
              <a:buChar char="•"/>
            </a:pPr>
            <a:r>
              <a:rPr lang="en-US" dirty="0"/>
              <a:t>The proper team members </a:t>
            </a:r>
            <a:endParaRPr dirty="0"/>
          </a:p>
          <a:p>
            <a:pPr marL="914400" lvl="2" indent="0" algn="l" rtl="0">
              <a:lnSpc>
                <a:spcPct val="90000"/>
              </a:lnSpc>
              <a:spcBef>
                <a:spcPts val="1000"/>
              </a:spcBef>
              <a:spcAft>
                <a:spcPts val="0"/>
              </a:spcAft>
              <a:buClr>
                <a:schemeClr val="dk1"/>
              </a:buClr>
              <a:buSzPts val="2200"/>
              <a:buFont typeface="Arial"/>
              <a:buNone/>
            </a:pPr>
            <a:r>
              <a:rPr lang="en-US" sz="2200" dirty="0"/>
              <a:t>Multiple people who understanding Windows Clustering well</a:t>
            </a:r>
            <a:endParaRPr sz="2200" dirty="0"/>
          </a:p>
          <a:p>
            <a:pPr marL="914400" lvl="2" indent="0" algn="l" rtl="0">
              <a:lnSpc>
                <a:spcPct val="90000"/>
              </a:lnSpc>
              <a:spcBef>
                <a:spcPts val="1000"/>
              </a:spcBef>
              <a:spcAft>
                <a:spcPts val="0"/>
              </a:spcAft>
              <a:buSzPts val="2200"/>
              <a:buNone/>
            </a:pPr>
            <a:r>
              <a:rPr lang="en-US" sz="2200" dirty="0"/>
              <a:t>Multiple DBAs who understand the AG components well</a:t>
            </a:r>
            <a:endParaRPr sz="2200" dirty="0"/>
          </a:p>
          <a:p>
            <a:pPr marL="914400" lvl="2" indent="0" algn="l" rtl="0">
              <a:lnSpc>
                <a:spcPct val="90000"/>
              </a:lnSpc>
              <a:spcBef>
                <a:spcPts val="1000"/>
              </a:spcBef>
              <a:spcAft>
                <a:spcPts val="0"/>
              </a:spcAft>
              <a:buSzPts val="2200"/>
              <a:buNone/>
            </a:pPr>
            <a:r>
              <a:rPr lang="en-US" sz="2200" dirty="0"/>
              <a:t>Multiple network SMEs</a:t>
            </a:r>
            <a:endParaRPr sz="2200" dirty="0"/>
          </a:p>
          <a:p>
            <a:pPr marL="0" lvl="0" indent="0" algn="l" rtl="0">
              <a:lnSpc>
                <a:spcPct val="90000"/>
              </a:lnSpc>
              <a:spcBef>
                <a:spcPts val="1000"/>
              </a:spcBef>
              <a:spcAft>
                <a:spcPts val="0"/>
              </a:spcAft>
              <a:buNone/>
            </a:pPr>
            <a:endParaRPr sz="2000" dirty="0"/>
          </a:p>
          <a:p>
            <a:pPr marL="342900" lvl="0" indent="-342900" algn="l" rtl="0">
              <a:lnSpc>
                <a:spcPct val="90000"/>
              </a:lnSpc>
              <a:spcBef>
                <a:spcPts val="1000"/>
              </a:spcBef>
              <a:spcAft>
                <a:spcPts val="0"/>
              </a:spcAft>
              <a:buFont typeface="Arial" panose="020B0604020202020204" pitchFamily="34" charset="0"/>
              <a:buChar char="•"/>
            </a:pPr>
            <a:r>
              <a:rPr lang="en-US" dirty="0"/>
              <a:t>Knowledge of cloud provider requirements for AGs in IaaS</a:t>
            </a:r>
            <a:endParaRPr dirty="0"/>
          </a:p>
          <a:p>
            <a:pPr marL="457200" lvl="0" indent="0" algn="l" rtl="0">
              <a:lnSpc>
                <a:spcPct val="90000"/>
              </a:lnSpc>
              <a:spcBef>
                <a:spcPts val="1000"/>
              </a:spcBef>
              <a:spcAft>
                <a:spcPts val="0"/>
              </a:spcAft>
              <a:buNone/>
            </a:pPr>
            <a:endParaRPr dirty="0"/>
          </a:p>
          <a:p>
            <a:pPr marL="0" lvl="0" indent="0" algn="l" rtl="0">
              <a:lnSpc>
                <a:spcPct val="90000"/>
              </a:lnSpc>
              <a:spcBef>
                <a:spcPts val="1000"/>
              </a:spcBef>
              <a:spcAft>
                <a:spcPts val="0"/>
              </a:spcAft>
              <a:buNone/>
            </a:pPr>
            <a:endParaRPr dirty="0"/>
          </a:p>
          <a:p>
            <a:pPr marL="0" lvl="0" indent="0" algn="l" rtl="0">
              <a:lnSpc>
                <a:spcPct val="90000"/>
              </a:lnSpc>
              <a:spcBef>
                <a:spcPts val="1000"/>
              </a:spcBef>
              <a:spcAft>
                <a:spcPts val="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7"/>
        <p:cNvGrpSpPr/>
        <p:nvPr/>
      </p:nvGrpSpPr>
      <p:grpSpPr>
        <a:xfrm>
          <a:off x="0" y="0"/>
          <a:ext cx="0" cy="0"/>
          <a:chOff x="0" y="0"/>
          <a:chExt cx="0" cy="0"/>
        </a:xfrm>
      </p:grpSpPr>
      <p:sp>
        <p:nvSpPr>
          <p:cNvPr id="898" name="Google Shape;898;g2ff02207681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9" name="Google Shape;899;g2ff02207681_0_10"/>
          <p:cNvSpPr/>
          <p:nvPr/>
        </p:nvSpPr>
        <p:spPr>
          <a:xfrm rot="10800000" flipH="1">
            <a:off x="2" y="55"/>
            <a:ext cx="12192000" cy="1575900"/>
          </a:xfrm>
          <a:prstGeom prst="rect">
            <a:avLst/>
          </a:prstGeom>
          <a:gradFill>
            <a:gsLst>
              <a:gs pos="0">
                <a:srgbClr val="000000">
                  <a:alpha val="95686"/>
                </a:srgbClr>
              </a:gs>
              <a:gs pos="100000">
                <a:srgbClr val="2F5496"/>
              </a:gs>
            </a:gsLst>
            <a:lin ang="59999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0" name="Google Shape;900;g2ff02207681_0_10"/>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1" name="Google Shape;901;g2ff02207681_0_10"/>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2" name="Google Shape;902;g2ff02207681_0_10"/>
          <p:cNvSpPr txBox="1">
            <a:spLocks noGrp="1"/>
          </p:cNvSpPr>
          <p:nvPr>
            <p:ph type="ctrTitle"/>
          </p:nvPr>
        </p:nvSpPr>
        <p:spPr>
          <a:xfrm>
            <a:off x="699713" y="248038"/>
            <a:ext cx="11404800"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rPr>
              <a:t>High Availability/Disaster Recovery</a:t>
            </a:r>
            <a:endParaRPr sz="3700" b="1">
              <a:solidFill>
                <a:srgbClr val="FFFFFF"/>
              </a:solidFill>
            </a:endParaRPr>
          </a:p>
        </p:txBody>
      </p:sp>
      <p:sp>
        <p:nvSpPr>
          <p:cNvPr id="903" name="Google Shape;903;g2ff02207681_0_10"/>
          <p:cNvSpPr txBox="1">
            <a:spLocks noGrp="1"/>
          </p:cNvSpPr>
          <p:nvPr>
            <p:ph type="subTitle" idx="1"/>
          </p:nvPr>
        </p:nvSpPr>
        <p:spPr>
          <a:xfrm>
            <a:off x="1524000" y="1822347"/>
            <a:ext cx="9144000" cy="4507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Multi-subnet in AWS IaaS</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u="sng">
                <a:solidFill>
                  <a:schemeClr val="hlink"/>
                </a:solidFill>
                <a:hlinkClick r:id="rId3"/>
              </a:rPr>
              <a:t>https://bit.ly/3YwYSZi</a:t>
            </a:r>
            <a:r>
              <a:rPr lang="en-US"/>
              <a:t> AWS Documentation</a:t>
            </a:r>
            <a:endParaRPr/>
          </a:p>
          <a:p>
            <a:pPr marL="342900" lvl="0" indent="-342900" algn="l" rtl="0">
              <a:lnSpc>
                <a:spcPct val="90000"/>
              </a:lnSpc>
              <a:spcBef>
                <a:spcPts val="1000"/>
              </a:spcBef>
              <a:spcAft>
                <a:spcPts val="0"/>
              </a:spcAft>
              <a:buClr>
                <a:schemeClr val="dk1"/>
              </a:buClr>
              <a:buSzPts val="2400"/>
              <a:buFont typeface="Arial"/>
              <a:buChar char="•"/>
            </a:pPr>
            <a:r>
              <a:rPr lang="en-US"/>
              <a:t>Requires the AG to be multi-subnet.</a:t>
            </a:r>
            <a:endParaRPr/>
          </a:p>
          <a:p>
            <a:pPr marL="342900" lvl="0" indent="-342900" algn="l" rtl="0">
              <a:lnSpc>
                <a:spcPct val="90000"/>
              </a:lnSpc>
              <a:spcBef>
                <a:spcPts val="1000"/>
              </a:spcBef>
              <a:spcAft>
                <a:spcPts val="0"/>
              </a:spcAft>
              <a:buSzPts val="2400"/>
              <a:buChar char="•"/>
            </a:pPr>
            <a:r>
              <a:rPr lang="en-US"/>
              <a:t>Strongly suggested to use multiple Availability Zones.</a:t>
            </a:r>
            <a:endParaRPr/>
          </a:p>
          <a:p>
            <a:pPr marL="342900" lvl="0" indent="-342900" algn="l" rtl="0">
              <a:lnSpc>
                <a:spcPct val="90000"/>
              </a:lnSpc>
              <a:spcBef>
                <a:spcPts val="1000"/>
              </a:spcBef>
              <a:spcAft>
                <a:spcPts val="0"/>
              </a:spcAft>
              <a:buClr>
                <a:schemeClr val="dk1"/>
              </a:buClr>
              <a:buSzPts val="2400"/>
              <a:buFont typeface="Arial"/>
              <a:buChar char="•"/>
            </a:pPr>
            <a:r>
              <a:rPr lang="en-US"/>
              <a:t>EVERY ec2 instance in the AG has to be in its own subnet.</a:t>
            </a:r>
            <a:endParaRPr/>
          </a:p>
          <a:p>
            <a:pPr marL="342900" lvl="0" indent="-342900" algn="l" rtl="0">
              <a:lnSpc>
                <a:spcPct val="90000"/>
              </a:lnSpc>
              <a:spcBef>
                <a:spcPts val="1000"/>
              </a:spcBef>
              <a:spcAft>
                <a:spcPts val="0"/>
              </a:spcAft>
              <a:buSzPts val="2400"/>
              <a:buChar char="•"/>
            </a:pPr>
            <a:r>
              <a:rPr lang="en-US"/>
              <a:t>Storage can be ebs or FSx Netapp for ONTAP.</a:t>
            </a:r>
            <a:endParaRPr/>
          </a:p>
          <a:p>
            <a:pPr marL="342900" lvl="0" indent="-342900" algn="l" rtl="0">
              <a:lnSpc>
                <a:spcPct val="90000"/>
              </a:lnSpc>
              <a:spcBef>
                <a:spcPts val="1000"/>
              </a:spcBef>
              <a:spcAft>
                <a:spcPts val="0"/>
              </a:spcAft>
              <a:buSzPts val="2400"/>
              <a:buChar char="•"/>
            </a:pPr>
            <a:r>
              <a:rPr lang="en-US"/>
              <a:t>A story  about upgrading SQL Server AGs in AWs IaaS</a:t>
            </a:r>
            <a:endParaRPr/>
          </a:p>
          <a:p>
            <a:pPr marL="0" lvl="0" indent="0" algn="l" rtl="0">
              <a:lnSpc>
                <a:spcPct val="90000"/>
              </a:lnSpc>
              <a:spcBef>
                <a:spcPts val="100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8"/>
        <p:cNvGrpSpPr/>
        <p:nvPr/>
      </p:nvGrpSpPr>
      <p:grpSpPr>
        <a:xfrm>
          <a:off x="0" y="0"/>
          <a:ext cx="0" cy="0"/>
          <a:chOff x="0" y="0"/>
          <a:chExt cx="0" cy="0"/>
        </a:xfrm>
      </p:grpSpPr>
      <p:sp>
        <p:nvSpPr>
          <p:cNvPr id="909" name="Google Shape;909;p5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0" name="Google Shape;910;p55"/>
          <p:cNvSpPr/>
          <p:nvPr/>
        </p:nvSpPr>
        <p:spPr>
          <a:xfrm rot="10800000" flipH="1">
            <a:off x="2" y="0"/>
            <a:ext cx="12191998" cy="1575955"/>
          </a:xfrm>
          <a:prstGeom prst="rect">
            <a:avLst/>
          </a:prstGeom>
          <a:gradFill>
            <a:gsLst>
              <a:gs pos="0">
                <a:srgbClr val="000000">
                  <a:alpha val="95686"/>
                </a:srgbClr>
              </a:gs>
              <a:gs pos="100000">
                <a:srgbClr val="2F5496"/>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1" name="Google Shape;911;p55"/>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2" name="Google Shape;912;p55"/>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3" name="Google Shape;913;p55"/>
          <p:cNvSpPr txBox="1">
            <a:spLocks noGrp="1"/>
          </p:cNvSpPr>
          <p:nvPr>
            <p:ph type="ctrTitle"/>
          </p:nvPr>
        </p:nvSpPr>
        <p:spPr>
          <a:xfrm>
            <a:off x="699713" y="248038"/>
            <a:ext cx="11060061" cy="115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700"/>
              <a:buFont typeface="Calibri"/>
              <a:buNone/>
            </a:pPr>
            <a:r>
              <a:rPr lang="en-US" sz="3700" b="1">
                <a:solidFill>
                  <a:schemeClr val="lt1"/>
                </a:solidFill>
              </a:rPr>
              <a:t>High Availability/Disaster Recovery</a:t>
            </a:r>
            <a:endParaRPr sz="3700" b="1">
              <a:solidFill>
                <a:srgbClr val="FFFFFF"/>
              </a:solidFill>
              <a:latin typeface="Calibri"/>
              <a:ea typeface="Calibri"/>
              <a:cs typeface="Calibri"/>
              <a:sym typeface="Calibri"/>
            </a:endParaRPr>
          </a:p>
        </p:txBody>
      </p:sp>
      <p:sp>
        <p:nvSpPr>
          <p:cNvPr id="914" name="Google Shape;914;p55"/>
          <p:cNvSpPr txBox="1">
            <a:spLocks noGrp="1"/>
          </p:cNvSpPr>
          <p:nvPr>
            <p:ph type="subTitle" idx="1"/>
          </p:nvPr>
        </p:nvSpPr>
        <p:spPr>
          <a:xfrm>
            <a:off x="360475" y="1574299"/>
            <a:ext cx="11327700" cy="454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Accelerated Database Recovery(2019)</a:t>
            </a:r>
            <a:endParaRPr dirty="0"/>
          </a:p>
          <a:p>
            <a:pPr marL="0" lvl="0" indent="0" algn="l" rtl="0">
              <a:lnSpc>
                <a:spcPct val="90000"/>
              </a:lnSpc>
              <a:spcBef>
                <a:spcPts val="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1200"/>
              <a:buNone/>
            </a:pPr>
            <a:r>
              <a:rPr lang="en-US" u="sng" dirty="0">
                <a:solidFill>
                  <a:schemeClr val="hlink"/>
                </a:solidFill>
                <a:hlinkClick r:id="rId3"/>
              </a:rPr>
              <a:t>https://www.mssqltips.com/sqlservertip/5971/accelerated-database-recovery-in-sql-server-2019/</a:t>
            </a:r>
            <a:r>
              <a:rPr lang="en-US" dirty="0"/>
              <a:t> </a:t>
            </a:r>
            <a:endParaRPr dirty="0"/>
          </a:p>
          <a:p>
            <a:pPr marL="0" lvl="0" indent="0" algn="l" rtl="0">
              <a:lnSpc>
                <a:spcPct val="90000"/>
              </a:lnSpc>
              <a:spcBef>
                <a:spcPts val="1000"/>
              </a:spcBef>
              <a:spcAft>
                <a:spcPts val="0"/>
              </a:spcAft>
              <a:buClr>
                <a:schemeClr val="dk1"/>
              </a:buClr>
              <a:buSzPts val="2400"/>
              <a:buNone/>
            </a:pPr>
            <a:endParaRPr dirty="0"/>
          </a:p>
          <a:p>
            <a:pPr marL="457200" lvl="0" indent="-381000" algn="l" rtl="0">
              <a:lnSpc>
                <a:spcPct val="90000"/>
              </a:lnSpc>
              <a:spcBef>
                <a:spcPts val="1000"/>
              </a:spcBef>
              <a:spcAft>
                <a:spcPts val="0"/>
              </a:spcAft>
              <a:buSzPts val="2400"/>
              <a:buAutoNum type="arabicPeriod"/>
            </a:pPr>
            <a:r>
              <a:rPr lang="en-US" dirty="0"/>
              <a:t>Uses the “persisted version store” in the user DB to do a logical revert</a:t>
            </a:r>
          </a:p>
          <a:p>
            <a:pPr marL="457200" lvl="0" indent="-381000" algn="l" rtl="0">
              <a:lnSpc>
                <a:spcPct val="90000"/>
              </a:lnSpc>
              <a:spcBef>
                <a:spcPts val="1000"/>
              </a:spcBef>
              <a:spcAft>
                <a:spcPts val="0"/>
              </a:spcAft>
              <a:buSzPts val="2400"/>
              <a:buAutoNum type="arabicPeriod"/>
            </a:pPr>
            <a:r>
              <a:rPr lang="en-US" dirty="0"/>
              <a:t>Processes the TLOG from the last checkpoint</a:t>
            </a:r>
            <a:endParaRPr dirty="0"/>
          </a:p>
          <a:p>
            <a:pPr marL="457200" lvl="0" indent="-381000" algn="l" rtl="0">
              <a:lnSpc>
                <a:spcPct val="90000"/>
              </a:lnSpc>
              <a:spcBef>
                <a:spcPts val="0"/>
              </a:spcBef>
              <a:spcAft>
                <a:spcPts val="0"/>
              </a:spcAft>
              <a:buSzPts val="2400"/>
              <a:buAutoNum type="arabicPeriod"/>
            </a:pPr>
            <a:r>
              <a:rPr lang="en-US" dirty="0"/>
              <a:t>Off by default in on-prem SQL Server</a:t>
            </a:r>
          </a:p>
          <a:p>
            <a:pPr marL="457200" lvl="0" indent="-381000" algn="l" rtl="0">
              <a:lnSpc>
                <a:spcPct val="90000"/>
              </a:lnSpc>
              <a:spcBef>
                <a:spcPts val="0"/>
              </a:spcBef>
              <a:spcAft>
                <a:spcPts val="0"/>
              </a:spcAft>
              <a:buSzPts val="2400"/>
              <a:buAutoNum type="arabicPeriod"/>
            </a:pPr>
            <a:r>
              <a:rPr lang="en-US" dirty="0"/>
              <a:t>On by default in SQL Database and Managed Instance and can’t be disabled</a:t>
            </a:r>
          </a:p>
          <a:p>
            <a:pPr marL="457200" lvl="0" indent="-381000" algn="l" rtl="0">
              <a:lnSpc>
                <a:spcPct val="90000"/>
              </a:lnSpc>
              <a:spcBef>
                <a:spcPts val="0"/>
              </a:spcBef>
              <a:spcAft>
                <a:spcPts val="0"/>
              </a:spcAft>
              <a:buSzPts val="2400"/>
              <a:buAutoNum type="arabicPeriod"/>
            </a:pPr>
            <a:r>
              <a:rPr lang="en-US" dirty="0"/>
              <a:t>Multi-threaded version cleanup available in 2022 up to the # of cores with the ADR Cleaner Thread Count option in </a:t>
            </a:r>
            <a:r>
              <a:rPr lang="en-US" dirty="0" err="1"/>
              <a:t>sp_configure</a:t>
            </a:r>
            <a:endParaRPr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9"/>
        <p:cNvGrpSpPr/>
        <p:nvPr/>
      </p:nvGrpSpPr>
      <p:grpSpPr>
        <a:xfrm>
          <a:off x="0" y="0"/>
          <a:ext cx="0" cy="0"/>
          <a:chOff x="0" y="0"/>
          <a:chExt cx="0" cy="0"/>
        </a:xfrm>
      </p:grpSpPr>
      <p:sp>
        <p:nvSpPr>
          <p:cNvPr id="920" name="Google Shape;920;g30f0d43213e_0_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1" name="Google Shape;921;g30f0d43213e_0_53"/>
          <p:cNvSpPr/>
          <p:nvPr/>
        </p:nvSpPr>
        <p:spPr>
          <a:xfrm rot="10800000" flipH="1">
            <a:off x="2" y="55"/>
            <a:ext cx="12192000" cy="1575900"/>
          </a:xfrm>
          <a:prstGeom prst="rect">
            <a:avLst/>
          </a:prstGeom>
          <a:gradFill>
            <a:gsLst>
              <a:gs pos="0">
                <a:srgbClr val="000000">
                  <a:alpha val="95686"/>
                </a:srgbClr>
              </a:gs>
              <a:gs pos="100000">
                <a:srgbClr val="2F5496"/>
              </a:gs>
            </a:gsLst>
            <a:lin ang="59999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2" name="Google Shape;922;g30f0d43213e_0_53"/>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3" name="Google Shape;923;g30f0d43213e_0_53"/>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4" name="Google Shape;924;g30f0d43213e_0_53"/>
          <p:cNvSpPr txBox="1">
            <a:spLocks noGrp="1"/>
          </p:cNvSpPr>
          <p:nvPr>
            <p:ph type="ctrTitle"/>
          </p:nvPr>
        </p:nvSpPr>
        <p:spPr>
          <a:xfrm>
            <a:off x="699713" y="248038"/>
            <a:ext cx="11060100" cy="115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700"/>
              <a:buFont typeface="Calibri"/>
              <a:buNone/>
            </a:pPr>
            <a:r>
              <a:rPr lang="en-US" sz="3700" b="1">
                <a:solidFill>
                  <a:schemeClr val="lt1"/>
                </a:solidFill>
              </a:rPr>
              <a:t>High Availability/Disaster Recovery</a:t>
            </a:r>
            <a:endParaRPr sz="3700" b="1">
              <a:solidFill>
                <a:srgbClr val="FFFFFF"/>
              </a:solidFill>
              <a:latin typeface="Calibri"/>
              <a:ea typeface="Calibri"/>
              <a:cs typeface="Calibri"/>
              <a:sym typeface="Calibri"/>
            </a:endParaRPr>
          </a:p>
        </p:txBody>
      </p:sp>
      <p:pic>
        <p:nvPicPr>
          <p:cNvPr id="925" name="Google Shape;925;g30f0d43213e_0_53" descr="Text&#10;&#10;Description automatically generated with low confidence"/>
          <p:cNvPicPr preferRelativeResize="0"/>
          <p:nvPr/>
        </p:nvPicPr>
        <p:blipFill rotWithShape="1">
          <a:blip r:embed="rId3">
            <a:alphaModFix/>
          </a:blip>
          <a:srcRect/>
          <a:stretch/>
        </p:blipFill>
        <p:spPr>
          <a:xfrm>
            <a:off x="346125" y="2799573"/>
            <a:ext cx="11327548" cy="2803569"/>
          </a:xfrm>
          <a:prstGeom prst="rect">
            <a:avLst/>
          </a:prstGeom>
          <a:noFill/>
          <a:ln>
            <a:noFill/>
          </a:ln>
        </p:spPr>
      </p:pic>
      <p:sp>
        <p:nvSpPr>
          <p:cNvPr id="926" name="Google Shape;926;g30f0d43213e_0_53"/>
          <p:cNvSpPr txBox="1">
            <a:spLocks noGrp="1"/>
          </p:cNvSpPr>
          <p:nvPr>
            <p:ph type="subTitle" idx="1"/>
          </p:nvPr>
        </p:nvSpPr>
        <p:spPr>
          <a:xfrm>
            <a:off x="346200" y="1647676"/>
            <a:ext cx="11327400" cy="775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Accelerated Database Recovery(2019)</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7"/>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Agenda</a:t>
            </a:r>
            <a:endParaRPr sz="3700" b="1">
              <a:solidFill>
                <a:srgbClr val="FFFFFF"/>
              </a:solidFill>
              <a:latin typeface="Calibri"/>
              <a:ea typeface="Calibri"/>
              <a:cs typeface="Calibri"/>
              <a:sym typeface="Calibri"/>
            </a:endParaRPr>
          </a:p>
        </p:txBody>
      </p:sp>
      <p:sp>
        <p:nvSpPr>
          <p:cNvPr id="179" name="Google Shape;179;p7"/>
          <p:cNvSpPr txBox="1">
            <a:spLocks noGrp="1"/>
          </p:cNvSpPr>
          <p:nvPr>
            <p:ph type="subTitle" idx="1"/>
          </p:nvPr>
        </p:nvSpPr>
        <p:spPr>
          <a:xfrm>
            <a:off x="1338607" y="1622745"/>
            <a:ext cx="9757024" cy="471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r>
              <a:rPr lang="en-US" sz="2000" dirty="0"/>
              <a:t>Discuss features in the following categories:</a:t>
            </a:r>
            <a:endParaRPr dirty="0"/>
          </a:p>
          <a:p>
            <a:pPr marL="0" lvl="0" indent="127000" algn="l" rtl="0">
              <a:lnSpc>
                <a:spcPct val="90000"/>
              </a:lnSpc>
              <a:spcBef>
                <a:spcPts val="1000"/>
              </a:spcBef>
              <a:spcAft>
                <a:spcPts val="0"/>
              </a:spcAft>
              <a:buClr>
                <a:schemeClr val="dk1"/>
              </a:buClr>
              <a:buSzPts val="2000"/>
              <a:buFont typeface="Arial"/>
              <a:buNone/>
            </a:pPr>
            <a:endParaRPr sz="2000" dirty="0"/>
          </a:p>
          <a:p>
            <a:pPr marL="0" lvl="0" indent="0" algn="l" rtl="0">
              <a:lnSpc>
                <a:spcPct val="90000"/>
              </a:lnSpc>
              <a:spcBef>
                <a:spcPts val="1000"/>
              </a:spcBef>
              <a:spcAft>
                <a:spcPts val="0"/>
              </a:spcAft>
              <a:buClr>
                <a:schemeClr val="dk1"/>
              </a:buClr>
              <a:buSzPts val="2000"/>
              <a:buFont typeface="Arial"/>
              <a:buChar char="•"/>
            </a:pPr>
            <a:r>
              <a:rPr lang="en-US" sz="2000" dirty="0"/>
              <a:t>Performance</a:t>
            </a:r>
            <a:endParaRPr dirty="0"/>
          </a:p>
          <a:p>
            <a:pPr marL="0" lvl="0" indent="0" algn="l" rtl="0">
              <a:lnSpc>
                <a:spcPct val="90000"/>
              </a:lnSpc>
              <a:spcBef>
                <a:spcPts val="1000"/>
              </a:spcBef>
              <a:spcAft>
                <a:spcPts val="0"/>
              </a:spcAft>
              <a:buClr>
                <a:schemeClr val="dk1"/>
              </a:buClr>
              <a:buSzPts val="2000"/>
              <a:buFont typeface="Arial"/>
              <a:buChar char="•"/>
            </a:pPr>
            <a:r>
              <a:rPr lang="en-US" sz="2000" dirty="0"/>
              <a:t>Troubleshooting</a:t>
            </a:r>
            <a:endParaRPr dirty="0"/>
          </a:p>
          <a:p>
            <a:pPr marL="0" lvl="0" indent="0" algn="l" rtl="0">
              <a:lnSpc>
                <a:spcPct val="90000"/>
              </a:lnSpc>
              <a:spcBef>
                <a:spcPts val="1000"/>
              </a:spcBef>
              <a:spcAft>
                <a:spcPts val="0"/>
              </a:spcAft>
              <a:buClr>
                <a:schemeClr val="dk1"/>
              </a:buClr>
              <a:buSzPts val="2000"/>
              <a:buFont typeface="Arial"/>
              <a:buChar char="•"/>
            </a:pPr>
            <a:r>
              <a:rPr lang="en-US" sz="2000" dirty="0"/>
              <a:t>T-SQL</a:t>
            </a:r>
            <a:endParaRPr dirty="0"/>
          </a:p>
          <a:p>
            <a:pPr marL="0" lvl="0" indent="0" algn="l" rtl="0">
              <a:lnSpc>
                <a:spcPct val="90000"/>
              </a:lnSpc>
              <a:spcBef>
                <a:spcPts val="1000"/>
              </a:spcBef>
              <a:spcAft>
                <a:spcPts val="0"/>
              </a:spcAft>
              <a:buClr>
                <a:schemeClr val="dk1"/>
              </a:buClr>
              <a:buSzPts val="2000"/>
              <a:buFont typeface="Arial"/>
              <a:buChar char="•"/>
            </a:pPr>
            <a:r>
              <a:rPr lang="en-US" sz="2000" dirty="0"/>
              <a:t>High Availability/Disaster Recovery</a:t>
            </a:r>
            <a:endParaRPr dirty="0"/>
          </a:p>
          <a:p>
            <a:pPr marL="0" lvl="0" indent="0" algn="l" rtl="0">
              <a:lnSpc>
                <a:spcPct val="90000"/>
              </a:lnSpc>
              <a:spcBef>
                <a:spcPts val="1000"/>
              </a:spcBef>
              <a:spcAft>
                <a:spcPts val="0"/>
              </a:spcAft>
              <a:buClr>
                <a:schemeClr val="dk1"/>
              </a:buClr>
              <a:buSzPts val="2000"/>
              <a:buNone/>
            </a:pPr>
            <a:endParaRPr sz="2000" dirty="0"/>
          </a:p>
          <a:p>
            <a:pPr marL="0" lvl="0" indent="127000" algn="l" rtl="0">
              <a:lnSpc>
                <a:spcPct val="90000"/>
              </a:lnSpc>
              <a:spcBef>
                <a:spcPts val="1000"/>
              </a:spcBef>
              <a:spcAft>
                <a:spcPts val="0"/>
              </a:spcAft>
              <a:buClr>
                <a:schemeClr val="dk1"/>
              </a:buClr>
              <a:buSzPts val="2000"/>
              <a:buFont typeface="Arial"/>
              <a:buNone/>
            </a:pPr>
            <a:endParaRPr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931"/>
        <p:cNvGrpSpPr/>
        <p:nvPr/>
      </p:nvGrpSpPr>
      <p:grpSpPr>
        <a:xfrm>
          <a:off x="0" y="0"/>
          <a:ext cx="0" cy="0"/>
          <a:chOff x="0" y="0"/>
          <a:chExt cx="0" cy="0"/>
        </a:xfrm>
      </p:grpSpPr>
      <p:sp>
        <p:nvSpPr>
          <p:cNvPr id="932" name="Google Shape;932;p5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3" name="Google Shape;933;p56"/>
          <p:cNvSpPr/>
          <p:nvPr/>
        </p:nvSpPr>
        <p:spPr>
          <a:xfrm rot="10800000" flipH="1">
            <a:off x="2" y="0"/>
            <a:ext cx="12191998" cy="1575955"/>
          </a:xfrm>
          <a:prstGeom prst="rect">
            <a:avLst/>
          </a:prstGeom>
          <a:gradFill>
            <a:gsLst>
              <a:gs pos="0">
                <a:srgbClr val="000000">
                  <a:alpha val="95686"/>
                </a:srgbClr>
              </a:gs>
              <a:gs pos="100000">
                <a:srgbClr val="2F5496"/>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4" name="Google Shape;934;p56"/>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5" name="Google Shape;935;p56"/>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6" name="Google Shape;936;p56"/>
          <p:cNvSpPr txBox="1">
            <a:spLocks noGrp="1"/>
          </p:cNvSpPr>
          <p:nvPr>
            <p:ph type="ctrTitle"/>
          </p:nvPr>
        </p:nvSpPr>
        <p:spPr>
          <a:xfrm>
            <a:off x="699713" y="248038"/>
            <a:ext cx="11060061" cy="115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Accelerated Database Recovery</a:t>
            </a:r>
            <a:endParaRPr sz="3700" b="1">
              <a:solidFill>
                <a:srgbClr val="FFFFFF"/>
              </a:solidFill>
              <a:latin typeface="Calibri"/>
              <a:ea typeface="Calibri"/>
              <a:cs typeface="Calibri"/>
              <a:sym typeface="Calibri"/>
            </a:endParaRPr>
          </a:p>
        </p:txBody>
      </p:sp>
      <p:sp>
        <p:nvSpPr>
          <p:cNvPr id="937" name="Google Shape;937;p56"/>
          <p:cNvSpPr txBox="1">
            <a:spLocks noGrp="1"/>
          </p:cNvSpPr>
          <p:nvPr>
            <p:ph type="subTitle" idx="1"/>
          </p:nvPr>
        </p:nvSpPr>
        <p:spPr>
          <a:xfrm>
            <a:off x="432226" y="1655276"/>
            <a:ext cx="11327548" cy="46574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Enhancement in SQL Server 2022</a:t>
            </a:r>
            <a:endParaRPr dirty="0"/>
          </a:p>
          <a:p>
            <a:pPr marL="0" lvl="0" indent="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400"/>
              <a:buNone/>
            </a:pPr>
            <a:r>
              <a:rPr lang="en-US" dirty="0"/>
              <a:t>New </a:t>
            </a:r>
            <a:r>
              <a:rPr lang="en-US" dirty="0" err="1"/>
              <a:t>sp_configure</a:t>
            </a:r>
            <a:r>
              <a:rPr lang="en-US" dirty="0"/>
              <a:t> options:</a:t>
            </a:r>
            <a:endParaRPr dirty="0"/>
          </a:p>
          <a:p>
            <a:pPr marL="0" lvl="0" indent="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400"/>
              <a:buNone/>
            </a:pPr>
            <a:r>
              <a:rPr lang="en-US" dirty="0"/>
              <a:t>ADR Cleaner Thread Count – Multi-threaded version cleanup available in 2022 up to the # of cores</a:t>
            </a:r>
            <a:endParaRPr dirty="0"/>
          </a:p>
          <a:p>
            <a:pPr marL="0" lvl="0" indent="0" algn="l" rtl="0">
              <a:lnSpc>
                <a:spcPct val="90000"/>
              </a:lnSpc>
              <a:spcBef>
                <a:spcPts val="1000"/>
              </a:spcBef>
              <a:spcAft>
                <a:spcPts val="0"/>
              </a:spcAft>
              <a:buClr>
                <a:schemeClr val="dk1"/>
              </a:buClr>
              <a:buSzPts val="2400"/>
              <a:buNone/>
            </a:pPr>
            <a:r>
              <a:rPr lang="en-US" dirty="0"/>
              <a:t>ADR cleaner retry timeout(min) – Changes the default from 120 in SQL Server 2019 to 15 in 2022. Cleans up persisted version stores no longer needed.</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2"/>
        <p:cNvGrpSpPr/>
        <p:nvPr/>
      </p:nvGrpSpPr>
      <p:grpSpPr>
        <a:xfrm>
          <a:off x="0" y="0"/>
          <a:ext cx="0" cy="0"/>
          <a:chOff x="0" y="0"/>
          <a:chExt cx="0" cy="0"/>
        </a:xfrm>
      </p:grpSpPr>
      <p:sp>
        <p:nvSpPr>
          <p:cNvPr id="943" name="Google Shape;943;p5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4" name="Google Shape;944;p5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5" name="Google Shape;945;p5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6" name="Google Shape;946;p5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7" name="Google Shape;947;p5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8" name="Google Shape;948;p57"/>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949" name="Google Shape;949;p57"/>
          <p:cNvSpPr txBox="1">
            <a:spLocks noGrp="1"/>
          </p:cNvSpPr>
          <p:nvPr>
            <p:ph type="subTitle" idx="1"/>
          </p:nvPr>
        </p:nvSpPr>
        <p:spPr>
          <a:xfrm>
            <a:off x="1457558" y="1622744"/>
            <a:ext cx="9724031" cy="48052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a:t>How can you discover information about new SQL Server features?</a:t>
            </a:r>
            <a:endParaRPr/>
          </a:p>
          <a:p>
            <a:pPr marL="0" lvl="0" indent="88900" algn="l" rtl="0">
              <a:lnSpc>
                <a:spcPct val="90000"/>
              </a:lnSpc>
              <a:spcBef>
                <a:spcPts val="1000"/>
              </a:spcBef>
              <a:spcAft>
                <a:spcPts val="0"/>
              </a:spcAft>
              <a:buClr>
                <a:schemeClr val="dk1"/>
              </a:buClr>
              <a:buSzPts val="1400"/>
              <a:buFont typeface="Arial"/>
              <a:buNone/>
            </a:pPr>
            <a:endParaRPr sz="1400"/>
          </a:p>
          <a:p>
            <a:pPr marL="0" lvl="0" indent="0" algn="l" rtl="0">
              <a:lnSpc>
                <a:spcPct val="90000"/>
              </a:lnSpc>
              <a:spcBef>
                <a:spcPts val="1000"/>
              </a:spcBef>
              <a:spcAft>
                <a:spcPts val="0"/>
              </a:spcAft>
              <a:buClr>
                <a:schemeClr val="dk1"/>
              </a:buClr>
              <a:buSzPts val="2000"/>
              <a:buFont typeface="Arial"/>
              <a:buChar char="•"/>
            </a:pPr>
            <a:r>
              <a:rPr lang="en-US" sz="2000" u="sng">
                <a:solidFill>
                  <a:schemeClr val="hlink"/>
                </a:solidFill>
                <a:hlinkClick r:id="rId3"/>
              </a:rPr>
              <a:t>https://docs.microsoft.com/en-us/sql/sql-server/what-s-new-in-sql-server-2016?view=sql-server-ver15</a:t>
            </a:r>
            <a:r>
              <a:rPr lang="en-US" sz="2000"/>
              <a:t> (The page has links in the left window of the site to 2016-2019)</a:t>
            </a:r>
            <a:endParaRPr/>
          </a:p>
          <a:p>
            <a:pPr marL="0" lvl="0" indent="0" algn="l" rtl="0">
              <a:lnSpc>
                <a:spcPct val="90000"/>
              </a:lnSpc>
              <a:spcBef>
                <a:spcPts val="1000"/>
              </a:spcBef>
              <a:spcAft>
                <a:spcPts val="0"/>
              </a:spcAft>
              <a:buClr>
                <a:schemeClr val="dk1"/>
              </a:buClr>
              <a:buSzPts val="2000"/>
              <a:buFont typeface="Arial"/>
              <a:buChar char="•"/>
            </a:pPr>
            <a:r>
              <a:rPr lang="en-US" sz="2000" u="sng">
                <a:solidFill>
                  <a:schemeClr val="hlink"/>
                </a:solidFill>
                <a:hlinkClick r:id="rId4"/>
              </a:rPr>
              <a:t>https://docs.microsoft.com/en-us/previous-versions/sql/</a:t>
            </a:r>
            <a:r>
              <a:rPr lang="en-US" sz="2000"/>
              <a:t> (You guessed it, everything prior to SQL 2016)</a:t>
            </a:r>
            <a:endParaRPr/>
          </a:p>
          <a:p>
            <a:pPr marL="0" lvl="0" indent="0" algn="l" rtl="0">
              <a:lnSpc>
                <a:spcPct val="90000"/>
              </a:lnSpc>
              <a:spcBef>
                <a:spcPts val="1000"/>
              </a:spcBef>
              <a:spcAft>
                <a:spcPts val="0"/>
              </a:spcAft>
              <a:buClr>
                <a:schemeClr val="dk1"/>
              </a:buClr>
              <a:buSzPts val="2000"/>
              <a:buFont typeface="Arial"/>
              <a:buChar char="•"/>
            </a:pPr>
            <a:r>
              <a:rPr lang="en-US" sz="2000"/>
              <a:t>Various MSSQLTIPS articles: </a:t>
            </a:r>
            <a:r>
              <a:rPr lang="en-US" sz="2000" u="sng">
                <a:solidFill>
                  <a:schemeClr val="hlink"/>
                </a:solidFill>
                <a:hlinkClick r:id="rId5"/>
              </a:rPr>
              <a:t>https://www.mssqltips.com/sqlservertip/4574/new-features-in-sql-server-2016-service-pack-1</a:t>
            </a:r>
            <a:r>
              <a:rPr lang="en-US" sz="2000"/>
              <a:t> </a:t>
            </a:r>
            <a:endParaRPr/>
          </a:p>
          <a:p>
            <a:pPr marL="0" lvl="0" indent="0" algn="l" rtl="0">
              <a:lnSpc>
                <a:spcPct val="90000"/>
              </a:lnSpc>
              <a:spcBef>
                <a:spcPts val="1000"/>
              </a:spcBef>
              <a:spcAft>
                <a:spcPts val="0"/>
              </a:spcAft>
              <a:buClr>
                <a:schemeClr val="dk1"/>
              </a:buClr>
              <a:buSzPts val="2000"/>
              <a:buFont typeface="Arial"/>
              <a:buChar char="•"/>
            </a:pPr>
            <a:r>
              <a:rPr lang="en-US" sz="2000" u="sng">
                <a:solidFill>
                  <a:schemeClr val="hlink"/>
                </a:solidFill>
                <a:hlinkClick r:id="rId6"/>
              </a:rPr>
              <a:t>https://www.mssqltips.com/sqlservertip/5376/tsql-enhancements-in-sql-server-2017/</a:t>
            </a:r>
            <a:r>
              <a:rPr lang="en-US" sz="2000"/>
              <a:t> </a:t>
            </a:r>
            <a:endParaRPr/>
          </a:p>
          <a:p>
            <a:pPr marL="0" lvl="0" indent="0" algn="l" rtl="0">
              <a:lnSpc>
                <a:spcPct val="90000"/>
              </a:lnSpc>
              <a:spcBef>
                <a:spcPts val="1000"/>
              </a:spcBef>
              <a:spcAft>
                <a:spcPts val="0"/>
              </a:spcAft>
              <a:buClr>
                <a:schemeClr val="dk1"/>
              </a:buClr>
              <a:buSzPts val="2000"/>
              <a:buFont typeface="Arial"/>
              <a:buChar char="•"/>
            </a:pPr>
            <a:r>
              <a:rPr lang="en-US" sz="2000" u="sng">
                <a:solidFill>
                  <a:schemeClr val="hlink"/>
                </a:solidFill>
                <a:hlinkClick r:id="rId7"/>
              </a:rPr>
              <a:t>https://blog.pythian.com/top-10-new-features-of-sql-server-2019/</a:t>
            </a:r>
            <a:r>
              <a:rPr lang="en-US" sz="2000"/>
              <a:t> </a:t>
            </a:r>
            <a:endParaRPr/>
          </a:p>
          <a:p>
            <a:pPr marL="0" lvl="0" indent="0" algn="l" rtl="0">
              <a:lnSpc>
                <a:spcPct val="90000"/>
              </a:lnSpc>
              <a:spcBef>
                <a:spcPts val="1000"/>
              </a:spcBef>
              <a:spcAft>
                <a:spcPts val="0"/>
              </a:spcAft>
              <a:buClr>
                <a:schemeClr val="dk1"/>
              </a:buClr>
              <a:buSzPts val="2000"/>
              <a:buFont typeface="Arial"/>
              <a:buChar char="•"/>
            </a:pPr>
            <a:r>
              <a:rPr lang="en-US" sz="2000" u="sng">
                <a:solidFill>
                  <a:schemeClr val="hlink"/>
                </a:solidFill>
                <a:hlinkClick r:id="rId8"/>
              </a:rPr>
              <a:t>https://www.sentryone.com/blog/aaronbertrand/fishing-for-features-in-ctps</a:t>
            </a:r>
            <a:r>
              <a:rPr lang="en-US" sz="2000"/>
              <a:t> </a:t>
            </a:r>
            <a:endParaRPr/>
          </a:p>
          <a:p>
            <a:pPr marL="0" lvl="0" indent="0" algn="l" rtl="0">
              <a:lnSpc>
                <a:spcPct val="90000"/>
              </a:lnSpc>
              <a:spcBef>
                <a:spcPts val="1000"/>
              </a:spcBef>
              <a:spcAft>
                <a:spcPts val="0"/>
              </a:spcAft>
              <a:buClr>
                <a:schemeClr val="dk1"/>
              </a:buClr>
              <a:buSzPts val="2000"/>
              <a:buFont typeface="Arial"/>
              <a:buChar char="•"/>
            </a:pPr>
            <a:r>
              <a:rPr lang="en-US" sz="2000" u="sng">
                <a:solidFill>
                  <a:schemeClr val="hlink"/>
                </a:solidFill>
                <a:hlinkClick r:id="rId9"/>
              </a:rPr>
              <a:t>https://www.sentryone.com/blog/aaronbertrand/more-changes-sql-server</a:t>
            </a:r>
            <a:r>
              <a:rPr lang="en-US" sz="2000"/>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4"/>
        <p:cNvGrpSpPr/>
        <p:nvPr/>
      </p:nvGrpSpPr>
      <p:grpSpPr>
        <a:xfrm>
          <a:off x="0" y="0"/>
          <a:ext cx="0" cy="0"/>
          <a:chOff x="0" y="0"/>
          <a:chExt cx="0" cy="0"/>
        </a:xfrm>
      </p:grpSpPr>
      <p:sp>
        <p:nvSpPr>
          <p:cNvPr id="955" name="Google Shape;955;p5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6" name="Google Shape;956;p5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7" name="Google Shape;957;p5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8" name="Google Shape;958;p5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9" name="Google Shape;959;p5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0" name="Google Shape;960;p58"/>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961" name="Google Shape;961;p58"/>
          <p:cNvSpPr txBox="1">
            <a:spLocks noGrp="1"/>
          </p:cNvSpPr>
          <p:nvPr>
            <p:ph type="subTitle" idx="1"/>
          </p:nvPr>
        </p:nvSpPr>
        <p:spPr>
          <a:xfrm>
            <a:off x="1457558" y="1885279"/>
            <a:ext cx="9724031" cy="4832376"/>
          </a:xfrm>
          <a:prstGeom prst="rect">
            <a:avLst/>
          </a:prstGeom>
          <a:noFill/>
          <a:ln>
            <a:noFill/>
          </a:ln>
        </p:spPr>
        <p:txBody>
          <a:bodyPr spcFirstLastPara="1" wrap="square" lIns="91425" tIns="45700" rIns="91425" bIns="45700" anchor="ctr" anchorCtr="0">
            <a:normAutofit fontScale="77500" lnSpcReduction="20000"/>
          </a:bodyPr>
          <a:lstStyle/>
          <a:p>
            <a:pPr marL="0" lvl="0" indent="0" algn="ctr" rtl="0">
              <a:lnSpc>
                <a:spcPct val="90000"/>
              </a:lnSpc>
              <a:spcBef>
                <a:spcPts val="0"/>
              </a:spcBef>
              <a:spcAft>
                <a:spcPts val="0"/>
              </a:spcAft>
              <a:buClr>
                <a:schemeClr val="dk1"/>
              </a:buClr>
              <a:buSzPts val="2600"/>
              <a:buNone/>
            </a:pPr>
            <a:r>
              <a:rPr lang="en-US" sz="2600" dirty="0"/>
              <a:t>Bonus Material</a:t>
            </a:r>
            <a:endParaRPr dirty="0"/>
          </a:p>
          <a:p>
            <a:pPr marL="0" lvl="0" indent="120650" algn="l" rtl="0">
              <a:lnSpc>
                <a:spcPct val="90000"/>
              </a:lnSpc>
              <a:spcBef>
                <a:spcPts val="1000"/>
              </a:spcBef>
              <a:spcAft>
                <a:spcPts val="0"/>
              </a:spcAft>
              <a:buClr>
                <a:schemeClr val="dk1"/>
              </a:buClr>
              <a:buSzPts val="1900"/>
              <a:buFont typeface="Arial"/>
              <a:buNone/>
            </a:pPr>
            <a:endParaRPr sz="1900" dirty="0"/>
          </a:p>
          <a:p>
            <a:pPr marL="342900" lvl="0" indent="-228600" algn="l" rtl="0">
              <a:lnSpc>
                <a:spcPct val="90000"/>
              </a:lnSpc>
              <a:spcBef>
                <a:spcPts val="1000"/>
              </a:spcBef>
              <a:spcAft>
                <a:spcPts val="0"/>
              </a:spcAft>
              <a:buClr>
                <a:schemeClr val="dk1"/>
              </a:buClr>
              <a:buSzPts val="2600"/>
              <a:buFont typeface="Arial"/>
              <a:buChar char="•"/>
            </a:pPr>
            <a:r>
              <a:rPr lang="en-US" sz="2600" dirty="0"/>
              <a:t>SSISDB catalog (SQL 2012)</a:t>
            </a:r>
            <a:endParaRPr dirty="0"/>
          </a:p>
          <a:p>
            <a:pPr marL="342900" lvl="0" indent="-228600" algn="l" rtl="0">
              <a:lnSpc>
                <a:spcPct val="90000"/>
              </a:lnSpc>
              <a:spcBef>
                <a:spcPts val="1000"/>
              </a:spcBef>
              <a:spcAft>
                <a:spcPts val="0"/>
              </a:spcAft>
              <a:buClr>
                <a:schemeClr val="dk1"/>
              </a:buClr>
              <a:buSzPts val="2600"/>
              <a:buFont typeface="Arial"/>
              <a:buChar char="•"/>
            </a:pPr>
            <a:r>
              <a:rPr lang="en-US" sz="2600" dirty="0"/>
              <a:t>In-Memory OLTP(SQL 2014) – This can produce significant improvements for some workloads.</a:t>
            </a:r>
            <a:endParaRPr sz="2600" dirty="0"/>
          </a:p>
          <a:p>
            <a:pPr marL="342900" lvl="0" indent="-228600" algn="l" rtl="0">
              <a:lnSpc>
                <a:spcPct val="90000"/>
              </a:lnSpc>
              <a:spcBef>
                <a:spcPts val="1000"/>
              </a:spcBef>
              <a:spcAft>
                <a:spcPts val="0"/>
              </a:spcAft>
              <a:buClr>
                <a:schemeClr val="dk1"/>
              </a:buClr>
              <a:buSzPts val="2600"/>
              <a:buFont typeface="Arial"/>
              <a:buChar char="•"/>
            </a:pPr>
            <a:r>
              <a:rPr lang="en-US" sz="2600" dirty="0"/>
              <a:t>Backup encryption (2014)</a:t>
            </a:r>
            <a:endParaRPr dirty="0"/>
          </a:p>
          <a:p>
            <a:pPr marL="342900" lvl="0" indent="-228600" algn="l" rtl="0">
              <a:lnSpc>
                <a:spcPct val="90000"/>
              </a:lnSpc>
              <a:spcBef>
                <a:spcPts val="1000"/>
              </a:spcBef>
              <a:spcAft>
                <a:spcPts val="0"/>
              </a:spcAft>
              <a:buClr>
                <a:schemeClr val="dk1"/>
              </a:buClr>
              <a:buSzPts val="2600"/>
              <a:buFont typeface="Arial"/>
              <a:buChar char="•"/>
            </a:pPr>
            <a:r>
              <a:rPr lang="en-US" sz="2600" dirty="0"/>
              <a:t>Always Encrypted (2016)</a:t>
            </a:r>
            <a:endParaRPr dirty="0"/>
          </a:p>
          <a:p>
            <a:pPr marL="342900" lvl="0" indent="-228600" algn="l" rtl="0">
              <a:lnSpc>
                <a:spcPct val="90000"/>
              </a:lnSpc>
              <a:spcBef>
                <a:spcPts val="1000"/>
              </a:spcBef>
              <a:spcAft>
                <a:spcPts val="0"/>
              </a:spcAft>
              <a:buClr>
                <a:schemeClr val="dk1"/>
              </a:buClr>
              <a:buSzPts val="2600"/>
              <a:buFont typeface="Arial"/>
              <a:buChar char="•"/>
            </a:pPr>
            <a:r>
              <a:rPr lang="en-US" sz="2600" dirty="0"/>
              <a:t>Dynamic Data Masking(2016)</a:t>
            </a:r>
            <a:endParaRPr dirty="0"/>
          </a:p>
          <a:p>
            <a:pPr marL="342900" lvl="0" indent="-228600" algn="l" rtl="0">
              <a:lnSpc>
                <a:spcPct val="90000"/>
              </a:lnSpc>
              <a:spcBef>
                <a:spcPts val="1000"/>
              </a:spcBef>
              <a:spcAft>
                <a:spcPts val="0"/>
              </a:spcAft>
              <a:buClr>
                <a:schemeClr val="dk1"/>
              </a:buClr>
              <a:buSzPts val="2600"/>
              <a:buFont typeface="Arial"/>
              <a:buChar char="•"/>
            </a:pPr>
            <a:r>
              <a:rPr lang="en-US" sz="2600" dirty="0"/>
              <a:t>Row Level Security(2016)</a:t>
            </a:r>
            <a:endParaRPr dirty="0"/>
          </a:p>
          <a:p>
            <a:pPr marL="342900" lvl="0" indent="-228600" algn="l" rtl="0">
              <a:lnSpc>
                <a:spcPct val="90000"/>
              </a:lnSpc>
              <a:spcBef>
                <a:spcPts val="1000"/>
              </a:spcBef>
              <a:spcAft>
                <a:spcPts val="0"/>
              </a:spcAft>
              <a:buClr>
                <a:srgbClr val="1D1C1D"/>
              </a:buClr>
              <a:buSzPts val="2600"/>
              <a:buFont typeface="Arial"/>
              <a:buChar char="•"/>
            </a:pPr>
            <a:r>
              <a:rPr lang="en-US" sz="2600" b="0" i="0" dirty="0" err="1">
                <a:solidFill>
                  <a:srgbClr val="1D1C1D"/>
                </a:solidFill>
                <a:latin typeface="Calibri"/>
                <a:ea typeface="Calibri"/>
                <a:cs typeface="Calibri"/>
                <a:sym typeface="Calibri"/>
              </a:rPr>
              <a:t>ColumnStore</a:t>
            </a:r>
            <a:r>
              <a:rPr lang="en-US" sz="2600" b="0" i="0" dirty="0">
                <a:solidFill>
                  <a:srgbClr val="1D1C1D"/>
                </a:solidFill>
                <a:latin typeface="Calibri"/>
                <a:ea typeface="Calibri"/>
                <a:cs typeface="Calibri"/>
                <a:sym typeface="Calibri"/>
              </a:rPr>
              <a:t> Indexes (2012, but many enhancements since)</a:t>
            </a:r>
            <a:endParaRPr dirty="0"/>
          </a:p>
          <a:p>
            <a:pPr marL="342900" lvl="0" indent="-228600" algn="l" rtl="0">
              <a:lnSpc>
                <a:spcPct val="90000"/>
              </a:lnSpc>
              <a:spcBef>
                <a:spcPts val="1000"/>
              </a:spcBef>
              <a:spcAft>
                <a:spcPts val="0"/>
              </a:spcAft>
              <a:buClr>
                <a:srgbClr val="1D1C1D"/>
              </a:buClr>
              <a:buSzPts val="2600"/>
              <a:buFont typeface="Arial"/>
              <a:buChar char="•"/>
            </a:pPr>
            <a:r>
              <a:rPr lang="en-US" sz="2600" dirty="0">
                <a:solidFill>
                  <a:srgbClr val="1D1C1D"/>
                </a:solidFill>
                <a:latin typeface="Calibri"/>
                <a:ea typeface="Calibri"/>
                <a:cs typeface="Calibri"/>
                <a:sym typeface="Calibri"/>
              </a:rPr>
              <a:t>Data Virtualization/External tables (2019)</a:t>
            </a:r>
          </a:p>
          <a:p>
            <a:pPr marL="342900" lvl="0" indent="-228600" algn="l" rtl="0">
              <a:lnSpc>
                <a:spcPct val="90000"/>
              </a:lnSpc>
              <a:spcBef>
                <a:spcPts val="1000"/>
              </a:spcBef>
              <a:spcAft>
                <a:spcPts val="0"/>
              </a:spcAft>
              <a:buClr>
                <a:srgbClr val="1D1C1D"/>
              </a:buClr>
              <a:buSzPts val="2600"/>
              <a:buFont typeface="Arial"/>
              <a:buChar char="•"/>
            </a:pPr>
            <a:r>
              <a:rPr lang="en-US" sz="2600" dirty="0">
                <a:latin typeface="Calibri"/>
                <a:ea typeface="Calibri"/>
                <a:cs typeface="Calibri"/>
                <a:sym typeface="Calibri"/>
              </a:rPr>
              <a:t>Forced Plan Optimization (2022)</a:t>
            </a:r>
          </a:p>
          <a:p>
            <a:pPr marL="342900" lvl="0" indent="-228600" algn="l" rtl="0">
              <a:lnSpc>
                <a:spcPct val="90000"/>
              </a:lnSpc>
              <a:spcBef>
                <a:spcPts val="1000"/>
              </a:spcBef>
              <a:spcAft>
                <a:spcPts val="0"/>
              </a:spcAft>
              <a:buClr>
                <a:srgbClr val="1D1C1D"/>
              </a:buClr>
              <a:buSzPts val="2600"/>
              <a:buFont typeface="Arial"/>
              <a:buChar char="•"/>
            </a:pPr>
            <a:r>
              <a:rPr lang="en-US" sz="2600" dirty="0" err="1"/>
              <a:t>CE_Feedback</a:t>
            </a:r>
            <a:r>
              <a:rPr lang="en-US" sz="2600" dirty="0"/>
              <a:t> (2022)</a:t>
            </a:r>
          </a:p>
          <a:p>
            <a:pPr marL="342900" lvl="0" indent="-228600" algn="l" rtl="0">
              <a:lnSpc>
                <a:spcPct val="90000"/>
              </a:lnSpc>
              <a:spcBef>
                <a:spcPts val="1000"/>
              </a:spcBef>
              <a:spcAft>
                <a:spcPts val="0"/>
              </a:spcAft>
              <a:buClr>
                <a:srgbClr val="1D1C1D"/>
              </a:buClr>
              <a:buSzPts val="2600"/>
              <a:buFont typeface="Arial"/>
              <a:buChar char="•"/>
            </a:pPr>
            <a:r>
              <a:rPr lang="en-US" sz="2600" dirty="0" err="1">
                <a:latin typeface="Calibri"/>
                <a:ea typeface="Calibri"/>
                <a:cs typeface="Calibri"/>
                <a:sym typeface="Calibri"/>
              </a:rPr>
              <a:t>Tempdb</a:t>
            </a:r>
            <a:r>
              <a:rPr lang="en-US" sz="2600" dirty="0">
                <a:latin typeface="Calibri"/>
                <a:ea typeface="Calibri"/>
                <a:cs typeface="Calibri"/>
                <a:sym typeface="Calibri"/>
              </a:rPr>
              <a:t> metadata optimization (2022)</a:t>
            </a:r>
            <a:endParaRPr sz="2600" dirty="0">
              <a:latin typeface="Calibri"/>
              <a:ea typeface="Calibri"/>
              <a:cs typeface="Calibri"/>
              <a:sym typeface="Calibri"/>
            </a:endParaRPr>
          </a:p>
          <a:p>
            <a:pPr marL="114300" lvl="0" indent="0" algn="l" rtl="0">
              <a:lnSpc>
                <a:spcPct val="90000"/>
              </a:lnSpc>
              <a:spcBef>
                <a:spcPts val="1000"/>
              </a:spcBef>
              <a:spcAft>
                <a:spcPts val="0"/>
              </a:spcAft>
              <a:buClr>
                <a:schemeClr val="dk1"/>
              </a:buClr>
              <a:buSzPts val="2400"/>
              <a:buNone/>
            </a:pPr>
            <a:endParaRPr dirty="0"/>
          </a:p>
          <a:p>
            <a:pPr marL="0" lvl="0" indent="120650" algn="l" rtl="0">
              <a:lnSpc>
                <a:spcPct val="90000"/>
              </a:lnSpc>
              <a:spcBef>
                <a:spcPts val="1000"/>
              </a:spcBef>
              <a:spcAft>
                <a:spcPts val="0"/>
              </a:spcAft>
              <a:buClr>
                <a:schemeClr val="dk1"/>
              </a:buClr>
              <a:buSzPts val="1900"/>
              <a:buFont typeface="Arial"/>
              <a:buNone/>
            </a:pPr>
            <a:endParaRPr sz="19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966"/>
        <p:cNvGrpSpPr/>
        <p:nvPr/>
      </p:nvGrpSpPr>
      <p:grpSpPr>
        <a:xfrm>
          <a:off x="0" y="0"/>
          <a:ext cx="0" cy="0"/>
          <a:chOff x="0" y="0"/>
          <a:chExt cx="0" cy="0"/>
        </a:xfrm>
      </p:grpSpPr>
      <p:sp>
        <p:nvSpPr>
          <p:cNvPr id="967" name="Google Shape;967;p5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8" name="Google Shape;968;p5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9" name="Google Shape;969;p5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0" name="Google Shape;970;p5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1" name="Google Shape;971;p5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p5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973" name="Google Shape;973;p59"/>
          <p:cNvSpPr txBox="1">
            <a:spLocks noGrp="1"/>
          </p:cNvSpPr>
          <p:nvPr>
            <p:ph type="subTitle" idx="1"/>
          </p:nvPr>
        </p:nvSpPr>
        <p:spPr>
          <a:xfrm>
            <a:off x="1233982" y="1747898"/>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600"/>
              <a:buNone/>
            </a:pPr>
            <a:r>
              <a:rPr lang="en-US" sz="2600"/>
              <a:t>Summary</a:t>
            </a:r>
            <a:endParaRPr/>
          </a:p>
          <a:p>
            <a:pPr marL="0" lvl="0" indent="82550" algn="l" rtl="0">
              <a:lnSpc>
                <a:spcPct val="90000"/>
              </a:lnSpc>
              <a:spcBef>
                <a:spcPts val="1000"/>
              </a:spcBef>
              <a:spcAft>
                <a:spcPts val="0"/>
              </a:spcAft>
              <a:buClr>
                <a:schemeClr val="dk1"/>
              </a:buClr>
              <a:buSzPts val="1300"/>
              <a:buFont typeface="Arial"/>
              <a:buNone/>
            </a:pPr>
            <a:endParaRPr sz="1300"/>
          </a:p>
          <a:p>
            <a:pPr marL="0" lvl="0" indent="0" algn="l" rtl="0">
              <a:lnSpc>
                <a:spcPct val="90000"/>
              </a:lnSpc>
              <a:spcBef>
                <a:spcPts val="1000"/>
              </a:spcBef>
              <a:spcAft>
                <a:spcPts val="0"/>
              </a:spcAft>
              <a:buClr>
                <a:schemeClr val="dk1"/>
              </a:buClr>
              <a:buSzPts val="2400"/>
              <a:buFont typeface="Arial"/>
              <a:buChar char="•"/>
            </a:pPr>
            <a:r>
              <a:rPr lang="en-US"/>
              <a:t>Discussed features in the following categories:</a:t>
            </a:r>
            <a:endParaRPr/>
          </a:p>
          <a:p>
            <a:pPr marL="342900" lvl="0" indent="-228600" algn="l" rtl="0">
              <a:lnSpc>
                <a:spcPct val="90000"/>
              </a:lnSpc>
              <a:spcBef>
                <a:spcPts val="1000"/>
              </a:spcBef>
              <a:spcAft>
                <a:spcPts val="0"/>
              </a:spcAft>
              <a:buClr>
                <a:schemeClr val="dk1"/>
              </a:buClr>
              <a:buSzPts val="2400"/>
              <a:buFont typeface="Arial"/>
              <a:buChar char="•"/>
            </a:pPr>
            <a:r>
              <a:rPr lang="en-US"/>
              <a:t>Performance</a:t>
            </a:r>
            <a:endParaRPr/>
          </a:p>
          <a:p>
            <a:pPr marL="800100" lvl="1" indent="-228600" algn="l" rtl="0">
              <a:lnSpc>
                <a:spcPct val="90000"/>
              </a:lnSpc>
              <a:spcBef>
                <a:spcPts val="500"/>
              </a:spcBef>
              <a:spcAft>
                <a:spcPts val="0"/>
              </a:spcAft>
              <a:buClr>
                <a:schemeClr val="dk1"/>
              </a:buClr>
              <a:buSzPts val="2400"/>
              <a:buFont typeface="Arial"/>
              <a:buChar char="•"/>
            </a:pPr>
            <a:r>
              <a:rPr lang="en-US" sz="2400"/>
              <a:t>	Intelligent Query Processing, Query Store</a:t>
            </a:r>
            <a:endParaRPr/>
          </a:p>
          <a:p>
            <a:pPr marL="342900" lvl="0" indent="-228600" algn="l" rtl="0">
              <a:lnSpc>
                <a:spcPct val="90000"/>
              </a:lnSpc>
              <a:spcBef>
                <a:spcPts val="1000"/>
              </a:spcBef>
              <a:spcAft>
                <a:spcPts val="0"/>
              </a:spcAft>
              <a:buClr>
                <a:schemeClr val="dk1"/>
              </a:buClr>
              <a:buSzPts val="2400"/>
              <a:buFont typeface="Arial"/>
              <a:buChar char="•"/>
            </a:pPr>
            <a:r>
              <a:rPr lang="en-US"/>
              <a:t>Troubleshooting</a:t>
            </a:r>
            <a:endParaRPr/>
          </a:p>
          <a:p>
            <a:pPr marL="800100" lvl="1" indent="-228600" algn="l" rtl="0">
              <a:lnSpc>
                <a:spcPct val="90000"/>
              </a:lnSpc>
              <a:spcBef>
                <a:spcPts val="500"/>
              </a:spcBef>
              <a:spcAft>
                <a:spcPts val="0"/>
              </a:spcAft>
              <a:buClr>
                <a:schemeClr val="dk1"/>
              </a:buClr>
              <a:buSzPts val="2400"/>
              <a:buFont typeface="Arial"/>
              <a:buChar char="•"/>
            </a:pPr>
            <a:r>
              <a:rPr lang="en-US" sz="2400"/>
              <a:t>	Verbose truncation warnings, temporal tables</a:t>
            </a:r>
            <a:endParaRPr/>
          </a:p>
          <a:p>
            <a:pPr marL="342900" lvl="0" indent="-228600" algn="l" rtl="0">
              <a:lnSpc>
                <a:spcPct val="90000"/>
              </a:lnSpc>
              <a:spcBef>
                <a:spcPts val="1000"/>
              </a:spcBef>
              <a:spcAft>
                <a:spcPts val="0"/>
              </a:spcAft>
              <a:buClr>
                <a:schemeClr val="dk1"/>
              </a:buClr>
              <a:buSzPts val="2400"/>
              <a:buFont typeface="Arial"/>
              <a:buChar char="•"/>
            </a:pPr>
            <a:r>
              <a:rPr lang="en-US"/>
              <a:t>Permissions</a:t>
            </a:r>
            <a:endParaRPr/>
          </a:p>
          <a:p>
            <a:pPr marL="800100" lvl="1" indent="-228600" algn="l" rtl="0">
              <a:lnSpc>
                <a:spcPct val="90000"/>
              </a:lnSpc>
              <a:spcBef>
                <a:spcPts val="500"/>
              </a:spcBef>
              <a:spcAft>
                <a:spcPts val="0"/>
              </a:spcAft>
              <a:buClr>
                <a:schemeClr val="dk1"/>
              </a:buClr>
              <a:buSzPts val="2400"/>
              <a:buFont typeface="Arial"/>
              <a:buChar char="•"/>
            </a:pPr>
            <a:r>
              <a:rPr lang="en-US" sz="2400"/>
              <a:t>	CONNECT ANY DATABASE, SELECT ALL SECURABLES, new Server level roles in 2022 </a:t>
            </a:r>
            <a:endParaRPr/>
          </a:p>
          <a:p>
            <a:pPr marL="342900" lvl="0" indent="-228600" algn="l" rtl="0">
              <a:lnSpc>
                <a:spcPct val="90000"/>
              </a:lnSpc>
              <a:spcBef>
                <a:spcPts val="1000"/>
              </a:spcBef>
              <a:spcAft>
                <a:spcPts val="0"/>
              </a:spcAft>
              <a:buClr>
                <a:schemeClr val="dk1"/>
              </a:buClr>
              <a:buSzPts val="2400"/>
              <a:buFont typeface="Arial"/>
              <a:buChar char="•"/>
            </a:pPr>
            <a:r>
              <a:rPr lang="en-US"/>
              <a:t>High Availability/Disaster Recovery</a:t>
            </a:r>
            <a:endParaRPr/>
          </a:p>
          <a:p>
            <a:pPr marL="800100" lvl="1" indent="-228600" algn="l" rtl="0">
              <a:lnSpc>
                <a:spcPct val="90000"/>
              </a:lnSpc>
              <a:spcBef>
                <a:spcPts val="500"/>
              </a:spcBef>
              <a:spcAft>
                <a:spcPts val="0"/>
              </a:spcAft>
              <a:buClr>
                <a:schemeClr val="dk1"/>
              </a:buClr>
              <a:buSzPts val="2400"/>
              <a:buFont typeface="Arial"/>
              <a:buChar char="•"/>
            </a:pPr>
            <a:r>
              <a:rPr lang="en-US" sz="2400"/>
              <a:t>	Availability Groups, Accelerated Database Recovery </a:t>
            </a:r>
            <a:endParaRPr/>
          </a:p>
          <a:p>
            <a:pPr marL="0" lvl="0" indent="82550" algn="l" rtl="0">
              <a:lnSpc>
                <a:spcPct val="90000"/>
              </a:lnSpc>
              <a:spcBef>
                <a:spcPts val="1000"/>
              </a:spcBef>
              <a:spcAft>
                <a:spcPts val="0"/>
              </a:spcAft>
              <a:buClr>
                <a:schemeClr val="dk1"/>
              </a:buClr>
              <a:buSzPts val="1300"/>
              <a:buFont typeface="Arial"/>
              <a:buNone/>
            </a:pPr>
            <a:endParaRPr sz="13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8"/>
        <p:cNvGrpSpPr/>
        <p:nvPr/>
      </p:nvGrpSpPr>
      <p:grpSpPr>
        <a:xfrm>
          <a:off x="0" y="0"/>
          <a:ext cx="0" cy="0"/>
          <a:chOff x="0" y="0"/>
          <a:chExt cx="0" cy="0"/>
        </a:xfrm>
      </p:grpSpPr>
      <p:sp>
        <p:nvSpPr>
          <p:cNvPr id="979" name="Google Shape;979;p6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0" name="Google Shape;980;p6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1" name="Google Shape;981;p6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2" name="Google Shape;982;p6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3" name="Google Shape;983;p6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4" name="Google Shape;984;p60"/>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985" name="Google Shape;985;p60"/>
          <p:cNvSpPr txBox="1">
            <a:spLocks noGrp="1"/>
          </p:cNvSpPr>
          <p:nvPr>
            <p:ph type="subTitle" idx="1"/>
          </p:nvPr>
        </p:nvSpPr>
        <p:spPr>
          <a:xfrm>
            <a:off x="1233982" y="1747898"/>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600"/>
              <a:buNone/>
            </a:pPr>
            <a:r>
              <a:rPr lang="en-US" sz="2600"/>
              <a:t>Summary</a:t>
            </a:r>
            <a:endParaRPr/>
          </a:p>
          <a:p>
            <a:pPr marL="0" lvl="0" indent="82550" algn="l" rtl="0">
              <a:lnSpc>
                <a:spcPct val="90000"/>
              </a:lnSpc>
              <a:spcBef>
                <a:spcPts val="1000"/>
              </a:spcBef>
              <a:spcAft>
                <a:spcPts val="0"/>
              </a:spcAft>
              <a:buClr>
                <a:schemeClr val="dk1"/>
              </a:buClr>
              <a:buSzPts val="1300"/>
              <a:buFont typeface="Arial"/>
              <a:buNone/>
            </a:pPr>
            <a:endParaRPr sz="1300"/>
          </a:p>
          <a:p>
            <a:pPr marL="0" lvl="0" indent="0" algn="l" rtl="0">
              <a:lnSpc>
                <a:spcPct val="90000"/>
              </a:lnSpc>
              <a:spcBef>
                <a:spcPts val="1000"/>
              </a:spcBef>
              <a:spcAft>
                <a:spcPts val="0"/>
              </a:spcAft>
              <a:buClr>
                <a:schemeClr val="dk1"/>
              </a:buClr>
              <a:buSzPts val="2400"/>
              <a:buFont typeface="Arial"/>
              <a:buChar char="•"/>
            </a:pPr>
            <a:r>
              <a:rPr lang="en-US"/>
              <a:t>Discussed features in the following categories:</a:t>
            </a:r>
            <a:endParaRPr/>
          </a:p>
          <a:p>
            <a:pPr marL="342900" lvl="0" indent="-228600" algn="l" rtl="0">
              <a:lnSpc>
                <a:spcPct val="90000"/>
              </a:lnSpc>
              <a:spcBef>
                <a:spcPts val="1000"/>
              </a:spcBef>
              <a:spcAft>
                <a:spcPts val="0"/>
              </a:spcAft>
              <a:buClr>
                <a:schemeClr val="dk1"/>
              </a:buClr>
              <a:buSzPts val="2400"/>
              <a:buFont typeface="Arial"/>
              <a:buChar char="•"/>
            </a:pPr>
            <a:r>
              <a:rPr lang="en-US"/>
              <a:t>Performance</a:t>
            </a:r>
            <a:endParaRPr/>
          </a:p>
          <a:p>
            <a:pPr marL="800100" lvl="1" indent="-228600" algn="l" rtl="0">
              <a:lnSpc>
                <a:spcPct val="90000"/>
              </a:lnSpc>
              <a:spcBef>
                <a:spcPts val="500"/>
              </a:spcBef>
              <a:spcAft>
                <a:spcPts val="0"/>
              </a:spcAft>
              <a:buClr>
                <a:schemeClr val="dk1"/>
              </a:buClr>
              <a:buSzPts val="2400"/>
              <a:buFont typeface="Arial"/>
              <a:buChar char="•"/>
            </a:pPr>
            <a:r>
              <a:rPr lang="en-US" sz="2400"/>
              <a:t>	Intelligent Query Processing, Query Store</a:t>
            </a:r>
            <a:endParaRPr/>
          </a:p>
          <a:p>
            <a:pPr marL="342900" lvl="0" indent="-228600" algn="l" rtl="0">
              <a:lnSpc>
                <a:spcPct val="90000"/>
              </a:lnSpc>
              <a:spcBef>
                <a:spcPts val="1000"/>
              </a:spcBef>
              <a:spcAft>
                <a:spcPts val="0"/>
              </a:spcAft>
              <a:buClr>
                <a:schemeClr val="dk1"/>
              </a:buClr>
              <a:buSzPts val="2400"/>
              <a:buFont typeface="Arial"/>
              <a:buChar char="•"/>
            </a:pPr>
            <a:r>
              <a:rPr lang="en-US"/>
              <a:t>Troubleshooting</a:t>
            </a:r>
            <a:endParaRPr/>
          </a:p>
          <a:p>
            <a:pPr marL="800100" lvl="1" indent="-228600" algn="l" rtl="0">
              <a:lnSpc>
                <a:spcPct val="90000"/>
              </a:lnSpc>
              <a:spcBef>
                <a:spcPts val="500"/>
              </a:spcBef>
              <a:spcAft>
                <a:spcPts val="0"/>
              </a:spcAft>
              <a:buClr>
                <a:schemeClr val="dk1"/>
              </a:buClr>
              <a:buSzPts val="2400"/>
              <a:buFont typeface="Arial"/>
              <a:buChar char="•"/>
            </a:pPr>
            <a:r>
              <a:rPr lang="en-US" sz="2400"/>
              <a:t>	Verbose truncation warnings, temporal tables</a:t>
            </a:r>
            <a:endParaRPr/>
          </a:p>
          <a:p>
            <a:pPr marL="342900" lvl="0" indent="-228600" algn="l" rtl="0">
              <a:lnSpc>
                <a:spcPct val="90000"/>
              </a:lnSpc>
              <a:spcBef>
                <a:spcPts val="1000"/>
              </a:spcBef>
              <a:spcAft>
                <a:spcPts val="0"/>
              </a:spcAft>
              <a:buClr>
                <a:schemeClr val="dk1"/>
              </a:buClr>
              <a:buSzPts val="2400"/>
              <a:buFont typeface="Arial"/>
              <a:buChar char="•"/>
            </a:pPr>
            <a:r>
              <a:rPr lang="en-US"/>
              <a:t>T-SQL</a:t>
            </a:r>
            <a:endParaRPr/>
          </a:p>
          <a:p>
            <a:pPr marL="800100" lvl="1" indent="-228600" algn="l" rtl="0">
              <a:lnSpc>
                <a:spcPct val="90000"/>
              </a:lnSpc>
              <a:spcBef>
                <a:spcPts val="500"/>
              </a:spcBef>
              <a:spcAft>
                <a:spcPts val="0"/>
              </a:spcAft>
              <a:buClr>
                <a:schemeClr val="dk1"/>
              </a:buClr>
              <a:buSzPts val="2400"/>
              <a:buFont typeface="Arial"/>
              <a:buChar char="•"/>
            </a:pPr>
            <a:r>
              <a:rPr lang="en-US" sz="2400"/>
              <a:t>	OFFSET FETCH, THROW, new date and datetime related functions</a:t>
            </a:r>
            <a:endParaRPr/>
          </a:p>
          <a:p>
            <a:pPr marL="342900" lvl="0" indent="-228600" algn="l" rtl="0">
              <a:lnSpc>
                <a:spcPct val="90000"/>
              </a:lnSpc>
              <a:spcBef>
                <a:spcPts val="1000"/>
              </a:spcBef>
              <a:spcAft>
                <a:spcPts val="0"/>
              </a:spcAft>
              <a:buClr>
                <a:schemeClr val="dk1"/>
              </a:buClr>
              <a:buSzPts val="2400"/>
              <a:buFont typeface="Arial"/>
              <a:buChar char="•"/>
            </a:pPr>
            <a:r>
              <a:rPr lang="en-US"/>
              <a:t>High Availability/Disaster Recovery</a:t>
            </a:r>
            <a:endParaRPr/>
          </a:p>
          <a:p>
            <a:pPr marL="800100" lvl="1" indent="-228600" algn="l" rtl="0">
              <a:lnSpc>
                <a:spcPct val="90000"/>
              </a:lnSpc>
              <a:spcBef>
                <a:spcPts val="500"/>
              </a:spcBef>
              <a:spcAft>
                <a:spcPts val="0"/>
              </a:spcAft>
              <a:buClr>
                <a:schemeClr val="dk1"/>
              </a:buClr>
              <a:buSzPts val="2400"/>
              <a:buFont typeface="Arial"/>
              <a:buChar char="•"/>
            </a:pPr>
            <a:r>
              <a:rPr lang="en-US" sz="2400"/>
              <a:t>	Availability Groups, Accelerated Database Recovery </a:t>
            </a:r>
            <a:endParaRPr/>
          </a:p>
          <a:p>
            <a:pPr marL="0" lvl="0" indent="82550" algn="l" rtl="0">
              <a:lnSpc>
                <a:spcPct val="90000"/>
              </a:lnSpc>
              <a:spcBef>
                <a:spcPts val="1000"/>
              </a:spcBef>
              <a:spcAft>
                <a:spcPts val="0"/>
              </a:spcAft>
              <a:buClr>
                <a:schemeClr val="dk1"/>
              </a:buClr>
              <a:buSzPts val="1300"/>
              <a:buFont typeface="Arial"/>
              <a:buNone/>
            </a:pPr>
            <a:endParaRPr sz="13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0"/>
        <p:cNvGrpSpPr/>
        <p:nvPr/>
      </p:nvGrpSpPr>
      <p:grpSpPr>
        <a:xfrm>
          <a:off x="0" y="0"/>
          <a:ext cx="0" cy="0"/>
          <a:chOff x="0" y="0"/>
          <a:chExt cx="0" cy="0"/>
        </a:xfrm>
      </p:grpSpPr>
      <p:sp>
        <p:nvSpPr>
          <p:cNvPr id="991" name="Google Shape;991;p6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2" name="Google Shape;992;p6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3" name="Google Shape;993;p6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4" name="Google Shape;994;p6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5" name="Google Shape;995;p6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6" name="Google Shape;996;p61"/>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997" name="Google Shape;997;p61"/>
          <p:cNvSpPr txBox="1">
            <a:spLocks noGrp="1"/>
          </p:cNvSpPr>
          <p:nvPr>
            <p:ph type="subTitle" idx="1"/>
          </p:nvPr>
        </p:nvSpPr>
        <p:spPr>
          <a:xfrm>
            <a:off x="1457558" y="1747997"/>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a:t>Thank you for attending!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2"/>
        <p:cNvGrpSpPr/>
        <p:nvPr/>
      </p:nvGrpSpPr>
      <p:grpSpPr>
        <a:xfrm>
          <a:off x="0" y="0"/>
          <a:ext cx="0" cy="0"/>
          <a:chOff x="0" y="0"/>
          <a:chExt cx="0" cy="0"/>
        </a:xfrm>
      </p:grpSpPr>
      <p:sp>
        <p:nvSpPr>
          <p:cNvPr id="1003" name="Google Shape;1003;p6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4" name="Google Shape;1004;p6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5" name="Google Shape;1005;p6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6" name="Google Shape;1006;p6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7" name="Google Shape;1007;p6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8" name="Google Shape;1008;p6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1009" name="Google Shape;1009;p62"/>
          <p:cNvSpPr txBox="1">
            <a:spLocks noGrp="1"/>
          </p:cNvSpPr>
          <p:nvPr>
            <p:ph type="subTitle" idx="1"/>
          </p:nvPr>
        </p:nvSpPr>
        <p:spPr>
          <a:xfrm>
            <a:off x="208181" y="1885279"/>
            <a:ext cx="2879052" cy="4940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None/>
            </a:pPr>
            <a:r>
              <a:rPr lang="en-US" sz="4000"/>
              <a:t>QUESTIONS?</a:t>
            </a:r>
            <a:endParaRPr/>
          </a:p>
        </p:txBody>
      </p:sp>
      <p:pic>
        <p:nvPicPr>
          <p:cNvPr id="1010" name="Google Shape;1010;p62" descr="Different colored question marks"/>
          <p:cNvPicPr preferRelativeResize="0"/>
          <p:nvPr/>
        </p:nvPicPr>
        <p:blipFill rotWithShape="1">
          <a:blip r:embed="rId3">
            <a:alphaModFix/>
          </a:blip>
          <a:srcRect/>
          <a:stretch/>
        </p:blipFill>
        <p:spPr>
          <a:xfrm>
            <a:off x="3542613" y="2007535"/>
            <a:ext cx="7949713" cy="410537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5"/>
        <p:cNvGrpSpPr/>
        <p:nvPr/>
      </p:nvGrpSpPr>
      <p:grpSpPr>
        <a:xfrm>
          <a:off x="0" y="0"/>
          <a:ext cx="0" cy="0"/>
          <a:chOff x="0" y="0"/>
          <a:chExt cx="0" cy="0"/>
        </a:xfrm>
      </p:grpSpPr>
      <p:sp>
        <p:nvSpPr>
          <p:cNvPr id="1016" name="Google Shape;1016;p6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7" name="Google Shape;1017;p6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8" name="Google Shape;1018;p6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9" name="Google Shape;1019;p6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0" name="Google Shape;1020;p6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1" name="Google Shape;1021;p63"/>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Contact Information</a:t>
            </a:r>
            <a:endParaRPr sz="3700" b="1">
              <a:solidFill>
                <a:srgbClr val="FFFFFF"/>
              </a:solidFill>
              <a:latin typeface="Calibri"/>
              <a:ea typeface="Calibri"/>
              <a:cs typeface="Calibri"/>
              <a:sym typeface="Calibri"/>
            </a:endParaRPr>
          </a:p>
        </p:txBody>
      </p:sp>
      <p:sp>
        <p:nvSpPr>
          <p:cNvPr id="1022" name="Google Shape;1022;p63"/>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a:p>
          <a:p>
            <a:pPr marL="342900" lvl="0" indent="-228600" algn="l" rtl="0">
              <a:lnSpc>
                <a:spcPct val="90000"/>
              </a:lnSpc>
              <a:spcBef>
                <a:spcPts val="1000"/>
              </a:spcBef>
              <a:spcAft>
                <a:spcPts val="0"/>
              </a:spcAft>
              <a:buClr>
                <a:schemeClr val="dk1"/>
              </a:buClr>
              <a:buSzPts val="2400"/>
              <a:buFont typeface="Arial"/>
              <a:buChar char="•"/>
            </a:pPr>
            <a:r>
              <a:rPr lang="en-US"/>
              <a:t>Twitter(X): @leemarkum</a:t>
            </a:r>
            <a:endParaRPr/>
          </a:p>
          <a:p>
            <a:pPr marL="342900" lvl="0" indent="-228600" algn="l" rtl="0">
              <a:lnSpc>
                <a:spcPct val="90000"/>
              </a:lnSpc>
              <a:spcBef>
                <a:spcPts val="1000"/>
              </a:spcBef>
              <a:spcAft>
                <a:spcPts val="0"/>
              </a:spcAft>
              <a:buClr>
                <a:schemeClr val="dk1"/>
              </a:buClr>
              <a:buSzPts val="2400"/>
              <a:buFont typeface="Arial"/>
              <a:buChar char="•"/>
            </a:pPr>
            <a:r>
              <a:rPr lang="en-US"/>
              <a:t>LinkedIn: </a:t>
            </a:r>
            <a:r>
              <a:rPr lang="en-US" u="sng">
                <a:solidFill>
                  <a:schemeClr val="hlink"/>
                </a:solidFill>
                <a:hlinkClick r:id="rId3"/>
              </a:rPr>
              <a:t>https://www.linkedin.com/in/leemarkum/</a:t>
            </a:r>
            <a:endParaRPr/>
          </a:p>
          <a:p>
            <a:pPr marL="342900" lvl="0" indent="-228600" algn="l" rtl="0">
              <a:lnSpc>
                <a:spcPct val="90000"/>
              </a:lnSpc>
              <a:spcBef>
                <a:spcPts val="1000"/>
              </a:spcBef>
              <a:spcAft>
                <a:spcPts val="0"/>
              </a:spcAft>
              <a:buClr>
                <a:schemeClr val="dk1"/>
              </a:buClr>
              <a:buSzPts val="2400"/>
              <a:buFont typeface="Arial"/>
              <a:buChar char="•"/>
            </a:pPr>
            <a:r>
              <a:rPr lang="en-US"/>
              <a:t>Email: </a:t>
            </a:r>
            <a:r>
              <a:rPr lang="en-US" u="sng">
                <a:solidFill>
                  <a:schemeClr val="hlink"/>
                </a:solidFill>
                <a:hlinkClick r:id="rId4"/>
              </a:rPr>
              <a:t>lmarkum@live.com</a:t>
            </a:r>
            <a:r>
              <a:rPr lang="en-US"/>
              <a:t> </a:t>
            </a:r>
            <a:endParaRPr/>
          </a:p>
          <a:p>
            <a:pPr marL="0" lvl="0" indent="88900" algn="l" rtl="0">
              <a:lnSpc>
                <a:spcPct val="90000"/>
              </a:lnSpc>
              <a:spcBef>
                <a:spcPts val="1000"/>
              </a:spcBef>
              <a:spcAft>
                <a:spcPts val="0"/>
              </a:spcAft>
              <a:buClr>
                <a:schemeClr val="dk1"/>
              </a:buClr>
              <a:buSzPts val="1400"/>
              <a:buFont typeface="Arial"/>
              <a:buNone/>
            </a:pPr>
            <a:endParaRPr sz="1400"/>
          </a:p>
        </p:txBody>
      </p:sp>
      <p:pic>
        <p:nvPicPr>
          <p:cNvPr id="1023" name="Google Shape;1023;p63" descr="Diagram, text&#10;&#10;Description automatically generated"/>
          <p:cNvPicPr preferRelativeResize="0"/>
          <p:nvPr/>
        </p:nvPicPr>
        <p:blipFill rotWithShape="1">
          <a:blip r:embed="rId5">
            <a:alphaModFix/>
          </a:blip>
          <a:srcRect/>
          <a:stretch/>
        </p:blipFill>
        <p:spPr>
          <a:xfrm>
            <a:off x="459349" y="3685972"/>
            <a:ext cx="1352739" cy="1457528"/>
          </a:xfrm>
          <a:prstGeom prst="rect">
            <a:avLst/>
          </a:prstGeom>
          <a:noFill/>
          <a:ln>
            <a:noFill/>
          </a:ln>
        </p:spPr>
      </p:pic>
      <p:pic>
        <p:nvPicPr>
          <p:cNvPr id="1024" name="Google Shape;1024;p63"/>
          <p:cNvPicPr preferRelativeResize="0"/>
          <p:nvPr/>
        </p:nvPicPr>
        <p:blipFill rotWithShape="1">
          <a:blip r:embed="rId6">
            <a:alphaModFix/>
          </a:blip>
          <a:srcRect/>
          <a:stretch/>
        </p:blipFill>
        <p:spPr>
          <a:xfrm>
            <a:off x="459349" y="5569935"/>
            <a:ext cx="647790" cy="409632"/>
          </a:xfrm>
          <a:prstGeom prst="rect">
            <a:avLst/>
          </a:prstGeom>
          <a:noFill/>
          <a:ln>
            <a:noFill/>
          </a:ln>
        </p:spPr>
      </p:pic>
      <p:pic>
        <p:nvPicPr>
          <p:cNvPr id="1025" name="Google Shape;1025;p63" descr="Icon&#10;&#10;Description automatically generated"/>
          <p:cNvPicPr preferRelativeResize="0"/>
          <p:nvPr/>
        </p:nvPicPr>
        <p:blipFill rotWithShape="1">
          <a:blip r:embed="rId7">
            <a:alphaModFix/>
          </a:blip>
          <a:srcRect/>
          <a:stretch/>
        </p:blipFill>
        <p:spPr>
          <a:xfrm>
            <a:off x="1290224" y="5517540"/>
            <a:ext cx="666843" cy="514422"/>
          </a:xfrm>
          <a:prstGeom prst="rect">
            <a:avLst/>
          </a:prstGeom>
          <a:noFill/>
          <a:ln>
            <a:noFill/>
          </a:ln>
        </p:spPr>
      </p:pic>
      <p:pic>
        <p:nvPicPr>
          <p:cNvPr id="1026" name="Google Shape;1026;p63" descr="Diagram&#10;&#10;Description automatically generated"/>
          <p:cNvPicPr preferRelativeResize="0"/>
          <p:nvPr/>
        </p:nvPicPr>
        <p:blipFill rotWithShape="1">
          <a:blip r:embed="rId8">
            <a:alphaModFix/>
          </a:blip>
          <a:srcRect/>
          <a:stretch/>
        </p:blipFill>
        <p:spPr>
          <a:xfrm>
            <a:off x="500785" y="1885279"/>
            <a:ext cx="1371791" cy="14956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84"/>
        <p:cNvGrpSpPr/>
        <p:nvPr/>
      </p:nvGrpSpPr>
      <p:grpSpPr>
        <a:xfrm>
          <a:off x="0" y="0"/>
          <a:ext cx="0" cy="0"/>
          <a:chOff x="0" y="0"/>
          <a:chExt cx="0" cy="0"/>
        </a:xfrm>
      </p:grpSpPr>
      <p:sp>
        <p:nvSpPr>
          <p:cNvPr id="185" name="Google Shape;185;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p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8"/>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Agenda</a:t>
            </a:r>
            <a:endParaRPr sz="3700" b="1">
              <a:solidFill>
                <a:srgbClr val="FFFFFF"/>
              </a:solidFill>
              <a:latin typeface="Calibri"/>
              <a:ea typeface="Calibri"/>
              <a:cs typeface="Calibri"/>
              <a:sym typeface="Calibri"/>
            </a:endParaRPr>
          </a:p>
        </p:txBody>
      </p:sp>
      <p:sp>
        <p:nvSpPr>
          <p:cNvPr id="191" name="Google Shape;191;p8"/>
          <p:cNvSpPr txBox="1">
            <a:spLocks noGrp="1"/>
          </p:cNvSpPr>
          <p:nvPr>
            <p:ph type="subTitle" idx="1"/>
          </p:nvPr>
        </p:nvSpPr>
        <p:spPr>
          <a:xfrm>
            <a:off x="1207008" y="1600200"/>
            <a:ext cx="9784080" cy="5257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a:t>Discuss features in the following categories:</a:t>
            </a:r>
            <a:endParaRPr/>
          </a:p>
          <a:p>
            <a:pPr marL="0" lvl="0" indent="152400" algn="l" rtl="0">
              <a:lnSpc>
                <a:spcPct val="90000"/>
              </a:lnSpc>
              <a:spcBef>
                <a:spcPts val="1000"/>
              </a:spcBef>
              <a:spcAft>
                <a:spcPts val="0"/>
              </a:spcAft>
              <a:buClr>
                <a:schemeClr val="dk1"/>
              </a:buClr>
              <a:buSzPts val="2400"/>
              <a:buFont typeface="Arial"/>
              <a:buNone/>
            </a:pPr>
            <a:endParaRPr/>
          </a:p>
          <a:p>
            <a:pPr marL="0" lvl="0" indent="0" algn="l" rtl="0">
              <a:lnSpc>
                <a:spcPct val="90000"/>
              </a:lnSpc>
              <a:spcBef>
                <a:spcPts val="1000"/>
              </a:spcBef>
              <a:spcAft>
                <a:spcPts val="0"/>
              </a:spcAft>
              <a:buClr>
                <a:schemeClr val="dk1"/>
              </a:buClr>
              <a:buSzPts val="2400"/>
              <a:buFont typeface="Arial"/>
              <a:buChar char="•"/>
            </a:pPr>
            <a:r>
              <a:rPr lang="en-US"/>
              <a:t>Performance</a:t>
            </a:r>
            <a:endParaRPr/>
          </a:p>
          <a:p>
            <a:pPr marL="0" lvl="0" indent="0" algn="l" rtl="0">
              <a:lnSpc>
                <a:spcPct val="90000"/>
              </a:lnSpc>
              <a:spcBef>
                <a:spcPts val="1000"/>
              </a:spcBef>
              <a:spcAft>
                <a:spcPts val="0"/>
              </a:spcAft>
              <a:buClr>
                <a:schemeClr val="dk1"/>
              </a:buClr>
              <a:buSzPts val="2400"/>
              <a:buFont typeface="Arial"/>
              <a:buChar char="•"/>
            </a:pPr>
            <a:r>
              <a:rPr lang="en-US"/>
              <a:t>Troubleshooting</a:t>
            </a:r>
            <a:endParaRPr/>
          </a:p>
          <a:p>
            <a:pPr marL="0" lvl="0" indent="0" algn="l" rtl="0">
              <a:lnSpc>
                <a:spcPct val="90000"/>
              </a:lnSpc>
              <a:spcBef>
                <a:spcPts val="1000"/>
              </a:spcBef>
              <a:spcAft>
                <a:spcPts val="0"/>
              </a:spcAft>
              <a:buClr>
                <a:schemeClr val="dk1"/>
              </a:buClr>
              <a:buSzPts val="2400"/>
              <a:buFont typeface="Arial"/>
              <a:buChar char="•"/>
            </a:pPr>
            <a:r>
              <a:rPr lang="en-US"/>
              <a:t>Permissions</a:t>
            </a:r>
            <a:endParaRPr/>
          </a:p>
          <a:p>
            <a:pPr marL="0" lvl="0" indent="0" algn="l" rtl="0">
              <a:lnSpc>
                <a:spcPct val="90000"/>
              </a:lnSpc>
              <a:spcBef>
                <a:spcPts val="1000"/>
              </a:spcBef>
              <a:spcAft>
                <a:spcPts val="0"/>
              </a:spcAft>
              <a:buClr>
                <a:schemeClr val="dk1"/>
              </a:buClr>
              <a:buSzPts val="2400"/>
              <a:buFont typeface="Arial"/>
              <a:buChar char="•"/>
            </a:pPr>
            <a:r>
              <a:rPr lang="en-US"/>
              <a:t>High Availability/Disaster Recovery</a:t>
            </a:r>
            <a:endParaRPr/>
          </a:p>
          <a:p>
            <a:pPr marL="0" lvl="0" indent="0" algn="l" rtl="0">
              <a:lnSpc>
                <a:spcPct val="90000"/>
              </a:lnSpc>
              <a:spcBef>
                <a:spcPts val="1000"/>
              </a:spcBef>
              <a:spcAft>
                <a:spcPts val="0"/>
              </a:spcAft>
              <a:buClr>
                <a:schemeClr val="dk1"/>
              </a:buClr>
              <a:buSzPts val="2000"/>
              <a:buNone/>
            </a:pPr>
            <a:endParaRPr sz="2000"/>
          </a:p>
          <a:p>
            <a:pPr marL="0" lvl="0" indent="127000" algn="l" rtl="0">
              <a:lnSpc>
                <a:spcPct val="90000"/>
              </a:lnSpc>
              <a:spcBef>
                <a:spcPts val="1000"/>
              </a:spcBef>
              <a:spcAft>
                <a:spcPts val="0"/>
              </a:spcAft>
              <a:buClr>
                <a:schemeClr val="dk1"/>
              </a:buClr>
              <a:buSzPts val="2000"/>
              <a:buFont typeface="Arial"/>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Modern SQL Server Features That Make Life Better</a:t>
            </a:r>
            <a:endParaRPr sz="3700" b="1">
              <a:solidFill>
                <a:srgbClr val="FFFFFF"/>
              </a:solidFill>
              <a:latin typeface="Calibri"/>
              <a:ea typeface="Calibri"/>
              <a:cs typeface="Calibri"/>
              <a:sym typeface="Calibri"/>
            </a:endParaRPr>
          </a:p>
        </p:txBody>
      </p:sp>
      <p:sp>
        <p:nvSpPr>
          <p:cNvPr id="203" name="Google Shape;203;p9"/>
          <p:cNvSpPr txBox="1">
            <a:spLocks noGrp="1"/>
          </p:cNvSpPr>
          <p:nvPr>
            <p:ph type="subTitle"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u="sng"/>
              <a:t>Performance Features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TotalTime>
  <Words>11624</Words>
  <Application>Microsoft Office PowerPoint</Application>
  <PresentationFormat>Widescreen</PresentationFormat>
  <Paragraphs>1013</Paragraphs>
  <Slides>77</Slides>
  <Notes>77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Consolas</vt:lpstr>
      <vt:lpstr>Lato</vt:lpstr>
      <vt:lpstr>Arial</vt:lpstr>
      <vt:lpstr>Calibri</vt:lpstr>
      <vt:lpstr>Quattrocento Sans</vt:lpstr>
      <vt:lpstr>Office Theme</vt:lpstr>
      <vt:lpstr>Modern SQL Server Features That Make Life Better</vt:lpstr>
      <vt:lpstr>Thank You!</vt:lpstr>
      <vt:lpstr>PowerPoint Presentation</vt:lpstr>
      <vt:lpstr>About Me</vt:lpstr>
      <vt:lpstr>Setting Expectations</vt:lpstr>
      <vt:lpstr>Modern SQL Server Features That Make Life Better</vt:lpstr>
      <vt:lpstr>Agenda</vt:lpstr>
      <vt:lpstr>Agenda</vt:lpstr>
      <vt:lpstr>Modern SQL Server Features That Make Life Better</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Modern SQL Server Features That Make Life Better</vt:lpstr>
      <vt:lpstr>Troubleshooting Features</vt:lpstr>
      <vt:lpstr>Troubleshooting Features</vt:lpstr>
      <vt:lpstr>Troubleshooting Features</vt:lpstr>
      <vt:lpstr>Troubleshooting Features</vt:lpstr>
      <vt:lpstr>Troubleshooting Features</vt:lpstr>
      <vt:lpstr>Troubleshooting Features</vt:lpstr>
      <vt:lpstr>Permission Enhancement Features</vt:lpstr>
      <vt:lpstr>Permission Enhancement Features</vt:lpstr>
      <vt:lpstr>Permission Enhancement Features</vt:lpstr>
      <vt:lpstr>Modern SQL Server Features That Make Life Better</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T-SQL Features</vt:lpstr>
      <vt:lpstr>Modern SQL Server Features That Make Life Better</vt:lpstr>
      <vt:lpstr>High Availability/Disaster Recovery</vt:lpstr>
      <vt:lpstr>High Availability/Disaster Recovery</vt:lpstr>
      <vt:lpstr>High Availability/Disaster Recovery</vt:lpstr>
      <vt:lpstr>High Availability/Disaster Recovery</vt:lpstr>
      <vt:lpstr>High Availability/Disaster Recovery</vt:lpstr>
      <vt:lpstr>High Availability/Disaster Recovery</vt:lpstr>
      <vt:lpstr>High Availability/Disaster Recovery</vt:lpstr>
      <vt:lpstr>High Availability/Disaster Recovery</vt:lpstr>
      <vt:lpstr>Modern SQL Server Features That Make Life Better       </vt:lpstr>
      <vt:lpstr>High Availability/Disaster Recovery</vt:lpstr>
      <vt:lpstr>High Availability/Disaster Recovery</vt:lpstr>
      <vt:lpstr>High Availability/Disaster Recovery</vt:lpstr>
      <vt:lpstr>High Availability/Disaster Recovery</vt:lpstr>
      <vt:lpstr>High Availability/Disaster Recovery</vt:lpstr>
      <vt:lpstr>Accelerated Database Recovery</vt:lpstr>
      <vt:lpstr>Modern SQL Server Features That Make Life Better</vt:lpstr>
      <vt:lpstr>Modern SQL Server Features That Make Life Better</vt:lpstr>
      <vt:lpstr>Modern SQL Server Features That Make Life Better</vt:lpstr>
      <vt:lpstr>Modern SQL Server Features That Make Life Better</vt:lpstr>
      <vt:lpstr>Modern SQL Server Features That Make Life Better</vt:lpstr>
      <vt:lpstr>Modern SQL Server Features That Make Life Better</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Lee Markum</dc:creator>
  <cp:lastModifiedBy>Lee Markum</cp:lastModifiedBy>
  <cp:revision>6</cp:revision>
  <dcterms:created xsi:type="dcterms:W3CDTF">2021-07-01T02:34:09Z</dcterms:created>
  <dcterms:modified xsi:type="dcterms:W3CDTF">2024-10-29T15:36:40Z</dcterms:modified>
</cp:coreProperties>
</file>