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96" r:id="rId1"/>
  </p:sldMasterIdLst>
  <p:notesMasterIdLst>
    <p:notesMasterId r:id="rId45"/>
  </p:notesMasterIdLst>
  <p:sldIdLst>
    <p:sldId id="283" r:id="rId2"/>
    <p:sldId id="276" r:id="rId3"/>
    <p:sldId id="300" r:id="rId4"/>
    <p:sldId id="296" r:id="rId5"/>
    <p:sldId id="281" r:id="rId6"/>
    <p:sldId id="304" r:id="rId7"/>
    <p:sldId id="311" r:id="rId8"/>
    <p:sldId id="322" r:id="rId9"/>
    <p:sldId id="327" r:id="rId10"/>
    <p:sldId id="328" r:id="rId11"/>
    <p:sldId id="318" r:id="rId12"/>
    <p:sldId id="321" r:id="rId13"/>
    <p:sldId id="329" r:id="rId14"/>
    <p:sldId id="330" r:id="rId15"/>
    <p:sldId id="319" r:id="rId16"/>
    <p:sldId id="320" r:id="rId17"/>
    <p:sldId id="316" r:id="rId18"/>
    <p:sldId id="331" r:id="rId19"/>
    <p:sldId id="289" r:id="rId20"/>
    <p:sldId id="278" r:id="rId21"/>
    <p:sldId id="305" r:id="rId22"/>
    <p:sldId id="332" r:id="rId23"/>
    <p:sldId id="301" r:id="rId24"/>
    <p:sldId id="306" r:id="rId25"/>
    <p:sldId id="302" r:id="rId26"/>
    <p:sldId id="303" r:id="rId27"/>
    <p:sldId id="333" r:id="rId28"/>
    <p:sldId id="334" r:id="rId29"/>
    <p:sldId id="307" r:id="rId30"/>
    <p:sldId id="335" r:id="rId31"/>
    <p:sldId id="315" r:id="rId32"/>
    <p:sldId id="310" r:id="rId33"/>
    <p:sldId id="312" r:id="rId34"/>
    <p:sldId id="325" r:id="rId35"/>
    <p:sldId id="336" r:id="rId36"/>
    <p:sldId id="317" r:id="rId37"/>
    <p:sldId id="323" r:id="rId38"/>
    <p:sldId id="324" r:id="rId39"/>
    <p:sldId id="326" r:id="rId40"/>
    <p:sldId id="314" r:id="rId41"/>
    <p:sldId id="288" r:id="rId42"/>
    <p:sldId id="286" r:id="rId43"/>
    <p:sldId id="287"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86FC8CE-9027-4131-8B59-AFBA7BF02CE0}" v="4" dt="2022-03-17T21:43:42.5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477" autoAdjust="0"/>
  </p:normalViewPr>
  <p:slideViewPr>
    <p:cSldViewPr snapToGrid="0">
      <p:cViewPr varScale="1">
        <p:scale>
          <a:sx n="108" d="100"/>
          <a:sy n="108" d="100"/>
        </p:scale>
        <p:origin x="678" y="96"/>
      </p:cViewPr>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51"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e Markum" userId="f1d038831208603d" providerId="LiveId" clId="{F86FC8CE-9027-4131-8B59-AFBA7BF02CE0}"/>
    <pc:docChg chg="undo custSel addSld delSld modSld sldOrd">
      <pc:chgData name="Lee Markum" userId="f1d038831208603d" providerId="LiveId" clId="{F86FC8CE-9027-4131-8B59-AFBA7BF02CE0}" dt="2022-03-26T19:02:57.729" v="4952" actId="20577"/>
      <pc:docMkLst>
        <pc:docMk/>
      </pc:docMkLst>
      <pc:sldChg chg="modSp mod">
        <pc:chgData name="Lee Markum" userId="f1d038831208603d" providerId="LiveId" clId="{F86FC8CE-9027-4131-8B59-AFBA7BF02CE0}" dt="2022-03-23T02:03:23.965" v="4431" actId="20577"/>
        <pc:sldMkLst>
          <pc:docMk/>
          <pc:sldMk cId="1379185241" sldId="276"/>
        </pc:sldMkLst>
        <pc:spChg chg="mod">
          <ac:chgData name="Lee Markum" userId="f1d038831208603d" providerId="LiveId" clId="{F86FC8CE-9027-4131-8B59-AFBA7BF02CE0}" dt="2022-03-23T02:03:23.965" v="4431" actId="20577"/>
          <ac:spMkLst>
            <pc:docMk/>
            <pc:sldMk cId="1379185241" sldId="276"/>
            <ac:spMk id="5" creationId="{982B9945-D9AB-4A17-9C25-B710EEF44FE5}"/>
          </ac:spMkLst>
        </pc:spChg>
      </pc:sldChg>
      <pc:sldChg chg="modSp mod">
        <pc:chgData name="Lee Markum" userId="f1d038831208603d" providerId="LiveId" clId="{F86FC8CE-9027-4131-8B59-AFBA7BF02CE0}" dt="2022-03-20T19:13:31.105" v="4146" actId="255"/>
        <pc:sldMkLst>
          <pc:docMk/>
          <pc:sldMk cId="1177704790" sldId="278"/>
        </pc:sldMkLst>
        <pc:spChg chg="mod">
          <ac:chgData name="Lee Markum" userId="f1d038831208603d" providerId="LiveId" clId="{F86FC8CE-9027-4131-8B59-AFBA7BF02CE0}" dt="2022-03-20T19:13:31.105" v="4146" actId="255"/>
          <ac:spMkLst>
            <pc:docMk/>
            <pc:sldMk cId="1177704790" sldId="278"/>
            <ac:spMk id="3" creationId="{8FBD61DA-E4F4-4B27-80B1-F26682CE4FE0}"/>
          </ac:spMkLst>
        </pc:spChg>
      </pc:sldChg>
      <pc:sldChg chg="modSp mod">
        <pc:chgData name="Lee Markum" userId="f1d038831208603d" providerId="LiveId" clId="{F86FC8CE-9027-4131-8B59-AFBA7BF02CE0}" dt="2022-03-26T19:02:57.729" v="4952" actId="20577"/>
        <pc:sldMkLst>
          <pc:docMk/>
          <pc:sldMk cId="3594136084" sldId="281"/>
        </pc:sldMkLst>
        <pc:spChg chg="mod">
          <ac:chgData name="Lee Markum" userId="f1d038831208603d" providerId="LiveId" clId="{F86FC8CE-9027-4131-8B59-AFBA7BF02CE0}" dt="2022-03-26T19:02:57.729" v="4952" actId="20577"/>
          <ac:spMkLst>
            <pc:docMk/>
            <pc:sldMk cId="3594136084" sldId="281"/>
            <ac:spMk id="3" creationId="{8FBD61DA-E4F4-4B27-80B1-F26682CE4FE0}"/>
          </ac:spMkLst>
        </pc:spChg>
      </pc:sldChg>
      <pc:sldChg chg="modNotesTx">
        <pc:chgData name="Lee Markum" userId="f1d038831208603d" providerId="LiveId" clId="{F86FC8CE-9027-4131-8B59-AFBA7BF02CE0}" dt="2022-03-23T01:58:19.883" v="4429" actId="20577"/>
        <pc:sldMkLst>
          <pc:docMk/>
          <pc:sldMk cId="2019409573" sldId="283"/>
        </pc:sldMkLst>
      </pc:sldChg>
      <pc:sldChg chg="modSp mod">
        <pc:chgData name="Lee Markum" userId="f1d038831208603d" providerId="LiveId" clId="{F86FC8CE-9027-4131-8B59-AFBA7BF02CE0}" dt="2022-03-17T23:45:21.144" v="4124" actId="122"/>
        <pc:sldMkLst>
          <pc:docMk/>
          <pc:sldMk cId="403636060" sldId="286"/>
        </pc:sldMkLst>
        <pc:spChg chg="mod">
          <ac:chgData name="Lee Markum" userId="f1d038831208603d" providerId="LiveId" clId="{F86FC8CE-9027-4131-8B59-AFBA7BF02CE0}" dt="2022-03-17T23:45:21.144" v="4124" actId="122"/>
          <ac:spMkLst>
            <pc:docMk/>
            <pc:sldMk cId="403636060" sldId="286"/>
            <ac:spMk id="2" creationId="{0B0117D6-4C8C-4A4F-AF43-1AF76942B7B6}"/>
          </ac:spMkLst>
        </pc:spChg>
      </pc:sldChg>
      <pc:sldChg chg="modSp mod">
        <pc:chgData name="Lee Markum" userId="f1d038831208603d" providerId="LiveId" clId="{F86FC8CE-9027-4131-8B59-AFBA7BF02CE0}" dt="2022-03-17T23:45:03.861" v="4122" actId="122"/>
        <pc:sldMkLst>
          <pc:docMk/>
          <pc:sldMk cId="670918527" sldId="288"/>
        </pc:sldMkLst>
        <pc:spChg chg="mod">
          <ac:chgData name="Lee Markum" userId="f1d038831208603d" providerId="LiveId" clId="{F86FC8CE-9027-4131-8B59-AFBA7BF02CE0}" dt="2022-03-17T23:45:03.861" v="4122" actId="122"/>
          <ac:spMkLst>
            <pc:docMk/>
            <pc:sldMk cId="670918527" sldId="288"/>
            <ac:spMk id="2" creationId="{0B0117D6-4C8C-4A4F-AF43-1AF76942B7B6}"/>
          </ac:spMkLst>
        </pc:spChg>
      </pc:sldChg>
      <pc:sldChg chg="modSp mod modNotesTx">
        <pc:chgData name="Lee Markum" userId="f1d038831208603d" providerId="LiveId" clId="{F86FC8CE-9027-4131-8B59-AFBA7BF02CE0}" dt="2022-03-20T19:20:51.980" v="4209" actId="5793"/>
        <pc:sldMkLst>
          <pc:docMk/>
          <pc:sldMk cId="3202379375" sldId="296"/>
        </pc:sldMkLst>
        <pc:spChg chg="mod">
          <ac:chgData name="Lee Markum" userId="f1d038831208603d" providerId="LiveId" clId="{F86FC8CE-9027-4131-8B59-AFBA7BF02CE0}" dt="2022-03-20T19:20:51.980" v="4209" actId="5793"/>
          <ac:spMkLst>
            <pc:docMk/>
            <pc:sldMk cId="3202379375" sldId="296"/>
            <ac:spMk id="3" creationId="{8FBD61DA-E4F4-4B27-80B1-F26682CE4FE0}"/>
          </ac:spMkLst>
        </pc:spChg>
      </pc:sldChg>
      <pc:sldChg chg="modSp mod">
        <pc:chgData name="Lee Markum" userId="f1d038831208603d" providerId="LiveId" clId="{F86FC8CE-9027-4131-8B59-AFBA7BF02CE0}" dt="2022-03-20T19:23:40.240" v="4223" actId="122"/>
        <pc:sldMkLst>
          <pc:docMk/>
          <pc:sldMk cId="286441434" sldId="301"/>
        </pc:sldMkLst>
        <pc:spChg chg="mod">
          <ac:chgData name="Lee Markum" userId="f1d038831208603d" providerId="LiveId" clId="{F86FC8CE-9027-4131-8B59-AFBA7BF02CE0}" dt="2022-03-20T19:23:40.240" v="4223" actId="122"/>
          <ac:spMkLst>
            <pc:docMk/>
            <pc:sldMk cId="286441434" sldId="301"/>
            <ac:spMk id="3" creationId="{8FBD61DA-E4F4-4B27-80B1-F26682CE4FE0}"/>
          </ac:spMkLst>
        </pc:spChg>
      </pc:sldChg>
      <pc:sldChg chg="modSp mod">
        <pc:chgData name="Lee Markum" userId="f1d038831208603d" providerId="LiveId" clId="{F86FC8CE-9027-4131-8B59-AFBA7BF02CE0}" dt="2022-03-20T19:24:01.283" v="4230" actId="5793"/>
        <pc:sldMkLst>
          <pc:docMk/>
          <pc:sldMk cId="2344194877" sldId="303"/>
        </pc:sldMkLst>
        <pc:spChg chg="mod">
          <ac:chgData name="Lee Markum" userId="f1d038831208603d" providerId="LiveId" clId="{F86FC8CE-9027-4131-8B59-AFBA7BF02CE0}" dt="2022-03-20T19:24:01.283" v="4230" actId="5793"/>
          <ac:spMkLst>
            <pc:docMk/>
            <pc:sldMk cId="2344194877" sldId="303"/>
            <ac:spMk id="3" creationId="{8FBD61DA-E4F4-4B27-80B1-F26682CE4FE0}"/>
          </ac:spMkLst>
        </pc:spChg>
      </pc:sldChg>
      <pc:sldChg chg="ord modNotesTx">
        <pc:chgData name="Lee Markum" userId="f1d038831208603d" providerId="LiveId" clId="{F86FC8CE-9027-4131-8B59-AFBA7BF02CE0}" dt="2022-03-20T19:11:48.445" v="4136"/>
        <pc:sldMkLst>
          <pc:docMk/>
          <pc:sldMk cId="3769666642" sldId="304"/>
        </pc:sldMkLst>
      </pc:sldChg>
      <pc:sldChg chg="modSp mod modNotesTx">
        <pc:chgData name="Lee Markum" userId="f1d038831208603d" providerId="LiveId" clId="{F86FC8CE-9027-4131-8B59-AFBA7BF02CE0}" dt="2022-03-20T20:04:09.118" v="4391" actId="20577"/>
        <pc:sldMkLst>
          <pc:docMk/>
          <pc:sldMk cId="843659313" sldId="305"/>
        </pc:sldMkLst>
        <pc:spChg chg="mod">
          <ac:chgData name="Lee Markum" userId="f1d038831208603d" providerId="LiveId" clId="{F86FC8CE-9027-4131-8B59-AFBA7BF02CE0}" dt="2022-03-20T20:01:54.574" v="4376" actId="1076"/>
          <ac:spMkLst>
            <pc:docMk/>
            <pc:sldMk cId="843659313" sldId="305"/>
            <ac:spMk id="3" creationId="{8FBD61DA-E4F4-4B27-80B1-F26682CE4FE0}"/>
          </ac:spMkLst>
        </pc:spChg>
      </pc:sldChg>
      <pc:sldChg chg="modSp mod">
        <pc:chgData name="Lee Markum" userId="f1d038831208603d" providerId="LiveId" clId="{F86FC8CE-9027-4131-8B59-AFBA7BF02CE0}" dt="2022-03-20T19:24:51.378" v="4232" actId="5793"/>
        <pc:sldMkLst>
          <pc:docMk/>
          <pc:sldMk cId="1644702914" sldId="307"/>
        </pc:sldMkLst>
        <pc:spChg chg="mod">
          <ac:chgData name="Lee Markum" userId="f1d038831208603d" providerId="LiveId" clId="{F86FC8CE-9027-4131-8B59-AFBA7BF02CE0}" dt="2022-03-20T19:24:51.378" v="4232" actId="5793"/>
          <ac:spMkLst>
            <pc:docMk/>
            <pc:sldMk cId="1644702914" sldId="307"/>
            <ac:spMk id="3" creationId="{8FBD61DA-E4F4-4B27-80B1-F26682CE4FE0}"/>
          </ac:spMkLst>
        </pc:spChg>
      </pc:sldChg>
      <pc:sldChg chg="modSp mod ord modNotesTx">
        <pc:chgData name="Lee Markum" userId="f1d038831208603d" providerId="LiveId" clId="{F86FC8CE-9027-4131-8B59-AFBA7BF02CE0}" dt="2022-03-20T19:12:01.142" v="4138"/>
        <pc:sldMkLst>
          <pc:docMk/>
          <pc:sldMk cId="709816028" sldId="311"/>
        </pc:sldMkLst>
        <pc:spChg chg="mod">
          <ac:chgData name="Lee Markum" userId="f1d038831208603d" providerId="LiveId" clId="{F86FC8CE-9027-4131-8B59-AFBA7BF02CE0}" dt="2022-03-12T19:12:44.768" v="2008" actId="6549"/>
          <ac:spMkLst>
            <pc:docMk/>
            <pc:sldMk cId="709816028" sldId="311"/>
            <ac:spMk id="3" creationId="{8FBD61DA-E4F4-4B27-80B1-F26682CE4FE0}"/>
          </ac:spMkLst>
        </pc:spChg>
      </pc:sldChg>
      <pc:sldChg chg="modSp mod modNotesTx">
        <pc:chgData name="Lee Markum" userId="f1d038831208603d" providerId="LiveId" clId="{F86FC8CE-9027-4131-8B59-AFBA7BF02CE0}" dt="2022-03-20T19:26:04.307" v="4243" actId="27636"/>
        <pc:sldMkLst>
          <pc:docMk/>
          <pc:sldMk cId="1827267498" sldId="312"/>
        </pc:sldMkLst>
        <pc:spChg chg="mod">
          <ac:chgData name="Lee Markum" userId="f1d038831208603d" providerId="LiveId" clId="{F86FC8CE-9027-4131-8B59-AFBA7BF02CE0}" dt="2022-03-20T19:26:04.307" v="4243" actId="27636"/>
          <ac:spMkLst>
            <pc:docMk/>
            <pc:sldMk cId="1827267498" sldId="312"/>
            <ac:spMk id="3" creationId="{8FBD61DA-E4F4-4B27-80B1-F26682CE4FE0}"/>
          </ac:spMkLst>
        </pc:spChg>
      </pc:sldChg>
      <pc:sldChg chg="modSp mod">
        <pc:chgData name="Lee Markum" userId="f1d038831208603d" providerId="LiveId" clId="{F86FC8CE-9027-4131-8B59-AFBA7BF02CE0}" dt="2022-03-20T19:11:27.513" v="4134" actId="20577"/>
        <pc:sldMkLst>
          <pc:docMk/>
          <pc:sldMk cId="1310192858" sldId="314"/>
        </pc:sldMkLst>
        <pc:spChg chg="mod">
          <ac:chgData name="Lee Markum" userId="f1d038831208603d" providerId="LiveId" clId="{F86FC8CE-9027-4131-8B59-AFBA7BF02CE0}" dt="2022-03-17T21:39:34.874" v="4063" actId="20577"/>
          <ac:spMkLst>
            <pc:docMk/>
            <pc:sldMk cId="1310192858" sldId="314"/>
            <ac:spMk id="2" creationId="{0B0117D6-4C8C-4A4F-AF43-1AF76942B7B6}"/>
          </ac:spMkLst>
        </pc:spChg>
        <pc:spChg chg="mod">
          <ac:chgData name="Lee Markum" userId="f1d038831208603d" providerId="LiveId" clId="{F86FC8CE-9027-4131-8B59-AFBA7BF02CE0}" dt="2022-03-20T19:11:27.513" v="4134" actId="20577"/>
          <ac:spMkLst>
            <pc:docMk/>
            <pc:sldMk cId="1310192858" sldId="314"/>
            <ac:spMk id="3" creationId="{8FBD61DA-E4F4-4B27-80B1-F26682CE4FE0}"/>
          </ac:spMkLst>
        </pc:spChg>
      </pc:sldChg>
      <pc:sldChg chg="modSp mod">
        <pc:chgData name="Lee Markum" userId="f1d038831208603d" providerId="LiveId" clId="{F86FC8CE-9027-4131-8B59-AFBA7BF02CE0}" dt="2022-03-20T19:25:14.279" v="4238" actId="122"/>
        <pc:sldMkLst>
          <pc:docMk/>
          <pc:sldMk cId="516564201" sldId="315"/>
        </pc:sldMkLst>
        <pc:spChg chg="mod">
          <ac:chgData name="Lee Markum" userId="f1d038831208603d" providerId="LiveId" clId="{F86FC8CE-9027-4131-8B59-AFBA7BF02CE0}" dt="2022-03-20T19:25:14.279" v="4238" actId="122"/>
          <ac:spMkLst>
            <pc:docMk/>
            <pc:sldMk cId="516564201" sldId="315"/>
            <ac:spMk id="3" creationId="{8FBD61DA-E4F4-4B27-80B1-F26682CE4FE0}"/>
          </ac:spMkLst>
        </pc:spChg>
      </pc:sldChg>
      <pc:sldChg chg="modSp mod ord modNotesTx">
        <pc:chgData name="Lee Markum" userId="f1d038831208603d" providerId="LiveId" clId="{F86FC8CE-9027-4131-8B59-AFBA7BF02CE0}" dt="2022-03-20T19:23:48.283" v="4229" actId="20577"/>
        <pc:sldMkLst>
          <pc:docMk/>
          <pc:sldMk cId="592640643" sldId="316"/>
        </pc:sldMkLst>
        <pc:spChg chg="mod">
          <ac:chgData name="Lee Markum" userId="f1d038831208603d" providerId="LiveId" clId="{F86FC8CE-9027-4131-8B59-AFBA7BF02CE0}" dt="2022-03-20T19:23:48.283" v="4229" actId="20577"/>
          <ac:spMkLst>
            <pc:docMk/>
            <pc:sldMk cId="592640643" sldId="316"/>
            <ac:spMk id="3" creationId="{8FBD61DA-E4F4-4B27-80B1-F26682CE4FE0}"/>
          </ac:spMkLst>
        </pc:spChg>
      </pc:sldChg>
      <pc:sldChg chg="modSp mod">
        <pc:chgData name="Lee Markum" userId="f1d038831208603d" providerId="LiveId" clId="{F86FC8CE-9027-4131-8B59-AFBA7BF02CE0}" dt="2022-03-20T19:26:18.783" v="4248" actId="122"/>
        <pc:sldMkLst>
          <pc:docMk/>
          <pc:sldMk cId="1296998158" sldId="317"/>
        </pc:sldMkLst>
        <pc:spChg chg="mod">
          <ac:chgData name="Lee Markum" userId="f1d038831208603d" providerId="LiveId" clId="{F86FC8CE-9027-4131-8B59-AFBA7BF02CE0}" dt="2022-03-20T19:26:18.783" v="4248" actId="122"/>
          <ac:spMkLst>
            <pc:docMk/>
            <pc:sldMk cId="1296998158" sldId="317"/>
            <ac:spMk id="3" creationId="{8FBD61DA-E4F4-4B27-80B1-F26682CE4FE0}"/>
          </ac:spMkLst>
        </pc:spChg>
      </pc:sldChg>
      <pc:sldChg chg="modSp add mod ord modNotesTx">
        <pc:chgData name="Lee Markum" userId="f1d038831208603d" providerId="LiveId" clId="{F86FC8CE-9027-4131-8B59-AFBA7BF02CE0}" dt="2022-03-20T19:19:17.480" v="4207" actId="20577"/>
        <pc:sldMkLst>
          <pc:docMk/>
          <pc:sldMk cId="2681332952" sldId="318"/>
        </pc:sldMkLst>
        <pc:spChg chg="mod">
          <ac:chgData name="Lee Markum" userId="f1d038831208603d" providerId="LiveId" clId="{F86FC8CE-9027-4131-8B59-AFBA7BF02CE0}" dt="2022-03-20T19:19:17.480" v="4207" actId="20577"/>
          <ac:spMkLst>
            <pc:docMk/>
            <pc:sldMk cId="2681332952" sldId="318"/>
            <ac:spMk id="3" creationId="{8FBD61DA-E4F4-4B27-80B1-F26682CE4FE0}"/>
          </ac:spMkLst>
        </pc:spChg>
      </pc:sldChg>
      <pc:sldChg chg="modSp add mod ord modNotesTx">
        <pc:chgData name="Lee Markum" userId="f1d038831208603d" providerId="LiveId" clId="{F86FC8CE-9027-4131-8B59-AFBA7BF02CE0}" dt="2022-03-20T19:12:39.845" v="4140"/>
        <pc:sldMkLst>
          <pc:docMk/>
          <pc:sldMk cId="4163725418" sldId="319"/>
        </pc:sldMkLst>
        <pc:spChg chg="mod">
          <ac:chgData name="Lee Markum" userId="f1d038831208603d" providerId="LiveId" clId="{F86FC8CE-9027-4131-8B59-AFBA7BF02CE0}" dt="2022-03-12T19:27:00.426" v="3090" actId="20577"/>
          <ac:spMkLst>
            <pc:docMk/>
            <pc:sldMk cId="4163725418" sldId="319"/>
            <ac:spMk id="3" creationId="{8FBD61DA-E4F4-4B27-80B1-F26682CE4FE0}"/>
          </ac:spMkLst>
        </pc:spChg>
      </pc:sldChg>
      <pc:sldChg chg="modSp add mod ord modNotesTx">
        <pc:chgData name="Lee Markum" userId="f1d038831208603d" providerId="LiveId" clId="{F86FC8CE-9027-4131-8B59-AFBA7BF02CE0}" dt="2022-03-20T19:12:39.845" v="4140"/>
        <pc:sldMkLst>
          <pc:docMk/>
          <pc:sldMk cId="3170077763" sldId="320"/>
        </pc:sldMkLst>
        <pc:spChg chg="mod">
          <ac:chgData name="Lee Markum" userId="f1d038831208603d" providerId="LiveId" clId="{F86FC8CE-9027-4131-8B59-AFBA7BF02CE0}" dt="2022-03-12T19:27:23.860" v="3139" actId="20577"/>
          <ac:spMkLst>
            <pc:docMk/>
            <pc:sldMk cId="3170077763" sldId="320"/>
            <ac:spMk id="3" creationId="{8FBD61DA-E4F4-4B27-80B1-F26682CE4FE0}"/>
          </ac:spMkLst>
        </pc:spChg>
      </pc:sldChg>
      <pc:sldChg chg="modSp add mod ord modNotesTx">
        <pc:chgData name="Lee Markum" userId="f1d038831208603d" providerId="LiveId" clId="{F86FC8CE-9027-4131-8B59-AFBA7BF02CE0}" dt="2022-03-20T19:19:14.583" v="4205"/>
        <pc:sldMkLst>
          <pc:docMk/>
          <pc:sldMk cId="3127459919" sldId="321"/>
        </pc:sldMkLst>
        <pc:spChg chg="mod">
          <ac:chgData name="Lee Markum" userId="f1d038831208603d" providerId="LiveId" clId="{F86FC8CE-9027-4131-8B59-AFBA7BF02CE0}" dt="2022-03-20T19:19:10.919" v="4203" actId="20577"/>
          <ac:spMkLst>
            <pc:docMk/>
            <pc:sldMk cId="3127459919" sldId="321"/>
            <ac:spMk id="3" creationId="{8FBD61DA-E4F4-4B27-80B1-F26682CE4FE0}"/>
          </ac:spMkLst>
        </pc:spChg>
      </pc:sldChg>
      <pc:sldChg chg="modSp add mod ord modNotesTx">
        <pc:chgData name="Lee Markum" userId="f1d038831208603d" providerId="LiveId" clId="{F86FC8CE-9027-4131-8B59-AFBA7BF02CE0}" dt="2022-03-20T19:32:19.794" v="4359" actId="2711"/>
        <pc:sldMkLst>
          <pc:docMk/>
          <pc:sldMk cId="139907110" sldId="322"/>
        </pc:sldMkLst>
        <pc:spChg chg="mod">
          <ac:chgData name="Lee Markum" userId="f1d038831208603d" providerId="LiveId" clId="{F86FC8CE-9027-4131-8B59-AFBA7BF02CE0}" dt="2022-03-20T19:32:19.794" v="4359" actId="2711"/>
          <ac:spMkLst>
            <pc:docMk/>
            <pc:sldMk cId="139907110" sldId="322"/>
            <ac:spMk id="3" creationId="{8FBD61DA-E4F4-4B27-80B1-F26682CE4FE0}"/>
          </ac:spMkLst>
        </pc:spChg>
      </pc:sldChg>
      <pc:sldChg chg="modSp add mod modNotesTx">
        <pc:chgData name="Lee Markum" userId="f1d038831208603d" providerId="LiveId" clId="{F86FC8CE-9027-4131-8B59-AFBA7BF02CE0}" dt="2022-03-23T18:57:23.228" v="4850" actId="20577"/>
        <pc:sldMkLst>
          <pc:docMk/>
          <pc:sldMk cId="2376722508" sldId="323"/>
        </pc:sldMkLst>
        <pc:spChg chg="mod">
          <ac:chgData name="Lee Markum" userId="f1d038831208603d" providerId="LiveId" clId="{F86FC8CE-9027-4131-8B59-AFBA7BF02CE0}" dt="2022-03-21T00:34:59.339" v="4414" actId="20577"/>
          <ac:spMkLst>
            <pc:docMk/>
            <pc:sldMk cId="2376722508" sldId="323"/>
            <ac:spMk id="2" creationId="{0B0117D6-4C8C-4A4F-AF43-1AF76942B7B6}"/>
          </ac:spMkLst>
        </pc:spChg>
        <pc:spChg chg="mod">
          <ac:chgData name="Lee Markum" userId="f1d038831208603d" providerId="LiveId" clId="{F86FC8CE-9027-4131-8B59-AFBA7BF02CE0}" dt="2022-03-20T19:28:14.190" v="4356" actId="20577"/>
          <ac:spMkLst>
            <pc:docMk/>
            <pc:sldMk cId="2376722508" sldId="323"/>
            <ac:spMk id="3" creationId="{8FBD61DA-E4F4-4B27-80B1-F26682CE4FE0}"/>
          </ac:spMkLst>
        </pc:spChg>
      </pc:sldChg>
      <pc:sldChg chg="modSp add mod">
        <pc:chgData name="Lee Markum" userId="f1d038831208603d" providerId="LiveId" clId="{F86FC8CE-9027-4131-8B59-AFBA7BF02CE0}" dt="2022-03-20T19:17:08.890" v="4178" actId="20577"/>
        <pc:sldMkLst>
          <pc:docMk/>
          <pc:sldMk cId="3539680331" sldId="324"/>
        </pc:sldMkLst>
        <pc:spChg chg="mod">
          <ac:chgData name="Lee Markum" userId="f1d038831208603d" providerId="LiveId" clId="{F86FC8CE-9027-4131-8B59-AFBA7BF02CE0}" dt="2022-03-20T19:17:08.890" v="4178" actId="20577"/>
          <ac:spMkLst>
            <pc:docMk/>
            <pc:sldMk cId="3539680331" sldId="324"/>
            <ac:spMk id="3" creationId="{8FBD61DA-E4F4-4B27-80B1-F26682CE4FE0}"/>
          </ac:spMkLst>
        </pc:spChg>
      </pc:sldChg>
      <pc:sldChg chg="modSp add mod">
        <pc:chgData name="Lee Markum" userId="f1d038831208603d" providerId="LiveId" clId="{F86FC8CE-9027-4131-8B59-AFBA7BF02CE0}" dt="2022-03-20T19:25:52.275" v="4241" actId="27636"/>
        <pc:sldMkLst>
          <pc:docMk/>
          <pc:sldMk cId="1100049463" sldId="325"/>
        </pc:sldMkLst>
        <pc:spChg chg="mod">
          <ac:chgData name="Lee Markum" userId="f1d038831208603d" providerId="LiveId" clId="{F86FC8CE-9027-4131-8B59-AFBA7BF02CE0}" dt="2022-03-20T19:25:52.275" v="4241" actId="27636"/>
          <ac:spMkLst>
            <pc:docMk/>
            <pc:sldMk cId="1100049463" sldId="325"/>
            <ac:spMk id="3" creationId="{8FBD61DA-E4F4-4B27-80B1-F26682CE4FE0}"/>
          </ac:spMkLst>
        </pc:spChg>
      </pc:sldChg>
      <pc:sldChg chg="modSp add del mod">
        <pc:chgData name="Lee Markum" userId="f1d038831208603d" providerId="LiveId" clId="{F86FC8CE-9027-4131-8B59-AFBA7BF02CE0}" dt="2022-03-20T19:22:45.084" v="4218" actId="2696"/>
        <pc:sldMkLst>
          <pc:docMk/>
          <pc:sldMk cId="3510685613" sldId="325"/>
        </pc:sldMkLst>
        <pc:spChg chg="mod">
          <ac:chgData name="Lee Markum" userId="f1d038831208603d" providerId="LiveId" clId="{F86FC8CE-9027-4131-8B59-AFBA7BF02CE0}" dt="2022-03-20T19:22:29.622" v="4217" actId="6549"/>
          <ac:spMkLst>
            <pc:docMk/>
            <pc:sldMk cId="3510685613" sldId="325"/>
            <ac:spMk id="3" creationId="{8FBD61DA-E4F4-4B27-80B1-F26682CE4FE0}"/>
          </ac:spMkLst>
        </pc:spChg>
      </pc:sldChg>
      <pc:sldChg chg="modSp add mod modNotesTx">
        <pc:chgData name="Lee Markum" userId="f1d038831208603d" providerId="LiveId" clId="{F86FC8CE-9027-4131-8B59-AFBA7BF02CE0}" dt="2022-03-23T18:55:46.631" v="4770" actId="20577"/>
        <pc:sldMkLst>
          <pc:docMk/>
          <pc:sldMk cId="3874691792" sldId="326"/>
        </pc:sldMkLst>
        <pc:spChg chg="mod">
          <ac:chgData name="Lee Markum" userId="f1d038831208603d" providerId="LiveId" clId="{F86FC8CE-9027-4131-8B59-AFBA7BF02CE0}" dt="2022-03-23T18:54:24.649" v="4542" actId="20577"/>
          <ac:spMkLst>
            <pc:docMk/>
            <pc:sldMk cId="3874691792" sldId="326"/>
            <ac:spMk id="3" creationId="{8FBD61DA-E4F4-4B27-80B1-F26682CE4FE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30DCD0-F231-41CB-A4DB-0EC1F067354A}" type="datetimeFigureOut">
              <a:rPr lang="en-US" smtClean="0"/>
              <a:t>1/15/2023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C830FEA-80A0-4E46-B614-E69CF9166EAC}" type="slidenum">
              <a:rPr lang="en-US" smtClean="0"/>
              <a:t>‹#›</a:t>
            </a:fld>
            <a:endParaRPr lang="en-US"/>
          </a:p>
        </p:txBody>
      </p:sp>
    </p:spTree>
    <p:extLst>
      <p:ext uri="{BB962C8B-B14F-4D97-AF65-F5344CB8AC3E}">
        <p14:creationId xmlns:p14="http://schemas.microsoft.com/office/powerpoint/2010/main" val="4090093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Good afternoon and I'm glad everyone could join us.  Today we're going to be talking about “4 Focus Points In a New DBA Role.”</a:t>
            </a:r>
          </a:p>
        </p:txBody>
      </p:sp>
      <p:sp>
        <p:nvSpPr>
          <p:cNvPr id="4" name="Slide Number Placeholder 3"/>
          <p:cNvSpPr>
            <a:spLocks noGrp="1"/>
          </p:cNvSpPr>
          <p:nvPr>
            <p:ph type="sldNum" sz="quarter" idx="5"/>
          </p:nvPr>
        </p:nvSpPr>
        <p:spPr/>
        <p:txBody>
          <a:bodyPr/>
          <a:lstStyle/>
          <a:p>
            <a:fld id="{AC830FEA-80A0-4E46-B614-E69CF9166EAC}" type="slidenum">
              <a:rPr lang="en-US" smtClean="0"/>
              <a:t>1</a:t>
            </a:fld>
            <a:endParaRPr lang="en-US"/>
          </a:p>
        </p:txBody>
      </p:sp>
    </p:spTree>
    <p:extLst>
      <p:ext uri="{BB962C8B-B14F-4D97-AF65-F5344CB8AC3E}">
        <p14:creationId xmlns:p14="http://schemas.microsoft.com/office/powerpoint/2010/main" val="3773923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Building an inventory will almost always turn up SQL Servers that no one knew about.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Having an inventory can help you with licensing decisions.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In the case of the company that thought they had 12 SQL Servers but really had 30, we switched to licensing a pair of </a:t>
            </a:r>
            <a:r>
              <a:rPr lang="en-US" b="0" i="0" dirty="0" err="1">
                <a:solidFill>
                  <a:srgbClr val="1D1C1D"/>
                </a:solidFill>
                <a:effectLst/>
                <a:latin typeface="Slack-Lato"/>
              </a:rPr>
              <a:t>Vmware</a:t>
            </a:r>
            <a:r>
              <a:rPr lang="en-US" b="0" i="0" dirty="0">
                <a:solidFill>
                  <a:srgbClr val="1D1C1D"/>
                </a:solidFill>
                <a:effectLst/>
                <a:latin typeface="Slack-Lato"/>
              </a:rPr>
              <a:t> hosts and that was actually cheaper than </a:t>
            </a:r>
            <a:r>
              <a:rPr lang="en-US" b="0" i="0" dirty="0" err="1">
                <a:solidFill>
                  <a:srgbClr val="1D1C1D"/>
                </a:solidFill>
                <a:effectLst/>
                <a:latin typeface="Slack-Lato"/>
              </a:rPr>
              <a:t>liceninsg</a:t>
            </a:r>
            <a:r>
              <a:rPr lang="en-US" b="0" i="0" dirty="0">
                <a:solidFill>
                  <a:srgbClr val="1D1C1D"/>
                </a:solidFill>
                <a:effectLst/>
                <a:latin typeface="Slack-Lato"/>
              </a:rPr>
              <a:t> by the individual SQL Server.</a:t>
            </a:r>
          </a:p>
        </p:txBody>
      </p:sp>
      <p:sp>
        <p:nvSpPr>
          <p:cNvPr id="4" name="Slide Number Placeholder 3"/>
          <p:cNvSpPr>
            <a:spLocks noGrp="1"/>
          </p:cNvSpPr>
          <p:nvPr>
            <p:ph type="sldNum" sz="quarter" idx="5"/>
          </p:nvPr>
        </p:nvSpPr>
        <p:spPr/>
        <p:txBody>
          <a:bodyPr/>
          <a:lstStyle/>
          <a:p>
            <a:fld id="{AC830FEA-80A0-4E46-B614-E69CF9166EAC}" type="slidenum">
              <a:rPr lang="en-US" smtClean="0"/>
              <a:t>10</a:t>
            </a:fld>
            <a:endParaRPr lang="en-US"/>
          </a:p>
        </p:txBody>
      </p:sp>
    </p:spTree>
    <p:extLst>
      <p:ext uri="{BB962C8B-B14F-4D97-AF65-F5344CB8AC3E}">
        <p14:creationId xmlns:p14="http://schemas.microsoft.com/office/powerpoint/2010/main" val="333782404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This might be the very first thing you do, just to get yourself started with learning the environment, particularly if you only know about a few SQL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11</a:t>
            </a:fld>
            <a:endParaRPr lang="en-US"/>
          </a:p>
        </p:txBody>
      </p:sp>
    </p:spTree>
    <p:extLst>
      <p:ext uri="{BB962C8B-B14F-4D97-AF65-F5344CB8AC3E}">
        <p14:creationId xmlns:p14="http://schemas.microsoft.com/office/powerpoint/2010/main" val="1671272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The MAP Toolkit produces a spreadsheet with several tabs of data that you can then import into a SQL Server database to start building a manageable inventory that you can reference and use over time. The link on the screen provides an overview of the process and a link out to official MAP documentation.</a:t>
            </a:r>
          </a:p>
        </p:txBody>
      </p:sp>
      <p:sp>
        <p:nvSpPr>
          <p:cNvPr id="4" name="Slide Number Placeholder 3"/>
          <p:cNvSpPr>
            <a:spLocks noGrp="1"/>
          </p:cNvSpPr>
          <p:nvPr>
            <p:ph type="sldNum" sz="quarter" idx="5"/>
          </p:nvPr>
        </p:nvSpPr>
        <p:spPr/>
        <p:txBody>
          <a:bodyPr/>
          <a:lstStyle/>
          <a:p>
            <a:fld id="{AC830FEA-80A0-4E46-B614-E69CF9166EAC}" type="slidenum">
              <a:rPr lang="en-US" smtClean="0"/>
              <a:t>12</a:t>
            </a:fld>
            <a:endParaRPr lang="en-US"/>
          </a:p>
        </p:txBody>
      </p:sp>
    </p:spTree>
    <p:extLst>
      <p:ext uri="{BB962C8B-B14F-4D97-AF65-F5344CB8AC3E}">
        <p14:creationId xmlns:p14="http://schemas.microsoft.com/office/powerpoint/2010/main" val="274012792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The MAP Toolkit produces a spreadsheet with several tabs of data that you can then import into a SQL Server database to start building a manageable inventory that you can reference and use over time. The link on the screen provides an overview of the process and a link out to official MAP documentation.</a:t>
            </a:r>
          </a:p>
        </p:txBody>
      </p:sp>
      <p:sp>
        <p:nvSpPr>
          <p:cNvPr id="4" name="Slide Number Placeholder 3"/>
          <p:cNvSpPr>
            <a:spLocks noGrp="1"/>
          </p:cNvSpPr>
          <p:nvPr>
            <p:ph type="sldNum" sz="quarter" idx="5"/>
          </p:nvPr>
        </p:nvSpPr>
        <p:spPr/>
        <p:txBody>
          <a:bodyPr/>
          <a:lstStyle/>
          <a:p>
            <a:fld id="{AC830FEA-80A0-4E46-B614-E69CF9166EAC}" type="slidenum">
              <a:rPr lang="en-US" smtClean="0"/>
              <a:t>13</a:t>
            </a:fld>
            <a:endParaRPr lang="en-US"/>
          </a:p>
        </p:txBody>
      </p:sp>
    </p:spTree>
    <p:extLst>
      <p:ext uri="{BB962C8B-B14F-4D97-AF65-F5344CB8AC3E}">
        <p14:creationId xmlns:p14="http://schemas.microsoft.com/office/powerpoint/2010/main" val="24340706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Times New Roman" panose="02020603050405020304" pitchFamily="18" charset="0"/>
                <a:cs typeface="Times New Roman" panose="02020603050405020304" pitchFamily="18" charset="0"/>
              </a:rPr>
              <a:t>Besides the data in the screenshot, the MAP output also gives you CPU data about physical and logical processor counts as well as OS information. </a:t>
            </a:r>
          </a:p>
        </p:txBody>
      </p:sp>
      <p:sp>
        <p:nvSpPr>
          <p:cNvPr id="4" name="Slide Number Placeholder 3"/>
          <p:cNvSpPr>
            <a:spLocks noGrp="1"/>
          </p:cNvSpPr>
          <p:nvPr>
            <p:ph type="sldNum" sz="quarter" idx="5"/>
          </p:nvPr>
        </p:nvSpPr>
        <p:spPr/>
        <p:txBody>
          <a:bodyPr/>
          <a:lstStyle/>
          <a:p>
            <a:fld id="{AC830FEA-80A0-4E46-B614-E69CF9166EAC}" type="slidenum">
              <a:rPr lang="en-US" smtClean="0"/>
              <a:t>14</a:t>
            </a:fld>
            <a:endParaRPr lang="en-US"/>
          </a:p>
        </p:txBody>
      </p:sp>
    </p:spTree>
    <p:extLst>
      <p:ext uri="{BB962C8B-B14F-4D97-AF65-F5344CB8AC3E}">
        <p14:creationId xmlns:p14="http://schemas.microsoft.com/office/powerpoint/2010/main" val="9680177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You can use the SERVERPROPERTY function and some T-SQL to get properties of your SQL Servers using multi-query from a Central Management Server and you can persist this information in tables, if you want.</a:t>
            </a:r>
          </a:p>
        </p:txBody>
      </p:sp>
      <p:sp>
        <p:nvSpPr>
          <p:cNvPr id="4" name="Slide Number Placeholder 3"/>
          <p:cNvSpPr>
            <a:spLocks noGrp="1"/>
          </p:cNvSpPr>
          <p:nvPr>
            <p:ph type="sldNum" sz="quarter" idx="5"/>
          </p:nvPr>
        </p:nvSpPr>
        <p:spPr/>
        <p:txBody>
          <a:bodyPr/>
          <a:lstStyle/>
          <a:p>
            <a:fld id="{AC830FEA-80A0-4E46-B614-E69CF9166EAC}" type="slidenum">
              <a:rPr lang="en-US" smtClean="0"/>
              <a:t>15</a:t>
            </a:fld>
            <a:endParaRPr lang="en-US"/>
          </a:p>
        </p:txBody>
      </p:sp>
    </p:spTree>
    <p:extLst>
      <p:ext uri="{BB962C8B-B14F-4D97-AF65-F5344CB8AC3E}">
        <p14:creationId xmlns:p14="http://schemas.microsoft.com/office/powerpoint/2010/main" val="255335159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Times New Roman" panose="02020603050405020304" pitchFamily="18" charset="0"/>
                <a:cs typeface="Times New Roman" panose="02020603050405020304" pitchFamily="18" charset="0"/>
              </a:rPr>
              <a:t>PowerShell is a very capable tool for many things, including helping you build an inventory for your SQL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16</a:t>
            </a:fld>
            <a:endParaRPr lang="en-US"/>
          </a:p>
        </p:txBody>
      </p:sp>
    </p:spTree>
    <p:extLst>
      <p:ext uri="{BB962C8B-B14F-4D97-AF65-F5344CB8AC3E}">
        <p14:creationId xmlns:p14="http://schemas.microsoft.com/office/powerpoint/2010/main" val="20034291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Open the project “Four Focus Points in a New DBA Role” in SSMS.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Double click and discuss “Create a SQL Server Environment Inventory Using T-</a:t>
            </a:r>
            <a:r>
              <a:rPr lang="en-US" b="0" i="0" dirty="0" err="1">
                <a:solidFill>
                  <a:srgbClr val="1D1C1D"/>
                </a:solidFill>
                <a:effectLst/>
                <a:latin typeface="Slack-Lato"/>
              </a:rPr>
              <a:t>SQL.sql</a:t>
            </a:r>
            <a:r>
              <a:rPr lang="en-US" b="0" i="0" dirty="0">
                <a:solidFill>
                  <a:srgbClr val="1D1C1D"/>
                </a:solidFill>
                <a:effectLst/>
                <a:latin typeface="Slack-Lato"/>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Open PowerShell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Open file “Create SQL Server Inventory with PowerShell.ps1”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Open PowerShell and discuss “Create SQL Server Inventory with PowerShell.ps1”</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Open View &gt; Registered Servers and discuss the Central Management Server “skolarlee-pc”</a:t>
            </a:r>
          </a:p>
        </p:txBody>
      </p:sp>
      <p:sp>
        <p:nvSpPr>
          <p:cNvPr id="4" name="Slide Number Placeholder 3"/>
          <p:cNvSpPr>
            <a:spLocks noGrp="1"/>
          </p:cNvSpPr>
          <p:nvPr>
            <p:ph type="sldNum" sz="quarter" idx="5"/>
          </p:nvPr>
        </p:nvSpPr>
        <p:spPr/>
        <p:txBody>
          <a:bodyPr/>
          <a:lstStyle/>
          <a:p>
            <a:fld id="{AC830FEA-80A0-4E46-B614-E69CF9166EAC}" type="slidenum">
              <a:rPr lang="en-US" smtClean="0"/>
              <a:t>17</a:t>
            </a:fld>
            <a:endParaRPr lang="en-US"/>
          </a:p>
        </p:txBody>
      </p:sp>
    </p:spTree>
    <p:extLst>
      <p:ext uri="{BB962C8B-B14F-4D97-AF65-F5344CB8AC3E}">
        <p14:creationId xmlns:p14="http://schemas.microsoft.com/office/powerpoint/2010/main" val="11399753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Times New Roman" panose="02020603050405020304" pitchFamily="18" charset="0"/>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Times New Roman" panose="02020603050405020304" pitchFamily="18" charset="0"/>
                <a:cs typeface="Times New Roman" panose="02020603050405020304" pitchFamily="18" charset="0"/>
              </a:rPr>
              <a:t>PowerShell is a very capable tool for many things, including helping you build an inventory for your SQL Servers.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18</a:t>
            </a:fld>
            <a:endParaRPr lang="en-US"/>
          </a:p>
        </p:txBody>
      </p:sp>
    </p:spTree>
    <p:extLst>
      <p:ext uri="{BB962C8B-B14F-4D97-AF65-F5344CB8AC3E}">
        <p14:creationId xmlns:p14="http://schemas.microsoft.com/office/powerpoint/2010/main" val="8253723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C830FEA-80A0-4E46-B614-E69CF9166EAC}" type="slidenum">
              <a:rPr lang="en-US" smtClean="0"/>
              <a:t>19</a:t>
            </a:fld>
            <a:endParaRPr lang="en-US"/>
          </a:p>
        </p:txBody>
      </p:sp>
    </p:spTree>
    <p:extLst>
      <p:ext uri="{BB962C8B-B14F-4D97-AF65-F5344CB8AC3E}">
        <p14:creationId xmlns:p14="http://schemas.microsoft.com/office/powerpoint/2010/main" val="20094952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endParaRPr lang="en-US" dirty="0"/>
          </a:p>
        </p:txBody>
      </p:sp>
      <p:sp>
        <p:nvSpPr>
          <p:cNvPr id="4" name="Slide Number Placeholder 3"/>
          <p:cNvSpPr>
            <a:spLocks noGrp="1"/>
          </p:cNvSpPr>
          <p:nvPr>
            <p:ph type="sldNum" sz="quarter" idx="5"/>
          </p:nvPr>
        </p:nvSpPr>
        <p:spPr/>
        <p:txBody>
          <a:bodyPr/>
          <a:lstStyle/>
          <a:p>
            <a:fld id="{AC830FEA-80A0-4E46-B614-E69CF9166EAC}" type="slidenum">
              <a:rPr lang="en-US" smtClean="0"/>
              <a:t>2</a:t>
            </a:fld>
            <a:endParaRPr lang="en-US"/>
          </a:p>
        </p:txBody>
      </p:sp>
    </p:spTree>
    <p:extLst>
      <p:ext uri="{BB962C8B-B14F-4D97-AF65-F5344CB8AC3E}">
        <p14:creationId xmlns:p14="http://schemas.microsoft.com/office/powerpoint/2010/main" val="280696678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I’ve been in companies where two or even three products were running backups on the same SQL Servers. I’ve been in situations where important databases weren’t backed up frequently enough and with the right set of backup types to recover appropriately, which would result in losing more data than the management was comfortable with. I’ve also seen scenarios where there were no backups at all.</a:t>
            </a: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20</a:t>
            </a:fld>
            <a:endParaRPr lang="en-US"/>
          </a:p>
        </p:txBody>
      </p:sp>
    </p:spTree>
    <p:extLst>
      <p:ext uri="{BB962C8B-B14F-4D97-AF65-F5344CB8AC3E}">
        <p14:creationId xmlns:p14="http://schemas.microsoft.com/office/powerpoint/2010/main" val="4357095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Use the SSMS GUI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Maintenance Plans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T-SQL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PowerShell using </a:t>
            </a:r>
            <a:r>
              <a:rPr lang="en-US" b="0" i="0" dirty="0" err="1">
                <a:solidFill>
                  <a:srgbClr val="1D1C1D"/>
                </a:solidFill>
                <a:effectLst/>
                <a:latin typeface="Slack-Lato"/>
              </a:rPr>
              <a:t>DBATools</a:t>
            </a:r>
            <a:r>
              <a:rPr lang="en-US" b="0" i="0" dirty="0">
                <a:solidFill>
                  <a:srgbClr val="1D1C1D"/>
                </a:solidFill>
                <a:effectLst/>
                <a:latin typeface="Slack-Lato"/>
              </a:rPr>
              <a:t> (Backup-</a:t>
            </a:r>
            <a:r>
              <a:rPr lang="en-US" b="0" i="0" dirty="0" err="1">
                <a:solidFill>
                  <a:srgbClr val="1D1C1D"/>
                </a:solidFill>
                <a:effectLst/>
                <a:latin typeface="Slack-Lato"/>
              </a:rPr>
              <a:t>DbaDatabase</a:t>
            </a:r>
            <a:r>
              <a:rPr lang="en-US" b="0" i="0" dirty="0">
                <a:solidFill>
                  <a:srgbClr val="1D1C1D"/>
                </a:solidFill>
                <a:effectLst/>
                <a:latin typeface="Slack-Lato"/>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Ola </a:t>
            </a:r>
            <a:r>
              <a:rPr lang="en-US" b="0" i="0" dirty="0" err="1">
                <a:solidFill>
                  <a:srgbClr val="1D1C1D"/>
                </a:solidFill>
                <a:effectLst/>
                <a:latin typeface="Slack-Lato"/>
              </a:rPr>
              <a:t>Hallengren’s</a:t>
            </a:r>
            <a:r>
              <a:rPr lang="en-US" b="0" i="0" dirty="0">
                <a:solidFill>
                  <a:srgbClr val="1D1C1D"/>
                </a:solidFill>
                <a:effectLst/>
                <a:latin typeface="Slack-Lato"/>
              </a:rPr>
              <a:t> Maintenance routine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D1C1D"/>
                </a:solidFill>
                <a:effectLst/>
                <a:latin typeface="Slack-Lato"/>
              </a:rPr>
              <a:t>MinionWare</a:t>
            </a: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21</a:t>
            </a:fld>
            <a:endParaRPr lang="en-US"/>
          </a:p>
        </p:txBody>
      </p:sp>
    </p:spTree>
    <p:extLst>
      <p:ext uri="{BB962C8B-B14F-4D97-AF65-F5344CB8AC3E}">
        <p14:creationId xmlns:p14="http://schemas.microsoft.com/office/powerpoint/2010/main" val="4591279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Use the SSMS GUI</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Maintenance Plans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T-SQL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PowerShell using </a:t>
            </a:r>
            <a:r>
              <a:rPr lang="en-US" b="0" i="0" dirty="0" err="1">
                <a:solidFill>
                  <a:srgbClr val="1D1C1D"/>
                </a:solidFill>
                <a:effectLst/>
                <a:latin typeface="Slack-Lato"/>
              </a:rPr>
              <a:t>DBATools</a:t>
            </a:r>
            <a:r>
              <a:rPr lang="en-US" b="0" i="0" dirty="0">
                <a:solidFill>
                  <a:srgbClr val="1D1C1D"/>
                </a:solidFill>
                <a:effectLst/>
                <a:latin typeface="Slack-Lato"/>
              </a:rPr>
              <a:t> (Backup-</a:t>
            </a:r>
            <a:r>
              <a:rPr lang="en-US" b="0" i="0" dirty="0" err="1">
                <a:solidFill>
                  <a:srgbClr val="1D1C1D"/>
                </a:solidFill>
                <a:effectLst/>
                <a:latin typeface="Slack-Lato"/>
              </a:rPr>
              <a:t>DbaDatabase</a:t>
            </a:r>
            <a:r>
              <a:rPr lang="en-US" b="0" i="0" dirty="0">
                <a:solidFill>
                  <a:srgbClr val="1D1C1D"/>
                </a:solidFill>
                <a:effectLst/>
                <a:latin typeface="Slack-Lato"/>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Ola </a:t>
            </a:r>
            <a:r>
              <a:rPr lang="en-US" b="0" i="0" dirty="0" err="1">
                <a:solidFill>
                  <a:srgbClr val="1D1C1D"/>
                </a:solidFill>
                <a:effectLst/>
                <a:latin typeface="Slack-Lato"/>
              </a:rPr>
              <a:t>Hallengren’s</a:t>
            </a:r>
            <a:r>
              <a:rPr lang="en-US" b="0" i="0" dirty="0">
                <a:solidFill>
                  <a:srgbClr val="1D1C1D"/>
                </a:solidFill>
                <a:effectLst/>
                <a:latin typeface="Slack-Lato"/>
              </a:rPr>
              <a:t> Maintenance routine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err="1">
                <a:solidFill>
                  <a:srgbClr val="1D1C1D"/>
                </a:solidFill>
                <a:effectLst/>
                <a:latin typeface="Slack-Lato"/>
              </a:rPr>
              <a:t>MinionWare</a:t>
            </a: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22</a:t>
            </a:fld>
            <a:endParaRPr lang="en-US"/>
          </a:p>
        </p:txBody>
      </p:sp>
    </p:spTree>
    <p:extLst>
      <p:ext uri="{BB962C8B-B14F-4D97-AF65-F5344CB8AC3E}">
        <p14:creationId xmlns:p14="http://schemas.microsoft.com/office/powerpoint/2010/main" val="335065570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Switch to SSMS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Open file Check for </a:t>
            </a:r>
            <a:r>
              <a:rPr lang="en-US" b="0" i="0" dirty="0" err="1">
                <a:solidFill>
                  <a:srgbClr val="1D1C1D"/>
                </a:solidFill>
                <a:effectLst/>
                <a:latin typeface="Slack-Lato"/>
              </a:rPr>
              <a:t>Backups.sql</a:t>
            </a: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Run code in sections and explain</a:t>
            </a:r>
          </a:p>
        </p:txBody>
      </p:sp>
      <p:sp>
        <p:nvSpPr>
          <p:cNvPr id="4" name="Slide Number Placeholder 3"/>
          <p:cNvSpPr>
            <a:spLocks noGrp="1"/>
          </p:cNvSpPr>
          <p:nvPr>
            <p:ph type="sldNum" sz="quarter" idx="5"/>
          </p:nvPr>
        </p:nvSpPr>
        <p:spPr/>
        <p:txBody>
          <a:bodyPr/>
          <a:lstStyle/>
          <a:p>
            <a:fld id="{AC830FEA-80A0-4E46-B614-E69CF9166EAC}" type="slidenum">
              <a:rPr lang="en-US" smtClean="0"/>
              <a:t>23</a:t>
            </a:fld>
            <a:endParaRPr lang="en-US"/>
          </a:p>
        </p:txBody>
      </p:sp>
    </p:spTree>
    <p:extLst>
      <p:ext uri="{BB962C8B-B14F-4D97-AF65-F5344CB8AC3E}">
        <p14:creationId xmlns:p14="http://schemas.microsoft.com/office/powerpoint/2010/main" val="202296747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There are a number of problems and challenges that need to be solved or that you may run into when trying to restore. </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1D1C1D"/>
                </a:solidFill>
                <a:effectLst/>
                <a:latin typeface="Slack-Lato"/>
              </a:rPr>
              <a:t>Do you even know how to restore a full, diff and </a:t>
            </a:r>
            <a:r>
              <a:rPr lang="en-US" b="0" i="0" dirty="0" err="1">
                <a:solidFill>
                  <a:srgbClr val="1D1C1D"/>
                </a:solidFill>
                <a:effectLst/>
                <a:latin typeface="Slack-Lato"/>
              </a:rPr>
              <a:t>tlog</a:t>
            </a:r>
            <a:r>
              <a:rPr lang="en-US" b="0" i="0" dirty="0">
                <a:solidFill>
                  <a:srgbClr val="1D1C1D"/>
                </a:solidFill>
                <a:effectLst/>
                <a:latin typeface="Slack-Lato"/>
              </a:rPr>
              <a:t> backup?</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1D1C1D"/>
                </a:solidFill>
                <a:effectLst/>
                <a:latin typeface="Slack-Lato"/>
              </a:rPr>
              <a:t>Will you use the SSMS GUI? T-SQL, PowerShell?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1D1C1D"/>
                </a:solidFill>
                <a:effectLst/>
                <a:latin typeface="Slack-Lato"/>
              </a:rPr>
              <a:t>Are you familiar enough with any of those methods that you feel comfortable doing it without much thought?</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1D1C1D"/>
                </a:solidFill>
                <a:effectLst/>
                <a:latin typeface="Slack-Lato"/>
              </a:rPr>
              <a:t>Sometimes you find that your backup file has a problem and won’t be usable for a restore. You won’t find this out if you’re not testing the restore process.</a:t>
            </a:r>
          </a:p>
        </p:txBody>
      </p:sp>
      <p:sp>
        <p:nvSpPr>
          <p:cNvPr id="4" name="Slide Number Placeholder 3"/>
          <p:cNvSpPr>
            <a:spLocks noGrp="1"/>
          </p:cNvSpPr>
          <p:nvPr>
            <p:ph type="sldNum" sz="quarter" idx="5"/>
          </p:nvPr>
        </p:nvSpPr>
        <p:spPr/>
        <p:txBody>
          <a:bodyPr/>
          <a:lstStyle/>
          <a:p>
            <a:fld id="{AC830FEA-80A0-4E46-B614-E69CF9166EAC}" type="slidenum">
              <a:rPr lang="en-US" smtClean="0"/>
              <a:t>24</a:t>
            </a:fld>
            <a:endParaRPr lang="en-US"/>
          </a:p>
        </p:txBody>
      </p:sp>
    </p:spTree>
    <p:extLst>
      <p:ext uri="{BB962C8B-B14F-4D97-AF65-F5344CB8AC3E}">
        <p14:creationId xmlns:p14="http://schemas.microsoft.com/office/powerpoint/2010/main" val="131239194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endParaRPr lang="en-US" dirty="0"/>
          </a:p>
        </p:txBody>
      </p:sp>
      <p:sp>
        <p:nvSpPr>
          <p:cNvPr id="4" name="Slide Number Placeholder 3"/>
          <p:cNvSpPr>
            <a:spLocks noGrp="1"/>
          </p:cNvSpPr>
          <p:nvPr>
            <p:ph type="sldNum" sz="quarter" idx="5"/>
          </p:nvPr>
        </p:nvSpPr>
        <p:spPr/>
        <p:txBody>
          <a:bodyPr/>
          <a:lstStyle/>
          <a:p>
            <a:fld id="{AC830FEA-80A0-4E46-B614-E69CF9166EAC}" type="slidenum">
              <a:rPr lang="en-US" smtClean="0"/>
              <a:t>25</a:t>
            </a:fld>
            <a:endParaRPr lang="en-US"/>
          </a:p>
        </p:txBody>
      </p:sp>
    </p:spTree>
    <p:extLst>
      <p:ext uri="{BB962C8B-B14F-4D97-AF65-F5344CB8AC3E}">
        <p14:creationId xmlns:p14="http://schemas.microsoft.com/office/powerpoint/2010/main" val="158650621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Focusing on this has been an easy win in every job I’ve taken. In every new role I’ve had, I have discovered many SQL Agent jobs with no notifications or notifications set up to wrong people. If a job is worth creating, it’s worth knowing if it failed.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Knowing about failed jobs allows you to fix problems that sometimes people in the business don’t even know about. Job failures often mean important business processes and data movement is broken. Fixing this will make you a hero to people in the business once you find and resolve the issues, often with their help.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Additionally, it will often put you in contact with key people in the business. This is a great way to make an introduction to people in the business as a new DBA.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This further leads to learning who should be notified, besides you as the DBA, when a job fails. You get to find out what parts of the business, and what people are impacted when certain jobs aren’t working.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26</a:t>
            </a:fld>
            <a:endParaRPr lang="en-US"/>
          </a:p>
        </p:txBody>
      </p:sp>
    </p:spTree>
    <p:extLst>
      <p:ext uri="{BB962C8B-B14F-4D97-AF65-F5344CB8AC3E}">
        <p14:creationId xmlns:p14="http://schemas.microsoft.com/office/powerpoint/2010/main" val="421499096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Focusing on this has been an easy win in every job I’ve taken. In every new role I’ve had, I have discovered many SQL Agent jobs with no notifications or notifications set up to wrong people. If a job is worth creating, it’s worth knowing if it failed.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Knowing about failed jobs allows you to fix problems that sometimes people in the business don’t even know about. Job failures often mean important business processes and data movement is broken. Fixing this will make you a hero to people in the business once you find and resolve the issues, often with their help.</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Additionally, it will often put you in contact with key people in the business. This is a great way to make an introduction to people in the business as a new DBA.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This further leads to learning who should be notified, besides you as the DBA, when a job fails. You get to find out what parts of the business, and what people are impacted when certain jobs aren’t working.</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27</a:t>
            </a:fld>
            <a:endParaRPr lang="en-US"/>
          </a:p>
        </p:txBody>
      </p:sp>
    </p:spTree>
    <p:extLst>
      <p:ext uri="{BB962C8B-B14F-4D97-AF65-F5344CB8AC3E}">
        <p14:creationId xmlns:p14="http://schemas.microsoft.com/office/powerpoint/2010/main" val="92369144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Manually look at the job activity monitor that is found under the SQL Server Agent node in SSMS.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1D1C1D"/>
                </a:solidFill>
                <a:effectLst/>
                <a:latin typeface="Slack-Lato"/>
              </a:rPr>
              <a:t>Query the </a:t>
            </a:r>
            <a:r>
              <a:rPr lang="en-US" b="0" i="0" dirty="0" err="1">
                <a:solidFill>
                  <a:srgbClr val="1D1C1D"/>
                </a:solidFill>
                <a:effectLst/>
                <a:latin typeface="Slack-Lato"/>
              </a:rPr>
              <a:t>msdb</a:t>
            </a:r>
            <a:r>
              <a:rPr lang="en-US" b="0" i="0" dirty="0">
                <a:solidFill>
                  <a:srgbClr val="1D1C1D"/>
                </a:solidFill>
                <a:effectLst/>
                <a:latin typeface="Slack-Lato"/>
              </a:rPr>
              <a:t> database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28</a:t>
            </a:fld>
            <a:endParaRPr lang="en-US"/>
          </a:p>
        </p:txBody>
      </p:sp>
    </p:spTree>
    <p:extLst>
      <p:ext uri="{BB962C8B-B14F-4D97-AF65-F5344CB8AC3E}">
        <p14:creationId xmlns:p14="http://schemas.microsoft.com/office/powerpoint/2010/main" val="39182964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dirty="0"/>
              <a:t>Manually look at the job activity monitor that is found under the SQL Server Agent node in SSMS.</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1D1C1D"/>
                </a:solidFill>
                <a:effectLst/>
                <a:latin typeface="Slack-Lato"/>
              </a:rPr>
              <a:t>Query the </a:t>
            </a:r>
            <a:r>
              <a:rPr lang="en-US" b="0" i="0" dirty="0" err="1">
                <a:solidFill>
                  <a:srgbClr val="1D1C1D"/>
                </a:solidFill>
                <a:effectLst/>
                <a:latin typeface="Slack-Lato"/>
              </a:rPr>
              <a:t>msdb</a:t>
            </a:r>
            <a:r>
              <a:rPr lang="en-US" b="0" i="0" dirty="0">
                <a:solidFill>
                  <a:srgbClr val="1D1C1D"/>
                </a:solidFill>
                <a:effectLst/>
                <a:latin typeface="Slack-Lato"/>
              </a:rPr>
              <a:t> database</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29</a:t>
            </a:fld>
            <a:endParaRPr lang="en-US"/>
          </a:p>
        </p:txBody>
      </p:sp>
    </p:spTree>
    <p:extLst>
      <p:ext uri="{BB962C8B-B14F-4D97-AF65-F5344CB8AC3E}">
        <p14:creationId xmlns:p14="http://schemas.microsoft.com/office/powerpoint/2010/main" val="17569802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a:t>Here is a bit about me. I got my start in SQL Server about 13 years ago by using SQL Server Reporting Services to build custom reports for my employer.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 was also fascinated by the SQL Server engine underneath and at the time I also got the chance to learn SQL Server transactional replication as part of supporting a key application.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a:p>
          <a:p>
            <a:pPr marL="0" marR="0" lvl="0" indent="0" algn="l" defTabSz="914400" rtl="0" eaLnBrk="1" fontAlgn="auto" latinLnBrk="0" hangingPunct="1">
              <a:lnSpc>
                <a:spcPct val="100000"/>
              </a:lnSpc>
              <a:spcBef>
                <a:spcPts val="0"/>
              </a:spcBef>
              <a:spcAft>
                <a:spcPts val="0"/>
              </a:spcAft>
              <a:buClrTx/>
              <a:buSzTx/>
              <a:buFontTx/>
              <a:buNone/>
              <a:tabLst/>
              <a:defRPr/>
            </a:pPr>
            <a:r>
              <a:rPr lang="en-US"/>
              <a:t>I did a lot of self study and 5 years after starting with SQL Server I earned my first certification. I earned two more earlier this Spring. I would encourage you to look at my blog at leemarkum.com and you can contact me on twitter using @leemarkum. You can also find me on LinkedIn, or feel free to email me at the address on the slide.</a:t>
            </a:r>
          </a:p>
        </p:txBody>
      </p:sp>
      <p:sp>
        <p:nvSpPr>
          <p:cNvPr id="4" name="Slide Number Placeholder 3"/>
          <p:cNvSpPr>
            <a:spLocks noGrp="1"/>
          </p:cNvSpPr>
          <p:nvPr>
            <p:ph type="sldNum" sz="quarter" idx="5"/>
          </p:nvPr>
        </p:nvSpPr>
        <p:spPr/>
        <p:txBody>
          <a:bodyPr/>
          <a:lstStyle/>
          <a:p>
            <a:fld id="{AC830FEA-80A0-4E46-B614-E69CF9166EAC}" type="slidenum">
              <a:rPr lang="en-US" smtClean="0"/>
              <a:t>3</a:t>
            </a:fld>
            <a:endParaRPr lang="en-US"/>
          </a:p>
        </p:txBody>
      </p:sp>
    </p:spTree>
    <p:extLst>
      <p:ext uri="{BB962C8B-B14F-4D97-AF65-F5344CB8AC3E}">
        <p14:creationId xmlns:p14="http://schemas.microsoft.com/office/powerpoint/2010/main" val="199327724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err="1">
                <a:solidFill>
                  <a:srgbClr val="1D1C1D"/>
                </a:solidFill>
                <a:effectLst/>
                <a:latin typeface="Slack-Lato"/>
              </a:rPr>
              <a:t>SQLBeacon</a:t>
            </a:r>
            <a:endParaRPr lang="en-US" b="0" i="0" dirty="0">
              <a:solidFill>
                <a:srgbClr val="1D1C1D"/>
              </a:solidFill>
              <a:effectLst/>
              <a:latin typeface="Slack-Lato"/>
            </a:endParaRP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1D1C1D"/>
                </a:solidFill>
                <a:effectLst/>
                <a:latin typeface="Slack-Lato"/>
              </a:rPr>
              <a:t>SolarWinds DPA</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1D1C1D"/>
                </a:solidFill>
                <a:effectLst/>
                <a:latin typeface="Slack-Lato"/>
              </a:rPr>
              <a:t>SQL Sentry</a:t>
            </a:r>
          </a:p>
        </p:txBody>
      </p:sp>
      <p:sp>
        <p:nvSpPr>
          <p:cNvPr id="4" name="Slide Number Placeholder 3"/>
          <p:cNvSpPr>
            <a:spLocks noGrp="1"/>
          </p:cNvSpPr>
          <p:nvPr>
            <p:ph type="sldNum" sz="quarter" idx="5"/>
          </p:nvPr>
        </p:nvSpPr>
        <p:spPr/>
        <p:txBody>
          <a:bodyPr/>
          <a:lstStyle/>
          <a:p>
            <a:fld id="{AC830FEA-80A0-4E46-B614-E69CF9166EAC}" type="slidenum">
              <a:rPr lang="en-US" smtClean="0"/>
              <a:t>30</a:t>
            </a:fld>
            <a:endParaRPr lang="en-US"/>
          </a:p>
        </p:txBody>
      </p:sp>
    </p:spTree>
    <p:extLst>
      <p:ext uri="{BB962C8B-B14F-4D97-AF65-F5344CB8AC3E}">
        <p14:creationId xmlns:p14="http://schemas.microsoft.com/office/powerpoint/2010/main" val="20731577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1D1C1D"/>
                </a:solidFill>
                <a:effectLst/>
                <a:latin typeface="Slack-Lato"/>
              </a:rPr>
              <a:t>I’m assuming database mail is enabled and working properly</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1D1C1D"/>
                </a:solidFill>
                <a:effectLst/>
                <a:latin typeface="Slack-Lato"/>
              </a:rPr>
              <a:t>Be sure you have a SQL Agent Operator to use for notifying via email</a:t>
            </a:r>
          </a:p>
          <a:p>
            <a:pPr marL="228600" marR="0" lvl="0" indent="-228600" algn="l" defTabSz="914400" rtl="0" eaLnBrk="1" fontAlgn="auto" latinLnBrk="0" hangingPunct="1">
              <a:lnSpc>
                <a:spcPct val="100000"/>
              </a:lnSpc>
              <a:spcBef>
                <a:spcPts val="0"/>
              </a:spcBef>
              <a:spcAft>
                <a:spcPts val="0"/>
              </a:spcAft>
              <a:buClrTx/>
              <a:buSzTx/>
              <a:buFontTx/>
              <a:buAutoNum type="arabicPeriod"/>
              <a:tabLst/>
              <a:defRPr/>
            </a:pPr>
            <a:r>
              <a:rPr lang="en-US" b="0" i="0" dirty="0">
                <a:solidFill>
                  <a:srgbClr val="1D1C1D"/>
                </a:solidFill>
                <a:effectLst/>
                <a:latin typeface="Slack-Lato"/>
              </a:rPr>
              <a:t>Assign that operator to multiple jobs via T-SQL</a:t>
            </a:r>
          </a:p>
          <a:p>
            <a:pPr algn="l"/>
            <a:endParaRPr lang="en-US" dirty="0"/>
          </a:p>
          <a:p>
            <a:pPr algn="l"/>
            <a:r>
              <a:rPr lang="en-US" dirty="0"/>
              <a:t>Open SSMS</a:t>
            </a:r>
          </a:p>
          <a:p>
            <a:pPr algn="l"/>
            <a:r>
              <a:rPr lang="en-US" dirty="0"/>
              <a:t>Open Project: “Four Focus Points in a New DBA Role”</a:t>
            </a:r>
          </a:p>
          <a:p>
            <a:pPr algn="l"/>
            <a:r>
              <a:rPr lang="en-US" dirty="0"/>
              <a:t>Double Click: “SQL Agent Job </a:t>
            </a:r>
            <a:r>
              <a:rPr lang="en-US" dirty="0" err="1"/>
              <a:t>Notifications.sql</a:t>
            </a:r>
            <a:r>
              <a:rPr lang="en-US" dirty="0"/>
              <a:t>”</a:t>
            </a:r>
          </a:p>
        </p:txBody>
      </p:sp>
      <p:sp>
        <p:nvSpPr>
          <p:cNvPr id="4" name="Slide Number Placeholder 3"/>
          <p:cNvSpPr>
            <a:spLocks noGrp="1"/>
          </p:cNvSpPr>
          <p:nvPr>
            <p:ph type="sldNum" sz="quarter" idx="5"/>
          </p:nvPr>
        </p:nvSpPr>
        <p:spPr/>
        <p:txBody>
          <a:bodyPr/>
          <a:lstStyle/>
          <a:p>
            <a:fld id="{AC830FEA-80A0-4E46-B614-E69CF9166EAC}" type="slidenum">
              <a:rPr lang="en-US" smtClean="0"/>
              <a:t>31</a:t>
            </a:fld>
            <a:endParaRPr lang="en-US"/>
          </a:p>
        </p:txBody>
      </p:sp>
    </p:spTree>
    <p:extLst>
      <p:ext uri="{BB962C8B-B14F-4D97-AF65-F5344CB8AC3E}">
        <p14:creationId xmlns:p14="http://schemas.microsoft.com/office/powerpoint/2010/main" val="1361564477"/>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32</a:t>
            </a:fld>
            <a:endParaRPr lang="en-US"/>
          </a:p>
        </p:txBody>
      </p:sp>
    </p:spTree>
    <p:extLst>
      <p:ext uri="{BB962C8B-B14F-4D97-AF65-F5344CB8AC3E}">
        <p14:creationId xmlns:p14="http://schemas.microsoft.com/office/powerpoint/2010/main" val="186568589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Security, and who has access to what, often involves egos tied up in how long certain employees have been at the company and in the titles people have. So, tread carefully and save this for the last area of focus when you’ve taken a new DBA role so you can build credibility as you focus on the other three areas first.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Particularly if you are publicly traded company, someone is going to ask you, “Who has </a:t>
            </a:r>
            <a:r>
              <a:rPr lang="en-US" dirty="0" err="1"/>
              <a:t>SysAdmin</a:t>
            </a:r>
            <a:r>
              <a:rPr lang="en-US" dirty="0"/>
              <a:t> or high-level privileges to the SQL Servers and the databases?” You need a way to answer this question.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33</a:t>
            </a:fld>
            <a:endParaRPr lang="en-US"/>
          </a:p>
        </p:txBody>
      </p:sp>
    </p:spTree>
    <p:extLst>
      <p:ext uri="{BB962C8B-B14F-4D97-AF65-F5344CB8AC3E}">
        <p14:creationId xmlns:p14="http://schemas.microsoft.com/office/powerpoint/2010/main" val="400187666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Security, and who has access to what, often involves egos tied up in how long certain employees have been at the company and in the titles people have. So, tread carefully and save this for the last area of focus when you’ve taken a new DBA role so you can build credibility as you focus on the other three areas first.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Particularly if you are publicly traded company, someone is going to ask you, “Who has </a:t>
            </a:r>
            <a:r>
              <a:rPr lang="en-US" dirty="0" err="1"/>
              <a:t>SysAdmin</a:t>
            </a:r>
            <a:r>
              <a:rPr lang="en-US" dirty="0"/>
              <a:t> or high-level privileges to the SQL Servers and the databases?” You need a way to answer this question.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34</a:t>
            </a:fld>
            <a:endParaRPr lang="en-US"/>
          </a:p>
        </p:txBody>
      </p:sp>
    </p:spTree>
    <p:extLst>
      <p:ext uri="{BB962C8B-B14F-4D97-AF65-F5344CB8AC3E}">
        <p14:creationId xmlns:p14="http://schemas.microsoft.com/office/powerpoint/2010/main" val="2637718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Security, and who has access to what, often involves egos tied up in how long certain employees have been at the company and in the titles people have. So, tread carefully and save this for the last area of focus when you’ve taken a new DBA role so you can build credibility as you focus on the other three areas first.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Particularly if you are publicly traded company, someone is going to ask you, “Who has </a:t>
            </a:r>
            <a:r>
              <a:rPr lang="en-US" dirty="0" err="1"/>
              <a:t>SysAdmin</a:t>
            </a:r>
            <a:r>
              <a:rPr lang="en-US" dirty="0"/>
              <a:t> or high-level privileges to the SQL Servers and the databases?” You need a way to answer this question.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35</a:t>
            </a:fld>
            <a:endParaRPr lang="en-US"/>
          </a:p>
        </p:txBody>
      </p:sp>
    </p:spTree>
    <p:extLst>
      <p:ext uri="{BB962C8B-B14F-4D97-AF65-F5344CB8AC3E}">
        <p14:creationId xmlns:p14="http://schemas.microsoft.com/office/powerpoint/2010/main" val="152540021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Switch to SSMS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Open file </a:t>
            </a:r>
            <a:r>
              <a:rPr lang="en-US" b="0" i="0" dirty="0" err="1">
                <a:solidFill>
                  <a:srgbClr val="1D1C1D"/>
                </a:solidFill>
                <a:effectLst/>
                <a:latin typeface="Slack-Lato"/>
              </a:rPr>
              <a:t>Security.sql</a:t>
            </a: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Run code in sections and explain</a:t>
            </a:r>
          </a:p>
        </p:txBody>
      </p:sp>
      <p:sp>
        <p:nvSpPr>
          <p:cNvPr id="4" name="Slide Number Placeholder 3"/>
          <p:cNvSpPr>
            <a:spLocks noGrp="1"/>
          </p:cNvSpPr>
          <p:nvPr>
            <p:ph type="sldNum" sz="quarter" idx="5"/>
          </p:nvPr>
        </p:nvSpPr>
        <p:spPr/>
        <p:txBody>
          <a:bodyPr/>
          <a:lstStyle/>
          <a:p>
            <a:fld id="{AC830FEA-80A0-4E46-B614-E69CF9166EAC}" type="slidenum">
              <a:rPr lang="en-US" smtClean="0"/>
              <a:t>36</a:t>
            </a:fld>
            <a:endParaRPr lang="en-US"/>
          </a:p>
        </p:txBody>
      </p:sp>
    </p:spTree>
    <p:extLst>
      <p:ext uri="{BB962C8B-B14F-4D97-AF65-F5344CB8AC3E}">
        <p14:creationId xmlns:p14="http://schemas.microsoft.com/office/powerpoint/2010/main" val="63789555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Lots of possibilities for purchasing 3</a:t>
            </a:r>
            <a:r>
              <a:rPr lang="en-US" b="0" i="0" baseline="30000" dirty="0">
                <a:solidFill>
                  <a:srgbClr val="1D1C1D"/>
                </a:solidFill>
                <a:effectLst/>
                <a:latin typeface="Slack-Lato"/>
              </a:rPr>
              <a:t>rd</a:t>
            </a:r>
            <a:r>
              <a:rPr lang="en-US" b="0" i="0" dirty="0">
                <a:solidFill>
                  <a:srgbClr val="1D1C1D"/>
                </a:solidFill>
                <a:effectLst/>
                <a:latin typeface="Slack-Lato"/>
              </a:rPr>
              <a:t> party software. Main advantage.</a:t>
            </a:r>
          </a:p>
        </p:txBody>
      </p:sp>
      <p:sp>
        <p:nvSpPr>
          <p:cNvPr id="4" name="Slide Number Placeholder 3"/>
          <p:cNvSpPr>
            <a:spLocks noGrp="1"/>
          </p:cNvSpPr>
          <p:nvPr>
            <p:ph type="sldNum" sz="quarter" idx="5"/>
          </p:nvPr>
        </p:nvSpPr>
        <p:spPr/>
        <p:txBody>
          <a:bodyPr/>
          <a:lstStyle/>
          <a:p>
            <a:fld id="{AC830FEA-80A0-4E46-B614-E69CF9166EAC}" type="slidenum">
              <a:rPr lang="en-US" smtClean="0"/>
              <a:t>37</a:t>
            </a:fld>
            <a:endParaRPr lang="en-US"/>
          </a:p>
        </p:txBody>
      </p:sp>
    </p:spTree>
    <p:extLst>
      <p:ext uri="{BB962C8B-B14F-4D97-AF65-F5344CB8AC3E}">
        <p14:creationId xmlns:p14="http://schemas.microsoft.com/office/powerpoint/2010/main" val="141863019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Switch to SSMS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Open file </a:t>
            </a:r>
            <a:r>
              <a:rPr lang="en-US" b="0" i="0" dirty="0" err="1">
                <a:solidFill>
                  <a:srgbClr val="1D1C1D"/>
                </a:solidFill>
                <a:effectLst/>
                <a:latin typeface="Slack-Lato"/>
              </a:rPr>
              <a:t>Security.sql</a:t>
            </a: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Run code in sections and explain</a:t>
            </a:r>
          </a:p>
        </p:txBody>
      </p:sp>
      <p:sp>
        <p:nvSpPr>
          <p:cNvPr id="4" name="Slide Number Placeholder 3"/>
          <p:cNvSpPr>
            <a:spLocks noGrp="1"/>
          </p:cNvSpPr>
          <p:nvPr>
            <p:ph type="sldNum" sz="quarter" idx="5"/>
          </p:nvPr>
        </p:nvSpPr>
        <p:spPr/>
        <p:txBody>
          <a:bodyPr/>
          <a:lstStyle/>
          <a:p>
            <a:fld id="{AC830FEA-80A0-4E46-B614-E69CF9166EAC}" type="slidenum">
              <a:rPr lang="en-US" smtClean="0"/>
              <a:t>38</a:t>
            </a:fld>
            <a:endParaRPr lang="en-US"/>
          </a:p>
        </p:txBody>
      </p:sp>
    </p:spTree>
    <p:extLst>
      <p:ext uri="{BB962C8B-B14F-4D97-AF65-F5344CB8AC3E}">
        <p14:creationId xmlns:p14="http://schemas.microsoft.com/office/powerpoint/2010/main" val="173731108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Do you have an easy to access dashboard that shows you storage performance metrics? This allows you to quickly know if you are hitting IOPS or throughput limits for your cloud storage.</a:t>
            </a:r>
          </a:p>
        </p:txBody>
      </p:sp>
      <p:sp>
        <p:nvSpPr>
          <p:cNvPr id="4" name="Slide Number Placeholder 3"/>
          <p:cNvSpPr>
            <a:spLocks noGrp="1"/>
          </p:cNvSpPr>
          <p:nvPr>
            <p:ph type="sldNum" sz="quarter" idx="5"/>
          </p:nvPr>
        </p:nvSpPr>
        <p:spPr/>
        <p:txBody>
          <a:bodyPr/>
          <a:lstStyle/>
          <a:p>
            <a:fld id="{AC830FEA-80A0-4E46-B614-E69CF9166EAC}" type="slidenum">
              <a:rPr lang="en-US" smtClean="0"/>
              <a:t>39</a:t>
            </a:fld>
            <a:endParaRPr lang="en-US"/>
          </a:p>
        </p:txBody>
      </p:sp>
    </p:spTree>
    <p:extLst>
      <p:ext uri="{BB962C8B-B14F-4D97-AF65-F5344CB8AC3E}">
        <p14:creationId xmlns:p14="http://schemas.microsoft.com/office/powerpoint/2010/main" val="370346792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meant to help you develop a plan and give you some resources to use for your first few weeks in a new job as a DBA.</a:t>
            </a:r>
          </a:p>
        </p:txBody>
      </p:sp>
      <p:sp>
        <p:nvSpPr>
          <p:cNvPr id="4" name="Slide Number Placeholder 3"/>
          <p:cNvSpPr>
            <a:spLocks noGrp="1"/>
          </p:cNvSpPr>
          <p:nvPr>
            <p:ph type="sldNum" sz="quarter" idx="5"/>
          </p:nvPr>
        </p:nvSpPr>
        <p:spPr/>
        <p:txBody>
          <a:bodyPr/>
          <a:lstStyle/>
          <a:p>
            <a:fld id="{AC830FEA-80A0-4E46-B614-E69CF9166EAC}" type="slidenum">
              <a:rPr lang="en-US" smtClean="0"/>
              <a:t>4</a:t>
            </a:fld>
            <a:endParaRPr lang="en-US"/>
          </a:p>
        </p:txBody>
      </p:sp>
    </p:spTree>
    <p:extLst>
      <p:ext uri="{BB962C8B-B14F-4D97-AF65-F5344CB8AC3E}">
        <p14:creationId xmlns:p14="http://schemas.microsoft.com/office/powerpoint/2010/main" val="78386574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830FEA-80A0-4E46-B614-E69CF9166EAC}" type="slidenum">
              <a:rPr lang="en-US" smtClean="0"/>
              <a:t>40</a:t>
            </a:fld>
            <a:endParaRPr lang="en-US"/>
          </a:p>
        </p:txBody>
      </p:sp>
    </p:spTree>
    <p:extLst>
      <p:ext uri="{BB962C8B-B14F-4D97-AF65-F5344CB8AC3E}">
        <p14:creationId xmlns:p14="http://schemas.microsoft.com/office/powerpoint/2010/main" val="171210866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41</a:t>
            </a:fld>
            <a:endParaRPr lang="en-US"/>
          </a:p>
        </p:txBody>
      </p:sp>
    </p:spTree>
    <p:extLst>
      <p:ext uri="{BB962C8B-B14F-4D97-AF65-F5344CB8AC3E}">
        <p14:creationId xmlns:p14="http://schemas.microsoft.com/office/powerpoint/2010/main" val="377340976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42</a:t>
            </a:fld>
            <a:endParaRPr lang="en-US"/>
          </a:p>
        </p:txBody>
      </p:sp>
    </p:spTree>
    <p:extLst>
      <p:ext uri="{BB962C8B-B14F-4D97-AF65-F5344CB8AC3E}">
        <p14:creationId xmlns:p14="http://schemas.microsoft.com/office/powerpoint/2010/main" val="22169848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a:p>
        </p:txBody>
      </p:sp>
      <p:sp>
        <p:nvSpPr>
          <p:cNvPr id="4" name="Slide Number Placeholder 3"/>
          <p:cNvSpPr>
            <a:spLocks noGrp="1"/>
          </p:cNvSpPr>
          <p:nvPr>
            <p:ph type="sldNum" sz="quarter" idx="5"/>
          </p:nvPr>
        </p:nvSpPr>
        <p:spPr/>
        <p:txBody>
          <a:bodyPr/>
          <a:lstStyle/>
          <a:p>
            <a:fld id="{AC830FEA-80A0-4E46-B614-E69CF9166EAC}" type="slidenum">
              <a:rPr lang="en-US" smtClean="0"/>
              <a:t>43</a:t>
            </a:fld>
            <a:endParaRPr lang="en-US"/>
          </a:p>
        </p:txBody>
      </p:sp>
    </p:spTree>
    <p:extLst>
      <p:ext uri="{BB962C8B-B14F-4D97-AF65-F5344CB8AC3E}">
        <p14:creationId xmlns:p14="http://schemas.microsoft.com/office/powerpoint/2010/main" val="13829493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C830FEA-80A0-4E46-B614-E69CF9166EAC}" type="slidenum">
              <a:rPr lang="en-US" smtClean="0"/>
              <a:t>5</a:t>
            </a:fld>
            <a:endParaRPr lang="en-US"/>
          </a:p>
        </p:txBody>
      </p:sp>
    </p:spTree>
    <p:extLst>
      <p:ext uri="{BB962C8B-B14F-4D97-AF65-F5344CB8AC3E}">
        <p14:creationId xmlns:p14="http://schemas.microsoft.com/office/powerpoint/2010/main" val="2326725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p:txBody>
      </p:sp>
      <p:sp>
        <p:nvSpPr>
          <p:cNvPr id="4" name="Slide Number Placeholder 3"/>
          <p:cNvSpPr>
            <a:spLocks noGrp="1"/>
          </p:cNvSpPr>
          <p:nvPr>
            <p:ph type="sldNum" sz="quarter" idx="5"/>
          </p:nvPr>
        </p:nvSpPr>
        <p:spPr/>
        <p:txBody>
          <a:bodyPr/>
          <a:lstStyle/>
          <a:p>
            <a:fld id="{AC830FEA-80A0-4E46-B614-E69CF9166EAC}" type="slidenum">
              <a:rPr lang="en-US" smtClean="0"/>
              <a:t>6</a:t>
            </a:fld>
            <a:endParaRPr lang="en-US"/>
          </a:p>
        </p:txBody>
      </p:sp>
    </p:spTree>
    <p:extLst>
      <p:ext uri="{BB962C8B-B14F-4D97-AF65-F5344CB8AC3E}">
        <p14:creationId xmlns:p14="http://schemas.microsoft.com/office/powerpoint/2010/main" val="313981172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You would be surprised at how many times I’ve asked this question, gotten an answer, gotten the job, and then found out that the answer I was given in an interview was wrong.</a:t>
            </a:r>
          </a:p>
        </p:txBody>
      </p:sp>
      <p:sp>
        <p:nvSpPr>
          <p:cNvPr id="4" name="Slide Number Placeholder 3"/>
          <p:cNvSpPr>
            <a:spLocks noGrp="1"/>
          </p:cNvSpPr>
          <p:nvPr>
            <p:ph type="sldNum" sz="quarter" idx="5"/>
          </p:nvPr>
        </p:nvSpPr>
        <p:spPr/>
        <p:txBody>
          <a:bodyPr/>
          <a:lstStyle/>
          <a:p>
            <a:fld id="{AC830FEA-80A0-4E46-B614-E69CF9166EAC}" type="slidenum">
              <a:rPr lang="en-US" smtClean="0"/>
              <a:t>7</a:t>
            </a:fld>
            <a:endParaRPr lang="en-US"/>
          </a:p>
        </p:txBody>
      </p:sp>
    </p:spTree>
    <p:extLst>
      <p:ext uri="{BB962C8B-B14F-4D97-AF65-F5344CB8AC3E}">
        <p14:creationId xmlns:p14="http://schemas.microsoft.com/office/powerpoint/2010/main" val="15263891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Knowing the size of the environment informs you about your potential workload.</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Out of support SQL Servers can become one of your first migration/upgrade projects.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Times New Roman" panose="02020603050405020304" pitchFamily="18" charset="0"/>
                <a:cs typeface="Times New Roman" panose="02020603050405020304" pitchFamily="18" charset="0"/>
              </a:rPr>
              <a:t>Taking the time to map out your inventory will demonstrate initiative to others.</a:t>
            </a:r>
          </a:p>
        </p:txBody>
      </p:sp>
      <p:sp>
        <p:nvSpPr>
          <p:cNvPr id="4" name="Slide Number Placeholder 3"/>
          <p:cNvSpPr>
            <a:spLocks noGrp="1"/>
          </p:cNvSpPr>
          <p:nvPr>
            <p:ph type="sldNum" sz="quarter" idx="5"/>
          </p:nvPr>
        </p:nvSpPr>
        <p:spPr/>
        <p:txBody>
          <a:bodyPr/>
          <a:lstStyle/>
          <a:p>
            <a:fld id="{AC830FEA-80A0-4E46-B614-E69CF9166EAC}" type="slidenum">
              <a:rPr lang="en-US" smtClean="0"/>
              <a:t>8</a:t>
            </a:fld>
            <a:endParaRPr lang="en-US"/>
          </a:p>
        </p:txBody>
      </p:sp>
    </p:spTree>
    <p:extLst>
      <p:ext uri="{BB962C8B-B14F-4D97-AF65-F5344CB8AC3E}">
        <p14:creationId xmlns:p14="http://schemas.microsoft.com/office/powerpoint/2010/main" val="104084711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Building an inventory will almost always turn up SQL Servers that no one knew about.</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Having an inventory can help you with licensing decisions.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solidFill>
                <a:srgbClr val="1D1C1D"/>
              </a:solidFill>
              <a:effectLst/>
              <a:latin typeface="Slack-Lato"/>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latin typeface="Slack-Lato"/>
              </a:rPr>
              <a:t>In the case of the company that thought they had 12 SQL Servers but really had 30, we switched to licensing a pair of </a:t>
            </a:r>
            <a:r>
              <a:rPr lang="en-US" b="0" i="0" dirty="0" err="1">
                <a:solidFill>
                  <a:srgbClr val="1D1C1D"/>
                </a:solidFill>
                <a:effectLst/>
                <a:latin typeface="Slack-Lato"/>
              </a:rPr>
              <a:t>Vmware</a:t>
            </a:r>
            <a:r>
              <a:rPr lang="en-US" b="0" i="0" dirty="0">
                <a:solidFill>
                  <a:srgbClr val="1D1C1D"/>
                </a:solidFill>
                <a:effectLst/>
                <a:latin typeface="Slack-Lato"/>
              </a:rPr>
              <a:t> hosts and that was actually cheaper than </a:t>
            </a:r>
            <a:r>
              <a:rPr lang="en-US" b="0" i="0" dirty="0" err="1">
                <a:solidFill>
                  <a:srgbClr val="1D1C1D"/>
                </a:solidFill>
                <a:effectLst/>
                <a:latin typeface="Slack-Lato"/>
              </a:rPr>
              <a:t>liceninsg</a:t>
            </a:r>
            <a:r>
              <a:rPr lang="en-US" b="0" i="0" dirty="0">
                <a:solidFill>
                  <a:srgbClr val="1D1C1D"/>
                </a:solidFill>
                <a:effectLst/>
                <a:latin typeface="Slack-Lato"/>
              </a:rPr>
              <a:t> by the individual SQL Server.</a:t>
            </a:r>
          </a:p>
        </p:txBody>
      </p:sp>
      <p:sp>
        <p:nvSpPr>
          <p:cNvPr id="4" name="Slide Number Placeholder 3"/>
          <p:cNvSpPr>
            <a:spLocks noGrp="1"/>
          </p:cNvSpPr>
          <p:nvPr>
            <p:ph type="sldNum" sz="quarter" idx="5"/>
          </p:nvPr>
        </p:nvSpPr>
        <p:spPr/>
        <p:txBody>
          <a:bodyPr/>
          <a:lstStyle/>
          <a:p>
            <a:fld id="{AC830FEA-80A0-4E46-B614-E69CF9166EAC}" type="slidenum">
              <a:rPr lang="en-US" smtClean="0"/>
              <a:t>9</a:t>
            </a:fld>
            <a:endParaRPr lang="en-US"/>
          </a:p>
        </p:txBody>
      </p:sp>
    </p:spTree>
    <p:extLst>
      <p:ext uri="{BB962C8B-B14F-4D97-AF65-F5344CB8AC3E}">
        <p14:creationId xmlns:p14="http://schemas.microsoft.com/office/powerpoint/2010/main" val="55903757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94933-23D7-437B-A04A-F2072284093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9B42A81-B9DE-4B64-8B4E-77ABB535D2B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6635DCE-322F-45C0-9088-1E5DDC6BAEBA}"/>
              </a:ext>
            </a:extLst>
          </p:cNvPr>
          <p:cNvSpPr>
            <a:spLocks noGrp="1"/>
          </p:cNvSpPr>
          <p:nvPr>
            <p:ph type="dt" sz="half" idx="10"/>
          </p:nvPr>
        </p:nvSpPr>
        <p:spPr/>
        <p:txBody>
          <a:bodyPr/>
          <a:lstStyle/>
          <a:p>
            <a:fld id="{4216CA97-C2CB-4BF1-9E47-38A109EB8478}" type="datetimeFigureOut">
              <a:rPr lang="en-US" smtClean="0"/>
              <a:t>1/15/2023</a:t>
            </a:fld>
            <a:endParaRPr lang="en-US"/>
          </a:p>
        </p:txBody>
      </p:sp>
      <p:sp>
        <p:nvSpPr>
          <p:cNvPr id="5" name="Footer Placeholder 4">
            <a:extLst>
              <a:ext uri="{FF2B5EF4-FFF2-40B4-BE49-F238E27FC236}">
                <a16:creationId xmlns:a16="http://schemas.microsoft.com/office/drawing/2014/main" id="{3F2712C9-A24E-43BF-83D7-8DCBC7EDC8E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04C3713-4352-441B-AC89-0BA9871C0C91}"/>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38595339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A33859-2CB9-463F-8094-96B065C615D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D6B259-7A90-4790-8EC6-5C1D66AB557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0DF7903-6442-4EE9-B1C0-A596D2A23560}"/>
              </a:ext>
            </a:extLst>
          </p:cNvPr>
          <p:cNvSpPr>
            <a:spLocks noGrp="1"/>
          </p:cNvSpPr>
          <p:nvPr>
            <p:ph type="dt" sz="half" idx="10"/>
          </p:nvPr>
        </p:nvSpPr>
        <p:spPr/>
        <p:txBody>
          <a:bodyPr/>
          <a:lstStyle/>
          <a:p>
            <a:fld id="{4216CA97-C2CB-4BF1-9E47-38A109EB8478}" type="datetimeFigureOut">
              <a:rPr lang="en-US" smtClean="0"/>
              <a:t>1/15/2023</a:t>
            </a:fld>
            <a:endParaRPr lang="en-US"/>
          </a:p>
        </p:txBody>
      </p:sp>
      <p:sp>
        <p:nvSpPr>
          <p:cNvPr id="5" name="Footer Placeholder 4">
            <a:extLst>
              <a:ext uri="{FF2B5EF4-FFF2-40B4-BE49-F238E27FC236}">
                <a16:creationId xmlns:a16="http://schemas.microsoft.com/office/drawing/2014/main" id="{F187789E-E373-4F0A-9325-D5274B92DF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161F3ED-A96D-4BFB-B117-8C0CB01AEF3A}"/>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8247306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F72A85C-EC17-4B13-91C4-15C36162149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D194DA9-2B3D-44F8-A495-F05C67456E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49ABD93-DB61-4E44-981D-9E9D3269C033}"/>
              </a:ext>
            </a:extLst>
          </p:cNvPr>
          <p:cNvSpPr>
            <a:spLocks noGrp="1"/>
          </p:cNvSpPr>
          <p:nvPr>
            <p:ph type="dt" sz="half" idx="10"/>
          </p:nvPr>
        </p:nvSpPr>
        <p:spPr/>
        <p:txBody>
          <a:bodyPr/>
          <a:lstStyle/>
          <a:p>
            <a:fld id="{4216CA97-C2CB-4BF1-9E47-38A109EB8478}" type="datetimeFigureOut">
              <a:rPr lang="en-US" smtClean="0"/>
              <a:t>1/15/2023</a:t>
            </a:fld>
            <a:endParaRPr lang="en-US"/>
          </a:p>
        </p:txBody>
      </p:sp>
      <p:sp>
        <p:nvSpPr>
          <p:cNvPr id="5" name="Footer Placeholder 4">
            <a:extLst>
              <a:ext uri="{FF2B5EF4-FFF2-40B4-BE49-F238E27FC236}">
                <a16:creationId xmlns:a16="http://schemas.microsoft.com/office/drawing/2014/main" id="{829CE53B-1C58-483E-9BB6-050D6DB6388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3A7B2-777E-45A6-8545-8CCFEED5DE48}"/>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8733121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85F966-56A7-4340-8FCD-04D9E034EA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67C437C-2E03-4B75-9BA5-E33ED19DD55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8CCF67F-B408-4DC8-9B65-AE6782BCBF51}"/>
              </a:ext>
            </a:extLst>
          </p:cNvPr>
          <p:cNvSpPr>
            <a:spLocks noGrp="1"/>
          </p:cNvSpPr>
          <p:nvPr>
            <p:ph type="dt" sz="half" idx="10"/>
          </p:nvPr>
        </p:nvSpPr>
        <p:spPr/>
        <p:txBody>
          <a:bodyPr/>
          <a:lstStyle/>
          <a:p>
            <a:fld id="{4216CA97-C2CB-4BF1-9E47-38A109EB8478}" type="datetimeFigureOut">
              <a:rPr lang="en-US" smtClean="0"/>
              <a:t>1/15/2023</a:t>
            </a:fld>
            <a:endParaRPr lang="en-US"/>
          </a:p>
        </p:txBody>
      </p:sp>
      <p:sp>
        <p:nvSpPr>
          <p:cNvPr id="5" name="Footer Placeholder 4">
            <a:extLst>
              <a:ext uri="{FF2B5EF4-FFF2-40B4-BE49-F238E27FC236}">
                <a16:creationId xmlns:a16="http://schemas.microsoft.com/office/drawing/2014/main" id="{B28A1714-00D9-476D-9EE7-715BB9B006E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AF7261F-6473-459B-B1BB-A693E011047A}"/>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2138026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15B353-1520-472D-AC61-0B24B91608D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7E8C3FF-A26A-4AAE-BE9E-0B8DB3126B3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9F40145-4773-4C00-963E-A924F136A158}"/>
              </a:ext>
            </a:extLst>
          </p:cNvPr>
          <p:cNvSpPr>
            <a:spLocks noGrp="1"/>
          </p:cNvSpPr>
          <p:nvPr>
            <p:ph type="dt" sz="half" idx="10"/>
          </p:nvPr>
        </p:nvSpPr>
        <p:spPr/>
        <p:txBody>
          <a:bodyPr/>
          <a:lstStyle/>
          <a:p>
            <a:fld id="{4216CA97-C2CB-4BF1-9E47-38A109EB8478}" type="datetimeFigureOut">
              <a:rPr lang="en-US" smtClean="0"/>
              <a:t>1/15/2023</a:t>
            </a:fld>
            <a:endParaRPr lang="en-US"/>
          </a:p>
        </p:txBody>
      </p:sp>
      <p:sp>
        <p:nvSpPr>
          <p:cNvPr id="5" name="Footer Placeholder 4">
            <a:extLst>
              <a:ext uri="{FF2B5EF4-FFF2-40B4-BE49-F238E27FC236}">
                <a16:creationId xmlns:a16="http://schemas.microsoft.com/office/drawing/2014/main" id="{36A9092B-890F-4AD5-99C7-7D2CE288872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8174FF-F5D9-4FF2-B62B-8A993E94858B}"/>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1907916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81822-6022-43D0-A121-88102BDDC3A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8E36598-BBFC-4EFD-91A0-46483008418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48256FC-AF3C-4766-9177-6533B15FCCF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9B39A9A-1332-4060-864D-597A78B5C37A}"/>
              </a:ext>
            </a:extLst>
          </p:cNvPr>
          <p:cNvSpPr>
            <a:spLocks noGrp="1"/>
          </p:cNvSpPr>
          <p:nvPr>
            <p:ph type="dt" sz="half" idx="10"/>
          </p:nvPr>
        </p:nvSpPr>
        <p:spPr/>
        <p:txBody>
          <a:bodyPr/>
          <a:lstStyle/>
          <a:p>
            <a:fld id="{4216CA97-C2CB-4BF1-9E47-38A109EB8478}" type="datetimeFigureOut">
              <a:rPr lang="en-US" smtClean="0"/>
              <a:t>1/15/2023</a:t>
            </a:fld>
            <a:endParaRPr lang="en-US"/>
          </a:p>
        </p:txBody>
      </p:sp>
      <p:sp>
        <p:nvSpPr>
          <p:cNvPr id="6" name="Footer Placeholder 5">
            <a:extLst>
              <a:ext uri="{FF2B5EF4-FFF2-40B4-BE49-F238E27FC236}">
                <a16:creationId xmlns:a16="http://schemas.microsoft.com/office/drawing/2014/main" id="{1BF18D90-4753-4A1F-84CA-9B203C9C66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87AD3E9-23CE-4CD9-BD8D-3B5CDBAC3DE1}"/>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1899822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A27594-1734-4F2E-8A38-856BA52FD9F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1695F07-E10E-4D7A-B66A-103E50E1B48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EEC87DC-BE37-43FF-B99A-E548478D434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AE9577E-C99A-4BDA-ACE2-DC3BA8C6F79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3336C3E-8CED-44FE-B479-8520AAE7B38B}"/>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A8001DB-3610-4542-8A6A-536658766D80}"/>
              </a:ext>
            </a:extLst>
          </p:cNvPr>
          <p:cNvSpPr>
            <a:spLocks noGrp="1"/>
          </p:cNvSpPr>
          <p:nvPr>
            <p:ph type="dt" sz="half" idx="10"/>
          </p:nvPr>
        </p:nvSpPr>
        <p:spPr/>
        <p:txBody>
          <a:bodyPr/>
          <a:lstStyle/>
          <a:p>
            <a:fld id="{4216CA97-C2CB-4BF1-9E47-38A109EB8478}" type="datetimeFigureOut">
              <a:rPr lang="en-US" smtClean="0"/>
              <a:t>1/15/2023</a:t>
            </a:fld>
            <a:endParaRPr lang="en-US"/>
          </a:p>
        </p:txBody>
      </p:sp>
      <p:sp>
        <p:nvSpPr>
          <p:cNvPr id="8" name="Footer Placeholder 7">
            <a:extLst>
              <a:ext uri="{FF2B5EF4-FFF2-40B4-BE49-F238E27FC236}">
                <a16:creationId xmlns:a16="http://schemas.microsoft.com/office/drawing/2014/main" id="{A332B40D-53CF-4E86-B177-F7FEA7FBF2A9}"/>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329B14C-9B68-4686-8891-D16703BBAD9E}"/>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23501851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A5444C-718C-43ED-8536-776DC971B4D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3EB44404-418E-4E63-8337-056689B38F9D}"/>
              </a:ext>
            </a:extLst>
          </p:cNvPr>
          <p:cNvSpPr>
            <a:spLocks noGrp="1"/>
          </p:cNvSpPr>
          <p:nvPr>
            <p:ph type="dt" sz="half" idx="10"/>
          </p:nvPr>
        </p:nvSpPr>
        <p:spPr/>
        <p:txBody>
          <a:bodyPr/>
          <a:lstStyle/>
          <a:p>
            <a:fld id="{4216CA97-C2CB-4BF1-9E47-38A109EB8478}" type="datetimeFigureOut">
              <a:rPr lang="en-US" smtClean="0"/>
              <a:t>1/15/2023</a:t>
            </a:fld>
            <a:endParaRPr lang="en-US"/>
          </a:p>
        </p:txBody>
      </p:sp>
      <p:sp>
        <p:nvSpPr>
          <p:cNvPr id="4" name="Footer Placeholder 3">
            <a:extLst>
              <a:ext uri="{FF2B5EF4-FFF2-40B4-BE49-F238E27FC236}">
                <a16:creationId xmlns:a16="http://schemas.microsoft.com/office/drawing/2014/main" id="{74C15F56-B5BB-498D-A3E4-363009F1317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7354719-A2E7-4315-ACDF-E6A70880A75D}"/>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24546437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CD525C-5C89-40DE-9B65-9C5BCE85D3C2}"/>
              </a:ext>
            </a:extLst>
          </p:cNvPr>
          <p:cNvSpPr>
            <a:spLocks noGrp="1"/>
          </p:cNvSpPr>
          <p:nvPr>
            <p:ph type="dt" sz="half" idx="10"/>
          </p:nvPr>
        </p:nvSpPr>
        <p:spPr/>
        <p:txBody>
          <a:bodyPr/>
          <a:lstStyle/>
          <a:p>
            <a:fld id="{4216CA97-C2CB-4BF1-9E47-38A109EB8478}" type="datetimeFigureOut">
              <a:rPr lang="en-US" smtClean="0"/>
              <a:t>1/15/2023</a:t>
            </a:fld>
            <a:endParaRPr lang="en-US"/>
          </a:p>
        </p:txBody>
      </p:sp>
      <p:sp>
        <p:nvSpPr>
          <p:cNvPr id="3" name="Footer Placeholder 2">
            <a:extLst>
              <a:ext uri="{FF2B5EF4-FFF2-40B4-BE49-F238E27FC236}">
                <a16:creationId xmlns:a16="http://schemas.microsoft.com/office/drawing/2014/main" id="{49FC6D52-7DE6-4B70-9A60-6D0FBDBF689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582439D-AAD3-4856-B8E3-1EED907B8B80}"/>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240475926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84CF0-F0AC-4DCB-8DF3-AFC39DE16C5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A2B1741-74F2-46DB-B0A0-CD96B46AACEA}"/>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5FE32AC-2900-4FBA-8D87-626623AF63F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6A876F-6953-4653-9EBC-643B60A6667E}"/>
              </a:ext>
            </a:extLst>
          </p:cNvPr>
          <p:cNvSpPr>
            <a:spLocks noGrp="1"/>
          </p:cNvSpPr>
          <p:nvPr>
            <p:ph type="dt" sz="half" idx="10"/>
          </p:nvPr>
        </p:nvSpPr>
        <p:spPr/>
        <p:txBody>
          <a:bodyPr/>
          <a:lstStyle/>
          <a:p>
            <a:fld id="{4216CA97-C2CB-4BF1-9E47-38A109EB8478}" type="datetimeFigureOut">
              <a:rPr lang="en-US" smtClean="0"/>
              <a:t>1/15/2023</a:t>
            </a:fld>
            <a:endParaRPr lang="en-US"/>
          </a:p>
        </p:txBody>
      </p:sp>
      <p:sp>
        <p:nvSpPr>
          <p:cNvPr id="6" name="Footer Placeholder 5">
            <a:extLst>
              <a:ext uri="{FF2B5EF4-FFF2-40B4-BE49-F238E27FC236}">
                <a16:creationId xmlns:a16="http://schemas.microsoft.com/office/drawing/2014/main" id="{6C9CF327-44D5-4D39-9649-720B1CCE396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CE18EBE-774F-4227-9E72-04DD1CB0E499}"/>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35386259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AB4F9B-982D-41D2-A046-5CEB49F6431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1190D46-86EE-469A-A26A-FF987D8B6C7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F75874-87AD-4386-AF10-649A7AAD340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8D3A5E-CB2B-45FF-9D90-D1E58F263408}"/>
              </a:ext>
            </a:extLst>
          </p:cNvPr>
          <p:cNvSpPr>
            <a:spLocks noGrp="1"/>
          </p:cNvSpPr>
          <p:nvPr>
            <p:ph type="dt" sz="half" idx="10"/>
          </p:nvPr>
        </p:nvSpPr>
        <p:spPr/>
        <p:txBody>
          <a:bodyPr/>
          <a:lstStyle/>
          <a:p>
            <a:fld id="{4216CA97-C2CB-4BF1-9E47-38A109EB8478}" type="datetimeFigureOut">
              <a:rPr lang="en-US" smtClean="0"/>
              <a:t>1/15/2023</a:t>
            </a:fld>
            <a:endParaRPr lang="en-US"/>
          </a:p>
        </p:txBody>
      </p:sp>
      <p:sp>
        <p:nvSpPr>
          <p:cNvPr id="6" name="Footer Placeholder 5">
            <a:extLst>
              <a:ext uri="{FF2B5EF4-FFF2-40B4-BE49-F238E27FC236}">
                <a16:creationId xmlns:a16="http://schemas.microsoft.com/office/drawing/2014/main" id="{B75F7F1A-552F-4834-B0A6-6A417A7C072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35FF654-2C29-43F0-B257-076F972355E2}"/>
              </a:ext>
            </a:extLst>
          </p:cNvPr>
          <p:cNvSpPr>
            <a:spLocks noGrp="1"/>
          </p:cNvSpPr>
          <p:nvPr>
            <p:ph type="sldNum" sz="quarter" idx="12"/>
          </p:nvPr>
        </p:nvSpPr>
        <p:spPr/>
        <p:txBody>
          <a:bodyPr/>
          <a:lstStyle/>
          <a:p>
            <a:fld id="{E93D6142-22E8-4704-9F74-9DD31AE9140D}" type="slidenum">
              <a:rPr lang="en-US" smtClean="0"/>
              <a:t>‹#›</a:t>
            </a:fld>
            <a:endParaRPr lang="en-US"/>
          </a:p>
        </p:txBody>
      </p:sp>
    </p:spTree>
    <p:extLst>
      <p:ext uri="{BB962C8B-B14F-4D97-AF65-F5344CB8AC3E}">
        <p14:creationId xmlns:p14="http://schemas.microsoft.com/office/powerpoint/2010/main" val="30677005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B983E1D-DC5B-48F7-831D-620E1DC8A1C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0511B981-EE55-4316-83D0-3BE4330536A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1ACA2E-B6CE-4F1A-AD64-8020918D6A0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216CA97-C2CB-4BF1-9E47-38A109EB8478}" type="datetimeFigureOut">
              <a:rPr lang="en-US" smtClean="0"/>
              <a:t>1/15/2023</a:t>
            </a:fld>
            <a:endParaRPr lang="en-US"/>
          </a:p>
        </p:txBody>
      </p:sp>
      <p:sp>
        <p:nvSpPr>
          <p:cNvPr id="5" name="Footer Placeholder 4">
            <a:extLst>
              <a:ext uri="{FF2B5EF4-FFF2-40B4-BE49-F238E27FC236}">
                <a16:creationId xmlns:a16="http://schemas.microsoft.com/office/drawing/2014/main" id="{E503FC63-F22D-45C2-B7D0-9D596C6B7F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87384CE-9C5A-4DCD-BF79-EEE697F4AC5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3D6142-22E8-4704-9F74-9DD31AE9140D}" type="slidenum">
              <a:rPr lang="en-US" smtClean="0"/>
              <a:t>‹#›</a:t>
            </a:fld>
            <a:endParaRPr lang="en-US"/>
          </a:p>
        </p:txBody>
      </p:sp>
    </p:spTree>
    <p:extLst>
      <p:ext uri="{BB962C8B-B14F-4D97-AF65-F5344CB8AC3E}">
        <p14:creationId xmlns:p14="http://schemas.microsoft.com/office/powerpoint/2010/main" val="4013018564"/>
      </p:ext>
    </p:extLst>
  </p:cSld>
  <p:clrMap bg1="lt1" tx1="dk1" bg2="lt2" tx2="dk2" accent1="accent1" accent2="accent2" accent3="accent3" accent4="accent4" accent5="accent5" accent6="accent6" hlink="hlink" folHlink="folHlink"/>
  <p:sldLayoutIdLst>
    <p:sldLayoutId id="2147483797" r:id="rId1"/>
    <p:sldLayoutId id="2147483798" r:id="rId2"/>
    <p:sldLayoutId id="2147483799" r:id="rId3"/>
    <p:sldLayoutId id="2147483800" r:id="rId4"/>
    <p:sldLayoutId id="2147483801" r:id="rId5"/>
    <p:sldLayoutId id="2147483802" r:id="rId6"/>
    <p:sldLayoutId id="2147483803" r:id="rId7"/>
    <p:sldLayoutId id="2147483804" r:id="rId8"/>
    <p:sldLayoutId id="2147483805" r:id="rId9"/>
    <p:sldLayoutId id="2147483806" r:id="rId10"/>
    <p:sldLayoutId id="2147483807"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hyperlink" Target="https://www.mssqltips.com/sqlservertip/2658/using-powershell-to-register-all-sql-instances-into-central-management-server/"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leemarkum.com/archive/2021/12/building-a-sql-environment-inventory-with-the-map-toolkit/"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hyperlink" Target="https://leemarkum.com/archive/2022/02/how-to-build-a-sql-server-inventory-using-t-sql-scripts/" TargetMode="External"/><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hyperlink" Target="https://leemarkum.com/archive/2022/03/how-to-build-a-sql-server-inventory-using-powershell/"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leemarkum.com/archive/2020/09/5-ways-to-make-sql-server-backups/"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3" Type="http://schemas.openxmlformats.org/officeDocument/2006/relationships/hyperlink" Target="https://leemarkum.com/archive/2020/09/5-ways-to-make-sql-server-backups/"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hyperlink" Target="https://leemarkum.com/archive/2016/12/finding-failed-jobs/" TargetMode="External"/><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3" Type="http://schemas.openxmlformats.org/officeDocument/2006/relationships/hyperlink" Target="https://leemarkum.com/archive/2016/12/finding-jobs-with-no-email-notifications/" TargetMode="External"/><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leemarkum.com/" TargetMode="External"/><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hyperlink" Target="mailto:leem@leemarkum.com" TargetMode="External"/><Relationship Id="rId4" Type="http://schemas.openxmlformats.org/officeDocument/2006/relationships/hyperlink" Target="https://www.twitch.tv/readysetdata" TargetMode="External"/><Relationship Id="rId9" Type="http://schemas.openxmlformats.org/officeDocument/2006/relationships/image" Target="../media/image4.png"/></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3" Type="http://schemas.openxmlformats.org/officeDocument/2006/relationships/hyperlink" Target="https://github.com/sqlstudent144/SQL-Server-Scripts/blob/master/sp_SrvPermissions.sql" TargetMode="External"/><Relationship Id="rId2" Type="http://schemas.openxmlformats.org/officeDocument/2006/relationships/notesSlide" Target="../notesSlides/notesSlide34.xml"/><Relationship Id="rId1" Type="http://schemas.openxmlformats.org/officeDocument/2006/relationships/slideLayout" Target="../slideLayouts/slideLayout1.xml"/><Relationship Id="rId4" Type="http://schemas.openxmlformats.org/officeDocument/2006/relationships/hyperlink" Target="https://github.com/sqlstudent144/SQL-Server-Scripts/blob/master/sp_DBPermissions.sql" TargetMode="Externa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hyperlink" Target="https://leemarkum.com/archive/category/query-store/"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hyperlink" Target="https://www.youtube.com/watch?v=JPeJPJW62go" TargetMode="Externa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hyperlink" Target="https://www.linkedin.com/in/leemarkum/" TargetMode="External"/><Relationship Id="rId2" Type="http://schemas.openxmlformats.org/officeDocument/2006/relationships/notesSlide" Target="../notesSlides/notesSlide43.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8" name="Rectangle 37">
            <a:extLst>
              <a:ext uri="{FF2B5EF4-FFF2-40B4-BE49-F238E27FC236}">
                <a16:creationId xmlns:a16="http://schemas.microsoft.com/office/drawing/2014/main" id="{0E30439A-8A5B-46EC-8283-9B6B031D40D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5CEAD642-85CF-4750-8432-7C80C901F0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27"/>
            <a:ext cx="12192001" cy="6858000"/>
          </a:xfrm>
          <a:prstGeom prst="rect">
            <a:avLst/>
          </a:prstGeom>
          <a:gradFill>
            <a:gsLst>
              <a:gs pos="0">
                <a:srgbClr val="000000"/>
              </a:gs>
              <a:gs pos="100000">
                <a:schemeClr val="accent1">
                  <a:lumMod val="75000"/>
                </a:schemeClr>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FA33EEAE-15D5-4119-8C1E-89D943F911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455521" y="-1720"/>
            <a:ext cx="11750040" cy="6840685"/>
          </a:xfrm>
          <a:prstGeom prst="rect">
            <a:avLst/>
          </a:prstGeom>
          <a:gradFill>
            <a:gsLst>
              <a:gs pos="21000">
                <a:schemeClr val="accent1">
                  <a:lumMod val="50000"/>
                  <a:alpha val="61000"/>
                </a:schemeClr>
              </a:gs>
              <a:gs pos="100000">
                <a:schemeClr val="accent1">
                  <a:alpha val="0"/>
                </a:schemeClr>
              </a:gs>
            </a:gsLst>
            <a:lin ang="21594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730D8B3B-9B80-4025-B934-26DC7D7CD2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6054" y="-1291"/>
            <a:ext cx="3608179" cy="6858864"/>
          </a:xfrm>
          <a:prstGeom prst="rect">
            <a:avLst/>
          </a:prstGeom>
          <a:gradFill>
            <a:gsLst>
              <a:gs pos="0">
                <a:schemeClr val="accent1">
                  <a:lumMod val="75000"/>
                  <a:alpha val="0"/>
                </a:schemeClr>
              </a:gs>
              <a:gs pos="99000">
                <a:srgbClr val="000000">
                  <a:alpha val="41000"/>
                </a:srgbClr>
              </a:gs>
            </a:gsLst>
            <a:lin ang="16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Oval 45">
            <a:extLst>
              <a:ext uri="{FF2B5EF4-FFF2-40B4-BE49-F238E27FC236}">
                <a16:creationId xmlns:a16="http://schemas.microsoft.com/office/drawing/2014/main" id="{B5A1B09C-1565-46F8-B70F-621C5EB48A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5274173">
            <a:off x="6059728" y="779270"/>
            <a:ext cx="4967533" cy="4988390"/>
          </a:xfrm>
          <a:prstGeom prst="ellipse">
            <a:avLst/>
          </a:prstGeom>
          <a:gradFill>
            <a:gsLst>
              <a:gs pos="0">
                <a:schemeClr val="accent1">
                  <a:alpha val="24000"/>
                </a:schemeClr>
              </a:gs>
              <a:gs pos="79000">
                <a:schemeClr val="accent1">
                  <a:lumMod val="60000"/>
                  <a:lumOff val="40000"/>
                  <a:alpha val="0"/>
                </a:schemeClr>
              </a:gs>
            </a:gsLst>
            <a:lin ang="14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100831" y="818984"/>
            <a:ext cx="10507805" cy="3083060"/>
          </a:xfrm>
        </p:spPr>
        <p:txBody>
          <a:bodyPr vert="horz" lIns="91440" tIns="45720" rIns="91440" bIns="45720" rtlCol="0">
            <a:normAutofit/>
          </a:bodyPr>
          <a:lstStyle/>
          <a:p>
            <a:r>
              <a:rPr lang="en-US" sz="4800" b="1" i="0" dirty="0">
                <a:solidFill>
                  <a:schemeClr val="bg1"/>
                </a:solidFill>
                <a:effectLst/>
              </a:rPr>
              <a:t>4 Focus Points In a New DBA Role</a:t>
            </a:r>
            <a:endParaRPr lang="en-US" sz="4800" b="1" kern="1200" dirty="0">
              <a:solidFill>
                <a:schemeClr val="bg1"/>
              </a:solidFill>
              <a:latin typeface="+mj-lt"/>
              <a:ea typeface="+mj-ea"/>
              <a:cs typeface="+mj-cs"/>
            </a:endParaRPr>
          </a:p>
        </p:txBody>
      </p:sp>
      <p:sp>
        <p:nvSpPr>
          <p:cNvPr id="48" name="Rectangle 47">
            <a:extLst>
              <a:ext uri="{FF2B5EF4-FFF2-40B4-BE49-F238E27FC236}">
                <a16:creationId xmlns:a16="http://schemas.microsoft.com/office/drawing/2014/main" id="{8C516CC8-80AC-446C-A56E-9F54B72104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6314" y="4480038"/>
            <a:ext cx="12179371" cy="2377962"/>
          </a:xfrm>
          <a:prstGeom prst="rect">
            <a:avLst/>
          </a:prstGeom>
          <a:gradFill>
            <a:gsLst>
              <a:gs pos="0">
                <a:schemeClr val="accent1">
                  <a:lumMod val="75000"/>
                  <a:alpha val="50000"/>
                </a:schemeClr>
              </a:gs>
              <a:gs pos="99000">
                <a:srgbClr val="000000">
                  <a:alpha val="34000"/>
                </a:srgbClr>
              </a:gs>
            </a:gsLst>
            <a:lin ang="17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931874" y="4797188"/>
            <a:ext cx="6051236" cy="1241828"/>
          </a:xfrm>
        </p:spPr>
        <p:txBody>
          <a:bodyPr vert="horz" lIns="91440" tIns="45720" rIns="91440" bIns="45720" rtlCol="0">
            <a:normAutofit/>
          </a:bodyPr>
          <a:lstStyle/>
          <a:p>
            <a:pPr indent="-228600" algn="r">
              <a:buFont typeface="Arial" panose="020B0604020202020204" pitchFamily="34" charset="0"/>
              <a:buChar char="•"/>
            </a:pPr>
            <a:endParaRPr lang="en-US">
              <a:solidFill>
                <a:srgbClr val="FFFFFF"/>
              </a:solidFill>
            </a:endParaRPr>
          </a:p>
          <a:p>
            <a:pPr indent="-228600" algn="r">
              <a:buFont typeface="Arial" panose="020B0604020202020204" pitchFamily="34" charset="0"/>
              <a:buChar char="•"/>
            </a:pPr>
            <a:endParaRPr lang="en-US">
              <a:solidFill>
                <a:srgbClr val="FFFFFF"/>
              </a:solidFill>
            </a:endParaRPr>
          </a:p>
        </p:txBody>
      </p:sp>
      <p:sp>
        <p:nvSpPr>
          <p:cNvPr id="50" name="Rectangle 49">
            <a:extLst>
              <a:ext uri="{FF2B5EF4-FFF2-40B4-BE49-F238E27FC236}">
                <a16:creationId xmlns:a16="http://schemas.microsoft.com/office/drawing/2014/main" id="{53947E58-F088-49F1-A3D1-DEA690192E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flipH="1">
            <a:off x="6967085" y="1632660"/>
            <a:ext cx="6857572" cy="3592258"/>
          </a:xfrm>
          <a:prstGeom prst="rect">
            <a:avLst/>
          </a:prstGeom>
          <a:gradFill>
            <a:gsLst>
              <a:gs pos="0">
                <a:schemeClr val="accent1">
                  <a:lumMod val="75000"/>
                  <a:alpha val="50000"/>
                </a:schemeClr>
              </a:gs>
              <a:gs pos="99000">
                <a:srgbClr val="000000">
                  <a:alpha val="0"/>
                </a:srgbClr>
              </a:gs>
            </a:gsLst>
            <a:lin ang="15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1940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600" b="1" i="0" dirty="0">
                <a:solidFill>
                  <a:schemeClr val="bg1"/>
                </a:solidFill>
                <a:effectLst/>
              </a:rPr>
              <a:t>Build an Environment Inventory</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027686" y="1822345"/>
            <a:ext cx="9724031" cy="3213310"/>
          </a:xfrm>
        </p:spPr>
        <p:txBody>
          <a:bodyPr vert="horz" lIns="91440" tIns="45720" rIns="91440" bIns="45720" rtlCol="0" anchor="ctr">
            <a:normAutofit/>
          </a:bodyPr>
          <a:lstStyle/>
          <a:p>
            <a:pPr marL="0" indent="0" algn="l">
              <a:buNone/>
            </a:pPr>
            <a:endParaRPr lang="en-US" sz="2400" dirty="0">
              <a:latin typeface="+mn-lt"/>
            </a:endParaRPr>
          </a:p>
          <a:p>
            <a:pPr marL="0" indent="0" algn="l">
              <a:buNone/>
            </a:pPr>
            <a:endParaRPr lang="en-US" dirty="0"/>
          </a:p>
          <a:p>
            <a:pPr marL="0" indent="0" algn="l">
              <a:buNone/>
            </a:pPr>
            <a:r>
              <a:rPr lang="en-US" sz="2400" dirty="0">
                <a:latin typeface="+mn-lt"/>
              </a:rPr>
              <a:t>You’re convinced you need one, now what?</a:t>
            </a:r>
          </a:p>
          <a:p>
            <a:pPr marL="0" indent="0" algn="l">
              <a:buNone/>
            </a:pPr>
            <a:endParaRPr lang="en-US" dirty="0"/>
          </a:p>
          <a:p>
            <a:pPr marL="0" indent="0" algn="l">
              <a:buNone/>
            </a:pPr>
            <a:endParaRPr lang="en-US" sz="2400" dirty="0">
              <a:latin typeface="+mn-lt"/>
            </a:endParaRPr>
          </a:p>
          <a:p>
            <a:pPr marL="0" indent="0">
              <a:buNone/>
            </a:pPr>
            <a:r>
              <a:rPr lang="en-US" sz="2400" dirty="0">
                <a:latin typeface="+mn-lt"/>
              </a:rPr>
              <a:t>4 Methods for Building an Inventory</a:t>
            </a:r>
          </a:p>
          <a:p>
            <a:pPr algn="l"/>
            <a:endParaRPr lang="en-US" dirty="0"/>
          </a:p>
          <a:p>
            <a:pPr algn="l"/>
            <a:endParaRPr lang="en-US" dirty="0"/>
          </a:p>
        </p:txBody>
      </p:sp>
    </p:spTree>
    <p:extLst>
      <p:ext uri="{BB962C8B-B14F-4D97-AF65-F5344CB8AC3E}">
        <p14:creationId xmlns:p14="http://schemas.microsoft.com/office/powerpoint/2010/main" val="319486035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600" b="1" i="0" dirty="0">
                <a:solidFill>
                  <a:schemeClr val="bg1"/>
                </a:solidFill>
                <a:effectLst/>
              </a:rPr>
              <a:t>Build an Environment Inventory</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algn="l"/>
            <a:endParaRPr lang="en-US" dirty="0"/>
          </a:p>
          <a:p>
            <a:pPr algn="l"/>
            <a:endParaRPr lang="en-US" dirty="0"/>
          </a:p>
          <a:p>
            <a:pPr algn="l"/>
            <a:r>
              <a:rPr lang="en-US" dirty="0"/>
              <a:t>Method 1 for building an inventory:</a:t>
            </a:r>
          </a:p>
          <a:p>
            <a:pPr algn="l"/>
            <a:endParaRPr lang="en-US" dirty="0"/>
          </a:p>
          <a:p>
            <a:pPr algn="l"/>
            <a:r>
              <a:rPr lang="en-US" dirty="0"/>
              <a:t>Use a Central Management Server and manually add SQL Servers to it as you discover them.</a:t>
            </a:r>
          </a:p>
          <a:p>
            <a:pPr algn="l"/>
            <a:endParaRPr lang="en-US" dirty="0"/>
          </a:p>
          <a:p>
            <a:pPr algn="l"/>
            <a:r>
              <a:rPr lang="en-US" sz="2400" dirty="0">
                <a:latin typeface="+mn-lt"/>
              </a:rPr>
              <a:t>To automate making a CMS: </a:t>
            </a:r>
            <a:r>
              <a:rPr lang="en-US" sz="2400" dirty="0">
                <a:latin typeface="+mn-lt"/>
                <a:hlinkClick r:id="rId3"/>
              </a:rPr>
              <a:t>https://www.mssqltips.com/sqlservertip/2658/using-powershell-to-register-all-sql-instances-into-central-management-server/</a:t>
            </a:r>
            <a:r>
              <a:rPr lang="en-US" sz="2400" dirty="0">
                <a:latin typeface="+mn-lt"/>
              </a:rPr>
              <a:t> </a:t>
            </a:r>
          </a:p>
          <a:p>
            <a:pPr algn="l"/>
            <a:endParaRPr lang="en-US" dirty="0"/>
          </a:p>
        </p:txBody>
      </p:sp>
    </p:spTree>
    <p:extLst>
      <p:ext uri="{BB962C8B-B14F-4D97-AF65-F5344CB8AC3E}">
        <p14:creationId xmlns:p14="http://schemas.microsoft.com/office/powerpoint/2010/main" val="26813329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600" b="1" i="0" dirty="0">
                <a:solidFill>
                  <a:schemeClr val="bg1"/>
                </a:solidFill>
                <a:effectLst/>
              </a:rPr>
              <a:t>Build an Environment Inventory</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algn="l"/>
            <a:endParaRPr lang="en-US" dirty="0"/>
          </a:p>
          <a:p>
            <a:pPr algn="l"/>
            <a:r>
              <a:rPr lang="en-US" dirty="0"/>
              <a:t>Method 2 for building an inventory:</a:t>
            </a:r>
          </a:p>
          <a:p>
            <a:pPr algn="l"/>
            <a:endParaRPr lang="en-US" dirty="0"/>
          </a:p>
          <a:p>
            <a:pPr algn="l"/>
            <a:r>
              <a:rPr lang="en-US" dirty="0"/>
              <a:t>MAP Toolkit for building an inventory</a:t>
            </a:r>
          </a:p>
          <a:p>
            <a:pPr algn="l"/>
            <a:endParaRPr lang="en-US" dirty="0"/>
          </a:p>
          <a:p>
            <a:pPr algn="l"/>
            <a:r>
              <a:rPr lang="en-US" dirty="0">
                <a:hlinkClick r:id="rId3"/>
              </a:rPr>
              <a:t>https://leemarkum.com/archive/2021/12/building-a-sql-environment-inventory-with-the-map-toolkit/</a:t>
            </a:r>
            <a:r>
              <a:rPr lang="en-US" dirty="0"/>
              <a:t> </a:t>
            </a:r>
          </a:p>
          <a:p>
            <a:pPr algn="l"/>
            <a:endParaRPr lang="en-US" dirty="0"/>
          </a:p>
        </p:txBody>
      </p:sp>
    </p:spTree>
    <p:extLst>
      <p:ext uri="{BB962C8B-B14F-4D97-AF65-F5344CB8AC3E}">
        <p14:creationId xmlns:p14="http://schemas.microsoft.com/office/powerpoint/2010/main" val="31274599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600" b="1" i="0" dirty="0">
                <a:solidFill>
                  <a:schemeClr val="bg1"/>
                </a:solidFill>
                <a:effectLst/>
              </a:rPr>
              <a:t>Build an Environment Inventory</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algn="l"/>
            <a:endParaRPr lang="en-US" dirty="0"/>
          </a:p>
          <a:p>
            <a:pPr algn="l"/>
            <a:r>
              <a:rPr lang="en-US" dirty="0"/>
              <a:t>Method 2 for building an inventory:</a:t>
            </a:r>
          </a:p>
          <a:p>
            <a:pPr algn="l"/>
            <a:endParaRPr lang="en-US" dirty="0"/>
          </a:p>
          <a:p>
            <a:pPr marL="0" indent="0" algn="l">
              <a:buNone/>
            </a:pPr>
            <a:r>
              <a:rPr lang="en-US" sz="2400" dirty="0">
                <a:latin typeface="+mn-lt"/>
              </a:rPr>
              <a:t>MAP Toolkit for building an inventory:</a:t>
            </a:r>
          </a:p>
          <a:p>
            <a:pPr marL="342900" indent="-342900" algn="l">
              <a:buFont typeface="Arial" panose="020B0604020202020204" pitchFamily="34" charset="0"/>
              <a:buChar char="•"/>
            </a:pPr>
            <a:r>
              <a:rPr lang="en-US" sz="2400" dirty="0">
                <a:latin typeface="+mn-lt"/>
              </a:rPr>
              <a:t>Will install a local SQL Server 2012 Express instance</a:t>
            </a:r>
          </a:p>
          <a:p>
            <a:pPr marL="342900" indent="-342900" algn="l">
              <a:buFont typeface="Arial" panose="020B0604020202020204" pitchFamily="34" charset="0"/>
              <a:buChar char="•"/>
            </a:pPr>
            <a:r>
              <a:rPr lang="en-US" sz="2400" dirty="0">
                <a:latin typeface="+mn-lt"/>
              </a:rPr>
              <a:t>Can be installed on a named instance called Maps</a:t>
            </a:r>
          </a:p>
          <a:p>
            <a:pPr marL="342900" indent="-342900" algn="l">
              <a:buFont typeface="Arial" panose="020B0604020202020204" pitchFamily="34" charset="0"/>
              <a:buChar char="•"/>
            </a:pPr>
            <a:r>
              <a:rPr lang="en-US" sz="2400" dirty="0">
                <a:latin typeface="+mn-lt"/>
              </a:rPr>
              <a:t>Can run remotely from a utility computer</a:t>
            </a:r>
          </a:p>
          <a:p>
            <a:pPr algn="l"/>
            <a:endParaRPr lang="en-US" dirty="0"/>
          </a:p>
        </p:txBody>
      </p:sp>
    </p:spTree>
    <p:extLst>
      <p:ext uri="{BB962C8B-B14F-4D97-AF65-F5344CB8AC3E}">
        <p14:creationId xmlns:p14="http://schemas.microsoft.com/office/powerpoint/2010/main" val="2984378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600" b="1" i="0" dirty="0">
                <a:solidFill>
                  <a:schemeClr val="bg1"/>
                </a:solidFill>
                <a:effectLst/>
              </a:rPr>
              <a:t>Build an Environment Inventory</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217207" y="1849065"/>
            <a:ext cx="9724031" cy="4140440"/>
          </a:xfrm>
        </p:spPr>
        <p:txBody>
          <a:bodyPr vert="horz" lIns="91440" tIns="45720" rIns="91440" bIns="45720" rtlCol="0" anchor="ctr">
            <a:normAutofit/>
          </a:bodyPr>
          <a:lstStyle/>
          <a:p>
            <a:pPr algn="l"/>
            <a:r>
              <a:rPr lang="en-US" dirty="0"/>
              <a:t>Method 2 for building an inventory:</a:t>
            </a:r>
          </a:p>
          <a:p>
            <a:pPr algn="l"/>
            <a:endParaRPr lang="en-US" dirty="0"/>
          </a:p>
          <a:p>
            <a:pPr algn="l"/>
            <a:endParaRPr lang="en-US" dirty="0"/>
          </a:p>
          <a:p>
            <a:pPr marL="0" indent="0" algn="l">
              <a:buNone/>
            </a:pPr>
            <a:r>
              <a:rPr lang="en-US" sz="2400" dirty="0">
                <a:latin typeface="+mn-lt"/>
              </a:rPr>
              <a:t>MAP Toolkit for building an inventory: Excel sample.</a:t>
            </a:r>
          </a:p>
          <a:p>
            <a:pPr marL="0" indent="0" algn="l">
              <a:buNone/>
            </a:pPr>
            <a:endParaRPr lang="en-US" sz="2400" dirty="0">
              <a:latin typeface="+mn-lt"/>
            </a:endParaRPr>
          </a:p>
          <a:p>
            <a:pPr algn="l"/>
            <a:endParaRPr lang="en-US" dirty="0"/>
          </a:p>
        </p:txBody>
      </p:sp>
      <p:pic>
        <p:nvPicPr>
          <p:cNvPr id="4" name="Picture 3">
            <a:extLst>
              <a:ext uri="{FF2B5EF4-FFF2-40B4-BE49-F238E27FC236}">
                <a16:creationId xmlns:a16="http://schemas.microsoft.com/office/drawing/2014/main" id="{E6C38F48-ECAC-10F3-7A1A-3902D54B6FF9}"/>
              </a:ext>
            </a:extLst>
          </p:cNvPr>
          <p:cNvPicPr>
            <a:picLocks noChangeAspect="1"/>
          </p:cNvPicPr>
          <p:nvPr/>
        </p:nvPicPr>
        <p:blipFill>
          <a:blip r:embed="rId3"/>
          <a:stretch>
            <a:fillRect/>
          </a:stretch>
        </p:blipFill>
        <p:spPr>
          <a:xfrm>
            <a:off x="75304" y="4500052"/>
            <a:ext cx="12007839" cy="1516484"/>
          </a:xfrm>
          <a:prstGeom prst="rect">
            <a:avLst/>
          </a:prstGeom>
        </p:spPr>
      </p:pic>
    </p:spTree>
    <p:extLst>
      <p:ext uri="{BB962C8B-B14F-4D97-AF65-F5344CB8AC3E}">
        <p14:creationId xmlns:p14="http://schemas.microsoft.com/office/powerpoint/2010/main" val="39117728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600" b="1" i="0" dirty="0">
                <a:solidFill>
                  <a:schemeClr val="bg1"/>
                </a:solidFill>
                <a:effectLst/>
              </a:rPr>
              <a:t>Build an Environment Inventory</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233982" y="1712842"/>
            <a:ext cx="9724031" cy="4558420"/>
          </a:xfrm>
        </p:spPr>
        <p:txBody>
          <a:bodyPr vert="horz" lIns="91440" tIns="45720" rIns="91440" bIns="45720" rtlCol="0" anchor="ctr">
            <a:normAutofit/>
          </a:bodyPr>
          <a:lstStyle/>
          <a:p>
            <a:pPr algn="l"/>
            <a:r>
              <a:rPr lang="en-US" dirty="0"/>
              <a:t>Method 3 for building an inventory:</a:t>
            </a:r>
          </a:p>
          <a:p>
            <a:pPr algn="l"/>
            <a:endParaRPr lang="en-US" dirty="0"/>
          </a:p>
          <a:p>
            <a:pPr algn="l"/>
            <a:r>
              <a:rPr lang="en-US" dirty="0"/>
              <a:t>Use T-SQL to Create a SQL Server Inventory</a:t>
            </a:r>
          </a:p>
          <a:p>
            <a:pPr algn="l"/>
            <a:endParaRPr lang="en-US" dirty="0"/>
          </a:p>
          <a:p>
            <a:pPr algn="l"/>
            <a:r>
              <a:rPr lang="en-US" dirty="0">
                <a:hlinkClick r:id="rId3"/>
              </a:rPr>
              <a:t>https://leemarkum.com/archive/2022/02/how-to-build-a-sql-server-inventory-using-t-sql-scripts/</a:t>
            </a:r>
            <a:r>
              <a:rPr lang="en-US" dirty="0"/>
              <a:t> </a:t>
            </a:r>
          </a:p>
          <a:p>
            <a:pPr algn="l"/>
            <a:endParaRPr lang="en-US" dirty="0"/>
          </a:p>
        </p:txBody>
      </p:sp>
    </p:spTree>
    <p:extLst>
      <p:ext uri="{BB962C8B-B14F-4D97-AF65-F5344CB8AC3E}">
        <p14:creationId xmlns:p14="http://schemas.microsoft.com/office/powerpoint/2010/main" val="416372541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600" b="1" i="0" dirty="0">
                <a:solidFill>
                  <a:schemeClr val="bg1"/>
                </a:solidFill>
                <a:effectLst/>
              </a:rPr>
              <a:t>Build an Environment Inventory</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algn="l"/>
            <a:r>
              <a:rPr lang="en-US" dirty="0"/>
              <a:t>Method 4 for building </a:t>
            </a:r>
            <a:r>
              <a:rPr lang="en-US"/>
              <a:t>an inventory:</a:t>
            </a:r>
            <a:endParaRPr lang="en-US" dirty="0"/>
          </a:p>
          <a:p>
            <a:pPr algn="l"/>
            <a:endParaRPr lang="en-US" dirty="0"/>
          </a:p>
          <a:p>
            <a:pPr algn="l"/>
            <a:r>
              <a:rPr lang="en-US" dirty="0"/>
              <a:t>Use PowerShell to Create a SQL Server Inventory</a:t>
            </a:r>
          </a:p>
          <a:p>
            <a:pPr algn="l"/>
            <a:r>
              <a:rPr lang="en-US" dirty="0">
                <a:hlinkClick r:id="rId3"/>
              </a:rPr>
              <a:t>https://leemarkum.com/archive/2022/03/how-to-build-a-sql-server-inventory-using-powershell/</a:t>
            </a:r>
            <a:r>
              <a:rPr lang="en-US" dirty="0"/>
              <a:t> </a:t>
            </a:r>
          </a:p>
          <a:p>
            <a:pPr algn="l"/>
            <a:endParaRPr lang="en-US" dirty="0"/>
          </a:p>
        </p:txBody>
      </p:sp>
    </p:spTree>
    <p:extLst>
      <p:ext uri="{BB962C8B-B14F-4D97-AF65-F5344CB8AC3E}">
        <p14:creationId xmlns:p14="http://schemas.microsoft.com/office/powerpoint/2010/main" val="317007776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dirty="0">
                <a:solidFill>
                  <a:srgbClr val="FFFFFF"/>
                </a:solidFill>
                <a:effectLst/>
                <a:latin typeface="+mj-lt"/>
                <a:ea typeface="+mj-ea"/>
                <a:cs typeface="+mj-cs"/>
              </a:rPr>
              <a:t>Build An Environment Inventory</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114300"/>
            <a:r>
              <a:rPr lang="en-US" dirty="0"/>
              <a:t>DEMO</a:t>
            </a:r>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5926406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600" b="1" i="0" dirty="0">
                <a:solidFill>
                  <a:schemeClr val="bg1"/>
                </a:solidFill>
                <a:effectLst/>
              </a:rPr>
              <a:t>Build an Environment Inventory</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0" indent="0" algn="l">
              <a:buNone/>
            </a:pPr>
            <a:r>
              <a:rPr lang="en-US" sz="2400" dirty="0">
                <a:latin typeface="+mn-lt"/>
              </a:rPr>
              <a:t>Method 4 for building an inventory: PowerShell</a:t>
            </a:r>
          </a:p>
          <a:p>
            <a:pPr marL="0" indent="0" algn="l">
              <a:buNone/>
            </a:pPr>
            <a:endParaRPr lang="en-US" sz="2400" dirty="0">
              <a:latin typeface="+mn-lt"/>
            </a:endParaRPr>
          </a:p>
          <a:p>
            <a:pPr marL="0" indent="0" algn="l">
              <a:buNone/>
            </a:pPr>
            <a:r>
              <a:rPr lang="en-US" sz="2400" dirty="0">
                <a:latin typeface="+mn-lt"/>
              </a:rPr>
              <a:t>Can combine the various approaches:</a:t>
            </a:r>
          </a:p>
          <a:p>
            <a:pPr marL="0" indent="0" algn="l">
              <a:buNone/>
            </a:pPr>
            <a:r>
              <a:rPr lang="en-US" sz="2400" dirty="0">
                <a:latin typeface="+mn-lt"/>
              </a:rPr>
              <a:t>Use </a:t>
            </a:r>
            <a:r>
              <a:rPr lang="en-US" sz="2400" dirty="0" err="1">
                <a:latin typeface="+mn-lt"/>
              </a:rPr>
              <a:t>ImportExcel</a:t>
            </a:r>
            <a:r>
              <a:rPr lang="en-US" sz="2400" dirty="0">
                <a:latin typeface="+mn-lt"/>
              </a:rPr>
              <a:t> module to load the MAP Excel output</a:t>
            </a:r>
          </a:p>
          <a:p>
            <a:pPr marL="0" indent="0" algn="l">
              <a:buNone/>
            </a:pPr>
            <a:r>
              <a:rPr lang="en-US" sz="2400" dirty="0">
                <a:latin typeface="+mn-lt"/>
              </a:rPr>
              <a:t>Use Invoke-</a:t>
            </a:r>
            <a:r>
              <a:rPr lang="en-US" sz="2400" dirty="0" err="1">
                <a:latin typeface="+mn-lt"/>
              </a:rPr>
              <a:t>DBAQuery</a:t>
            </a:r>
            <a:r>
              <a:rPr lang="en-US" sz="2400" dirty="0">
                <a:latin typeface="+mn-lt"/>
              </a:rPr>
              <a:t> to call T-SQL scripts</a:t>
            </a:r>
          </a:p>
          <a:p>
            <a:pPr algn="l"/>
            <a:endParaRPr lang="en-US" dirty="0"/>
          </a:p>
        </p:txBody>
      </p:sp>
    </p:spTree>
    <p:extLst>
      <p:ext uri="{BB962C8B-B14F-4D97-AF65-F5344CB8AC3E}">
        <p14:creationId xmlns:p14="http://schemas.microsoft.com/office/powerpoint/2010/main" val="419015052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4000" b="1" i="0" dirty="0">
                <a:solidFill>
                  <a:schemeClr val="bg1"/>
                </a:solidFill>
                <a:effectLst/>
              </a:rPr>
              <a:t>4 Focus Points In a New DBA Role</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r>
              <a:rPr lang="en-US" sz="4400" u="sng" dirty="0"/>
              <a:t>The all-important backups</a:t>
            </a:r>
          </a:p>
          <a:p>
            <a:pPr algn="l"/>
            <a:endParaRPr lang="en-US" sz="2000" dirty="0"/>
          </a:p>
        </p:txBody>
      </p:sp>
    </p:spTree>
    <p:extLst>
      <p:ext uri="{BB962C8B-B14F-4D97-AF65-F5344CB8AC3E}">
        <p14:creationId xmlns:p14="http://schemas.microsoft.com/office/powerpoint/2010/main" val="21829931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dirty="0">
                <a:solidFill>
                  <a:srgbClr val="FFFFFF"/>
                </a:solidFill>
                <a:effectLst/>
                <a:latin typeface="+mj-lt"/>
                <a:ea typeface="+mj-ea"/>
                <a:cs typeface="+mj-cs"/>
              </a:rPr>
              <a:t>Thank You!</a:t>
            </a:r>
            <a:endParaRPr lang="en-US" sz="3700" b="1" kern="1200" dirty="0">
              <a:solidFill>
                <a:srgbClr val="FFFFFF"/>
              </a:solidFill>
              <a:latin typeface="+mj-lt"/>
              <a:ea typeface="+mj-ea"/>
              <a:cs typeface="+mj-cs"/>
            </a:endParaRPr>
          </a:p>
        </p:txBody>
      </p:sp>
      <p:sp>
        <p:nvSpPr>
          <p:cNvPr id="5" name="Subtitle 4">
            <a:extLst>
              <a:ext uri="{FF2B5EF4-FFF2-40B4-BE49-F238E27FC236}">
                <a16:creationId xmlns:a16="http://schemas.microsoft.com/office/drawing/2014/main" id="{982B9945-D9AB-4A17-9C25-B710EEF44FE5}"/>
              </a:ext>
            </a:extLst>
          </p:cNvPr>
          <p:cNvSpPr>
            <a:spLocks noGrp="1"/>
          </p:cNvSpPr>
          <p:nvPr>
            <p:ph type="subTitle" idx="1"/>
          </p:nvPr>
        </p:nvSpPr>
        <p:spPr>
          <a:xfrm>
            <a:off x="1523998" y="1622745"/>
            <a:ext cx="9144000" cy="3233340"/>
          </a:xfrm>
        </p:spPr>
        <p:txBody>
          <a:bodyPr>
            <a:normAutofit/>
          </a:bodyPr>
          <a:lstStyle/>
          <a:p>
            <a:pPr algn="l"/>
            <a:r>
              <a:rPr lang="en-US" b="1" dirty="0"/>
              <a:t>Thank you!</a:t>
            </a:r>
          </a:p>
          <a:p>
            <a:pPr algn="l"/>
            <a:endParaRPr lang="en-US" dirty="0"/>
          </a:p>
          <a:p>
            <a:pPr algn="l"/>
            <a:r>
              <a:rPr lang="en-US" dirty="0"/>
              <a:t>Thank you the </a:t>
            </a:r>
            <a:r>
              <a:rPr lang="en-US" dirty="0" err="1"/>
              <a:t>TriPass</a:t>
            </a:r>
            <a:r>
              <a:rPr lang="en-US" dirty="0"/>
              <a:t> User Group for inviting me to speak.</a:t>
            </a:r>
          </a:p>
        </p:txBody>
      </p:sp>
    </p:spTree>
    <p:extLst>
      <p:ext uri="{BB962C8B-B14F-4D97-AF65-F5344CB8AC3E}">
        <p14:creationId xmlns:p14="http://schemas.microsoft.com/office/powerpoint/2010/main" val="137918524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Backups</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983298" y="2441359"/>
            <a:ext cx="9724031" cy="4279037"/>
          </a:xfrm>
        </p:spPr>
        <p:txBody>
          <a:bodyPr vert="horz" lIns="91440" tIns="45720" rIns="91440" bIns="45720" rtlCol="0" anchor="ctr">
            <a:normAutofit/>
          </a:bodyPr>
          <a:lstStyle/>
          <a:p>
            <a:pPr marL="342900" indent="-342900" algn="l">
              <a:buFont typeface="Arial" panose="020B0604020202020204" pitchFamily="34" charset="0"/>
              <a:buChar char="•"/>
            </a:pPr>
            <a:r>
              <a:rPr lang="en-US" b="0" i="0" dirty="0">
                <a:effectLst/>
              </a:rPr>
              <a:t>Know that you’re actually taking backups</a:t>
            </a:r>
          </a:p>
          <a:p>
            <a:pPr marL="342900" indent="-342900" algn="l">
              <a:buFont typeface="Arial" panose="020B0604020202020204" pitchFamily="34" charset="0"/>
              <a:buChar char="•"/>
            </a:pPr>
            <a:endParaRPr lang="en-US" b="0" i="0" dirty="0">
              <a:effectLst/>
            </a:endParaRPr>
          </a:p>
          <a:p>
            <a:pPr marL="342900" indent="-342900" algn="l">
              <a:buFont typeface="Arial" panose="020B0604020202020204" pitchFamily="34" charset="0"/>
              <a:buChar char="•"/>
            </a:pPr>
            <a:r>
              <a:rPr lang="en-US" b="0" i="0" dirty="0">
                <a:effectLst/>
              </a:rPr>
              <a:t>Know what is backing up your SQL Servers</a:t>
            </a:r>
          </a:p>
          <a:p>
            <a:pPr marL="342900" indent="-342900" algn="l">
              <a:buFont typeface="Arial" panose="020B0604020202020204" pitchFamily="34" charset="0"/>
              <a:buChar char="•"/>
            </a:pPr>
            <a:endParaRPr lang="en-US" b="0" i="0" dirty="0">
              <a:effectLst/>
            </a:endParaRPr>
          </a:p>
          <a:p>
            <a:pPr marL="342900" indent="-342900" algn="l">
              <a:buFont typeface="Arial" panose="020B0604020202020204" pitchFamily="34" charset="0"/>
              <a:buChar char="•"/>
            </a:pPr>
            <a:r>
              <a:rPr lang="en-US" dirty="0"/>
              <a:t>Know the backup schedule</a:t>
            </a:r>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1777047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dirty="0">
                <a:solidFill>
                  <a:srgbClr val="FFFFFF"/>
                </a:solidFill>
                <a:effectLst/>
                <a:latin typeface="+mj-lt"/>
                <a:ea typeface="+mj-ea"/>
                <a:cs typeface="+mj-cs"/>
              </a:rPr>
              <a:t>Backups</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34218" y="1948506"/>
            <a:ext cx="9724031" cy="4558420"/>
          </a:xfrm>
        </p:spPr>
        <p:txBody>
          <a:bodyPr vert="horz" lIns="91440" tIns="45720" rIns="91440" bIns="45720" rtlCol="0" anchor="ctr">
            <a:normAutofit/>
          </a:bodyPr>
          <a:lstStyle/>
          <a:p>
            <a:pPr marL="114300" algn="l"/>
            <a:r>
              <a:rPr lang="en-US" dirty="0">
                <a:hlinkClick r:id="rId3"/>
              </a:rPr>
              <a:t>https://leemarkum.com/archive/2020/09/5-ways-to-make-sql-server-backups/</a:t>
            </a:r>
            <a:r>
              <a:rPr lang="en-US" dirty="0"/>
              <a:t> </a:t>
            </a:r>
          </a:p>
          <a:p>
            <a:pPr marL="114300" algn="l"/>
            <a:endParaRPr lang="en-US"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D1C1D"/>
                </a:solidFill>
                <a:effectLst/>
                <a:latin typeface="Slack-Lato"/>
              </a:rPr>
              <a:t>Use the SSMS GUI</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1D1C1D"/>
              </a:solidFill>
              <a:effectLst/>
              <a:latin typeface="Slack-Lato"/>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D1C1D"/>
                </a:solidFill>
                <a:effectLst/>
                <a:latin typeface="Slack-Lato"/>
              </a:rPr>
              <a:t>Maintenance Plans</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1D1C1D"/>
              </a:solidFill>
              <a:effectLst/>
              <a:latin typeface="Slack-Lato"/>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D1C1D"/>
                </a:solidFill>
                <a:effectLst/>
                <a:latin typeface="Slack-Lato"/>
              </a:rPr>
              <a:t>T-SQL</a:t>
            </a:r>
          </a:p>
          <a:p>
            <a:pPr marL="114300" algn="l"/>
            <a:endParaRPr lang="en-US" dirty="0"/>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84365931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dirty="0">
                <a:solidFill>
                  <a:srgbClr val="FFFFFF"/>
                </a:solidFill>
                <a:effectLst/>
                <a:latin typeface="+mj-lt"/>
                <a:ea typeface="+mj-ea"/>
                <a:cs typeface="+mj-cs"/>
              </a:rPr>
              <a:t>Backups</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34218" y="1948506"/>
            <a:ext cx="9724031" cy="4558420"/>
          </a:xfrm>
        </p:spPr>
        <p:txBody>
          <a:bodyPr vert="horz" lIns="91440" tIns="45720" rIns="91440" bIns="45720" rtlCol="0" anchor="ctr">
            <a:normAutofit/>
          </a:bodyPr>
          <a:lstStyle/>
          <a:p>
            <a:pPr marL="114300" algn="l"/>
            <a:r>
              <a:rPr lang="en-US" dirty="0">
                <a:hlinkClick r:id="rId3"/>
              </a:rPr>
              <a:t>https://leemarkum.com/archive/2020/09/5-ways-to-make-sql-server-backups/</a:t>
            </a:r>
            <a:r>
              <a:rPr lang="en-US" dirty="0"/>
              <a:t> </a:t>
            </a:r>
          </a:p>
          <a:p>
            <a:pPr marL="114300" algn="l"/>
            <a:endParaRPr lang="en-US" dirty="0"/>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D1C1D"/>
                </a:solidFill>
                <a:effectLst/>
                <a:latin typeface="Slack-Lato"/>
              </a:rPr>
              <a:t>PowerShell using </a:t>
            </a:r>
            <a:r>
              <a:rPr lang="en-US" b="0" i="0" dirty="0" err="1">
                <a:solidFill>
                  <a:srgbClr val="1D1C1D"/>
                </a:solidFill>
                <a:effectLst/>
                <a:latin typeface="Slack-Lato"/>
              </a:rPr>
              <a:t>DBATools</a:t>
            </a:r>
            <a:r>
              <a:rPr lang="en-US" b="0" i="0" dirty="0">
                <a:solidFill>
                  <a:srgbClr val="1D1C1D"/>
                </a:solidFill>
                <a:effectLst/>
                <a:latin typeface="Slack-Lato"/>
              </a:rPr>
              <a:t> (Backup-</a:t>
            </a:r>
            <a:r>
              <a:rPr lang="en-US" b="0" i="0" dirty="0" err="1">
                <a:solidFill>
                  <a:srgbClr val="1D1C1D"/>
                </a:solidFill>
                <a:effectLst/>
                <a:latin typeface="Slack-Lato"/>
              </a:rPr>
              <a:t>DbaDatabase</a:t>
            </a:r>
            <a:r>
              <a:rPr lang="en-US" b="0" i="0" dirty="0">
                <a:solidFill>
                  <a:srgbClr val="1D1C1D"/>
                </a:solidFill>
                <a:effectLst/>
                <a:latin typeface="Slack-Lato"/>
              </a:rPr>
              <a: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1D1C1D"/>
              </a:solidFill>
              <a:effectLst/>
              <a:latin typeface="Slack-Lato"/>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D1C1D"/>
                </a:solidFill>
                <a:effectLst/>
                <a:latin typeface="Slack-Lato"/>
              </a:rPr>
              <a:t>Ola </a:t>
            </a:r>
            <a:r>
              <a:rPr lang="en-US" b="0" i="0" dirty="0" err="1">
                <a:solidFill>
                  <a:srgbClr val="1D1C1D"/>
                </a:solidFill>
                <a:effectLst/>
                <a:latin typeface="Slack-Lato"/>
              </a:rPr>
              <a:t>Hallengren’s</a:t>
            </a:r>
            <a:r>
              <a:rPr lang="en-US" b="0" i="0" dirty="0">
                <a:solidFill>
                  <a:srgbClr val="1D1C1D"/>
                </a:solidFill>
                <a:effectLst/>
                <a:latin typeface="Slack-Lato"/>
              </a:rPr>
              <a:t> Maintenance routine</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dirty="0">
              <a:solidFill>
                <a:srgbClr val="1D1C1D"/>
              </a:solidFill>
              <a:latin typeface="Slack-Lato"/>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1D1C1D"/>
                </a:solidFill>
                <a:latin typeface="Slack-Lato"/>
              </a:rPr>
              <a:t>#6 - </a:t>
            </a:r>
            <a:r>
              <a:rPr lang="en-US" dirty="0" err="1">
                <a:solidFill>
                  <a:srgbClr val="1D1C1D"/>
                </a:solidFill>
                <a:latin typeface="Slack-Lato"/>
              </a:rPr>
              <a:t>MinionWare</a:t>
            </a:r>
            <a:endParaRPr lang="en-US" b="0" i="0" dirty="0">
              <a:solidFill>
                <a:srgbClr val="1D1C1D"/>
              </a:solidFill>
              <a:effectLst/>
              <a:latin typeface="Slack-Lato"/>
            </a:endParaRPr>
          </a:p>
          <a:p>
            <a:pPr marL="114300" algn="l"/>
            <a:endParaRPr lang="en-US" dirty="0"/>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26987874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dirty="0">
                <a:solidFill>
                  <a:srgbClr val="FFFFFF"/>
                </a:solidFill>
                <a:effectLst/>
                <a:latin typeface="+mj-lt"/>
                <a:ea typeface="+mj-ea"/>
                <a:cs typeface="+mj-cs"/>
              </a:rPr>
              <a:t>Backups</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114300"/>
            <a:r>
              <a:rPr lang="en-US" dirty="0"/>
              <a:t>DEMO</a:t>
            </a:r>
          </a:p>
          <a:p>
            <a:pPr marL="114300" algn="l"/>
            <a:endParaRPr lang="en-US" dirty="0"/>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2864414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dirty="0">
                <a:solidFill>
                  <a:srgbClr val="FFFFFF"/>
                </a:solidFill>
                <a:effectLst/>
                <a:latin typeface="+mj-lt"/>
                <a:ea typeface="+mj-ea"/>
                <a:cs typeface="+mj-cs"/>
              </a:rPr>
              <a:t>Backups</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457200" indent="-342900" algn="l">
              <a:buFont typeface="Arial" panose="020B0604020202020204" pitchFamily="34" charset="0"/>
              <a:buChar char="•"/>
            </a:pPr>
            <a:r>
              <a:rPr lang="en-US" dirty="0"/>
              <a:t>You’re not done if you only have a backup strategy. </a:t>
            </a:r>
          </a:p>
          <a:p>
            <a:pPr marL="457200" indent="-342900" algn="l">
              <a:buFont typeface="Arial" panose="020B0604020202020204" pitchFamily="34" charset="0"/>
              <a:buChar char="•"/>
            </a:pPr>
            <a:endParaRPr lang="en-US" dirty="0"/>
          </a:p>
          <a:p>
            <a:pPr marL="457200" indent="-342900" algn="l">
              <a:buFont typeface="Arial" panose="020B0604020202020204" pitchFamily="34" charset="0"/>
              <a:buChar char="•"/>
            </a:pPr>
            <a:r>
              <a:rPr lang="en-US" dirty="0"/>
              <a:t>You must test that you can restore using your backups.</a:t>
            </a:r>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7229292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dirty="0">
                <a:solidFill>
                  <a:srgbClr val="FFFFFF"/>
                </a:solidFill>
                <a:effectLst/>
                <a:latin typeface="+mj-lt"/>
                <a:ea typeface="+mj-ea"/>
                <a:cs typeface="+mj-cs"/>
              </a:rPr>
              <a:t>4 Focus Points in a New DBA Role</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2318197"/>
            <a:ext cx="9724031" cy="3683358"/>
          </a:xfrm>
        </p:spPr>
        <p:txBody>
          <a:bodyPr vert="horz" lIns="91440" tIns="45720" rIns="91440" bIns="45720" rtlCol="0" anchor="ctr">
            <a:normAutofit/>
          </a:bodyPr>
          <a:lstStyle/>
          <a:p>
            <a:r>
              <a:rPr lang="en-US" sz="4400" u="sng" dirty="0"/>
              <a:t>SQL Agent Job Notifications</a:t>
            </a:r>
          </a:p>
          <a:p>
            <a:pPr algn="l"/>
            <a:endParaRPr lang="en-US" sz="2000" dirty="0"/>
          </a:p>
        </p:txBody>
      </p:sp>
    </p:spTree>
    <p:extLst>
      <p:ext uri="{BB962C8B-B14F-4D97-AF65-F5344CB8AC3E}">
        <p14:creationId xmlns:p14="http://schemas.microsoft.com/office/powerpoint/2010/main" val="191215005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dirty="0">
                <a:solidFill>
                  <a:srgbClr val="FFFFFF"/>
                </a:solidFill>
                <a:effectLst/>
                <a:latin typeface="+mj-lt"/>
                <a:ea typeface="+mj-ea"/>
                <a:cs typeface="+mj-cs"/>
              </a:rPr>
              <a:t>SQL Agent Job Notifications</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114300" algn="l"/>
            <a:r>
              <a:rPr lang="en-US" dirty="0"/>
              <a:t>If a job is worth creating on a SQL Server, it’s worth knowing about when it fails.</a:t>
            </a:r>
          </a:p>
          <a:p>
            <a:pPr marL="114300" algn="l"/>
            <a:endParaRPr lang="en-US" dirty="0"/>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23441948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dirty="0">
                <a:solidFill>
                  <a:srgbClr val="FFFFFF"/>
                </a:solidFill>
                <a:effectLst/>
                <a:latin typeface="+mj-lt"/>
                <a:ea typeface="+mj-ea"/>
                <a:cs typeface="+mj-cs"/>
              </a:rPr>
              <a:t>SQL Agent Job Notifications</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001052" y="1967899"/>
            <a:ext cx="9724031" cy="4558420"/>
          </a:xfrm>
        </p:spPr>
        <p:txBody>
          <a:bodyPr vert="horz" lIns="91440" tIns="45720" rIns="91440" bIns="45720" rtlCol="0" anchor="ctr">
            <a:normAutofit/>
          </a:bodyPr>
          <a:lstStyle/>
          <a:p>
            <a:pPr marL="0" indent="0" algn="l">
              <a:buNone/>
            </a:pPr>
            <a:r>
              <a:rPr lang="en-US" sz="2400" dirty="0">
                <a:latin typeface="+mn-lt"/>
              </a:rPr>
              <a:t>Challenges with Agent job notifications:</a:t>
            </a:r>
          </a:p>
          <a:p>
            <a:pPr marL="0" indent="0" algn="l">
              <a:buNone/>
            </a:pPr>
            <a:endParaRPr lang="en-US" sz="2400" dirty="0">
              <a:latin typeface="+mn-lt"/>
            </a:endParaRPr>
          </a:p>
          <a:p>
            <a:pPr marL="342900" indent="-342900" algn="l">
              <a:buFont typeface="Arial" panose="020B0604020202020204" pitchFamily="34" charset="0"/>
              <a:buChar char="•"/>
            </a:pPr>
            <a:r>
              <a:rPr lang="en-US" sz="2400" dirty="0">
                <a:latin typeface="+mn-lt"/>
              </a:rPr>
              <a:t>No notifications</a:t>
            </a:r>
          </a:p>
          <a:p>
            <a:pPr marL="342900" indent="-342900" algn="l">
              <a:buFont typeface="Arial" panose="020B0604020202020204" pitchFamily="34" charset="0"/>
              <a:buChar char="•"/>
            </a:pPr>
            <a:endParaRPr lang="en-US" sz="2400" dirty="0">
              <a:latin typeface="+mn-lt"/>
            </a:endParaRPr>
          </a:p>
          <a:p>
            <a:pPr marL="342900" indent="-342900" algn="l">
              <a:buFont typeface="Arial" panose="020B0604020202020204" pitchFamily="34" charset="0"/>
              <a:buChar char="•"/>
            </a:pPr>
            <a:r>
              <a:rPr lang="en-US" sz="2400" dirty="0">
                <a:latin typeface="+mn-lt"/>
              </a:rPr>
              <a:t>Notifications to the wrong people</a:t>
            </a:r>
          </a:p>
          <a:p>
            <a:pPr marL="114300" algn="l"/>
            <a:endParaRPr lang="en-US" dirty="0"/>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32387443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dirty="0">
                <a:solidFill>
                  <a:srgbClr val="FFFFFF"/>
                </a:solidFill>
                <a:effectLst/>
                <a:latin typeface="+mj-lt"/>
                <a:ea typeface="+mj-ea"/>
                <a:cs typeface="+mj-cs"/>
              </a:rPr>
              <a:t>SQL Agent Job Notifications</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16462" y="1923511"/>
            <a:ext cx="9724031" cy="4558420"/>
          </a:xfrm>
        </p:spPr>
        <p:txBody>
          <a:bodyPr vert="horz" lIns="91440" tIns="45720" rIns="91440" bIns="45720" rtlCol="0" anchor="ctr">
            <a:normAutofit/>
          </a:bodyPr>
          <a:lstStyle/>
          <a:p>
            <a:pPr marL="114300" algn="l"/>
            <a:endParaRPr lang="en-US" dirty="0"/>
          </a:p>
          <a:p>
            <a:pPr marL="114300" algn="l"/>
            <a:endParaRPr lang="en-US" dirty="0"/>
          </a:p>
          <a:p>
            <a:pPr marL="114300" algn="l"/>
            <a:endParaRPr lang="en-US" dirty="0"/>
          </a:p>
          <a:p>
            <a:pPr marL="114300" algn="l"/>
            <a:endParaRPr lang="en-US" dirty="0"/>
          </a:p>
          <a:p>
            <a:pPr marL="114300" algn="l"/>
            <a:r>
              <a:rPr lang="en-US" dirty="0"/>
              <a:t>How do you find failed SQL Agent jobs?</a:t>
            </a:r>
          </a:p>
          <a:p>
            <a:pPr marL="114300" algn="l"/>
            <a:r>
              <a:rPr lang="en-US" dirty="0">
                <a:hlinkClick r:id="rId3"/>
              </a:rPr>
              <a:t>https://leemarkum.com/archive/2016/12/finding-failed-jobs/</a:t>
            </a:r>
            <a:r>
              <a:rPr lang="en-US" dirty="0"/>
              <a:t> </a:t>
            </a:r>
          </a:p>
          <a:p>
            <a:pPr marL="342900" indent="-228600" algn="l">
              <a:buFont typeface="Arial" panose="020B0604020202020204" pitchFamily="34" charset="0"/>
              <a:buChar char="•"/>
            </a:pPr>
            <a:endParaRPr lang="en-US" dirty="0"/>
          </a:p>
          <a:p>
            <a:pPr marL="342900" indent="-228600" algn="l">
              <a:buFont typeface="Arial" panose="020B0604020202020204" pitchFamily="34" charset="0"/>
              <a:buChar char="•"/>
            </a:pPr>
            <a:endParaRPr lang="en-US" dirty="0"/>
          </a:p>
          <a:p>
            <a:pPr marL="114300" algn="l"/>
            <a:endParaRPr lang="en-US" dirty="0"/>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403598569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dirty="0">
                <a:solidFill>
                  <a:srgbClr val="FFFFFF"/>
                </a:solidFill>
                <a:effectLst/>
                <a:latin typeface="+mj-lt"/>
                <a:ea typeface="+mj-ea"/>
                <a:cs typeface="+mj-cs"/>
              </a:rPr>
              <a:t>SQL Agent Job Notifications</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089829" y="1855756"/>
            <a:ext cx="9724031" cy="4558420"/>
          </a:xfrm>
        </p:spPr>
        <p:txBody>
          <a:bodyPr vert="horz" lIns="91440" tIns="45720" rIns="91440" bIns="45720" rtlCol="0" anchor="ctr">
            <a:normAutofit/>
          </a:bodyPr>
          <a:lstStyle/>
          <a:p>
            <a:pPr marL="342900" indent="-228600" algn="l">
              <a:buFont typeface="Arial" panose="020B0604020202020204" pitchFamily="34" charset="0"/>
              <a:buChar char="•"/>
            </a:pPr>
            <a:endParaRPr lang="en-US" dirty="0"/>
          </a:p>
          <a:p>
            <a:pPr marL="114300" algn="l"/>
            <a:endParaRPr lang="en-US" dirty="0"/>
          </a:p>
          <a:p>
            <a:pPr marL="114300" algn="l"/>
            <a:endParaRPr lang="en-US" dirty="0"/>
          </a:p>
          <a:p>
            <a:pPr marL="114300" algn="l"/>
            <a:endParaRPr lang="en-US" dirty="0"/>
          </a:p>
          <a:p>
            <a:pPr marL="114300" algn="l"/>
            <a:r>
              <a:rPr lang="en-US" dirty="0"/>
              <a:t>How do you find SQL Agent jobs that have no email operators assigned?</a:t>
            </a:r>
          </a:p>
          <a:p>
            <a:pPr marL="114300" algn="l"/>
            <a:r>
              <a:rPr lang="en-US" dirty="0">
                <a:hlinkClick r:id="rId3"/>
              </a:rPr>
              <a:t>https://leemarkum.com/archive/2016/12/finding-jobs-with-no-email-notifications/</a:t>
            </a:r>
            <a:r>
              <a:rPr lang="en-US" dirty="0"/>
              <a:t> </a:t>
            </a:r>
          </a:p>
          <a:p>
            <a:pPr marL="342900" indent="-228600" algn="l">
              <a:buFont typeface="Arial" panose="020B0604020202020204" pitchFamily="34" charset="0"/>
              <a:buChar char="•"/>
            </a:pPr>
            <a:endParaRPr lang="en-US" dirty="0"/>
          </a:p>
          <a:p>
            <a:pPr marL="114300" algn="l"/>
            <a:endParaRPr lang="en-US" dirty="0"/>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6447029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About Me</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2558473" y="1622744"/>
            <a:ext cx="8537157" cy="5235256"/>
          </a:xfrm>
        </p:spPr>
        <p:txBody>
          <a:bodyPr vert="horz" lIns="91440" tIns="45720" rIns="91440" bIns="45720" rtlCol="0" anchor="ctr">
            <a:normAutofit/>
          </a:bodyPr>
          <a:lstStyle/>
          <a:p>
            <a:pPr indent="-228600" algn="l">
              <a:buFont typeface="Arial" panose="020B0604020202020204" pitchFamily="34" charset="0"/>
              <a:buChar char="•"/>
            </a:pPr>
            <a:endParaRPr lang="en-US" sz="1400" dirty="0"/>
          </a:p>
          <a:p>
            <a:pPr marL="342900" indent="-228600" algn="l">
              <a:buFont typeface="Arial" panose="020B0604020202020204" pitchFamily="34" charset="0"/>
              <a:buChar char="•"/>
            </a:pPr>
            <a:r>
              <a:rPr lang="en-US" dirty="0"/>
              <a:t>Entered IT in Feb 2008</a:t>
            </a:r>
          </a:p>
          <a:p>
            <a:pPr marL="342900" indent="-228600" algn="l">
              <a:buFont typeface="Arial" panose="020B0604020202020204" pitchFamily="34" charset="0"/>
              <a:buChar char="•"/>
            </a:pPr>
            <a:r>
              <a:rPr lang="en-US" dirty="0"/>
              <a:t>MCTS SQL Server 2008 Implementation and Maintenance in May 2013</a:t>
            </a:r>
          </a:p>
          <a:p>
            <a:pPr marL="342900" indent="-228600" algn="l">
              <a:buFont typeface="Arial" panose="020B0604020202020204" pitchFamily="34" charset="0"/>
              <a:buChar char="•"/>
            </a:pPr>
            <a:r>
              <a:rPr lang="en-US" dirty="0"/>
              <a:t>Database Administrator since 2014</a:t>
            </a:r>
          </a:p>
          <a:p>
            <a:pPr marL="342900" indent="-228600" algn="l">
              <a:buFont typeface="Arial" panose="020B0604020202020204" pitchFamily="34" charset="0"/>
              <a:buChar char="•"/>
            </a:pPr>
            <a:r>
              <a:rPr lang="en-US" dirty="0"/>
              <a:t>Blog at </a:t>
            </a:r>
            <a:r>
              <a:rPr lang="en-US" dirty="0">
                <a:hlinkClick r:id="rId3"/>
              </a:rPr>
              <a:t>https://leemarkum.com/</a:t>
            </a:r>
            <a:r>
              <a:rPr lang="en-US" dirty="0"/>
              <a:t> </a:t>
            </a:r>
          </a:p>
          <a:p>
            <a:pPr marL="342900" indent="-228600" algn="l">
              <a:buFont typeface="Arial" panose="020B0604020202020204" pitchFamily="34" charset="0"/>
              <a:buChar char="•"/>
            </a:pPr>
            <a:r>
              <a:rPr lang="en-US" dirty="0" err="1"/>
              <a:t>LiveStream</a:t>
            </a:r>
            <a:r>
              <a:rPr lang="en-US" dirty="0"/>
              <a:t> at </a:t>
            </a:r>
            <a:r>
              <a:rPr lang="en-US" dirty="0">
                <a:hlinkClick r:id="rId4"/>
              </a:rPr>
              <a:t>https://www.twitch.tv/readysetdata</a:t>
            </a:r>
            <a:r>
              <a:rPr lang="en-US" dirty="0"/>
              <a:t> </a:t>
            </a:r>
          </a:p>
          <a:p>
            <a:pPr marL="342900" indent="-228600" algn="l">
              <a:buFont typeface="Arial" panose="020B0604020202020204" pitchFamily="34" charset="0"/>
              <a:buChar char="•"/>
            </a:pPr>
            <a:r>
              <a:rPr lang="en-US" dirty="0"/>
              <a:t>Currently a Cloud Database Administrator at Upland Software (Views expressed here are my own)</a:t>
            </a:r>
          </a:p>
          <a:p>
            <a:pPr marL="342900" indent="-228600" algn="l">
              <a:buFont typeface="Arial" panose="020B0604020202020204" pitchFamily="34" charset="0"/>
              <a:buChar char="•"/>
            </a:pPr>
            <a:r>
              <a:rPr lang="en-US" dirty="0"/>
              <a:t>Email: </a:t>
            </a:r>
            <a:r>
              <a:rPr lang="en-US" dirty="0">
                <a:hlinkClick r:id="rId5"/>
              </a:rPr>
              <a:t>leem@leemarkum.com</a:t>
            </a:r>
            <a:r>
              <a:rPr lang="en-US" dirty="0"/>
              <a:t> </a:t>
            </a:r>
          </a:p>
          <a:p>
            <a:pPr algn="l"/>
            <a:endParaRPr lang="en-US" sz="1400" dirty="0"/>
          </a:p>
        </p:txBody>
      </p:sp>
      <p:pic>
        <p:nvPicPr>
          <p:cNvPr id="7" name="Picture 6" descr="Diagram, text&#10;&#10;Description automatically generated">
            <a:extLst>
              <a:ext uri="{FF2B5EF4-FFF2-40B4-BE49-F238E27FC236}">
                <a16:creationId xmlns:a16="http://schemas.microsoft.com/office/drawing/2014/main" id="{ABEA518C-42B8-4BEE-ABBD-837127ACE4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59349" y="3685972"/>
            <a:ext cx="1352739" cy="1457528"/>
          </a:xfrm>
          <a:prstGeom prst="rect">
            <a:avLst/>
          </a:prstGeom>
        </p:spPr>
      </p:pic>
      <p:pic>
        <p:nvPicPr>
          <p:cNvPr id="9" name="Picture 8">
            <a:extLst>
              <a:ext uri="{FF2B5EF4-FFF2-40B4-BE49-F238E27FC236}">
                <a16:creationId xmlns:a16="http://schemas.microsoft.com/office/drawing/2014/main" id="{BE1633B6-6585-4237-BB92-442EF195F85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59349" y="5569935"/>
            <a:ext cx="647790" cy="409632"/>
          </a:xfrm>
          <a:prstGeom prst="rect">
            <a:avLst/>
          </a:prstGeom>
        </p:spPr>
      </p:pic>
      <p:pic>
        <p:nvPicPr>
          <p:cNvPr id="11" name="Picture 10" descr="Icon&#10;&#10;Description automatically generated">
            <a:extLst>
              <a:ext uri="{FF2B5EF4-FFF2-40B4-BE49-F238E27FC236}">
                <a16:creationId xmlns:a16="http://schemas.microsoft.com/office/drawing/2014/main" id="{6F501287-D120-4EFC-AD3A-B3CE1F9DA76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290224" y="5517540"/>
            <a:ext cx="666843" cy="514422"/>
          </a:xfrm>
          <a:prstGeom prst="rect">
            <a:avLst/>
          </a:prstGeom>
        </p:spPr>
      </p:pic>
      <p:pic>
        <p:nvPicPr>
          <p:cNvPr id="13" name="Picture 12" descr="Diagram&#10;&#10;Description automatically generated">
            <a:extLst>
              <a:ext uri="{FF2B5EF4-FFF2-40B4-BE49-F238E27FC236}">
                <a16:creationId xmlns:a16="http://schemas.microsoft.com/office/drawing/2014/main" id="{9D74602F-62AD-4EB7-B7E4-6D64B3ABE0E1}"/>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500785" y="1927802"/>
            <a:ext cx="1371791" cy="1495634"/>
          </a:xfrm>
          <a:prstGeom prst="rect">
            <a:avLst/>
          </a:prstGeom>
        </p:spPr>
      </p:pic>
    </p:spTree>
    <p:extLst>
      <p:ext uri="{BB962C8B-B14F-4D97-AF65-F5344CB8AC3E}">
        <p14:creationId xmlns:p14="http://schemas.microsoft.com/office/powerpoint/2010/main" val="296227841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dirty="0">
                <a:solidFill>
                  <a:srgbClr val="FFFFFF"/>
                </a:solidFill>
                <a:effectLst/>
                <a:latin typeface="+mj-lt"/>
                <a:ea typeface="+mj-ea"/>
                <a:cs typeface="+mj-cs"/>
              </a:rPr>
              <a:t>SQL Agent Job Notifications</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089829" y="1855756"/>
            <a:ext cx="9724031" cy="4558420"/>
          </a:xfrm>
        </p:spPr>
        <p:txBody>
          <a:bodyPr vert="horz" lIns="91440" tIns="45720" rIns="91440" bIns="45720" rtlCol="0" anchor="ctr">
            <a:normAutofit/>
          </a:bodyPr>
          <a:lstStyle/>
          <a:p>
            <a:pPr marL="114300" algn="l"/>
            <a:endParaRPr lang="en-US" dirty="0"/>
          </a:p>
          <a:p>
            <a:pPr marL="114300" indent="0" algn="l">
              <a:buNone/>
            </a:pPr>
            <a:r>
              <a:rPr lang="en-US" sz="2400" dirty="0">
                <a:latin typeface="+mn-lt"/>
              </a:rPr>
              <a:t>3</a:t>
            </a:r>
            <a:r>
              <a:rPr lang="en-US" sz="2400" baseline="30000" dirty="0">
                <a:latin typeface="+mn-lt"/>
              </a:rPr>
              <a:t>rd</a:t>
            </a:r>
            <a:r>
              <a:rPr lang="en-US" sz="2400" dirty="0">
                <a:latin typeface="+mn-lt"/>
              </a:rPr>
              <a:t> party monitoring can help:</a:t>
            </a:r>
          </a:p>
          <a:p>
            <a:pPr marL="114300" indent="0" algn="l">
              <a:buNone/>
            </a:pPr>
            <a:endParaRPr lang="en-US" sz="2400" dirty="0">
              <a:latin typeface="+mn-lt"/>
            </a:endParaRPr>
          </a:p>
          <a:p>
            <a:pPr marL="114300" indent="0" algn="ctr">
              <a:buNone/>
            </a:pPr>
            <a:r>
              <a:rPr lang="en-US" sz="2400" dirty="0">
                <a:latin typeface="+mn-lt"/>
              </a:rPr>
              <a:t>3</a:t>
            </a:r>
            <a:r>
              <a:rPr lang="en-US" sz="2400" baseline="30000" dirty="0">
                <a:latin typeface="+mn-lt"/>
              </a:rPr>
              <a:t>rd</a:t>
            </a:r>
            <a:r>
              <a:rPr lang="en-US" sz="2400" dirty="0">
                <a:latin typeface="+mn-lt"/>
              </a:rPr>
              <a:t> party monitoring tools can alert for job failures</a:t>
            </a:r>
            <a:endParaRPr lang="en-US" sz="2400" dirty="0"/>
          </a:p>
          <a:p>
            <a:pPr marL="342900" indent="-228600" algn="l">
              <a:buFont typeface="Arial" panose="020B0604020202020204" pitchFamily="34" charset="0"/>
              <a:buChar char="•"/>
            </a:pPr>
            <a:endParaRPr lang="en-US" dirty="0"/>
          </a:p>
          <a:p>
            <a:pPr marL="114300" algn="l"/>
            <a:endParaRPr lang="en-US" dirty="0"/>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77663344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700" b="1" i="0" kern="1200" dirty="0">
                <a:solidFill>
                  <a:srgbClr val="FFFFFF"/>
                </a:solidFill>
                <a:effectLst/>
                <a:latin typeface="+mj-lt"/>
                <a:ea typeface="+mj-ea"/>
                <a:cs typeface="+mj-cs"/>
              </a:rPr>
              <a:t>SQL Agent Job Notifications</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114300"/>
            <a:r>
              <a:rPr lang="en-US" dirty="0"/>
              <a:t>DEMO</a:t>
            </a:r>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51656420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4 Focus Points In a New DBA Role</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114300" algn="l"/>
            <a:endParaRPr lang="en-US" dirty="0"/>
          </a:p>
          <a:p>
            <a:pPr marL="114300" algn="l"/>
            <a:endParaRPr lang="en-US" dirty="0"/>
          </a:p>
          <a:p>
            <a:pPr marL="114300" algn="l"/>
            <a:endParaRPr lang="en-US" dirty="0"/>
          </a:p>
          <a:p>
            <a:pPr marL="114300"/>
            <a:r>
              <a:rPr lang="en-US" sz="4400" u="sng" dirty="0"/>
              <a:t>SQL Server Security</a:t>
            </a:r>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277359372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Security</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072074" y="1739475"/>
            <a:ext cx="9724031" cy="4558420"/>
          </a:xfrm>
        </p:spPr>
        <p:txBody>
          <a:bodyPr vert="horz" lIns="91440" tIns="45720" rIns="91440" bIns="45720" rtlCol="0" anchor="ctr">
            <a:normAutofit/>
          </a:bodyPr>
          <a:lstStyle/>
          <a:p>
            <a:pPr marL="114300" algn="l"/>
            <a:endParaRPr lang="en-US" dirty="0"/>
          </a:p>
          <a:p>
            <a:pPr marL="114300" algn="l"/>
            <a:endParaRPr lang="en-US" dirty="0"/>
          </a:p>
          <a:p>
            <a:pPr marL="114300" algn="l"/>
            <a:r>
              <a:rPr lang="en-US" dirty="0"/>
              <a:t>Security is often a political issue within the company. </a:t>
            </a:r>
          </a:p>
          <a:p>
            <a:pPr marL="114300" algn="l"/>
            <a:endParaRPr lang="en-US" dirty="0"/>
          </a:p>
          <a:p>
            <a:pPr marL="114300" algn="l"/>
            <a:r>
              <a:rPr lang="en-US" dirty="0"/>
              <a:t>Who has </a:t>
            </a:r>
            <a:r>
              <a:rPr lang="en-US" dirty="0" err="1"/>
              <a:t>SysAdmin</a:t>
            </a:r>
            <a:r>
              <a:rPr lang="en-US" dirty="0"/>
              <a:t> privileges or other high-level roles that have access to the SQL Servers and databases?</a:t>
            </a:r>
          </a:p>
          <a:p>
            <a:pPr marL="114300" algn="l"/>
            <a:endParaRPr lang="en-US" dirty="0"/>
          </a:p>
          <a:p>
            <a:pPr marL="114300" algn="l"/>
            <a:endParaRPr lang="en-US" dirty="0"/>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8272674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Security</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072074" y="1739475"/>
            <a:ext cx="9724031" cy="4558420"/>
          </a:xfrm>
        </p:spPr>
        <p:txBody>
          <a:bodyPr vert="horz" lIns="91440" tIns="45720" rIns="91440" bIns="45720" rtlCol="0" anchor="ctr">
            <a:normAutofit/>
          </a:bodyPr>
          <a:lstStyle/>
          <a:p>
            <a:pPr marL="114300" algn="l"/>
            <a:endParaRPr lang="en-US" dirty="0"/>
          </a:p>
          <a:p>
            <a:pPr marL="114300" algn="l"/>
            <a:endParaRPr lang="en-US" dirty="0"/>
          </a:p>
          <a:p>
            <a:pPr marL="114300" algn="l"/>
            <a:endParaRPr lang="en-US" dirty="0"/>
          </a:p>
          <a:p>
            <a:pPr marL="114300" algn="l"/>
            <a:r>
              <a:rPr lang="en-US" dirty="0"/>
              <a:t>Scripts from Kenneth Fisher</a:t>
            </a:r>
          </a:p>
          <a:p>
            <a:pPr marL="457200" indent="-342900" algn="l">
              <a:buFont typeface="Arial" panose="020B0604020202020204" pitchFamily="34" charset="0"/>
              <a:buChar char="•"/>
            </a:pPr>
            <a:r>
              <a:rPr lang="en-US" dirty="0">
                <a:hlinkClick r:id="rId3"/>
              </a:rPr>
              <a:t>https://github.com/sqlstudent144/SQL-Server-Scripts/blob/master/sp_SrvPermissions.sql</a:t>
            </a:r>
            <a:endParaRPr lang="en-US" dirty="0"/>
          </a:p>
          <a:p>
            <a:pPr marL="457200" indent="-342900" algn="l">
              <a:buFont typeface="Arial" panose="020B0604020202020204" pitchFamily="34" charset="0"/>
              <a:buChar char="•"/>
            </a:pPr>
            <a:endParaRPr lang="en-US" dirty="0"/>
          </a:p>
          <a:p>
            <a:pPr marL="457200" indent="-342900" algn="l">
              <a:buFont typeface="Arial" panose="020B0604020202020204" pitchFamily="34" charset="0"/>
              <a:buChar char="•"/>
            </a:pPr>
            <a:r>
              <a:rPr lang="en-US" dirty="0">
                <a:hlinkClick r:id="rId4"/>
              </a:rPr>
              <a:t>https://github.com/sqlstudent144/SQL-Server-Scripts/blob/master/sp_DBPermissions.sql</a:t>
            </a:r>
            <a:endParaRPr lang="en-US" dirty="0"/>
          </a:p>
          <a:p>
            <a:pPr marL="114300" algn="l"/>
            <a:endParaRPr lang="en-US" dirty="0"/>
          </a:p>
          <a:p>
            <a:pPr marL="114300" algn="l"/>
            <a:endParaRPr lang="en-US" dirty="0"/>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1000494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Security</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072074" y="1739475"/>
            <a:ext cx="9724031" cy="4558420"/>
          </a:xfrm>
        </p:spPr>
        <p:txBody>
          <a:bodyPr vert="horz" lIns="91440" tIns="45720" rIns="91440" bIns="45720" rtlCol="0" anchor="ctr">
            <a:normAutofit/>
          </a:bodyPr>
          <a:lstStyle/>
          <a:p>
            <a:pPr marL="114300" algn="l"/>
            <a:endParaRPr lang="en-US" dirty="0"/>
          </a:p>
          <a:p>
            <a:pPr marL="114300" algn="l"/>
            <a:endParaRPr lang="en-US" dirty="0"/>
          </a:p>
          <a:p>
            <a:pPr marL="114300" algn="l"/>
            <a:endParaRPr lang="en-US" dirty="0"/>
          </a:p>
          <a:p>
            <a:pPr marL="114300"/>
            <a:r>
              <a:rPr lang="en-US" dirty="0" err="1"/>
              <a:t>Sp_Blitz</a:t>
            </a:r>
            <a:r>
              <a:rPr lang="en-US" dirty="0"/>
              <a:t> from the First Responder Kit</a:t>
            </a:r>
          </a:p>
          <a:p>
            <a:pPr marL="114300" algn="l"/>
            <a:endParaRPr lang="en-US" dirty="0"/>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289009871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Security</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072074" y="1739475"/>
            <a:ext cx="9724031" cy="4558420"/>
          </a:xfrm>
        </p:spPr>
        <p:txBody>
          <a:bodyPr vert="horz" lIns="91440" tIns="45720" rIns="91440" bIns="45720" rtlCol="0" anchor="ctr">
            <a:normAutofit/>
          </a:bodyPr>
          <a:lstStyle/>
          <a:p>
            <a:pPr marL="114300" algn="l"/>
            <a:endParaRPr lang="en-US" dirty="0"/>
          </a:p>
          <a:p>
            <a:pPr marL="114300" algn="l"/>
            <a:endParaRPr lang="en-US" dirty="0"/>
          </a:p>
          <a:p>
            <a:pPr marL="114300" algn="l"/>
            <a:endParaRPr lang="en-US" dirty="0"/>
          </a:p>
          <a:p>
            <a:pPr marL="114300"/>
            <a:r>
              <a:rPr lang="en-US" dirty="0"/>
              <a:t>DEMO</a:t>
            </a:r>
          </a:p>
          <a:p>
            <a:pPr marL="114300" algn="l"/>
            <a:endParaRPr lang="en-US" dirty="0"/>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129699815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Bonus </a:t>
            </a:r>
            <a:r>
              <a:rPr lang="en-US" sz="4000" b="1" dirty="0">
                <a:solidFill>
                  <a:schemeClr val="bg1"/>
                </a:solidFill>
              </a:rPr>
              <a:t>T</a:t>
            </a:r>
            <a:r>
              <a:rPr lang="en-US" sz="4000" b="1" i="0" dirty="0">
                <a:solidFill>
                  <a:schemeClr val="bg1"/>
                </a:solidFill>
                <a:effectLst/>
              </a:rPr>
              <a:t>hought: Monitoring</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009930" y="2147788"/>
            <a:ext cx="9724031" cy="4558420"/>
          </a:xfrm>
        </p:spPr>
        <p:txBody>
          <a:bodyPr vert="horz" lIns="91440" tIns="45720" rIns="91440" bIns="45720" rtlCol="0" anchor="ctr">
            <a:normAutofit/>
          </a:bodyPr>
          <a:lstStyle/>
          <a:p>
            <a:pPr marL="114300" algn="l"/>
            <a:r>
              <a:rPr lang="en-US" dirty="0"/>
              <a:t>Data professionals need to have insight into the performance of their critical environments.</a:t>
            </a:r>
          </a:p>
          <a:p>
            <a:pPr marL="114300" algn="l"/>
            <a:endParaRPr lang="en-US" dirty="0"/>
          </a:p>
          <a:p>
            <a:pPr marL="114300" algn="l"/>
            <a:r>
              <a:rPr lang="en-US" dirty="0"/>
              <a:t>3</a:t>
            </a:r>
            <a:r>
              <a:rPr lang="en-US" baseline="30000" dirty="0"/>
              <a:t>rd</a:t>
            </a:r>
            <a:r>
              <a:rPr lang="en-US" dirty="0"/>
              <a:t> Party Software: Lots of options here. </a:t>
            </a:r>
          </a:p>
          <a:p>
            <a:pPr marL="114300" algn="l"/>
            <a:r>
              <a:rPr lang="en-US" dirty="0"/>
              <a:t>Advantage: Will often have less bugs and gaps than trying to build your own.</a:t>
            </a:r>
          </a:p>
          <a:p>
            <a:pPr marL="114300" algn="l"/>
            <a:endParaRPr lang="en-US" dirty="0"/>
          </a:p>
          <a:p>
            <a:pPr marL="114300" algn="l"/>
            <a:r>
              <a:rPr lang="en-US" dirty="0"/>
              <a:t>First Responder Kit: Has a </a:t>
            </a:r>
            <a:r>
              <a:rPr lang="en-US" dirty="0" err="1"/>
              <a:t>Github</a:t>
            </a:r>
            <a:r>
              <a:rPr lang="en-US" dirty="0"/>
              <a:t>. Can log various results to a table.</a:t>
            </a:r>
          </a:p>
          <a:p>
            <a:pPr marL="114300" algn="l"/>
            <a:endParaRPr lang="en-US" dirty="0"/>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237672250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Monitoring</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009930" y="2147788"/>
            <a:ext cx="9724031" cy="4558420"/>
          </a:xfrm>
        </p:spPr>
        <p:txBody>
          <a:bodyPr vert="horz" lIns="91440" tIns="45720" rIns="91440" bIns="45720" rtlCol="0" anchor="ctr">
            <a:normAutofit/>
          </a:bodyPr>
          <a:lstStyle/>
          <a:p>
            <a:pPr marL="114300" algn="l"/>
            <a:endParaRPr lang="en-US" dirty="0"/>
          </a:p>
          <a:p>
            <a:pPr marL="114300" algn="l"/>
            <a:r>
              <a:rPr lang="en-US" dirty="0" err="1"/>
              <a:t>Sp_WhoisActive</a:t>
            </a:r>
            <a:r>
              <a:rPr lang="en-US" dirty="0"/>
              <a:t>: Has a </a:t>
            </a:r>
            <a:r>
              <a:rPr lang="en-US" dirty="0" err="1"/>
              <a:t>Github</a:t>
            </a:r>
            <a:r>
              <a:rPr lang="en-US" dirty="0"/>
              <a:t>. Can log various results to a table.</a:t>
            </a:r>
          </a:p>
          <a:p>
            <a:pPr marL="114300" algn="l"/>
            <a:endParaRPr lang="en-US" dirty="0"/>
          </a:p>
          <a:p>
            <a:pPr marL="114300" algn="l"/>
            <a:r>
              <a:rPr lang="en-US" dirty="0"/>
              <a:t>Query Store:</a:t>
            </a:r>
          </a:p>
          <a:p>
            <a:pPr marL="114300" algn="l"/>
            <a:r>
              <a:rPr lang="en-US" dirty="0">
                <a:hlinkClick r:id="rId3"/>
              </a:rPr>
              <a:t>https://leemarkum.com/archive/category/query-store/</a:t>
            </a:r>
            <a:r>
              <a:rPr lang="en-US" dirty="0"/>
              <a:t> </a:t>
            </a:r>
          </a:p>
          <a:p>
            <a:pPr marL="114300" algn="l"/>
            <a:endParaRPr lang="en-US" dirty="0"/>
          </a:p>
          <a:p>
            <a:pPr marL="114300" algn="l"/>
            <a:r>
              <a:rPr lang="en-US" dirty="0">
                <a:hlinkClick r:id="rId4"/>
              </a:rPr>
              <a:t>https://www.youtube.com/watch?v=JPeJPJW62go</a:t>
            </a:r>
            <a:r>
              <a:rPr lang="en-US" dirty="0"/>
              <a:t> at the 15 minutes and 28 seconds mark.</a:t>
            </a:r>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353968033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4000" b="1" i="0" dirty="0">
                <a:solidFill>
                  <a:schemeClr val="bg1"/>
                </a:solidFill>
                <a:effectLst/>
              </a:rPr>
              <a:t>Monitoring</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009930" y="2147788"/>
            <a:ext cx="9724031" cy="4558420"/>
          </a:xfrm>
        </p:spPr>
        <p:txBody>
          <a:bodyPr vert="horz" lIns="91440" tIns="45720" rIns="91440" bIns="45720" rtlCol="0" anchor="ctr">
            <a:normAutofit/>
          </a:bodyPr>
          <a:lstStyle/>
          <a:p>
            <a:pPr marL="114300" algn="l"/>
            <a:endParaRPr lang="en-US" dirty="0"/>
          </a:p>
          <a:p>
            <a:pPr marL="114300" algn="l"/>
            <a:r>
              <a:rPr lang="en-US" dirty="0"/>
              <a:t>For Cloud: Storage IOPS, throughput and latency. </a:t>
            </a:r>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38746917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Setting Expectations</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233982" y="1941747"/>
            <a:ext cx="9724031" cy="4110273"/>
          </a:xfrm>
        </p:spPr>
        <p:txBody>
          <a:bodyPr vert="horz" lIns="91440" tIns="45720" rIns="91440" bIns="45720" rtlCol="0" anchor="ctr">
            <a:normAutofit/>
          </a:bodyPr>
          <a:lstStyle/>
          <a:p>
            <a:pPr algn="l"/>
            <a:r>
              <a:rPr lang="en-US" dirty="0"/>
              <a:t>Level 100 – 200 presentation</a:t>
            </a:r>
          </a:p>
          <a:p>
            <a:pPr indent="-228600" algn="l">
              <a:buFont typeface="Arial" panose="020B0604020202020204" pitchFamily="34" charset="0"/>
              <a:buChar char="•"/>
            </a:pPr>
            <a:endParaRPr lang="en-US" sz="2000" dirty="0"/>
          </a:p>
        </p:txBody>
      </p:sp>
    </p:spTree>
    <p:extLst>
      <p:ext uri="{BB962C8B-B14F-4D97-AF65-F5344CB8AC3E}">
        <p14:creationId xmlns:p14="http://schemas.microsoft.com/office/powerpoint/2010/main" val="320237937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4000" b="1" i="0" kern="1200" dirty="0">
                <a:solidFill>
                  <a:srgbClr val="FFFFFF"/>
                </a:solidFill>
                <a:effectLst/>
                <a:latin typeface="+mj-lt"/>
                <a:ea typeface="+mj-ea"/>
                <a:cs typeface="+mj-cs"/>
              </a:rPr>
              <a:t>Summary</a:t>
            </a:r>
            <a:endParaRPr lang="en-US" sz="40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1622745"/>
            <a:ext cx="9724031" cy="4713400"/>
          </a:xfrm>
        </p:spPr>
        <p:txBody>
          <a:bodyPr vert="horz" lIns="91440" tIns="45720" rIns="91440" bIns="45720" rtlCol="0" anchor="ctr">
            <a:normAutofit/>
          </a:bodyPr>
          <a:lstStyle/>
          <a:p>
            <a:pPr algn="l"/>
            <a:endParaRPr lang="en-US" sz="1600" dirty="0"/>
          </a:p>
          <a:p>
            <a:pPr algn="l">
              <a:buFont typeface="+mj-lt"/>
              <a:buAutoNum type="arabicPeriod"/>
            </a:pPr>
            <a:r>
              <a:rPr lang="en-US" sz="3200" dirty="0"/>
              <a:t>Building an environment inventory </a:t>
            </a:r>
          </a:p>
          <a:p>
            <a:pPr algn="l">
              <a:buFont typeface="+mj-lt"/>
              <a:buAutoNum type="arabicPeriod"/>
            </a:pPr>
            <a:r>
              <a:rPr lang="en-US" sz="3200" dirty="0"/>
              <a:t>Backups</a:t>
            </a:r>
          </a:p>
          <a:p>
            <a:pPr algn="l">
              <a:buFont typeface="+mj-lt"/>
              <a:buAutoNum type="arabicPeriod"/>
            </a:pPr>
            <a:r>
              <a:rPr lang="en-US" sz="3200" dirty="0"/>
              <a:t>SQL Agent Job Notifications</a:t>
            </a:r>
          </a:p>
          <a:p>
            <a:pPr algn="l">
              <a:buFont typeface="+mj-lt"/>
              <a:buAutoNum type="arabicPeriod"/>
            </a:pPr>
            <a:r>
              <a:rPr lang="en-US" sz="3200" dirty="0"/>
              <a:t>Security</a:t>
            </a:r>
          </a:p>
          <a:p>
            <a:pPr algn="l"/>
            <a:endParaRPr lang="en-US" sz="2000" dirty="0"/>
          </a:p>
        </p:txBody>
      </p:sp>
    </p:spTree>
    <p:extLst>
      <p:ext uri="{BB962C8B-B14F-4D97-AF65-F5344CB8AC3E}">
        <p14:creationId xmlns:p14="http://schemas.microsoft.com/office/powerpoint/2010/main" val="13101928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600" b="1" i="0" dirty="0">
                <a:solidFill>
                  <a:schemeClr val="bg1"/>
                </a:solidFill>
                <a:effectLst/>
              </a:rPr>
              <a:t>4 Focus Points In a New DBA Role</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457558" y="1747997"/>
            <a:ext cx="9724031" cy="4940717"/>
          </a:xfrm>
        </p:spPr>
        <p:txBody>
          <a:bodyPr vert="horz" lIns="91440" tIns="45720" rIns="91440" bIns="45720" rtlCol="0" anchor="ctr">
            <a:normAutofit/>
          </a:bodyPr>
          <a:lstStyle/>
          <a:p>
            <a:r>
              <a:rPr lang="en-US" sz="4400"/>
              <a:t>Thank you for attending!</a:t>
            </a:r>
          </a:p>
        </p:txBody>
      </p:sp>
    </p:spTree>
    <p:extLst>
      <p:ext uri="{BB962C8B-B14F-4D97-AF65-F5344CB8AC3E}">
        <p14:creationId xmlns:p14="http://schemas.microsoft.com/office/powerpoint/2010/main" val="67091852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600" b="1" i="0" dirty="0">
                <a:solidFill>
                  <a:schemeClr val="bg1"/>
                </a:solidFill>
                <a:effectLst/>
              </a:rPr>
              <a:t>4 Focus Points In a New DBA Role</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208181" y="1885279"/>
            <a:ext cx="2879052" cy="4940717"/>
          </a:xfrm>
        </p:spPr>
        <p:txBody>
          <a:bodyPr vert="horz" lIns="91440" tIns="45720" rIns="91440" bIns="45720" rtlCol="0" anchor="ctr">
            <a:normAutofit/>
          </a:bodyPr>
          <a:lstStyle/>
          <a:p>
            <a:pPr algn="l"/>
            <a:r>
              <a:rPr lang="en-US" sz="4000"/>
              <a:t>QUESTIONS?</a:t>
            </a:r>
          </a:p>
        </p:txBody>
      </p:sp>
      <p:pic>
        <p:nvPicPr>
          <p:cNvPr id="5" name="Picture 4" descr="Different colored question marks">
            <a:extLst>
              <a:ext uri="{FF2B5EF4-FFF2-40B4-BE49-F238E27FC236}">
                <a16:creationId xmlns:a16="http://schemas.microsoft.com/office/drawing/2014/main" id="{6AC22B36-6167-48AD-8B30-C6736CC6F2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2613" y="2007535"/>
            <a:ext cx="7949713" cy="4105373"/>
          </a:xfrm>
          <a:prstGeom prst="rect">
            <a:avLst/>
          </a:prstGeom>
        </p:spPr>
      </p:pic>
    </p:spTree>
    <p:extLst>
      <p:ext uri="{BB962C8B-B14F-4D97-AF65-F5344CB8AC3E}">
        <p14:creationId xmlns:p14="http://schemas.microsoft.com/office/powerpoint/2010/main" val="40363606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a:solidFill>
                  <a:srgbClr val="FFFFFF"/>
                </a:solidFill>
                <a:effectLst/>
                <a:latin typeface="+mj-lt"/>
                <a:ea typeface="+mj-ea"/>
                <a:cs typeface="+mj-cs"/>
              </a:rPr>
              <a:t>Contact Information</a:t>
            </a:r>
            <a:endParaRPr lang="en-US" sz="3700" b="1" kern="120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06722" y="1579995"/>
            <a:ext cx="8537157" cy="5235256"/>
          </a:xfrm>
        </p:spPr>
        <p:txBody>
          <a:bodyPr vert="horz" lIns="91440" tIns="45720" rIns="91440" bIns="45720" rtlCol="0" anchor="ctr">
            <a:normAutofit/>
          </a:bodyPr>
          <a:lstStyle/>
          <a:p>
            <a:pPr indent="-228600" algn="l">
              <a:buFont typeface="Arial" panose="020B0604020202020204" pitchFamily="34" charset="0"/>
              <a:buChar char="•"/>
            </a:pPr>
            <a:endParaRPr lang="en-US" sz="1400" dirty="0"/>
          </a:p>
          <a:p>
            <a:pPr marL="342900" indent="-228600" algn="l">
              <a:buFont typeface="Arial" panose="020B0604020202020204" pitchFamily="34" charset="0"/>
              <a:buChar char="•"/>
            </a:pPr>
            <a:r>
              <a:rPr lang="en-US" dirty="0"/>
              <a:t>Twitter: @leemarkum</a:t>
            </a:r>
          </a:p>
          <a:p>
            <a:pPr marL="342900" indent="-228600" algn="l">
              <a:buFont typeface="Arial" panose="020B0604020202020204" pitchFamily="34" charset="0"/>
              <a:buChar char="•"/>
            </a:pPr>
            <a:endParaRPr lang="en-US" dirty="0"/>
          </a:p>
          <a:p>
            <a:pPr marL="342900" indent="-228600" algn="l">
              <a:buFont typeface="Arial" panose="020B0604020202020204" pitchFamily="34" charset="0"/>
              <a:buChar char="•"/>
            </a:pPr>
            <a:r>
              <a:rPr lang="en-US" dirty="0"/>
              <a:t>LinkedIn: </a:t>
            </a:r>
            <a:r>
              <a:rPr lang="en-US" dirty="0">
                <a:hlinkClick r:id="rId3"/>
              </a:rPr>
              <a:t>https://www.linkedin.com/in/leemarkum/</a:t>
            </a:r>
            <a:endParaRPr lang="en-US" dirty="0"/>
          </a:p>
          <a:p>
            <a:pPr marL="342900" indent="-228600" algn="l">
              <a:buFont typeface="Arial" panose="020B0604020202020204" pitchFamily="34" charset="0"/>
              <a:buChar char="•"/>
            </a:pPr>
            <a:endParaRPr lang="en-US" dirty="0"/>
          </a:p>
          <a:p>
            <a:pPr marL="342900" indent="-228600" algn="l">
              <a:buFont typeface="Arial" panose="020B0604020202020204" pitchFamily="34" charset="0"/>
              <a:buChar char="•"/>
            </a:pPr>
            <a:r>
              <a:rPr lang="en-US" dirty="0"/>
              <a:t>Email: leem@leemarkum.com</a:t>
            </a:r>
          </a:p>
          <a:p>
            <a:pPr indent="-228600" algn="l">
              <a:buFont typeface="Arial" panose="020B0604020202020204" pitchFamily="34" charset="0"/>
              <a:buChar char="•"/>
            </a:pPr>
            <a:endParaRPr lang="en-US" sz="1400" dirty="0"/>
          </a:p>
        </p:txBody>
      </p:sp>
    </p:spTree>
    <p:extLst>
      <p:ext uri="{BB962C8B-B14F-4D97-AF65-F5344CB8AC3E}">
        <p14:creationId xmlns:p14="http://schemas.microsoft.com/office/powerpoint/2010/main" val="9341728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94538"/>
            <a:ext cx="9895951" cy="1033669"/>
          </a:xfrm>
        </p:spPr>
        <p:txBody>
          <a:bodyPr vert="horz" lIns="91440" tIns="45720" rIns="91440" bIns="45720" rtlCol="0" anchor="ctr">
            <a:normAutofit/>
          </a:bodyPr>
          <a:lstStyle/>
          <a:p>
            <a:r>
              <a:rPr lang="en-US" sz="3700" b="1" i="0" kern="1200" dirty="0">
                <a:solidFill>
                  <a:srgbClr val="FFFFFF"/>
                </a:solidFill>
                <a:effectLst/>
                <a:latin typeface="+mj-lt"/>
                <a:ea typeface="+mj-ea"/>
                <a:cs typeface="+mj-cs"/>
              </a:rPr>
              <a:t>Agenda</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371599" y="1622745"/>
            <a:ext cx="9724031" cy="4713400"/>
          </a:xfrm>
        </p:spPr>
        <p:txBody>
          <a:bodyPr vert="horz" lIns="91440" tIns="45720" rIns="91440" bIns="45720" rtlCol="0" anchor="ctr">
            <a:normAutofit/>
          </a:bodyPr>
          <a:lstStyle/>
          <a:p>
            <a:pPr algn="l">
              <a:buFont typeface="+mj-lt"/>
              <a:buAutoNum type="arabicPeriod"/>
            </a:pPr>
            <a:r>
              <a:rPr lang="en-US" dirty="0"/>
              <a:t>Building an environment inventory</a:t>
            </a:r>
          </a:p>
          <a:p>
            <a:pPr algn="l">
              <a:buFont typeface="+mj-lt"/>
              <a:buAutoNum type="arabicPeriod"/>
            </a:pPr>
            <a:r>
              <a:rPr lang="en-US"/>
              <a:t>Backups</a:t>
            </a:r>
            <a:endParaRPr lang="en-US" dirty="0"/>
          </a:p>
          <a:p>
            <a:pPr algn="l">
              <a:buFont typeface="+mj-lt"/>
              <a:buAutoNum type="arabicPeriod"/>
            </a:pPr>
            <a:r>
              <a:rPr lang="en-US" dirty="0"/>
              <a:t>SQL Agent Job Notifications</a:t>
            </a:r>
          </a:p>
          <a:p>
            <a:pPr algn="l">
              <a:buFont typeface="+mj-lt"/>
              <a:buAutoNum type="arabicPeriod"/>
            </a:pPr>
            <a:r>
              <a:rPr lang="en-US" dirty="0"/>
              <a:t>Security</a:t>
            </a:r>
          </a:p>
          <a:p>
            <a:pPr algn="l"/>
            <a:endParaRPr lang="en-US" sz="2000" dirty="0"/>
          </a:p>
        </p:txBody>
      </p:sp>
    </p:spTree>
    <p:extLst>
      <p:ext uri="{BB962C8B-B14F-4D97-AF65-F5344CB8AC3E}">
        <p14:creationId xmlns:p14="http://schemas.microsoft.com/office/powerpoint/2010/main" val="35941360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600" b="1" i="0" dirty="0">
                <a:solidFill>
                  <a:schemeClr val="bg1"/>
                </a:solidFill>
                <a:effectLst/>
              </a:rPr>
              <a:t>4 Focus Points In a New DBA Role</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marL="114300" algn="l"/>
            <a:endParaRPr lang="en-US" dirty="0"/>
          </a:p>
          <a:p>
            <a:pPr marL="114300" algn="l"/>
            <a:endParaRPr lang="en-US" dirty="0"/>
          </a:p>
          <a:p>
            <a:pPr marL="114300" algn="l"/>
            <a:endParaRPr lang="en-US" dirty="0"/>
          </a:p>
          <a:p>
            <a:pPr marL="114300"/>
            <a:r>
              <a:rPr lang="en-US" sz="4400" u="sng" dirty="0"/>
              <a:t>Build An Environment Inventory</a:t>
            </a:r>
          </a:p>
          <a:p>
            <a:pPr algn="l"/>
            <a:endParaRPr lang="en-US" sz="1700" b="0" i="0" dirty="0">
              <a:effectLst/>
            </a:endParaRPr>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a:p>
            <a:pPr indent="-228600" algn="l">
              <a:buFont typeface="Arial" panose="020B0604020202020204" pitchFamily="34" charset="0"/>
              <a:buChar char="•"/>
            </a:pPr>
            <a:endParaRPr lang="en-US" sz="1700" dirty="0"/>
          </a:p>
        </p:txBody>
      </p:sp>
    </p:spTree>
    <p:extLst>
      <p:ext uri="{BB962C8B-B14F-4D97-AF65-F5344CB8AC3E}">
        <p14:creationId xmlns:p14="http://schemas.microsoft.com/office/powerpoint/2010/main" val="37696666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600" b="1" i="0" dirty="0">
                <a:solidFill>
                  <a:schemeClr val="bg1"/>
                </a:solidFill>
                <a:effectLst/>
              </a:rPr>
              <a:t>Build an Environment Inventory</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25340" y="1597432"/>
            <a:ext cx="9724031" cy="4558420"/>
          </a:xfrm>
        </p:spPr>
        <p:txBody>
          <a:bodyPr vert="horz" lIns="91440" tIns="45720" rIns="91440" bIns="45720" rtlCol="0" anchor="ctr">
            <a:normAutofit/>
          </a:bodyPr>
          <a:lstStyle/>
          <a:p>
            <a:pPr algn="l"/>
            <a:r>
              <a:rPr lang="en-US" dirty="0"/>
              <a:t>“How many SQL Servers are there at company ‘x’?”</a:t>
            </a:r>
          </a:p>
          <a:p>
            <a:pPr algn="l"/>
            <a:endParaRPr lang="en-US" dirty="0"/>
          </a:p>
          <a:p>
            <a:pPr algn="l"/>
            <a:r>
              <a:rPr lang="en-US" dirty="0"/>
              <a:t>You can’t manage what you don’t know about!!</a:t>
            </a:r>
          </a:p>
          <a:p>
            <a:pPr algn="l"/>
            <a:endParaRPr lang="en-US" dirty="0"/>
          </a:p>
          <a:p>
            <a:pPr algn="l"/>
            <a:endParaRPr lang="en-US" dirty="0"/>
          </a:p>
        </p:txBody>
      </p:sp>
    </p:spTree>
    <p:extLst>
      <p:ext uri="{BB962C8B-B14F-4D97-AF65-F5344CB8AC3E}">
        <p14:creationId xmlns:p14="http://schemas.microsoft.com/office/powerpoint/2010/main" val="7098160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600" b="1" i="0" dirty="0">
                <a:solidFill>
                  <a:schemeClr val="bg1"/>
                </a:solidFill>
                <a:effectLst/>
              </a:rPr>
              <a:t>Build an Environment Inventory</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07585" y="1948506"/>
            <a:ext cx="9724031" cy="4558420"/>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rPr>
              <a:t>Why build an inventory?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1D1C1D"/>
              </a:solidFill>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D1C1D"/>
                </a:solidFill>
                <a:effectLst/>
              </a:rPr>
              <a:t>Keeps you informed about the size of your environment.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1D1C1D"/>
              </a:solidFill>
              <a:effectLst/>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D1C1D"/>
                </a:solidFill>
                <a:effectLst/>
              </a:rPr>
              <a:t>Tells you how many SQL Servers are out of support in your environment.</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1D1C1D"/>
              </a:solidFill>
              <a:effectLst/>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solidFill>
                  <a:srgbClr val="1D1C1D"/>
                </a:solidFill>
              </a:rPr>
              <a:t>Show </a:t>
            </a:r>
            <a:r>
              <a:rPr lang="en-US" b="0" i="0" dirty="0">
                <a:solidFill>
                  <a:srgbClr val="1D1C1D"/>
                </a:solidFill>
                <a:effectLst/>
              </a:rPr>
              <a:t>others that you’re serious about learning your environment. </a:t>
            </a:r>
          </a:p>
          <a:p>
            <a:pPr algn="l"/>
            <a:endParaRPr lang="en-US" dirty="0"/>
          </a:p>
          <a:p>
            <a:pPr algn="l"/>
            <a:endParaRPr lang="en-US" dirty="0"/>
          </a:p>
        </p:txBody>
      </p:sp>
    </p:spTree>
    <p:extLst>
      <p:ext uri="{BB962C8B-B14F-4D97-AF65-F5344CB8AC3E}">
        <p14:creationId xmlns:p14="http://schemas.microsoft.com/office/powerpoint/2010/main" val="139907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1B15ED52-F352-441B-82BF-E0EA34836D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B2E3793-BFE6-45A2-9B7B-E18844431C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C4C4868-CB8F-4AF9-9CDB-8108F2C19B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5E0459-6403-40CD-989D-56A4407CA1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53E5B1A8-3AC9-4BD1-9BBC-78CA94F2D1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B0117D6-4C8C-4A4F-AF43-1AF76942B7B6}"/>
              </a:ext>
            </a:extLst>
          </p:cNvPr>
          <p:cNvSpPr>
            <a:spLocks noGrp="1"/>
          </p:cNvSpPr>
          <p:nvPr>
            <p:ph type="ctrTitle"/>
          </p:nvPr>
        </p:nvSpPr>
        <p:spPr>
          <a:xfrm>
            <a:off x="1371599" y="258324"/>
            <a:ext cx="9895951" cy="1036322"/>
          </a:xfrm>
        </p:spPr>
        <p:txBody>
          <a:bodyPr vert="horz" lIns="91440" tIns="45720" rIns="91440" bIns="45720" rtlCol="0" anchor="ctr">
            <a:normAutofit/>
          </a:bodyPr>
          <a:lstStyle/>
          <a:p>
            <a:r>
              <a:rPr lang="en-US" sz="3600" b="1" i="0" dirty="0">
                <a:solidFill>
                  <a:schemeClr val="bg1"/>
                </a:solidFill>
                <a:effectLst/>
              </a:rPr>
              <a:t>Build an Environment Inventory</a:t>
            </a:r>
            <a:endParaRPr lang="en-US" sz="3700" b="1" kern="1200" dirty="0">
              <a:solidFill>
                <a:srgbClr val="FFFFFF"/>
              </a:solidFill>
              <a:latin typeface="+mj-lt"/>
              <a:ea typeface="+mj-ea"/>
              <a:cs typeface="+mj-cs"/>
            </a:endParaRPr>
          </a:p>
        </p:txBody>
      </p:sp>
      <p:sp>
        <p:nvSpPr>
          <p:cNvPr id="3" name="Subtitle 2">
            <a:extLst>
              <a:ext uri="{FF2B5EF4-FFF2-40B4-BE49-F238E27FC236}">
                <a16:creationId xmlns:a16="http://schemas.microsoft.com/office/drawing/2014/main" id="{8FBD61DA-E4F4-4B27-80B1-F26682CE4FE0}"/>
              </a:ext>
            </a:extLst>
          </p:cNvPr>
          <p:cNvSpPr>
            <a:spLocks noGrp="1"/>
          </p:cNvSpPr>
          <p:nvPr>
            <p:ph type="subTitle" idx="1"/>
          </p:nvPr>
        </p:nvSpPr>
        <p:spPr>
          <a:xfrm>
            <a:off x="1107585" y="1948506"/>
            <a:ext cx="9724031" cy="4558420"/>
          </a:xfrm>
        </p:spPr>
        <p:txBody>
          <a:bodyPr vert="horz" lIns="91440" tIns="45720" rIns="91440" bIns="45720" rtlCol="0" anchor="ctr">
            <a:norm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solidFill>
                  <a:srgbClr val="1D1C1D"/>
                </a:solidFill>
                <a:effectLst/>
              </a:rPr>
              <a:t>Why build an inventory?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solidFill>
                <a:srgbClr val="1D1C1D"/>
              </a:solidFill>
            </a:endParaRPr>
          </a:p>
          <a:p>
            <a:pPr marR="0" lvl="0" algn="l" defTabSz="914400" rtl="0" eaLnBrk="1" fontAlgn="auto" latinLnBrk="0" hangingPunct="1">
              <a:lnSpc>
                <a:spcPct val="100000"/>
              </a:lnSpc>
              <a:spcBef>
                <a:spcPts val="0"/>
              </a:spcBef>
              <a:spcAft>
                <a:spcPts val="0"/>
              </a:spcAft>
              <a:buClrTx/>
              <a:buSzTx/>
              <a:tabLst/>
              <a:defRPr/>
            </a:pPr>
            <a:endParaRPr lang="en-US" b="0" i="0" dirty="0">
              <a:solidFill>
                <a:srgbClr val="1D1C1D"/>
              </a:solidFill>
              <a:effectLst/>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D1C1D"/>
                </a:solidFill>
                <a:effectLst/>
              </a:rPr>
              <a:t>Your company and teammates will usually learn about SQL Servers they didn’t know existed. </a:t>
            </a: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US" b="0" i="0" dirty="0">
              <a:solidFill>
                <a:srgbClr val="1D1C1D"/>
              </a:solidFill>
              <a:effectLst/>
            </a:endParaRPr>
          </a:p>
          <a:p>
            <a:pPr marL="342900" marR="0" lvl="0" indent="-3429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0" i="0" dirty="0">
                <a:solidFill>
                  <a:srgbClr val="1D1C1D"/>
                </a:solidFill>
                <a:effectLst/>
              </a:rPr>
              <a:t>Helps you and the company make licensing decisions.</a:t>
            </a:r>
          </a:p>
          <a:p>
            <a:pPr algn="l"/>
            <a:endParaRPr lang="en-US" dirty="0"/>
          </a:p>
          <a:p>
            <a:pPr algn="l"/>
            <a:endParaRPr lang="en-US" dirty="0"/>
          </a:p>
        </p:txBody>
      </p:sp>
    </p:spTree>
    <p:extLst>
      <p:ext uri="{BB962C8B-B14F-4D97-AF65-F5344CB8AC3E}">
        <p14:creationId xmlns:p14="http://schemas.microsoft.com/office/powerpoint/2010/main" val="399303016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34291</TotalTime>
  <Words>2857</Words>
  <Application>Microsoft Office PowerPoint</Application>
  <PresentationFormat>Widescreen</PresentationFormat>
  <Paragraphs>438</Paragraphs>
  <Slides>43</Slides>
  <Notes>43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43</vt:i4>
      </vt:variant>
    </vt:vector>
  </HeadingPairs>
  <TitlesOfParts>
    <vt:vector size="49" baseType="lpstr">
      <vt:lpstr>Arial</vt:lpstr>
      <vt:lpstr>Calibri</vt:lpstr>
      <vt:lpstr>Calibri Light</vt:lpstr>
      <vt:lpstr>Slack-Lato</vt:lpstr>
      <vt:lpstr>Times New Roman</vt:lpstr>
      <vt:lpstr>Office Theme</vt:lpstr>
      <vt:lpstr>4 Focus Points In a New DBA Role</vt:lpstr>
      <vt:lpstr>Thank You!</vt:lpstr>
      <vt:lpstr>About Me</vt:lpstr>
      <vt:lpstr>Setting Expectations</vt:lpstr>
      <vt:lpstr>Agenda</vt:lpstr>
      <vt:lpstr>4 Focus Points In a New DBA Role</vt:lpstr>
      <vt:lpstr>Build an Environment Inventory</vt:lpstr>
      <vt:lpstr>Build an Environment Inventory</vt:lpstr>
      <vt:lpstr>Build an Environment Inventory</vt:lpstr>
      <vt:lpstr>Build an Environment Inventory</vt:lpstr>
      <vt:lpstr>Build an Environment Inventory</vt:lpstr>
      <vt:lpstr>Build an Environment Inventory</vt:lpstr>
      <vt:lpstr>Build an Environment Inventory</vt:lpstr>
      <vt:lpstr>Build an Environment Inventory</vt:lpstr>
      <vt:lpstr>Build an Environment Inventory</vt:lpstr>
      <vt:lpstr>Build an Environment Inventory</vt:lpstr>
      <vt:lpstr>Build An Environment Inventory</vt:lpstr>
      <vt:lpstr>Build an Environment Inventory</vt:lpstr>
      <vt:lpstr>4 Focus Points In a New DBA Role</vt:lpstr>
      <vt:lpstr>Backups</vt:lpstr>
      <vt:lpstr>Backups</vt:lpstr>
      <vt:lpstr>Backups</vt:lpstr>
      <vt:lpstr>Backups</vt:lpstr>
      <vt:lpstr>Backups</vt:lpstr>
      <vt:lpstr>4 Focus Points in a New DBA Role</vt:lpstr>
      <vt:lpstr>SQL Agent Job Notifications</vt:lpstr>
      <vt:lpstr>SQL Agent Job Notifications</vt:lpstr>
      <vt:lpstr>SQL Agent Job Notifications</vt:lpstr>
      <vt:lpstr>SQL Agent Job Notifications</vt:lpstr>
      <vt:lpstr>SQL Agent Job Notifications</vt:lpstr>
      <vt:lpstr>SQL Agent Job Notifications</vt:lpstr>
      <vt:lpstr>4 Focus Points In a New DBA Role</vt:lpstr>
      <vt:lpstr>Security</vt:lpstr>
      <vt:lpstr>Security</vt:lpstr>
      <vt:lpstr>Security</vt:lpstr>
      <vt:lpstr>Security</vt:lpstr>
      <vt:lpstr>Bonus Thought: Monitoring</vt:lpstr>
      <vt:lpstr>Monitoring</vt:lpstr>
      <vt:lpstr>Monitoring</vt:lpstr>
      <vt:lpstr>Summary</vt:lpstr>
      <vt:lpstr>4 Focus Points In a New DBA Role</vt:lpstr>
      <vt:lpstr>4 Focus Points In a New DBA Role</vt:lpstr>
      <vt:lpstr>Contact Information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Features You Can't Use Because Your SQL Server Is Old"</dc:title>
  <dc:creator>Lee Markum</dc:creator>
  <cp:lastModifiedBy>Lee Markum Jr.</cp:lastModifiedBy>
  <cp:revision>10</cp:revision>
  <dcterms:created xsi:type="dcterms:W3CDTF">2021-07-01T02:34:09Z</dcterms:created>
  <dcterms:modified xsi:type="dcterms:W3CDTF">2023-01-17T23:24:35Z</dcterms:modified>
</cp:coreProperties>
</file>