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34"/>
  </p:notesMasterIdLst>
  <p:sldIdLst>
    <p:sldId id="283" r:id="rId2"/>
    <p:sldId id="276" r:id="rId3"/>
    <p:sldId id="300" r:id="rId4"/>
    <p:sldId id="287" r:id="rId5"/>
    <p:sldId id="296" r:id="rId6"/>
    <p:sldId id="281" r:id="rId7"/>
    <p:sldId id="289" r:id="rId8"/>
    <p:sldId id="278" r:id="rId9"/>
    <p:sldId id="322" r:id="rId10"/>
    <p:sldId id="320" r:id="rId11"/>
    <p:sldId id="321" r:id="rId12"/>
    <p:sldId id="323" r:id="rId13"/>
    <p:sldId id="324" r:id="rId14"/>
    <p:sldId id="325" r:id="rId15"/>
    <p:sldId id="330" r:id="rId16"/>
    <p:sldId id="301" r:id="rId17"/>
    <p:sldId id="304" r:id="rId18"/>
    <p:sldId id="311" r:id="rId19"/>
    <p:sldId id="316" r:id="rId20"/>
    <p:sldId id="302" r:id="rId21"/>
    <p:sldId id="303" r:id="rId22"/>
    <p:sldId id="315" r:id="rId23"/>
    <p:sldId id="326" r:id="rId24"/>
    <p:sldId id="327" r:id="rId25"/>
    <p:sldId id="328" r:id="rId26"/>
    <p:sldId id="317" r:id="rId27"/>
    <p:sldId id="318" r:id="rId28"/>
    <p:sldId id="319" r:id="rId29"/>
    <p:sldId id="329" r:id="rId30"/>
    <p:sldId id="288" r:id="rId31"/>
    <p:sldId id="286" r:id="rId32"/>
    <p:sldId id="33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snapToGrid="0">
      <p:cViewPr varScale="1">
        <p:scale>
          <a:sx n="100" d="100"/>
          <a:sy n="100" d="100"/>
        </p:scale>
        <p:origin x="168"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DCD0-F231-41CB-A4DB-0EC1F067354A}"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30FEA-80A0-4E46-B614-E69CF9166EAC}" type="slidenum">
              <a:rPr lang="en-US" smtClean="0"/>
              <a:t>‹#›</a:t>
            </a:fld>
            <a:endParaRPr lang="en-US"/>
          </a:p>
        </p:txBody>
      </p:sp>
    </p:spTree>
    <p:extLst>
      <p:ext uri="{BB962C8B-B14F-4D97-AF65-F5344CB8AC3E}">
        <p14:creationId xmlns:p14="http://schemas.microsoft.com/office/powerpoint/2010/main" val="40900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and I'm glad everyone could join us.  This morning we're going to be talking about “</a:t>
            </a:r>
            <a:r>
              <a:rPr lang="en-US" sz="1200" b="1" i="0" dirty="0">
                <a:solidFill>
                  <a:schemeClr val="bg1"/>
                </a:solidFill>
                <a:effectLst/>
              </a:rPr>
              <a:t>Introduction to PowerShell for the DBA</a:t>
            </a:r>
            <a:r>
              <a:rPr lang="en-US" dirty="0"/>
              <a:t>.”</a:t>
            </a:r>
          </a:p>
        </p:txBody>
      </p:sp>
      <p:sp>
        <p:nvSpPr>
          <p:cNvPr id="4" name="Slide Number Placeholder 3"/>
          <p:cNvSpPr>
            <a:spLocks noGrp="1"/>
          </p:cNvSpPr>
          <p:nvPr>
            <p:ph type="sldNum" sz="quarter" idx="5"/>
          </p:nvPr>
        </p:nvSpPr>
        <p:spPr/>
        <p:txBody>
          <a:bodyPr/>
          <a:lstStyle/>
          <a:p>
            <a:fld id="{AC830FEA-80A0-4E46-B614-E69CF9166EAC}" type="slidenum">
              <a:rPr lang="en-US" smtClean="0"/>
              <a:t>1</a:t>
            </a:fld>
            <a:endParaRPr lang="en-US"/>
          </a:p>
        </p:txBody>
      </p:sp>
    </p:spTree>
    <p:extLst>
      <p:ext uri="{BB962C8B-B14F-4D97-AF65-F5344CB8AC3E}">
        <p14:creationId xmlns:p14="http://schemas.microsoft.com/office/powerpoint/2010/main" val="377392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10</a:t>
            </a:fld>
            <a:endParaRPr lang="en-US"/>
          </a:p>
        </p:txBody>
      </p:sp>
    </p:spTree>
    <p:extLst>
      <p:ext uri="{BB962C8B-B14F-4D97-AF65-F5344CB8AC3E}">
        <p14:creationId xmlns:p14="http://schemas.microsoft.com/office/powerpoint/2010/main" val="2148818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https://leemarkum.com/archive/2020/11/introduction-to-powershell-for-the-dba-part-1/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Install-Module </a:t>
            </a:r>
            <a:r>
              <a:rPr lang="en-US" dirty="0" err="1"/>
              <a:t>DBATools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Install-Module –Name </a:t>
            </a:r>
            <a:r>
              <a:rPr lang="en-US" dirty="0" err="1"/>
              <a:t>SqlServer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11</a:t>
            </a:fld>
            <a:endParaRPr lang="en-US"/>
          </a:p>
        </p:txBody>
      </p:sp>
    </p:spTree>
    <p:extLst>
      <p:ext uri="{BB962C8B-B14F-4D97-AF65-F5344CB8AC3E}">
        <p14:creationId xmlns:p14="http://schemas.microsoft.com/office/powerpoint/2010/main" val="3463667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Get-Command *Login* -Module </a:t>
            </a:r>
            <a:r>
              <a:rPr lang="en-US" dirty="0" err="1"/>
              <a:t>DBATools</a:t>
            </a:r>
            <a:r>
              <a:rPr lang="en-US" dirty="0"/>
              <a:t>, </a:t>
            </a:r>
            <a:r>
              <a:rPr lang="en-US" dirty="0" err="1"/>
              <a:t>SqlServer</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gcm</a:t>
            </a:r>
            <a:r>
              <a:rPr lang="en-US" dirty="0"/>
              <a:t> *mail*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Get-Command *log*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Get-help  or just Help *mail*  Help *login*</a:t>
            </a:r>
          </a:p>
        </p:txBody>
      </p:sp>
      <p:sp>
        <p:nvSpPr>
          <p:cNvPr id="4" name="Slide Number Placeholder 3"/>
          <p:cNvSpPr>
            <a:spLocks noGrp="1"/>
          </p:cNvSpPr>
          <p:nvPr>
            <p:ph type="sldNum" sz="quarter" idx="5"/>
          </p:nvPr>
        </p:nvSpPr>
        <p:spPr/>
        <p:txBody>
          <a:bodyPr/>
          <a:lstStyle/>
          <a:p>
            <a:fld id="{AC830FEA-80A0-4E46-B614-E69CF9166EAC}" type="slidenum">
              <a:rPr lang="en-US" smtClean="0"/>
              <a:t>12</a:t>
            </a:fld>
            <a:endParaRPr lang="en-US"/>
          </a:p>
        </p:txBody>
      </p:sp>
    </p:spTree>
    <p:extLst>
      <p:ext uri="{BB962C8B-B14F-4D97-AF65-F5344CB8AC3E}">
        <p14:creationId xmlns:p14="http://schemas.microsoft.com/office/powerpoint/2010/main" val="37765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Get-Help: This gives you the available syntax for PowerShell topics but can also be used to find commands you might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often multiple sets of syntax options. Each is a unique combination of parameters and switches. The alias Help is less typing, obviously and keeps the output to a page at a time rather than outputting multiple pages of content across the screen all at once.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parameters and their values are in square brackets. For example [-</a:t>
            </a:r>
            <a:r>
              <a:rPr lang="en-US" dirty="0" err="1"/>
              <a:t>ComputerName</a:t>
            </a:r>
            <a:r>
              <a:rPr lang="en-US" dirty="0"/>
              <a:t> &lt;String[ ]&gt;] . If there are no square brackets around a parameter and it’s value, then that parameter is mandatory. </a:t>
            </a:r>
            <a:r>
              <a:rPr lang="en-US" dirty="0" err="1"/>
              <a:t>Forexample</a:t>
            </a:r>
            <a:r>
              <a:rPr lang="en-US" dirty="0"/>
              <a:t> Get-</a:t>
            </a:r>
            <a:r>
              <a:rPr lang="en-US" dirty="0" err="1"/>
              <a:t>EventLog</a:t>
            </a:r>
            <a:r>
              <a:rPr lang="en-US" dirty="0"/>
              <a:t> has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LogName</a:t>
            </a:r>
            <a:r>
              <a:rPr lang="en-US" dirty="0"/>
              <a:t>] &lt;string&gt; . This means that the </a:t>
            </a:r>
            <a:r>
              <a:rPr lang="en-US" dirty="0" err="1"/>
              <a:t>LogName</a:t>
            </a:r>
            <a:r>
              <a:rPr lang="en-US" dirty="0"/>
              <a:t> parameter is required and takes a string value, like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values in Help output are switches and will show &lt;Switch&gt; in the Help output. For example Help </a:t>
            </a:r>
            <a:r>
              <a:rPr lang="en-US" dirty="0" err="1"/>
              <a:t>Resotre-DbaDatabase</a:t>
            </a:r>
            <a:r>
              <a:rPr lang="en-US" dirty="0"/>
              <a:t> has a switch called –</a:t>
            </a:r>
            <a:r>
              <a:rPr lang="en-US" dirty="0" err="1"/>
              <a:t>WithReplace</a:t>
            </a:r>
            <a:r>
              <a:rPr lang="en-US" dirty="0"/>
              <a:t> that does the same thing as WITH REPLACE in the T-SQL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–Detailed or –Examples, or –Full to get more output than just the basic info from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Get-Help Get-</a:t>
            </a:r>
            <a:r>
              <a:rPr lang="en-US" dirty="0" err="1"/>
              <a:t>DBALogin</a:t>
            </a:r>
            <a:r>
              <a:rPr lang="en-US" dirty="0"/>
              <a:t> -Detailed</a:t>
            </a: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13</a:t>
            </a:fld>
            <a:endParaRPr lang="en-US"/>
          </a:p>
        </p:txBody>
      </p:sp>
    </p:spTree>
    <p:extLst>
      <p:ext uri="{BB962C8B-B14F-4D97-AF65-F5344CB8AC3E}">
        <p14:creationId xmlns:p14="http://schemas.microsoft.com/office/powerpoint/2010/main" val="604240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PowerShell uses a symbol “|” , a straight, vertical line called a “Pipe” symbol to indicate that the information on the left of the symbol is being passed to whatever is on the right of the symbol. This activity by PowerShell is called Piping.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This process in PowerShell allows you to string together multiple commands to get some information and then do something more with it and something more and something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a:t>
            </a:r>
            <a:r>
              <a:rPr lang="en-US" dirty="0" err="1"/>
              <a:t>DbaLogin</a:t>
            </a:r>
            <a:r>
              <a:rPr lang="en-US" dirty="0"/>
              <a:t> -</a:t>
            </a:r>
            <a:r>
              <a:rPr lang="en-US" dirty="0" err="1"/>
              <a:t>SqlInstance</a:t>
            </a:r>
            <a:r>
              <a:rPr lang="en-US" dirty="0"/>
              <a:t> </a:t>
            </a:r>
            <a:r>
              <a:rPr lang="en-US" dirty="0" err="1"/>
              <a:t>MySQLServerInstance</a:t>
            </a:r>
            <a:r>
              <a:rPr lang="en-US" dirty="0"/>
              <a:t> -</a:t>
            </a:r>
            <a:r>
              <a:rPr lang="en-US" dirty="0" err="1"/>
              <a:t>ExcludeFilter</a:t>
            </a:r>
            <a:r>
              <a:rPr lang="en-US" dirty="0"/>
              <a:t> '##*', 'NT*' | SELECT Name, </a:t>
            </a:r>
            <a:r>
              <a:rPr lang="en-US" dirty="0" err="1"/>
              <a:t>LastLogin</a:t>
            </a:r>
            <a:r>
              <a:rPr lang="en-US" dirty="0"/>
              <a:t> | Out-File ‘C:\</a:t>
            </a:r>
            <a:r>
              <a:rPr lang="en-US" dirty="0" err="1"/>
              <a:t>DBATools</a:t>
            </a:r>
            <a:r>
              <a:rPr lang="en-US" dirty="0"/>
              <a:t>\LoginsOutput.txt’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14</a:t>
            </a:fld>
            <a:endParaRPr lang="en-US"/>
          </a:p>
        </p:txBody>
      </p:sp>
    </p:spTree>
    <p:extLst>
      <p:ext uri="{BB962C8B-B14F-4D97-AF65-F5344CB8AC3E}">
        <p14:creationId xmlns:p14="http://schemas.microsoft.com/office/powerpoint/2010/main" val="909341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15</a:t>
            </a:fld>
            <a:endParaRPr lang="en-US"/>
          </a:p>
        </p:txBody>
      </p:sp>
    </p:spTree>
    <p:extLst>
      <p:ext uri="{BB962C8B-B14F-4D97-AF65-F5344CB8AC3E}">
        <p14:creationId xmlns:p14="http://schemas.microsoft.com/office/powerpoint/2010/main" val="2875950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Install-Module </a:t>
            </a:r>
            <a:r>
              <a:rPr lang="en-US" dirty="0" err="1"/>
              <a:t>DBATools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Install-Module –Name </a:t>
            </a:r>
            <a:r>
              <a:rPr lang="en-US" dirty="0" err="1"/>
              <a:t>SqlServer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Get-Command *Login* -Module </a:t>
            </a:r>
            <a:r>
              <a:rPr lang="en-US" dirty="0" err="1"/>
              <a:t>DBATools</a:t>
            </a:r>
            <a:r>
              <a:rPr lang="en-US" dirty="0"/>
              <a:t>, </a:t>
            </a:r>
            <a:r>
              <a:rPr lang="en-US" dirty="0" err="1"/>
              <a:t>SqlServer</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gcm</a:t>
            </a:r>
            <a:r>
              <a:rPr lang="en-US" dirty="0"/>
              <a:t> *mail*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Get-Command *log*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Get-help  or just Help *mail*  Help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Lucida Console" panose="020B0609040504020204" pitchFamily="49" charset="0"/>
              </a:rPr>
              <a:t>Help</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Restore-</a:t>
            </a:r>
            <a:r>
              <a:rPr lang="en-US" sz="1800" dirty="0" err="1">
                <a:solidFill>
                  <a:srgbClr val="8A2BE2"/>
                </a:solidFill>
                <a:latin typeface="Lucida Console" panose="020B0609040504020204" pitchFamily="49" charset="0"/>
              </a:rPr>
              <a:t>Dbadatabase</a:t>
            </a:r>
            <a:r>
              <a:rPr lang="en-US" sz="1800" dirty="0">
                <a:solidFill>
                  <a:srgbClr val="8A2BE2"/>
                </a:solidFill>
                <a:latin typeface="Lucida Console" panose="020B06090405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dirty="0">
                <a:solidFill>
                  <a:srgbClr val="0000FF"/>
                </a:solidFill>
                <a:latin typeface="Lucida Console" panose="020B0609040504020204" pitchFamily="49" charset="0"/>
              </a:rPr>
              <a:t>Help</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Restore-</a:t>
            </a:r>
            <a:r>
              <a:rPr lang="en-US" sz="1800" dirty="0" err="1">
                <a:solidFill>
                  <a:srgbClr val="8A2BE2"/>
                </a:solidFill>
                <a:latin typeface="Lucida Console" panose="020B0609040504020204" pitchFamily="49" charset="0"/>
              </a:rPr>
              <a:t>Dbadatabase</a:t>
            </a:r>
            <a:r>
              <a:rPr lang="en-US" sz="1800" dirty="0">
                <a:solidFill>
                  <a:srgbClr val="8A2BE2"/>
                </a:solidFill>
                <a:latin typeface="Lucida Console" panose="020B0609040504020204" pitchFamily="49" charset="0"/>
              </a:rPr>
              <a:t> -FULL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Get-Help Get-</a:t>
            </a:r>
            <a:r>
              <a:rPr lang="en-US" dirty="0" err="1"/>
              <a:t>DBALogin</a:t>
            </a:r>
            <a:r>
              <a:rPr lang="en-US" dirty="0"/>
              <a:t> –Detailed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a:t>
            </a:r>
            <a:r>
              <a:rPr lang="en-US" dirty="0" err="1"/>
              <a:t>DbaLogin</a:t>
            </a:r>
            <a:r>
              <a:rPr lang="en-US" dirty="0"/>
              <a:t> -</a:t>
            </a:r>
            <a:r>
              <a:rPr lang="en-US" dirty="0" err="1"/>
              <a:t>SqlInstance</a:t>
            </a:r>
            <a:r>
              <a:rPr lang="en-US" dirty="0"/>
              <a:t> </a:t>
            </a:r>
            <a:r>
              <a:rPr lang="en-US" dirty="0" err="1"/>
              <a:t>MySQLServerInstance</a:t>
            </a:r>
            <a:r>
              <a:rPr lang="en-US" dirty="0"/>
              <a:t> -</a:t>
            </a:r>
            <a:r>
              <a:rPr lang="en-US" dirty="0" err="1"/>
              <a:t>ExcludeFilter</a:t>
            </a:r>
            <a:r>
              <a:rPr lang="en-US" dirty="0"/>
              <a:t> '##*', 'NT*' | SELECT Name, </a:t>
            </a:r>
            <a:r>
              <a:rPr lang="en-US" dirty="0" err="1"/>
              <a:t>LastLogin</a:t>
            </a:r>
            <a:r>
              <a:rPr lang="en-US" dirty="0"/>
              <a:t> | Out-File ‘C:\</a:t>
            </a:r>
            <a:r>
              <a:rPr lang="en-US" dirty="0" err="1"/>
              <a:t>DBATools</a:t>
            </a:r>
            <a:r>
              <a:rPr lang="en-US" dirty="0"/>
              <a:t>\LoginsOutput.txt’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Copy-</a:t>
            </a:r>
            <a:r>
              <a:rPr lang="en-US" dirty="0" err="1"/>
              <a:t>DbaLogin</a:t>
            </a:r>
            <a:r>
              <a:rPr lang="en-US" dirty="0"/>
              <a:t> -Source </a:t>
            </a:r>
            <a:r>
              <a:rPr lang="en-US" dirty="0" err="1"/>
              <a:t>SourceSQLServerInstance</a:t>
            </a:r>
            <a:r>
              <a:rPr lang="en-US" dirty="0"/>
              <a:t>  -Destination </a:t>
            </a:r>
            <a:r>
              <a:rPr lang="en-US" dirty="0" err="1"/>
              <a:t>DestinationSQLServer</a:t>
            </a:r>
            <a:r>
              <a:rPr lang="en-US" dirty="0"/>
              <a:t> –Login </a:t>
            </a:r>
            <a:r>
              <a:rPr lang="en-US" dirty="0" err="1"/>
              <a:t>MyLogin</a:t>
            </a:r>
            <a:r>
              <a:rPr lang="en-US" dirty="0"/>
              <a:t> –</a:t>
            </a:r>
            <a:r>
              <a:rPr lang="en-US" dirty="0" err="1"/>
              <a:t>WhatIf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16</a:t>
            </a:fld>
            <a:endParaRPr lang="en-US"/>
          </a:p>
        </p:txBody>
      </p:sp>
    </p:spTree>
    <p:extLst>
      <p:ext uri="{BB962C8B-B14F-4D97-AF65-F5344CB8AC3E}">
        <p14:creationId xmlns:p14="http://schemas.microsoft.com/office/powerpoint/2010/main" val="2022967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17</a:t>
            </a:fld>
            <a:endParaRPr lang="en-US"/>
          </a:p>
        </p:txBody>
      </p:sp>
    </p:spTree>
    <p:extLst>
      <p:ext uri="{BB962C8B-B14F-4D97-AF65-F5344CB8AC3E}">
        <p14:creationId xmlns:p14="http://schemas.microsoft.com/office/powerpoint/2010/main" val="3139811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View logins and databases on a SQL Server: </a:t>
            </a:r>
            <a:r>
              <a:rPr lang="en-US" dirty="0"/>
              <a:t>Get-</a:t>
            </a:r>
            <a:r>
              <a:rPr lang="en-US" dirty="0" err="1"/>
              <a:t>DbaLogin</a:t>
            </a:r>
            <a:r>
              <a:rPr lang="en-US" dirty="0"/>
              <a:t> -</a:t>
            </a:r>
            <a:r>
              <a:rPr lang="en-US" dirty="0" err="1"/>
              <a:t>SqlInstance</a:t>
            </a:r>
            <a:r>
              <a:rPr lang="en-US" dirty="0"/>
              <a:t> </a:t>
            </a:r>
            <a:r>
              <a:rPr lang="en-US" dirty="0" err="1"/>
              <a:t>MySQLServerInstance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Restore Databases: Restore-</a:t>
            </a:r>
            <a:r>
              <a:rPr lang="en-US" sz="1200" dirty="0" err="1"/>
              <a:t>DbaDatabase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Copy Logins from a log shipping primary or an AG Primary to one or more secondaries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Read SQL Server Error Log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Configure Log Shipping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Intro to </a:t>
            </a:r>
            <a:r>
              <a:rPr lang="en-US" sz="1200" dirty="0" err="1"/>
              <a:t>PoSH</a:t>
            </a:r>
            <a:r>
              <a:rPr lang="en-US" sz="1200" dirty="0"/>
              <a:t> Part 3 and Reading SQL Error Logs, Configure Log Shipping)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18</a:t>
            </a:fld>
            <a:endParaRPr lang="en-US"/>
          </a:p>
        </p:txBody>
      </p:sp>
    </p:spTree>
    <p:extLst>
      <p:ext uri="{BB962C8B-B14F-4D97-AF65-F5344CB8AC3E}">
        <p14:creationId xmlns:p14="http://schemas.microsoft.com/office/powerpoint/2010/main" val="15263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Get-</a:t>
            </a:r>
            <a:r>
              <a:rPr lang="en-US" b="0" i="0" dirty="0" err="1">
                <a:solidFill>
                  <a:srgbClr val="1D1C1D"/>
                </a:solidFill>
                <a:effectLst/>
                <a:latin typeface="Slack-Lato"/>
              </a:rPr>
              <a:t>DBALogin</a:t>
            </a: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Get-</a:t>
            </a:r>
            <a:r>
              <a:rPr lang="en-US" b="0" i="0" dirty="0" err="1">
                <a:solidFill>
                  <a:srgbClr val="1D1C1D"/>
                </a:solidFill>
                <a:effectLst/>
                <a:latin typeface="Slack-Lato"/>
              </a:rPr>
              <a:t>DbaDatabase</a:t>
            </a: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Restore-</a:t>
            </a:r>
            <a:r>
              <a:rPr lang="en-US" sz="1200" dirty="0" err="1"/>
              <a:t>DbaDatabase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Get-</a:t>
            </a:r>
            <a:r>
              <a:rPr lang="en-US" sz="1200" dirty="0" err="1"/>
              <a:t>DbaErrorLog</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Config Log Shipping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19</a:t>
            </a:fld>
            <a:endParaRPr lang="en-US"/>
          </a:p>
        </p:txBody>
      </p:sp>
    </p:spTree>
    <p:extLst>
      <p:ext uri="{BB962C8B-B14F-4D97-AF65-F5344CB8AC3E}">
        <p14:creationId xmlns:p14="http://schemas.microsoft.com/office/powerpoint/2010/main" val="113997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2</a:t>
            </a:fld>
            <a:endParaRPr lang="en-US"/>
          </a:p>
        </p:txBody>
      </p:sp>
    </p:spTree>
    <p:extLst>
      <p:ext uri="{BB962C8B-B14F-4D97-AF65-F5344CB8AC3E}">
        <p14:creationId xmlns:p14="http://schemas.microsoft.com/office/powerpoint/2010/main" val="2806966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20</a:t>
            </a:fld>
            <a:endParaRPr lang="en-US"/>
          </a:p>
        </p:txBody>
      </p:sp>
    </p:spTree>
    <p:extLst>
      <p:ext uri="{BB962C8B-B14F-4D97-AF65-F5344CB8AC3E}">
        <p14:creationId xmlns:p14="http://schemas.microsoft.com/office/powerpoint/2010/main" val="1586506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Exporting object definitions to a file can be useful as a pre-migration step done against a source system. After you turn off the source system, post-migration, these files can give you a look at what the source looked like without having to turn the computer back on. And, of course, if it’s a VM or cloud instance, once it is destroyed or deleted, you can look at it at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Also, useful to compare how an object definition has changed over time. You could do this by using Get-Content and the Compare command in </a:t>
            </a:r>
            <a:r>
              <a:rPr lang="en-US" b="0" i="0" dirty="0" err="1">
                <a:solidFill>
                  <a:srgbClr val="1D1C1D"/>
                </a:solidFill>
                <a:effectLst/>
                <a:latin typeface="Slack-Lato"/>
              </a:rPr>
              <a:t>PoSH</a:t>
            </a:r>
            <a:r>
              <a:rPr lang="en-US" b="0" i="0" dirty="0">
                <a:solidFill>
                  <a:srgbClr val="1D1C1D"/>
                </a:solidFill>
                <a:effectLst/>
                <a:latin typeface="Slack-Lato"/>
              </a:rPr>
              <a:t>. This can be </a:t>
            </a:r>
            <a:r>
              <a:rPr lang="en-US" b="0" i="0" dirty="0" err="1">
                <a:solidFill>
                  <a:srgbClr val="1D1C1D"/>
                </a:solidFill>
                <a:effectLst/>
                <a:latin typeface="Slack-Lato"/>
              </a:rPr>
              <a:t>usefule</a:t>
            </a:r>
            <a:r>
              <a:rPr lang="en-US" b="0" i="0" dirty="0">
                <a:solidFill>
                  <a:srgbClr val="1D1C1D"/>
                </a:solidFill>
                <a:effectLst/>
                <a:latin typeface="Slack-Lato"/>
              </a:rPr>
              <a:t> if you need to determine at what point a change was made to a stored procedure, function, view, or table, for example.</a:t>
            </a:r>
          </a:p>
        </p:txBody>
      </p:sp>
      <p:sp>
        <p:nvSpPr>
          <p:cNvPr id="4" name="Slide Number Placeholder 3"/>
          <p:cNvSpPr>
            <a:spLocks noGrp="1"/>
          </p:cNvSpPr>
          <p:nvPr>
            <p:ph type="sldNum" sz="quarter" idx="5"/>
          </p:nvPr>
        </p:nvSpPr>
        <p:spPr/>
        <p:txBody>
          <a:bodyPr/>
          <a:lstStyle/>
          <a:p>
            <a:fld id="{AC830FEA-80A0-4E46-B614-E69CF9166EAC}" type="slidenum">
              <a:rPr lang="en-US" smtClean="0"/>
              <a:t>21</a:t>
            </a:fld>
            <a:endParaRPr lang="en-US"/>
          </a:p>
        </p:txBody>
      </p:sp>
    </p:spTree>
    <p:extLst>
      <p:ext uri="{BB962C8B-B14F-4D97-AF65-F5344CB8AC3E}">
        <p14:creationId xmlns:p14="http://schemas.microsoft.com/office/powerpoint/2010/main" val="4214990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by finding commands involving the word “export” to see what has an explicit Export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GCM *export* -Module </a:t>
            </a:r>
            <a:r>
              <a:rPr lang="en-US" dirty="0" err="1"/>
              <a:t>DBATools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Help Export-</a:t>
            </a:r>
            <a:r>
              <a:rPr lang="en-US" dirty="0" err="1"/>
              <a:t>DbaLogin</a:t>
            </a:r>
            <a:r>
              <a:rPr lang="en-US" dirty="0"/>
              <a:t> –Detailed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Export-</a:t>
            </a:r>
            <a:r>
              <a:rPr lang="en-US" dirty="0" err="1"/>
              <a:t>Dbalogin</a:t>
            </a:r>
            <a:r>
              <a:rPr lang="en-US" dirty="0"/>
              <a:t> -</a:t>
            </a:r>
            <a:r>
              <a:rPr lang="en-US" dirty="0" err="1"/>
              <a:t>SqlInstance</a:t>
            </a:r>
            <a:r>
              <a:rPr lang="en-US" dirty="0"/>
              <a:t> </a:t>
            </a:r>
            <a:r>
              <a:rPr lang="en-US" dirty="0" err="1"/>
              <a:t>MySQLServerInstanceNameHere</a:t>
            </a:r>
            <a:r>
              <a:rPr lang="en-US" dirty="0"/>
              <a:t> -Path 'C:\</a:t>
            </a:r>
            <a:r>
              <a:rPr lang="en-US" dirty="0" err="1"/>
              <a:t>DBATools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r>
              <a:rPr lang="en-US" dirty="0"/>
              <a:t> </a:t>
            </a:r>
            <a:endParaRPr lang="en-US" sz="1800" dirty="0">
              <a:latin typeface="Lucida Console" panose="020B0609040504020204" pitchFamily="49" charset="0"/>
            </a:endParaRPr>
          </a:p>
          <a:p>
            <a:r>
              <a:rPr lang="en-US" sz="1800" dirty="0">
                <a:solidFill>
                  <a:srgbClr val="0000FF"/>
                </a:solidFill>
                <a:latin typeface="Lucida Console" panose="020B0609040504020204" pitchFamily="49" charset="0"/>
              </a:rPr>
              <a:t>Get-</a:t>
            </a:r>
            <a:r>
              <a:rPr lang="en-US" sz="1800" dirty="0" err="1">
                <a:solidFill>
                  <a:srgbClr val="0000FF"/>
                </a:solidFill>
                <a:latin typeface="Lucida Console" panose="020B0609040504020204" pitchFamily="49" charset="0"/>
              </a:rPr>
              <a:t>DbaAgentJob</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SqlInstance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SKOLARLEE-PC\DBATOOLSSQL2017</a:t>
            </a:r>
            <a:r>
              <a:rPr lang="en-US" sz="1800" dirty="0">
                <a:solidFill>
                  <a:prstClr val="black"/>
                </a:solidFill>
                <a:latin typeface="Lucida Console" panose="020B0609040504020204" pitchFamily="49" charset="0"/>
              </a:rPr>
              <a:t> </a:t>
            </a:r>
            <a:r>
              <a:rPr lang="en-US" sz="1800" dirty="0">
                <a:solidFill>
                  <a:srgbClr val="A9A9A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Export-</a:t>
            </a:r>
            <a:r>
              <a:rPr lang="en-US" sz="1800" dirty="0" err="1">
                <a:solidFill>
                  <a:srgbClr val="0000FF"/>
                </a:solidFill>
                <a:latin typeface="Lucida Console" panose="020B0609040504020204" pitchFamily="49" charset="0"/>
              </a:rPr>
              <a:t>DbaScript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-Path</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"C:\Users\skolarlee\Documents\DbatoolsExport"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Help Export-</a:t>
            </a:r>
            <a:r>
              <a:rPr lang="en-US" dirty="0" err="1"/>
              <a:t>DbaInstance</a:t>
            </a:r>
            <a:r>
              <a:rPr lang="en-US" dirty="0"/>
              <a:t> -Detailed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endParaRPr lang="en-US" sz="1800" dirty="0">
              <a:latin typeface="Lucida Console" panose="020B0609040504020204" pitchFamily="49" charset="0"/>
            </a:endParaRPr>
          </a:p>
          <a:p>
            <a:r>
              <a:rPr lang="en-US" sz="1800" dirty="0">
                <a:solidFill>
                  <a:srgbClr val="0000FF"/>
                </a:solidFill>
                <a:latin typeface="Lucida Console" panose="020B0609040504020204" pitchFamily="49" charset="0"/>
              </a:rPr>
              <a:t>Export-</a:t>
            </a:r>
            <a:r>
              <a:rPr lang="en-US" sz="1800" dirty="0" err="1">
                <a:solidFill>
                  <a:srgbClr val="0000FF"/>
                </a:solidFill>
                <a:latin typeface="Lucida Console" panose="020B0609040504020204" pitchFamily="49" charset="0"/>
              </a:rPr>
              <a:t>DbaInstance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SqlInstance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SKOLARLEE-PC\DBATOOLSSQL2017</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-Path</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"C:\Users\skolarlee\Documents\DbatoolsExport"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22</a:t>
            </a:fld>
            <a:endParaRPr lang="en-US"/>
          </a:p>
        </p:txBody>
      </p:sp>
    </p:spTree>
    <p:extLst>
      <p:ext uri="{BB962C8B-B14F-4D97-AF65-F5344CB8AC3E}">
        <p14:creationId xmlns:p14="http://schemas.microsoft.com/office/powerpoint/2010/main" val="1361564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23</a:t>
            </a:fld>
            <a:endParaRPr lang="en-US"/>
          </a:p>
        </p:txBody>
      </p:sp>
    </p:spTree>
    <p:extLst>
      <p:ext uri="{BB962C8B-B14F-4D97-AF65-F5344CB8AC3E}">
        <p14:creationId xmlns:p14="http://schemas.microsoft.com/office/powerpoint/2010/main" val="96068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In an interview, I always ask, “How many SQL Servers are there at this company?” I rarely get the right answer. </a:t>
            </a:r>
          </a:p>
        </p:txBody>
      </p:sp>
      <p:sp>
        <p:nvSpPr>
          <p:cNvPr id="4" name="Slide Number Placeholder 3"/>
          <p:cNvSpPr>
            <a:spLocks noGrp="1"/>
          </p:cNvSpPr>
          <p:nvPr>
            <p:ph type="sldNum" sz="quarter" idx="5"/>
          </p:nvPr>
        </p:nvSpPr>
        <p:spPr/>
        <p:txBody>
          <a:bodyPr/>
          <a:lstStyle/>
          <a:p>
            <a:fld id="{AC830FEA-80A0-4E46-B614-E69CF9166EAC}" type="slidenum">
              <a:rPr lang="en-US" smtClean="0"/>
              <a:t>24</a:t>
            </a:fld>
            <a:endParaRPr lang="en-US"/>
          </a:p>
        </p:txBody>
      </p:sp>
    </p:spTree>
    <p:extLst>
      <p:ext uri="{BB962C8B-B14F-4D97-AF65-F5344CB8AC3E}">
        <p14:creationId xmlns:p14="http://schemas.microsoft.com/office/powerpoint/2010/main" val="1410493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file “Create SQL Server Inventory With PowerShell.ps1” located here: C:\Users\skolarlee\Documents\PowerShell </a:t>
            </a:r>
          </a:p>
        </p:txBody>
      </p:sp>
      <p:sp>
        <p:nvSpPr>
          <p:cNvPr id="4" name="Slide Number Placeholder 3"/>
          <p:cNvSpPr>
            <a:spLocks noGrp="1"/>
          </p:cNvSpPr>
          <p:nvPr>
            <p:ph type="sldNum" sz="quarter" idx="5"/>
          </p:nvPr>
        </p:nvSpPr>
        <p:spPr/>
        <p:txBody>
          <a:bodyPr/>
          <a:lstStyle/>
          <a:p>
            <a:fld id="{AC830FEA-80A0-4E46-B614-E69CF9166EAC}" type="slidenum">
              <a:rPr lang="en-US" smtClean="0"/>
              <a:t>25</a:t>
            </a:fld>
            <a:endParaRPr lang="en-US"/>
          </a:p>
        </p:txBody>
      </p:sp>
    </p:spTree>
    <p:extLst>
      <p:ext uri="{BB962C8B-B14F-4D97-AF65-F5344CB8AC3E}">
        <p14:creationId xmlns:p14="http://schemas.microsoft.com/office/powerpoint/2010/main" val="62208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26</a:t>
            </a:fld>
            <a:endParaRPr lang="en-US"/>
          </a:p>
        </p:txBody>
      </p:sp>
    </p:spTree>
    <p:extLst>
      <p:ext uri="{BB962C8B-B14F-4D97-AF65-F5344CB8AC3E}">
        <p14:creationId xmlns:p14="http://schemas.microsoft.com/office/powerpoint/2010/main" val="908517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Who here likes clicking through the SQL Server installer? Nobody, right?</a:t>
            </a:r>
          </a:p>
        </p:txBody>
      </p:sp>
      <p:sp>
        <p:nvSpPr>
          <p:cNvPr id="4" name="Slide Number Placeholder 3"/>
          <p:cNvSpPr>
            <a:spLocks noGrp="1"/>
          </p:cNvSpPr>
          <p:nvPr>
            <p:ph type="sldNum" sz="quarter" idx="5"/>
          </p:nvPr>
        </p:nvSpPr>
        <p:spPr/>
        <p:txBody>
          <a:bodyPr/>
          <a:lstStyle/>
          <a:p>
            <a:fld id="{AC830FEA-80A0-4E46-B614-E69CF9166EAC}" type="slidenum">
              <a:rPr lang="en-US" smtClean="0"/>
              <a:t>27</a:t>
            </a:fld>
            <a:endParaRPr lang="en-US"/>
          </a:p>
        </p:txBody>
      </p:sp>
    </p:spTree>
    <p:extLst>
      <p:ext uri="{BB962C8B-B14F-4D97-AF65-F5344CB8AC3E}">
        <p14:creationId xmlns:p14="http://schemas.microsoft.com/office/powerpoint/2010/main" val="3456061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28</a:t>
            </a:fld>
            <a:endParaRPr lang="en-US"/>
          </a:p>
        </p:txBody>
      </p:sp>
    </p:spTree>
    <p:extLst>
      <p:ext uri="{BB962C8B-B14F-4D97-AF65-F5344CB8AC3E}">
        <p14:creationId xmlns:p14="http://schemas.microsoft.com/office/powerpoint/2010/main" val="4061992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29</a:t>
            </a:fld>
            <a:endParaRPr lang="en-US"/>
          </a:p>
        </p:txBody>
      </p:sp>
    </p:spTree>
    <p:extLst>
      <p:ext uri="{BB962C8B-B14F-4D97-AF65-F5344CB8AC3E}">
        <p14:creationId xmlns:p14="http://schemas.microsoft.com/office/powerpoint/2010/main" val="111300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Here is a bit about me. I got my start in SQL Server about 13 years ago by using SQL Server Reporting Services to build custom reports for my employer.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 was also fascinated by the SQL Server engine underneath and at the time I also got the chance to learn SQL Server transactional replication as part of supporting a key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 did a lot of self study and 5 years after starting with SQL Server I earned my first certification. I earned two more earlier this Spring. I would encourage you to look at my blog at leemarkum.com and you can contact me on twitter using @leemarkum. You can also find me on LinkedIn, or feel free to email me at the address on the slide.</a:t>
            </a:r>
          </a:p>
        </p:txBody>
      </p:sp>
      <p:sp>
        <p:nvSpPr>
          <p:cNvPr id="4" name="Slide Number Placeholder 3"/>
          <p:cNvSpPr>
            <a:spLocks noGrp="1"/>
          </p:cNvSpPr>
          <p:nvPr>
            <p:ph type="sldNum" sz="quarter" idx="5"/>
          </p:nvPr>
        </p:nvSpPr>
        <p:spPr/>
        <p:txBody>
          <a:bodyPr/>
          <a:lstStyle/>
          <a:p>
            <a:fld id="{AC830FEA-80A0-4E46-B614-E69CF9166EAC}" type="slidenum">
              <a:rPr lang="en-US" smtClean="0"/>
              <a:t>3</a:t>
            </a:fld>
            <a:endParaRPr lang="en-US"/>
          </a:p>
        </p:txBody>
      </p:sp>
    </p:spTree>
    <p:extLst>
      <p:ext uri="{BB962C8B-B14F-4D97-AF65-F5344CB8AC3E}">
        <p14:creationId xmlns:p14="http://schemas.microsoft.com/office/powerpoint/2010/main" val="199327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30</a:t>
            </a:fld>
            <a:endParaRPr lang="en-US"/>
          </a:p>
        </p:txBody>
      </p:sp>
    </p:spTree>
    <p:extLst>
      <p:ext uri="{BB962C8B-B14F-4D97-AF65-F5344CB8AC3E}">
        <p14:creationId xmlns:p14="http://schemas.microsoft.com/office/powerpoint/2010/main" val="3773409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31</a:t>
            </a:fld>
            <a:endParaRPr lang="en-US"/>
          </a:p>
        </p:txBody>
      </p:sp>
    </p:spTree>
    <p:extLst>
      <p:ext uri="{BB962C8B-B14F-4D97-AF65-F5344CB8AC3E}">
        <p14:creationId xmlns:p14="http://schemas.microsoft.com/office/powerpoint/2010/main" val="221698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32</a:t>
            </a:fld>
            <a:endParaRPr lang="en-US"/>
          </a:p>
        </p:txBody>
      </p:sp>
    </p:spTree>
    <p:extLst>
      <p:ext uri="{BB962C8B-B14F-4D97-AF65-F5344CB8AC3E}">
        <p14:creationId xmlns:p14="http://schemas.microsoft.com/office/powerpoint/2010/main" val="275745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a:t>
            </a:fld>
            <a:endParaRPr lang="en-US"/>
          </a:p>
        </p:txBody>
      </p:sp>
    </p:spTree>
    <p:extLst>
      <p:ext uri="{BB962C8B-B14F-4D97-AF65-F5344CB8AC3E}">
        <p14:creationId xmlns:p14="http://schemas.microsoft.com/office/powerpoint/2010/main" val="138294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meant to help you examine where you are personally and professionally and provide some first level help with building an IT training plan.</a:t>
            </a:r>
          </a:p>
        </p:txBody>
      </p:sp>
      <p:sp>
        <p:nvSpPr>
          <p:cNvPr id="4" name="Slide Number Placeholder 3"/>
          <p:cNvSpPr>
            <a:spLocks noGrp="1"/>
          </p:cNvSpPr>
          <p:nvPr>
            <p:ph type="sldNum" sz="quarter" idx="5"/>
          </p:nvPr>
        </p:nvSpPr>
        <p:spPr/>
        <p:txBody>
          <a:bodyPr/>
          <a:lstStyle/>
          <a:p>
            <a:fld id="{AC830FEA-80A0-4E46-B614-E69CF9166EAC}" type="slidenum">
              <a:rPr lang="en-US" smtClean="0"/>
              <a:t>5</a:t>
            </a:fld>
            <a:endParaRPr lang="en-US"/>
          </a:p>
        </p:txBody>
      </p:sp>
    </p:spTree>
    <p:extLst>
      <p:ext uri="{BB962C8B-B14F-4D97-AF65-F5344CB8AC3E}">
        <p14:creationId xmlns:p14="http://schemas.microsoft.com/office/powerpoint/2010/main" val="783865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6</a:t>
            </a:fld>
            <a:endParaRPr lang="en-US"/>
          </a:p>
        </p:txBody>
      </p:sp>
    </p:spTree>
    <p:extLst>
      <p:ext uri="{BB962C8B-B14F-4D97-AF65-F5344CB8AC3E}">
        <p14:creationId xmlns:p14="http://schemas.microsoft.com/office/powerpoint/2010/main" val="232672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https://leemarkum.com/archive/2020/11/introduction-to-powershell-for-the-dba-part-1/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7</a:t>
            </a:fld>
            <a:endParaRPr lang="en-US"/>
          </a:p>
        </p:txBody>
      </p:sp>
    </p:spTree>
    <p:extLst>
      <p:ext uri="{BB962C8B-B14F-4D97-AF65-F5344CB8AC3E}">
        <p14:creationId xmlns:p14="http://schemas.microsoft.com/office/powerpoint/2010/main" val="200949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Doing repetitive tasks with a GUI, even SSMS to run scripts, takes more time than calling a routine written in PowerShell. Additionally, PowerShell can easily handle multi-query scenarios where you need to run the same script across multiple SQL Servers and you can do it without manually connecting to servers in your Central Management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your environment will be more consistent and you’ll have a repeatable process for doing things that others can follow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By providing the previously mentioned consistency, troubleshooting is made easier because there are fewer "one-off" SQL Server builds and situations.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8</a:t>
            </a:fld>
            <a:endParaRPr lang="en-US"/>
          </a:p>
        </p:txBody>
      </p:sp>
    </p:spTree>
    <p:extLst>
      <p:ext uri="{BB962C8B-B14F-4D97-AF65-F5344CB8AC3E}">
        <p14:creationId xmlns:p14="http://schemas.microsoft.com/office/powerpoint/2010/main" val="43570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You don’t have to start over and build new processes. You can use your existing T-SQL files as part of your automation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PowerShell has a built-in help system that enables IT staff to discover commands to use, explains how those commands work, and provides examples that are easy to understand.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1D1C1D"/>
              </a:solidFill>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Employers are embracing automation more and more. </a:t>
            </a:r>
            <a:r>
              <a:rPr lang="en-US" sz="1800" b="0" i="0" dirty="0">
                <a:solidFill>
                  <a:srgbClr val="1D1C1D"/>
                </a:solidFill>
                <a:effectLst/>
                <a:latin typeface="Calibri" panose="020F0502020204030204" pitchFamily="34" charset="0"/>
                <a:ea typeface="Calibri" panose="020F0502020204030204" pitchFamily="34" charset="0"/>
                <a:cs typeface="Times New Roman" panose="02020603050405020304" pitchFamily="18" charset="0"/>
              </a:rPr>
              <a:t>Cloud is accelerating this need for automation, but even on-prem companies are listing automation in their job posts more and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9</a:t>
            </a:fld>
            <a:endParaRPr lang="en-US"/>
          </a:p>
        </p:txBody>
      </p:sp>
    </p:spTree>
    <p:extLst>
      <p:ext uri="{BB962C8B-B14F-4D97-AF65-F5344CB8AC3E}">
        <p14:creationId xmlns:p14="http://schemas.microsoft.com/office/powerpoint/2010/main" val="47105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4933-23D7-437B-A04A-F20722840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42A81-B9DE-4B64-8B4E-77ABB535D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35DCE-322F-45C0-9088-1E5DDC6BAEBA}"/>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5" name="Footer Placeholder 4">
            <a:extLst>
              <a:ext uri="{FF2B5EF4-FFF2-40B4-BE49-F238E27FC236}">
                <a16:creationId xmlns:a16="http://schemas.microsoft.com/office/drawing/2014/main" id="{3F2712C9-A24E-43BF-83D7-8DCBC7ED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C3713-4352-441B-AC89-0BA9871C0C91}"/>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85953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859-2CB9-463F-8094-96B065C61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D6B259-7A90-4790-8EC6-5C1D66AB5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F7903-6442-4EE9-B1C0-A596D2A23560}"/>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5" name="Footer Placeholder 4">
            <a:extLst>
              <a:ext uri="{FF2B5EF4-FFF2-40B4-BE49-F238E27FC236}">
                <a16:creationId xmlns:a16="http://schemas.microsoft.com/office/drawing/2014/main" id="{F187789E-E373-4F0A-9325-D5274B92D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1F3ED-A96D-4BFB-B117-8C0CB01AEF3A}"/>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82473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2A85C-EC17-4B13-91C4-15C361621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194DA9-2B3D-44F8-A495-F05C67456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ABD93-DB61-4E44-981D-9E9D3269C033}"/>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5" name="Footer Placeholder 4">
            <a:extLst>
              <a:ext uri="{FF2B5EF4-FFF2-40B4-BE49-F238E27FC236}">
                <a16:creationId xmlns:a16="http://schemas.microsoft.com/office/drawing/2014/main" id="{829CE53B-1C58-483E-9BB6-050D6DB63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3A7B2-777E-45A6-8545-8CCFEED5DE48}"/>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87331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F966-56A7-4340-8FCD-04D9E034E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7C437C-2E03-4B75-9BA5-E33ED19DD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CF67F-B408-4DC8-9B65-AE6782BCBF51}"/>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5" name="Footer Placeholder 4">
            <a:extLst>
              <a:ext uri="{FF2B5EF4-FFF2-40B4-BE49-F238E27FC236}">
                <a16:creationId xmlns:a16="http://schemas.microsoft.com/office/drawing/2014/main" id="{B28A1714-00D9-476D-9EE7-715BB9B00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7261F-6473-459B-B1BB-A693E011047A}"/>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138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B353-1520-472D-AC61-0B24B9160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8C3FF-A26A-4AAE-BE9E-0B8DB3126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40145-4773-4C00-963E-A924F136A158}"/>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5" name="Footer Placeholder 4">
            <a:extLst>
              <a:ext uri="{FF2B5EF4-FFF2-40B4-BE49-F238E27FC236}">
                <a16:creationId xmlns:a16="http://schemas.microsoft.com/office/drawing/2014/main" id="{36A9092B-890F-4AD5-99C7-7D2CE2888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174FF-F5D9-4FF2-B62B-8A993E94858B}"/>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19079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1822-6022-43D0-A121-88102BDDC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36598-BBFC-4EFD-91A0-464830084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256FC-AF3C-4766-9177-6533B15FC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B39A9A-1332-4060-864D-597A78B5C37A}"/>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6" name="Footer Placeholder 5">
            <a:extLst>
              <a:ext uri="{FF2B5EF4-FFF2-40B4-BE49-F238E27FC236}">
                <a16:creationId xmlns:a16="http://schemas.microsoft.com/office/drawing/2014/main" id="{1BF18D90-4753-4A1F-84CA-9B203C9C6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AD3E9-23CE-4CD9-BD8D-3B5CDBAC3DE1}"/>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18998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7594-1734-4F2E-8A38-856BA52FD9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95F07-E10E-4D7A-B66A-103E50E1B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C87DC-BE37-43FF-B99A-E548478D4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9577E-C99A-4BDA-ACE2-DC3BA8C6F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36C3E-8CED-44FE-B479-8520AAE7B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001DB-3610-4542-8A6A-536658766D80}"/>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8" name="Footer Placeholder 7">
            <a:extLst>
              <a:ext uri="{FF2B5EF4-FFF2-40B4-BE49-F238E27FC236}">
                <a16:creationId xmlns:a16="http://schemas.microsoft.com/office/drawing/2014/main" id="{A332B40D-53CF-4E86-B177-F7FEA7FBF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29B14C-9B68-4686-8891-D16703BBAD9E}"/>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35018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444C-718C-43ED-8536-776DC971B4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B44404-418E-4E63-8337-056689B38F9D}"/>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4" name="Footer Placeholder 3">
            <a:extLst>
              <a:ext uri="{FF2B5EF4-FFF2-40B4-BE49-F238E27FC236}">
                <a16:creationId xmlns:a16="http://schemas.microsoft.com/office/drawing/2014/main" id="{74C15F56-B5BB-498D-A3E4-363009F13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54719-A2E7-4315-ACDF-E6A70880A75D}"/>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45464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D525C-5C89-40DE-9B65-9C5BCE85D3C2}"/>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3" name="Footer Placeholder 2">
            <a:extLst>
              <a:ext uri="{FF2B5EF4-FFF2-40B4-BE49-F238E27FC236}">
                <a16:creationId xmlns:a16="http://schemas.microsoft.com/office/drawing/2014/main" id="{49FC6D52-7DE6-4B70-9A60-6D0FBDBF6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2439D-AAD3-4856-B8E3-1EED907B8B80}"/>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40475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4CF0-F0AC-4DCB-8DF3-AFC39DE16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B1741-74F2-46DB-B0A0-CD96B46AA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E32AC-2900-4FBA-8D87-626623AF6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A876F-6953-4653-9EBC-643B60A6667E}"/>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6" name="Footer Placeholder 5">
            <a:extLst>
              <a:ext uri="{FF2B5EF4-FFF2-40B4-BE49-F238E27FC236}">
                <a16:creationId xmlns:a16="http://schemas.microsoft.com/office/drawing/2014/main" id="{6C9CF327-44D5-4D39-9649-720B1CCE3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18EBE-774F-4227-9E72-04DD1CB0E499}"/>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53862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4F9B-982D-41D2-A046-5CEB49F64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90D46-86EE-469A-A26A-FF987D8B6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75874-87AD-4386-AF10-649A7AAD3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D3A5E-CB2B-45FF-9D90-D1E58F263408}"/>
              </a:ext>
            </a:extLst>
          </p:cNvPr>
          <p:cNvSpPr>
            <a:spLocks noGrp="1"/>
          </p:cNvSpPr>
          <p:nvPr>
            <p:ph type="dt" sz="half" idx="10"/>
          </p:nvPr>
        </p:nvSpPr>
        <p:spPr/>
        <p:txBody>
          <a:bodyPr/>
          <a:lstStyle/>
          <a:p>
            <a:fld id="{4216CA97-C2CB-4BF1-9E47-38A109EB8478}" type="datetimeFigureOut">
              <a:rPr lang="en-US" smtClean="0"/>
              <a:t>10/17/2022</a:t>
            </a:fld>
            <a:endParaRPr lang="en-US"/>
          </a:p>
        </p:txBody>
      </p:sp>
      <p:sp>
        <p:nvSpPr>
          <p:cNvPr id="6" name="Footer Placeholder 5">
            <a:extLst>
              <a:ext uri="{FF2B5EF4-FFF2-40B4-BE49-F238E27FC236}">
                <a16:creationId xmlns:a16="http://schemas.microsoft.com/office/drawing/2014/main" id="{B75F7F1A-552F-4834-B0A6-6A417A7C0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FF654-2C29-43F0-B257-076F972355E2}"/>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06770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83E1D-DC5B-48F7-831D-620E1DC8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1B981-EE55-4316-83D0-3BE433053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ACA2E-B6CE-4F1A-AD64-8020918D6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6CA97-C2CB-4BF1-9E47-38A109EB8478}" type="datetimeFigureOut">
              <a:rPr lang="en-US" smtClean="0"/>
              <a:t>10/17/2022</a:t>
            </a:fld>
            <a:endParaRPr lang="en-US"/>
          </a:p>
        </p:txBody>
      </p:sp>
      <p:sp>
        <p:nvSpPr>
          <p:cNvPr id="5" name="Footer Placeholder 4">
            <a:extLst>
              <a:ext uri="{FF2B5EF4-FFF2-40B4-BE49-F238E27FC236}">
                <a16:creationId xmlns:a16="http://schemas.microsoft.com/office/drawing/2014/main" id="{E503FC63-F22D-45C2-B7D0-9D596C6B7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7384CE-9C5A-4DCD-BF79-EEE697F4A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D6142-22E8-4704-9F74-9DD31AE9140D}" type="slidenum">
              <a:rPr lang="en-US" smtClean="0"/>
              <a:t>‹#›</a:t>
            </a:fld>
            <a:endParaRPr lang="en-US"/>
          </a:p>
        </p:txBody>
      </p:sp>
    </p:spTree>
    <p:extLst>
      <p:ext uri="{BB962C8B-B14F-4D97-AF65-F5344CB8AC3E}">
        <p14:creationId xmlns:p14="http://schemas.microsoft.com/office/powerpoint/2010/main" val="401301856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leemarkum.com/"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twitch.tv/readysetdata"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linkedin.com/in/leemarkum/" TargetMode="External"/><Relationship Id="rId7"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leemarkum/" TargetMode="Externa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100831" y="818984"/>
            <a:ext cx="10507805" cy="3083060"/>
          </a:xfrm>
        </p:spPr>
        <p:txBody>
          <a:bodyPr vert="horz" lIns="91440" tIns="45720" rIns="91440" bIns="45720" rtlCol="0">
            <a:normAutofit/>
          </a:bodyPr>
          <a:lstStyle/>
          <a:p>
            <a:r>
              <a:rPr lang="en-US" sz="4800" b="1" i="0" dirty="0">
                <a:solidFill>
                  <a:schemeClr val="bg1"/>
                </a:solidFill>
                <a:effectLst/>
              </a:rPr>
              <a:t>Introduction to PowerShell for the DBA</a:t>
            </a:r>
            <a:endParaRPr lang="en-US" sz="4800" b="1" kern="1200" dirty="0">
              <a:solidFill>
                <a:schemeClr val="bg1"/>
              </a:solidFill>
              <a:latin typeface="+mj-lt"/>
              <a:ea typeface="+mj-ea"/>
              <a:cs typeface="+mj-cs"/>
            </a:endParaRPr>
          </a:p>
        </p:txBody>
      </p:sp>
      <p:sp>
        <p:nvSpPr>
          <p:cNvPr id="48" name="Rectangle 4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931874" y="4797188"/>
            <a:ext cx="6051236" cy="1241828"/>
          </a:xfrm>
        </p:spPr>
        <p:txBody>
          <a:bodyPr vert="horz" lIns="91440" tIns="45720" rIns="91440" bIns="45720" rtlCol="0">
            <a:normAutofit/>
          </a:bodyPr>
          <a:lstStyle/>
          <a:p>
            <a:pPr indent="-228600" algn="r">
              <a:buFont typeface="Arial" panose="020B0604020202020204" pitchFamily="34" charset="0"/>
              <a:buChar char="•"/>
            </a:pPr>
            <a:endParaRPr lang="en-US">
              <a:solidFill>
                <a:srgbClr val="FFFFFF"/>
              </a:solidFill>
            </a:endParaRPr>
          </a:p>
          <a:p>
            <a:pPr indent="-228600" algn="r">
              <a:buFont typeface="Arial" panose="020B0604020202020204" pitchFamily="34" charset="0"/>
              <a:buChar char="•"/>
            </a:pPr>
            <a:endParaRPr lang="en-US">
              <a:solidFill>
                <a:srgbClr val="FFFFFF"/>
              </a:solidFill>
            </a:endParaRPr>
          </a:p>
        </p:txBody>
      </p:sp>
      <p:sp>
        <p:nvSpPr>
          <p:cNvPr id="50" name="Rectangle 4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0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dirty="0">
                <a:solidFill>
                  <a:schemeClr val="bg1"/>
                </a:solidFill>
                <a:effectLst/>
              </a:rPr>
              <a:t>Introduction to PowerShell for the DBA</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algn="l"/>
            <a:r>
              <a:rPr lang="en-US" sz="4400" dirty="0"/>
              <a:t>PowerShell Basics to Get You Started</a:t>
            </a:r>
            <a:endParaRPr lang="en-US" sz="2000" dirty="0"/>
          </a:p>
        </p:txBody>
      </p:sp>
    </p:spTree>
    <p:extLst>
      <p:ext uri="{BB962C8B-B14F-4D97-AF65-F5344CB8AC3E}">
        <p14:creationId xmlns:p14="http://schemas.microsoft.com/office/powerpoint/2010/main" val="262243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PowerShell Basics to Get You Started</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983298" y="2441359"/>
            <a:ext cx="9724031" cy="4279037"/>
          </a:xfrm>
        </p:spPr>
        <p:txBody>
          <a:bodyPr vert="horz" lIns="91440" tIns="45720" rIns="91440" bIns="45720" rtlCol="0" anchor="ctr">
            <a:normAutofit/>
          </a:bodyPr>
          <a:lstStyle/>
          <a:p>
            <a:pPr algn="l"/>
            <a:r>
              <a:rPr lang="en-US" dirty="0"/>
              <a:t>Getting </a:t>
            </a:r>
            <a:r>
              <a:rPr lang="en-US" dirty="0" err="1"/>
              <a:t>DBATools</a:t>
            </a:r>
            <a:r>
              <a:rPr lang="en-US" dirty="0"/>
              <a:t> and the </a:t>
            </a:r>
            <a:r>
              <a:rPr lang="en-US" dirty="0" err="1"/>
              <a:t>SqlServer</a:t>
            </a:r>
            <a:r>
              <a:rPr lang="en-US" dirty="0"/>
              <a:t> modules</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411863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PowerShell Basics to Get You Started</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983298" y="2441359"/>
            <a:ext cx="9724031" cy="4279037"/>
          </a:xfrm>
        </p:spPr>
        <p:txBody>
          <a:bodyPr vert="horz" lIns="91440" tIns="45720" rIns="91440" bIns="45720" rtlCol="0" anchor="ctr">
            <a:normAutofit/>
          </a:bodyPr>
          <a:lstStyle/>
          <a:p>
            <a:pPr algn="l"/>
            <a:r>
              <a:rPr lang="en-US" b="0" i="0" dirty="0">
                <a:effectLst/>
              </a:rPr>
              <a:t>Finding Cmdlets to use (What can I do with PowerShell?)</a:t>
            </a:r>
          </a:p>
          <a:p>
            <a:pPr algn="l"/>
            <a:r>
              <a:rPr lang="en-US" dirty="0"/>
              <a:t>Get-Command</a:t>
            </a:r>
            <a:endParaRPr lang="en-US"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79969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PowerShell Basics to Get You Started</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983298" y="2441359"/>
            <a:ext cx="9724031" cy="4279037"/>
          </a:xfrm>
        </p:spPr>
        <p:txBody>
          <a:bodyPr vert="horz" lIns="91440" tIns="45720" rIns="91440" bIns="45720" rtlCol="0" anchor="ctr">
            <a:normAutofit/>
          </a:bodyPr>
          <a:lstStyle/>
          <a:p>
            <a:pPr algn="l"/>
            <a:r>
              <a:rPr lang="en-US" b="0" i="0" dirty="0">
                <a:effectLst/>
              </a:rPr>
              <a:t>Getting help with PowerShell using the Help alias</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425451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PowerShell Basics to Get You Started</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983298" y="2441359"/>
            <a:ext cx="9724031" cy="4279037"/>
          </a:xfrm>
        </p:spPr>
        <p:txBody>
          <a:bodyPr vert="horz" lIns="91440" tIns="45720" rIns="91440" bIns="45720" rtlCol="0" anchor="ctr">
            <a:normAutofit/>
          </a:bodyPr>
          <a:lstStyle/>
          <a:p>
            <a:pPr algn="l"/>
            <a:r>
              <a:rPr lang="en-US" b="0" i="0" dirty="0">
                <a:effectLst/>
              </a:rPr>
              <a:t>Piping with PowerShell</a:t>
            </a:r>
          </a:p>
          <a:p>
            <a:pPr algn="l"/>
            <a:endParaRPr lang="en-US" sz="1700" dirty="0"/>
          </a:p>
          <a:p>
            <a:pPr algn="l"/>
            <a:r>
              <a:rPr lang="en-US" sz="1700" b="0" i="0" dirty="0">
                <a:effectLst/>
              </a:rPr>
              <a:t>Using “|” to pass information to other commands.  </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73681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PowerShell Basics to Get You Started</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983298" y="2441359"/>
            <a:ext cx="9724031" cy="4279037"/>
          </a:xfrm>
        </p:spPr>
        <p:txBody>
          <a:bodyPr vert="horz" lIns="91440" tIns="45720" rIns="91440" bIns="45720" rtlCol="0" anchor="ctr">
            <a:normAutofit/>
          </a:bodyPr>
          <a:lstStyle/>
          <a:p>
            <a:pPr algn="l"/>
            <a:r>
              <a:rPr lang="en-US" b="0" i="0" dirty="0">
                <a:effectLst/>
              </a:rPr>
              <a:t>Using -</a:t>
            </a:r>
            <a:r>
              <a:rPr lang="en-US" b="0" i="0" dirty="0" err="1">
                <a:effectLst/>
              </a:rPr>
              <a:t>WhatIf</a:t>
            </a:r>
            <a:endParaRPr lang="en-US" b="0" i="0" dirty="0">
              <a:effectLst/>
            </a:endParaRPr>
          </a:p>
          <a:p>
            <a:pPr algn="l"/>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27999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PowerShell Basics to Get You Started</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DEMO</a:t>
            </a: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8644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Introduction to PowerShell for the DBA</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algn="l"/>
            <a:r>
              <a:rPr lang="en-US" sz="4400" dirty="0"/>
              <a:t>Common management tasks you can do with PowerShell</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376966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Common DBA Tasks With PowerShell</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algn="l"/>
            <a:r>
              <a:rPr lang="en-US" dirty="0"/>
              <a:t>Content</a:t>
            </a:r>
          </a:p>
        </p:txBody>
      </p:sp>
    </p:spTree>
    <p:extLst>
      <p:ext uri="{BB962C8B-B14F-4D97-AF65-F5344CB8AC3E}">
        <p14:creationId xmlns:p14="http://schemas.microsoft.com/office/powerpoint/2010/main" val="709816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Common DBA Tasks with PowerShell</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Demo</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59264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Thank You!</a:t>
            </a:r>
            <a:endParaRPr lang="en-US" sz="4000" b="1" kern="1200" dirty="0">
              <a:solidFill>
                <a:srgbClr val="FFFFFF"/>
              </a:solidFill>
              <a:latin typeface="+mj-lt"/>
              <a:ea typeface="+mj-ea"/>
              <a:cs typeface="+mj-cs"/>
            </a:endParaRPr>
          </a:p>
        </p:txBody>
      </p:sp>
      <p:sp>
        <p:nvSpPr>
          <p:cNvPr id="5" name="Subtitle 4">
            <a:extLst>
              <a:ext uri="{FF2B5EF4-FFF2-40B4-BE49-F238E27FC236}">
                <a16:creationId xmlns:a16="http://schemas.microsoft.com/office/drawing/2014/main" id="{982B9945-D9AB-4A17-9C25-B710EEF44FE5}"/>
              </a:ext>
            </a:extLst>
          </p:cNvPr>
          <p:cNvSpPr>
            <a:spLocks noGrp="1"/>
          </p:cNvSpPr>
          <p:nvPr>
            <p:ph type="subTitle" idx="1"/>
          </p:nvPr>
        </p:nvSpPr>
        <p:spPr>
          <a:xfrm>
            <a:off x="1523998" y="1622745"/>
            <a:ext cx="9144000" cy="3233340"/>
          </a:xfrm>
        </p:spPr>
        <p:txBody>
          <a:bodyPr>
            <a:normAutofit/>
          </a:bodyPr>
          <a:lstStyle/>
          <a:p>
            <a:pPr algn="l"/>
            <a:r>
              <a:rPr lang="en-US" b="1" dirty="0"/>
              <a:t>Thank you!</a:t>
            </a:r>
          </a:p>
          <a:p>
            <a:pPr algn="l"/>
            <a:endParaRPr lang="en-US" dirty="0"/>
          </a:p>
          <a:p>
            <a:pPr marL="342900" indent="-342900" algn="l">
              <a:buFont typeface="Arial" panose="020B0604020202020204" pitchFamily="34" charset="0"/>
              <a:buChar char="•"/>
            </a:pPr>
            <a:r>
              <a:rPr lang="en-US" dirty="0"/>
              <a:t>Thank the organization for inviting you to speak</a:t>
            </a:r>
          </a:p>
        </p:txBody>
      </p:sp>
    </p:spTree>
    <p:extLst>
      <p:ext uri="{BB962C8B-B14F-4D97-AF65-F5344CB8AC3E}">
        <p14:creationId xmlns:p14="http://schemas.microsoft.com/office/powerpoint/2010/main" val="137918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Introduction to PowerShell for the DBA</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dirty="0"/>
              <a:t>Exporting SQL Server objects</a:t>
            </a:r>
          </a:p>
        </p:txBody>
      </p:sp>
    </p:spTree>
    <p:extLst>
      <p:ext uri="{BB962C8B-B14F-4D97-AF65-F5344CB8AC3E}">
        <p14:creationId xmlns:p14="http://schemas.microsoft.com/office/powerpoint/2010/main" val="1912150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Exporting SQL Server Objects</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lgn="l"/>
            <a:r>
              <a:rPr lang="en-US" dirty="0"/>
              <a:t>PowerShell gives you the ability to export object definitions to a file</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344194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Exporting SQL Server Objects</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Demo</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516564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Introduction to PowerShell for the DBA</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algn="l"/>
            <a:r>
              <a:rPr lang="en-US" sz="4400" dirty="0"/>
              <a:t>Building an environment inventory with PowerShell</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295800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fontScale="90000"/>
          </a:bodyPr>
          <a:lstStyle/>
          <a:p>
            <a:r>
              <a:rPr lang="en-US" sz="4000" b="1" i="0" dirty="0">
                <a:solidFill>
                  <a:schemeClr val="bg1"/>
                </a:solidFill>
                <a:effectLst/>
              </a:rPr>
              <a:t>Building an Environment Inventory with PowerShell</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algn="l"/>
            <a:r>
              <a:rPr lang="en-US" dirty="0"/>
              <a:t>You can’t manage what you don’t know about.</a:t>
            </a:r>
          </a:p>
        </p:txBody>
      </p:sp>
    </p:spTree>
    <p:extLst>
      <p:ext uri="{BB962C8B-B14F-4D97-AF65-F5344CB8AC3E}">
        <p14:creationId xmlns:p14="http://schemas.microsoft.com/office/powerpoint/2010/main" val="922599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fontScale="90000"/>
          </a:bodyPr>
          <a:lstStyle/>
          <a:p>
            <a:r>
              <a:rPr lang="en-US" sz="4000" b="1" i="0" dirty="0">
                <a:solidFill>
                  <a:schemeClr val="bg1"/>
                </a:solidFill>
                <a:effectLst/>
              </a:rPr>
              <a:t>Building an Environment Inventory with PowerShell</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Demo</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3488302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Introduction to PowerShell for the DBA</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algn="l"/>
            <a:r>
              <a:rPr lang="en-US" sz="4400" dirty="0"/>
              <a:t>Installing SQL Server with PowerShell</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253473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Installing SQL Server </a:t>
            </a:r>
            <a:r>
              <a:rPr lang="en-US" sz="4000" b="1" dirty="0">
                <a:solidFill>
                  <a:schemeClr val="bg1"/>
                </a:solidFill>
              </a:rPr>
              <a:t>with PowerShell</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algn="l"/>
            <a:r>
              <a:rPr lang="en-US" dirty="0"/>
              <a:t>Content</a:t>
            </a:r>
          </a:p>
        </p:txBody>
      </p:sp>
    </p:spTree>
    <p:extLst>
      <p:ext uri="{BB962C8B-B14F-4D97-AF65-F5344CB8AC3E}">
        <p14:creationId xmlns:p14="http://schemas.microsoft.com/office/powerpoint/2010/main" val="104142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Installing SQL Server with PowerShell</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Demo</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387544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Introduction to PowerShell for the DBA</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622745"/>
            <a:ext cx="9724031" cy="4713400"/>
          </a:xfrm>
        </p:spPr>
        <p:txBody>
          <a:bodyPr vert="horz" lIns="91440" tIns="45720" rIns="91440" bIns="45720" rtlCol="0" anchor="ctr">
            <a:normAutofit/>
          </a:bodyPr>
          <a:lstStyle/>
          <a:p>
            <a:pPr marL="342900" indent="-342900" algn="l">
              <a:buAutoNum type="arabicPeriod"/>
            </a:pPr>
            <a:r>
              <a:rPr lang="en-US" sz="1600" dirty="0"/>
              <a:t>Why automate with PowerShell?</a:t>
            </a:r>
          </a:p>
          <a:p>
            <a:pPr marL="342900" indent="-342900" algn="l">
              <a:buAutoNum type="arabicPeriod"/>
            </a:pPr>
            <a:r>
              <a:rPr lang="en-US" sz="1600" dirty="0"/>
              <a:t>PowerShell Basics to get you started (Intro to </a:t>
            </a:r>
            <a:r>
              <a:rPr lang="en-US" sz="1600" dirty="0" err="1"/>
              <a:t>PoSH</a:t>
            </a:r>
            <a:r>
              <a:rPr lang="en-US" sz="1600" dirty="0"/>
              <a:t> Part1)</a:t>
            </a:r>
          </a:p>
          <a:p>
            <a:pPr marL="342900" indent="-342900" algn="l">
              <a:buAutoNum type="arabicPeriod"/>
            </a:pPr>
            <a:r>
              <a:rPr lang="en-US" sz="1600" dirty="0"/>
              <a:t>Exporting SQL Server objects(Intro to </a:t>
            </a:r>
            <a:r>
              <a:rPr lang="en-US" sz="1600" dirty="0" err="1"/>
              <a:t>PoSH</a:t>
            </a:r>
            <a:r>
              <a:rPr lang="en-US" sz="1600" dirty="0"/>
              <a:t> Part2)</a:t>
            </a:r>
          </a:p>
          <a:p>
            <a:pPr marL="342900" indent="-342900" algn="l">
              <a:buAutoNum type="arabicPeriod"/>
            </a:pPr>
            <a:r>
              <a:rPr lang="en-US" sz="1600" dirty="0"/>
              <a:t>Do common management tasks using PowerShell ( Intro to </a:t>
            </a:r>
            <a:r>
              <a:rPr lang="en-US" sz="1600" dirty="0" err="1"/>
              <a:t>PoSH</a:t>
            </a:r>
            <a:r>
              <a:rPr lang="en-US" sz="1600" dirty="0"/>
              <a:t> Part 3 and Reading SQL Error Logs, Configure Log Shipping)</a:t>
            </a:r>
          </a:p>
          <a:p>
            <a:pPr marL="342900" indent="-342900" algn="l">
              <a:buAutoNum type="arabicPeriod"/>
            </a:pPr>
            <a:r>
              <a:rPr lang="en-US" sz="1600" dirty="0"/>
              <a:t>Building an environment Inventory with PowerShell</a:t>
            </a:r>
          </a:p>
          <a:p>
            <a:pPr marL="342900" indent="-342900" algn="l">
              <a:buAutoNum type="arabicPeriod"/>
            </a:pPr>
            <a:r>
              <a:rPr lang="en-US" sz="1600" dirty="0"/>
              <a:t>Installing SQL Server with PowerShell</a:t>
            </a:r>
            <a:endParaRPr lang="en-US" sz="2000" dirty="0"/>
          </a:p>
        </p:txBody>
      </p:sp>
    </p:spTree>
    <p:extLst>
      <p:ext uri="{BB962C8B-B14F-4D97-AF65-F5344CB8AC3E}">
        <p14:creationId xmlns:p14="http://schemas.microsoft.com/office/powerpoint/2010/main" val="273517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About Me</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558473" y="1622744"/>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dirty="0"/>
          </a:p>
          <a:p>
            <a:pPr marL="342900" indent="-228600" algn="l">
              <a:buFont typeface="Arial" panose="020B0604020202020204" pitchFamily="34" charset="0"/>
              <a:buChar char="•"/>
            </a:pPr>
            <a:r>
              <a:rPr lang="en-US" dirty="0"/>
              <a:t>Entered IT in Feb 2008</a:t>
            </a:r>
          </a:p>
          <a:p>
            <a:pPr marL="342900" indent="-228600" algn="l">
              <a:buFont typeface="Arial" panose="020B0604020202020204" pitchFamily="34" charset="0"/>
              <a:buChar char="•"/>
            </a:pPr>
            <a:r>
              <a:rPr lang="en-US" dirty="0"/>
              <a:t>MCTS SQL Server 2008 Implementation and Maintenance in May 2013</a:t>
            </a:r>
          </a:p>
          <a:p>
            <a:pPr marL="342900" indent="-228600" algn="l">
              <a:buFont typeface="Arial" panose="020B0604020202020204" pitchFamily="34" charset="0"/>
              <a:buChar char="•"/>
            </a:pPr>
            <a:r>
              <a:rPr lang="en-US" dirty="0"/>
              <a:t>Database Administrator since 2014</a:t>
            </a:r>
          </a:p>
          <a:p>
            <a:pPr marL="342900" indent="-228600" algn="l">
              <a:buFont typeface="Arial" panose="020B0604020202020204" pitchFamily="34" charset="0"/>
              <a:buChar char="•"/>
            </a:pPr>
            <a:r>
              <a:rPr lang="en-US" dirty="0"/>
              <a:t>Currently a Cloud Database Administrator at Upland Software (Views expressed here are my own)</a:t>
            </a:r>
          </a:p>
          <a:p>
            <a:pPr marL="342900" indent="-228600" algn="l">
              <a:buFont typeface="Arial" panose="020B0604020202020204" pitchFamily="34" charset="0"/>
              <a:buChar char="•"/>
            </a:pPr>
            <a:r>
              <a:rPr lang="en-US" dirty="0"/>
              <a:t>Founder: Lee Markum LLC - Database Consulting</a:t>
            </a:r>
          </a:p>
          <a:p>
            <a:pPr marL="342900" indent="-228600" algn="l">
              <a:buFont typeface="Arial" panose="020B0604020202020204" pitchFamily="34" charset="0"/>
              <a:buChar char="•"/>
            </a:pPr>
            <a:r>
              <a:rPr lang="en-US" dirty="0"/>
              <a:t>Blog at </a:t>
            </a:r>
            <a:r>
              <a:rPr lang="en-US" dirty="0">
                <a:hlinkClick r:id="rId3"/>
              </a:rPr>
              <a:t>https://leemarkum.com/</a:t>
            </a:r>
            <a:r>
              <a:rPr lang="en-US" dirty="0"/>
              <a:t> </a:t>
            </a:r>
          </a:p>
          <a:p>
            <a:pPr marL="342900" indent="-228600" algn="l">
              <a:buFont typeface="Arial" panose="020B0604020202020204" pitchFamily="34" charset="0"/>
              <a:buChar char="•"/>
            </a:pPr>
            <a:r>
              <a:rPr lang="en-US" dirty="0" err="1"/>
              <a:t>LiveStream</a:t>
            </a:r>
            <a:r>
              <a:rPr lang="en-US" dirty="0"/>
              <a:t> at </a:t>
            </a:r>
            <a:r>
              <a:rPr lang="en-US" dirty="0">
                <a:hlinkClick r:id="rId4"/>
              </a:rPr>
              <a:t>https://www.twitch.tv/readysetdata</a:t>
            </a:r>
            <a:r>
              <a:rPr lang="en-US" dirty="0"/>
              <a:t> </a:t>
            </a:r>
          </a:p>
          <a:p>
            <a:pPr algn="l"/>
            <a:endParaRPr lang="en-US" sz="1400" dirty="0"/>
          </a:p>
        </p:txBody>
      </p:sp>
      <p:pic>
        <p:nvPicPr>
          <p:cNvPr id="7" name="Picture 6" descr="Diagram, text&#10;&#10;Description automatically generated">
            <a:extLst>
              <a:ext uri="{FF2B5EF4-FFF2-40B4-BE49-F238E27FC236}">
                <a16:creationId xmlns:a16="http://schemas.microsoft.com/office/drawing/2014/main" id="{ABEA518C-42B8-4BEE-ABBD-837127ACE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9" y="3685972"/>
            <a:ext cx="1352739" cy="1457528"/>
          </a:xfrm>
          <a:prstGeom prst="rect">
            <a:avLst/>
          </a:prstGeom>
        </p:spPr>
      </p:pic>
      <p:pic>
        <p:nvPicPr>
          <p:cNvPr id="9" name="Picture 8">
            <a:extLst>
              <a:ext uri="{FF2B5EF4-FFF2-40B4-BE49-F238E27FC236}">
                <a16:creationId xmlns:a16="http://schemas.microsoft.com/office/drawing/2014/main" id="{BE1633B6-6585-4237-BB92-442EF195F8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349" y="5569935"/>
            <a:ext cx="647790" cy="409632"/>
          </a:xfrm>
          <a:prstGeom prst="rect">
            <a:avLst/>
          </a:prstGeom>
        </p:spPr>
      </p:pic>
      <p:pic>
        <p:nvPicPr>
          <p:cNvPr id="11" name="Picture 10" descr="Icon&#10;&#10;Description automatically generated">
            <a:extLst>
              <a:ext uri="{FF2B5EF4-FFF2-40B4-BE49-F238E27FC236}">
                <a16:creationId xmlns:a16="http://schemas.microsoft.com/office/drawing/2014/main" id="{6F501287-D120-4EFC-AD3A-B3CE1F9DA7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0224" y="5517540"/>
            <a:ext cx="666843" cy="514422"/>
          </a:xfrm>
          <a:prstGeom prst="rect">
            <a:avLst/>
          </a:prstGeom>
        </p:spPr>
      </p:pic>
      <p:pic>
        <p:nvPicPr>
          <p:cNvPr id="13" name="Picture 12" descr="Diagram&#10;&#10;Description automatically generated">
            <a:extLst>
              <a:ext uri="{FF2B5EF4-FFF2-40B4-BE49-F238E27FC236}">
                <a16:creationId xmlns:a16="http://schemas.microsoft.com/office/drawing/2014/main" id="{9D74602F-62AD-4EB7-B7E4-6D64B3ABE0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785" y="1927802"/>
            <a:ext cx="1371791" cy="1495634"/>
          </a:xfrm>
          <a:prstGeom prst="rect">
            <a:avLst/>
          </a:prstGeom>
        </p:spPr>
      </p:pic>
    </p:spTree>
    <p:extLst>
      <p:ext uri="{BB962C8B-B14F-4D97-AF65-F5344CB8AC3E}">
        <p14:creationId xmlns:p14="http://schemas.microsoft.com/office/powerpoint/2010/main" val="2962278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Introduction to PowerShell for the DBA</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747997"/>
            <a:ext cx="9724031" cy="4940717"/>
          </a:xfrm>
        </p:spPr>
        <p:txBody>
          <a:bodyPr vert="horz" lIns="91440" tIns="45720" rIns="91440" bIns="45720" rtlCol="0" anchor="ctr">
            <a:normAutofit/>
          </a:bodyPr>
          <a:lstStyle/>
          <a:p>
            <a:r>
              <a:rPr lang="en-US" sz="4400"/>
              <a:t>Thank you for attending!</a:t>
            </a:r>
          </a:p>
        </p:txBody>
      </p:sp>
    </p:spTree>
    <p:extLst>
      <p:ext uri="{BB962C8B-B14F-4D97-AF65-F5344CB8AC3E}">
        <p14:creationId xmlns:p14="http://schemas.microsoft.com/office/powerpoint/2010/main" val="670918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Introduction to PowerShell for the DBA</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08181" y="1885279"/>
            <a:ext cx="2879052" cy="4940717"/>
          </a:xfrm>
        </p:spPr>
        <p:txBody>
          <a:bodyPr vert="horz" lIns="91440" tIns="45720" rIns="91440" bIns="45720" rtlCol="0" anchor="ctr">
            <a:normAutofit/>
          </a:bodyPr>
          <a:lstStyle/>
          <a:p>
            <a:pPr algn="l"/>
            <a:r>
              <a:rPr lang="en-US" sz="4000"/>
              <a:t>QUESTIONS?</a:t>
            </a:r>
          </a:p>
        </p:txBody>
      </p:sp>
      <p:pic>
        <p:nvPicPr>
          <p:cNvPr id="5" name="Picture 4" descr="Different colored question marks">
            <a:extLst>
              <a:ext uri="{FF2B5EF4-FFF2-40B4-BE49-F238E27FC236}">
                <a16:creationId xmlns:a16="http://schemas.microsoft.com/office/drawing/2014/main" id="{6AC22B36-6167-48AD-8B30-C6736CC6F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613" y="2007535"/>
            <a:ext cx="7949713" cy="4105373"/>
          </a:xfrm>
          <a:prstGeom prst="rect">
            <a:avLst/>
          </a:prstGeom>
        </p:spPr>
      </p:pic>
    </p:spTree>
    <p:extLst>
      <p:ext uri="{BB962C8B-B14F-4D97-AF65-F5344CB8AC3E}">
        <p14:creationId xmlns:p14="http://schemas.microsoft.com/office/powerpoint/2010/main" val="403636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Contact Information</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558473" y="1622744"/>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a:p>
          <a:p>
            <a:pPr marL="342900" indent="-228600" algn="l">
              <a:buFont typeface="Arial" panose="020B0604020202020204" pitchFamily="34" charset="0"/>
              <a:buChar char="•"/>
            </a:pPr>
            <a:r>
              <a:rPr lang="en-US"/>
              <a:t>Twitter: @leemarkum</a:t>
            </a:r>
          </a:p>
          <a:p>
            <a:pPr marL="342900" indent="-228600" algn="l">
              <a:buFont typeface="Arial" panose="020B0604020202020204" pitchFamily="34" charset="0"/>
              <a:buChar char="•"/>
            </a:pPr>
            <a:r>
              <a:rPr lang="en-US"/>
              <a:t>LinkedIn: </a:t>
            </a:r>
            <a:r>
              <a:rPr lang="en-US">
                <a:hlinkClick r:id="rId3"/>
              </a:rPr>
              <a:t>https://www.linkedin.com/in/leemarkum/</a:t>
            </a:r>
            <a:endParaRPr lang="en-US"/>
          </a:p>
          <a:p>
            <a:pPr marL="342900" indent="-228600" algn="l">
              <a:buFont typeface="Arial" panose="020B0604020202020204" pitchFamily="34" charset="0"/>
              <a:buChar char="•"/>
            </a:pPr>
            <a:r>
              <a:rPr lang="en-US"/>
              <a:t>Email: leem@leemarkum.com</a:t>
            </a:r>
          </a:p>
          <a:p>
            <a:pPr indent="-228600" algn="l">
              <a:buFont typeface="Arial" panose="020B0604020202020204" pitchFamily="34" charset="0"/>
              <a:buChar char="•"/>
            </a:pPr>
            <a:endParaRPr lang="en-US" sz="1400"/>
          </a:p>
        </p:txBody>
      </p:sp>
      <p:pic>
        <p:nvPicPr>
          <p:cNvPr id="7" name="Picture 6" descr="Diagram, text&#10;&#10;Description automatically generated">
            <a:extLst>
              <a:ext uri="{FF2B5EF4-FFF2-40B4-BE49-F238E27FC236}">
                <a16:creationId xmlns:a16="http://schemas.microsoft.com/office/drawing/2014/main" id="{ABEA518C-42B8-4BEE-ABBD-837127ACE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49" y="3685972"/>
            <a:ext cx="1352739" cy="1457528"/>
          </a:xfrm>
          <a:prstGeom prst="rect">
            <a:avLst/>
          </a:prstGeom>
        </p:spPr>
      </p:pic>
      <p:pic>
        <p:nvPicPr>
          <p:cNvPr id="9" name="Picture 8">
            <a:extLst>
              <a:ext uri="{FF2B5EF4-FFF2-40B4-BE49-F238E27FC236}">
                <a16:creationId xmlns:a16="http://schemas.microsoft.com/office/drawing/2014/main" id="{BE1633B6-6585-4237-BB92-442EF195F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9" y="5569935"/>
            <a:ext cx="647790" cy="409632"/>
          </a:xfrm>
          <a:prstGeom prst="rect">
            <a:avLst/>
          </a:prstGeom>
        </p:spPr>
      </p:pic>
      <p:pic>
        <p:nvPicPr>
          <p:cNvPr id="11" name="Picture 10" descr="Icon&#10;&#10;Description automatically generated">
            <a:extLst>
              <a:ext uri="{FF2B5EF4-FFF2-40B4-BE49-F238E27FC236}">
                <a16:creationId xmlns:a16="http://schemas.microsoft.com/office/drawing/2014/main" id="{6F501287-D120-4EFC-AD3A-B3CE1F9DA7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0224" y="5517540"/>
            <a:ext cx="666843" cy="514422"/>
          </a:xfrm>
          <a:prstGeom prst="rect">
            <a:avLst/>
          </a:prstGeom>
        </p:spPr>
      </p:pic>
      <p:pic>
        <p:nvPicPr>
          <p:cNvPr id="6" name="Picture 5" descr="Diagram&#10;&#10;Description automatically generated">
            <a:extLst>
              <a:ext uri="{FF2B5EF4-FFF2-40B4-BE49-F238E27FC236}">
                <a16:creationId xmlns:a16="http://schemas.microsoft.com/office/drawing/2014/main" id="{8937AC35-4ECF-4B5E-BAC9-E74D471854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785" y="1885279"/>
            <a:ext cx="1371791" cy="1495634"/>
          </a:xfrm>
          <a:prstGeom prst="rect">
            <a:avLst/>
          </a:prstGeom>
        </p:spPr>
      </p:pic>
    </p:spTree>
    <p:extLst>
      <p:ext uri="{BB962C8B-B14F-4D97-AF65-F5344CB8AC3E}">
        <p14:creationId xmlns:p14="http://schemas.microsoft.com/office/powerpoint/2010/main" val="234282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Contact Information</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558473" y="1622744"/>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a:p>
          <a:p>
            <a:pPr marL="342900" indent="-228600" algn="l">
              <a:buFont typeface="Arial" panose="020B0604020202020204" pitchFamily="34" charset="0"/>
              <a:buChar char="•"/>
            </a:pPr>
            <a:r>
              <a:rPr lang="en-US"/>
              <a:t>Twitter: @leemarkum</a:t>
            </a:r>
          </a:p>
          <a:p>
            <a:pPr marL="342900" indent="-228600" algn="l">
              <a:buFont typeface="Arial" panose="020B0604020202020204" pitchFamily="34" charset="0"/>
              <a:buChar char="•"/>
            </a:pPr>
            <a:r>
              <a:rPr lang="en-US"/>
              <a:t>LinkedIn: </a:t>
            </a:r>
            <a:r>
              <a:rPr lang="en-US">
                <a:hlinkClick r:id="rId3"/>
              </a:rPr>
              <a:t>https://www.linkedin.com/in/leemarkum/</a:t>
            </a:r>
            <a:endParaRPr lang="en-US"/>
          </a:p>
          <a:p>
            <a:pPr marL="342900" indent="-228600" algn="l">
              <a:buFont typeface="Arial" panose="020B0604020202020204" pitchFamily="34" charset="0"/>
              <a:buChar char="•"/>
            </a:pPr>
            <a:r>
              <a:rPr lang="en-US"/>
              <a:t>Email: leem@leemarkum.com</a:t>
            </a:r>
          </a:p>
          <a:p>
            <a:pPr indent="-228600" algn="l">
              <a:buFont typeface="Arial" panose="020B0604020202020204" pitchFamily="34" charset="0"/>
              <a:buChar char="•"/>
            </a:pPr>
            <a:endParaRPr lang="en-US" sz="1400"/>
          </a:p>
        </p:txBody>
      </p:sp>
      <p:pic>
        <p:nvPicPr>
          <p:cNvPr id="7" name="Picture 6" descr="Diagram, text&#10;&#10;Description automatically generated">
            <a:extLst>
              <a:ext uri="{FF2B5EF4-FFF2-40B4-BE49-F238E27FC236}">
                <a16:creationId xmlns:a16="http://schemas.microsoft.com/office/drawing/2014/main" id="{ABEA518C-42B8-4BEE-ABBD-837127ACE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49" y="3685972"/>
            <a:ext cx="1352739" cy="1457528"/>
          </a:xfrm>
          <a:prstGeom prst="rect">
            <a:avLst/>
          </a:prstGeom>
        </p:spPr>
      </p:pic>
      <p:pic>
        <p:nvPicPr>
          <p:cNvPr id="9" name="Picture 8">
            <a:extLst>
              <a:ext uri="{FF2B5EF4-FFF2-40B4-BE49-F238E27FC236}">
                <a16:creationId xmlns:a16="http://schemas.microsoft.com/office/drawing/2014/main" id="{BE1633B6-6585-4237-BB92-442EF195F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9" y="5569935"/>
            <a:ext cx="647790" cy="409632"/>
          </a:xfrm>
          <a:prstGeom prst="rect">
            <a:avLst/>
          </a:prstGeom>
        </p:spPr>
      </p:pic>
      <p:pic>
        <p:nvPicPr>
          <p:cNvPr id="11" name="Picture 10" descr="Icon&#10;&#10;Description automatically generated">
            <a:extLst>
              <a:ext uri="{FF2B5EF4-FFF2-40B4-BE49-F238E27FC236}">
                <a16:creationId xmlns:a16="http://schemas.microsoft.com/office/drawing/2014/main" id="{6F501287-D120-4EFC-AD3A-B3CE1F9DA7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0224" y="5517540"/>
            <a:ext cx="666843" cy="514422"/>
          </a:xfrm>
          <a:prstGeom prst="rect">
            <a:avLst/>
          </a:prstGeom>
        </p:spPr>
      </p:pic>
      <p:pic>
        <p:nvPicPr>
          <p:cNvPr id="6" name="Picture 5" descr="Diagram&#10;&#10;Description automatically generated">
            <a:extLst>
              <a:ext uri="{FF2B5EF4-FFF2-40B4-BE49-F238E27FC236}">
                <a16:creationId xmlns:a16="http://schemas.microsoft.com/office/drawing/2014/main" id="{8937AC35-4ECF-4B5E-BAC9-E74D471854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785" y="1885279"/>
            <a:ext cx="1371791" cy="1495634"/>
          </a:xfrm>
          <a:prstGeom prst="rect">
            <a:avLst/>
          </a:prstGeom>
        </p:spPr>
      </p:pic>
    </p:spTree>
    <p:extLst>
      <p:ext uri="{BB962C8B-B14F-4D97-AF65-F5344CB8AC3E}">
        <p14:creationId xmlns:p14="http://schemas.microsoft.com/office/powerpoint/2010/main" val="93417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Setting Expectations</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33982" y="1941747"/>
            <a:ext cx="9724031" cy="4110273"/>
          </a:xfrm>
        </p:spPr>
        <p:txBody>
          <a:bodyPr vert="horz" lIns="91440" tIns="45720" rIns="91440" bIns="45720" rtlCol="0" anchor="ctr">
            <a:normAutofit/>
          </a:bodyPr>
          <a:lstStyle/>
          <a:p>
            <a:pPr marL="342900" indent="-342900" algn="l">
              <a:buFont typeface="Arial" panose="020B0604020202020204" pitchFamily="34" charset="0"/>
              <a:buChar char="•"/>
            </a:pPr>
            <a:r>
              <a:rPr lang="en-US" dirty="0"/>
              <a:t>Level </a:t>
            </a:r>
            <a:r>
              <a:rPr lang="en-US"/>
              <a:t>100 – 200 presentation</a:t>
            </a:r>
            <a:endParaRPr lang="en-US"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20237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Agenda</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622745"/>
            <a:ext cx="9724031" cy="4713400"/>
          </a:xfrm>
        </p:spPr>
        <p:txBody>
          <a:bodyPr vert="horz" lIns="91440" tIns="45720" rIns="91440" bIns="45720" rtlCol="0" anchor="ctr">
            <a:normAutofit/>
          </a:bodyPr>
          <a:lstStyle/>
          <a:p>
            <a:pPr marL="342900" indent="-342900" algn="l">
              <a:buAutoNum type="arabicPeriod"/>
            </a:pPr>
            <a:r>
              <a:rPr lang="en-US" sz="1600" dirty="0"/>
              <a:t>Why automate with PowerShell?</a:t>
            </a:r>
          </a:p>
          <a:p>
            <a:pPr marL="342900" indent="-342900" algn="l">
              <a:buAutoNum type="arabicPeriod"/>
            </a:pPr>
            <a:r>
              <a:rPr lang="en-US" sz="1600" dirty="0"/>
              <a:t>PowerShell Basics to get you started (Intro to </a:t>
            </a:r>
            <a:r>
              <a:rPr lang="en-US" sz="1600" dirty="0" err="1"/>
              <a:t>PoSH</a:t>
            </a:r>
            <a:r>
              <a:rPr lang="en-US" sz="1600" dirty="0"/>
              <a:t> Part1)</a:t>
            </a:r>
          </a:p>
          <a:p>
            <a:pPr marL="342900" indent="-342900" algn="l">
              <a:buFont typeface="Arial" panose="020B0604020202020204" pitchFamily="34" charset="0"/>
              <a:buAutoNum type="arabicPeriod"/>
            </a:pPr>
            <a:r>
              <a:rPr lang="en-US" sz="1600" dirty="0"/>
              <a:t>Do common management tasks using PowerShell ( Intro to </a:t>
            </a:r>
            <a:r>
              <a:rPr lang="en-US" sz="1600" dirty="0" err="1"/>
              <a:t>PoSH</a:t>
            </a:r>
            <a:r>
              <a:rPr lang="en-US" sz="1600" dirty="0"/>
              <a:t> Part 3 and Reading SQL Error Logs, Configure Log Shipping)</a:t>
            </a:r>
          </a:p>
          <a:p>
            <a:pPr marL="342900" indent="-342900" algn="l">
              <a:buAutoNum type="arabicPeriod"/>
            </a:pPr>
            <a:r>
              <a:rPr lang="en-US" sz="1600" dirty="0"/>
              <a:t>Exporting SQL Server objects(Intro to </a:t>
            </a:r>
            <a:r>
              <a:rPr lang="en-US" sz="1600" dirty="0" err="1"/>
              <a:t>PoSH</a:t>
            </a:r>
            <a:r>
              <a:rPr lang="en-US" sz="1600" dirty="0"/>
              <a:t> Part2)</a:t>
            </a:r>
          </a:p>
          <a:p>
            <a:pPr marL="342900" indent="-342900" algn="l">
              <a:buAutoNum type="arabicPeriod"/>
            </a:pPr>
            <a:r>
              <a:rPr lang="en-US" sz="1600" dirty="0"/>
              <a:t>Building an environment Inventory with PowerShell</a:t>
            </a:r>
          </a:p>
          <a:p>
            <a:pPr marL="342900" indent="-342900" algn="l">
              <a:buAutoNum type="arabicPeriod"/>
            </a:pPr>
            <a:r>
              <a:rPr lang="en-US" sz="1600" dirty="0"/>
              <a:t>Installing SQL Server with PowerShell</a:t>
            </a:r>
            <a:endParaRPr lang="en-US" sz="2000" dirty="0"/>
          </a:p>
        </p:txBody>
      </p:sp>
    </p:spTree>
    <p:extLst>
      <p:ext uri="{BB962C8B-B14F-4D97-AF65-F5344CB8AC3E}">
        <p14:creationId xmlns:p14="http://schemas.microsoft.com/office/powerpoint/2010/main" val="359413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dirty="0">
                <a:solidFill>
                  <a:schemeClr val="bg1"/>
                </a:solidFill>
                <a:effectLst/>
              </a:rPr>
              <a:t>Introduction to PowerShell for the DBA</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dirty="0"/>
              <a:t>Why automate with PowerShell?</a:t>
            </a:r>
          </a:p>
          <a:p>
            <a:pPr algn="l"/>
            <a:endParaRPr lang="en-US" sz="2000" dirty="0"/>
          </a:p>
        </p:txBody>
      </p:sp>
    </p:spTree>
    <p:extLst>
      <p:ext uri="{BB962C8B-B14F-4D97-AF65-F5344CB8AC3E}">
        <p14:creationId xmlns:p14="http://schemas.microsoft.com/office/powerpoint/2010/main" val="218299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Why automate with PowerShell</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894522" y="2081506"/>
            <a:ext cx="9724031" cy="4279037"/>
          </a:xfrm>
        </p:spPr>
        <p:txBody>
          <a:bodyPr vert="horz" lIns="91440" tIns="45720" rIns="91440" bIns="45720" rtlCol="0" anchor="ctr">
            <a:normAutofit/>
          </a:bodyPr>
          <a:lstStyle/>
          <a:p>
            <a:pPr marL="342900" indent="-342900" algn="l">
              <a:buFont typeface="Arial" panose="020B0604020202020204" pitchFamily="34" charset="0"/>
              <a:buChar char="•"/>
            </a:pPr>
            <a:r>
              <a:rPr lang="en-US" dirty="0"/>
              <a:t>Automation saves you time</a:t>
            </a:r>
          </a:p>
          <a:p>
            <a:pPr marL="342900" indent="-342900" algn="l">
              <a:buFont typeface="Arial" panose="020B0604020202020204" pitchFamily="34" charset="0"/>
              <a:buChar char="•"/>
            </a:pPr>
            <a:r>
              <a:rPr lang="en-US" dirty="0"/>
              <a:t>Automation provides consistency</a:t>
            </a:r>
          </a:p>
          <a:p>
            <a:pPr marL="342900" indent="-342900" algn="l">
              <a:buFont typeface="Arial" panose="020B0604020202020204" pitchFamily="34" charset="0"/>
              <a:buChar char="•"/>
            </a:pPr>
            <a:r>
              <a:rPr lang="en-US" dirty="0"/>
              <a:t>Automation results in reduced and easier troubleshooting</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17770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Why automate with PowerShell</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974420" y="2081506"/>
            <a:ext cx="9724031" cy="4279037"/>
          </a:xfrm>
        </p:spPr>
        <p:txBody>
          <a:bodyPr vert="horz" lIns="91440" tIns="45720" rIns="91440" bIns="45720" rtlCol="0" anchor="ctr">
            <a:normAutofit/>
          </a:bodyPr>
          <a:lstStyle/>
          <a:p>
            <a:pPr marL="342900" indent="-342900" algn="l">
              <a:buFont typeface="Arial" panose="020B0604020202020204" pitchFamily="34" charset="0"/>
              <a:buChar char="•"/>
            </a:pPr>
            <a:r>
              <a:rPr lang="en-US" dirty="0"/>
              <a:t>Automation can use your current inventory of T-SQL Scripts </a:t>
            </a:r>
          </a:p>
          <a:p>
            <a:pPr marL="342900" indent="-342900" algn="l">
              <a:buFont typeface="Arial" panose="020B0604020202020204" pitchFamily="34" charset="0"/>
              <a:buChar char="•"/>
            </a:pPr>
            <a:r>
              <a:rPr lang="en-US" dirty="0"/>
              <a:t>Automation is easier to get started with than you think</a:t>
            </a:r>
          </a:p>
          <a:p>
            <a:pPr marL="342900" indent="-342900" algn="l">
              <a:buFont typeface="Arial" panose="020B0604020202020204" pitchFamily="34" charset="0"/>
              <a:buChar char="•"/>
            </a:pPr>
            <a:r>
              <a:rPr lang="en-US" dirty="0"/>
              <a:t>Automation skills are a mostly required skill for career advancement</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418587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21297</TotalTime>
  <Words>1777</Words>
  <Application>Microsoft Office PowerPoint</Application>
  <PresentationFormat>Widescreen</PresentationFormat>
  <Paragraphs>272</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Lucida Console</vt:lpstr>
      <vt:lpstr>Slack-Lato</vt:lpstr>
      <vt:lpstr>Times New Roman</vt:lpstr>
      <vt:lpstr>Office Theme</vt:lpstr>
      <vt:lpstr>Introduction to PowerShell for the DBA</vt:lpstr>
      <vt:lpstr>Thank You!</vt:lpstr>
      <vt:lpstr>About Me</vt:lpstr>
      <vt:lpstr>Contact Information</vt:lpstr>
      <vt:lpstr>Setting Expectations</vt:lpstr>
      <vt:lpstr>Agenda</vt:lpstr>
      <vt:lpstr>Introduction to PowerShell for the DBA</vt:lpstr>
      <vt:lpstr>Why automate with PowerShell</vt:lpstr>
      <vt:lpstr>Why automate with PowerShell</vt:lpstr>
      <vt:lpstr>Introduction to PowerShell for the DBA</vt:lpstr>
      <vt:lpstr>PowerShell Basics to Get You Started</vt:lpstr>
      <vt:lpstr>PowerShell Basics to Get You Started</vt:lpstr>
      <vt:lpstr>PowerShell Basics to Get You Started</vt:lpstr>
      <vt:lpstr>PowerShell Basics to Get You Started</vt:lpstr>
      <vt:lpstr>PowerShell Basics to Get You Started</vt:lpstr>
      <vt:lpstr>PowerShell Basics to Get You Started</vt:lpstr>
      <vt:lpstr>Introduction to PowerShell for the DBA</vt:lpstr>
      <vt:lpstr>Common DBA Tasks With PowerShell</vt:lpstr>
      <vt:lpstr>Common DBA Tasks with PowerShell</vt:lpstr>
      <vt:lpstr>Introduction to PowerShell for the DBA</vt:lpstr>
      <vt:lpstr>Exporting SQL Server Objects</vt:lpstr>
      <vt:lpstr>Exporting SQL Server Objects</vt:lpstr>
      <vt:lpstr>Introduction to PowerShell for the DBA</vt:lpstr>
      <vt:lpstr>Building an Environment Inventory with PowerShell</vt:lpstr>
      <vt:lpstr>Building an Environment Inventory with PowerShell</vt:lpstr>
      <vt:lpstr>Introduction to PowerShell for the DBA</vt:lpstr>
      <vt:lpstr>Installing SQL Server with PowerShell</vt:lpstr>
      <vt:lpstr>Installing SQL Server with PowerShell</vt:lpstr>
      <vt:lpstr>Introduction to PowerShell for the DBA</vt:lpstr>
      <vt:lpstr>Introduction to PowerShell for the DBA</vt:lpstr>
      <vt:lpstr>Introduction to PowerShell for the DBA</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Features You Can't Use Because Your SQL Server Is Old"</dc:title>
  <dc:creator>Lee Markum</dc:creator>
  <cp:lastModifiedBy>Lee Markum</cp:lastModifiedBy>
  <cp:revision>5</cp:revision>
  <dcterms:created xsi:type="dcterms:W3CDTF">2021-07-01T02:34:09Z</dcterms:created>
  <dcterms:modified xsi:type="dcterms:W3CDTF">2022-10-18T00:46:40Z</dcterms:modified>
</cp:coreProperties>
</file>