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306" r:id="rId4"/>
    <p:sldId id="258" r:id="rId5"/>
    <p:sldId id="259" r:id="rId6"/>
    <p:sldId id="304" r:id="rId7"/>
    <p:sldId id="308" r:id="rId8"/>
    <p:sldId id="261" r:id="rId9"/>
    <p:sldId id="262" r:id="rId10"/>
    <p:sldId id="263" r:id="rId11"/>
    <p:sldId id="264" r:id="rId12"/>
    <p:sldId id="301" r:id="rId13"/>
    <p:sldId id="265" r:id="rId14"/>
    <p:sldId id="267" r:id="rId15"/>
    <p:sldId id="305" r:id="rId16"/>
    <p:sldId id="2569" r:id="rId17"/>
    <p:sldId id="270" r:id="rId18"/>
    <p:sldId id="271" r:id="rId19"/>
    <p:sldId id="272" r:id="rId20"/>
    <p:sldId id="2564" r:id="rId21"/>
    <p:sldId id="273" r:id="rId22"/>
    <p:sldId id="274" r:id="rId23"/>
    <p:sldId id="275" r:id="rId24"/>
    <p:sldId id="276" r:id="rId25"/>
    <p:sldId id="278" r:id="rId26"/>
    <p:sldId id="302" r:id="rId27"/>
    <p:sldId id="282" r:id="rId28"/>
    <p:sldId id="283" r:id="rId29"/>
    <p:sldId id="284" r:id="rId30"/>
    <p:sldId id="285" r:id="rId31"/>
    <p:sldId id="286" r:id="rId32"/>
    <p:sldId id="287" r:id="rId33"/>
    <p:sldId id="288" r:id="rId34"/>
    <p:sldId id="289" r:id="rId35"/>
    <p:sldId id="291" r:id="rId36"/>
    <p:sldId id="290" r:id="rId37"/>
    <p:sldId id="281" r:id="rId38"/>
    <p:sldId id="296" r:id="rId39"/>
    <p:sldId id="297" r:id="rId40"/>
    <p:sldId id="298" r:id="rId41"/>
    <p:sldId id="299" r:id="rId42"/>
    <p:sldId id="300" r:id="rId43"/>
    <p:sldId id="303" r:id="rId44"/>
  </p:sldIdLst>
  <p:sldSz cx="12192000" cy="6858000"/>
  <p:notesSz cx="6858000" cy="9144000"/>
  <p:embeddedFontLst>
    <p:embeddedFont>
      <p:font typeface="Lato" panose="020F0502020204030203"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h/CPBBmn5GztvUMr2Qify4xeYk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A804C-48E5-A8CB-6B56-DCFD5257634A}" v="8" dt="2025-09-26T15:39:43.379"/>
    <p1510:client id="{DB2C8DB9-2379-C85F-E612-B568449E8001}" v="173" dt="2025-09-26T15:23:27.260"/>
    <p1510:client id="{EA081FEB-4D9E-4D7A-A7E6-48C0BF803C47}" v="36" dt="2025-09-27T11:26:03.967"/>
    <p1510:client id="{F7269E00-8E26-582E-7E60-3AC066A08761}" v="11" dt="2025-09-25T21:42:42.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74"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60" Type="http://customschemas.google.com/relationships/presentationmetadata" Target="metadata"/><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64"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Markum" userId="f1d038831208603d" providerId="Windows Live" clId="Web-{DB2C8DB9-2379-C85F-E612-B568449E8001}"/>
    <pc:docChg chg="addSld delSld modSld sldOrd">
      <pc:chgData name="Lee Markum" userId="f1d038831208603d" providerId="Windows Live" clId="Web-{DB2C8DB9-2379-C85F-E612-B568449E8001}" dt="2025-09-26T15:23:27.260" v="171"/>
      <pc:docMkLst>
        <pc:docMk/>
      </pc:docMkLst>
      <pc:sldChg chg="modSp">
        <pc:chgData name="Lee Markum" userId="f1d038831208603d" providerId="Windows Live" clId="Web-{DB2C8DB9-2379-C85F-E612-B568449E8001}" dt="2025-09-26T14:48:59.861" v="37" actId="20577"/>
        <pc:sldMkLst>
          <pc:docMk/>
          <pc:sldMk cId="0" sldId="260"/>
        </pc:sldMkLst>
        <pc:spChg chg="mod">
          <ac:chgData name="Lee Markum" userId="f1d038831208603d" providerId="Windows Live" clId="Web-{DB2C8DB9-2379-C85F-E612-B568449E8001}" dt="2025-09-26T14:44:38.543" v="7" actId="20577"/>
          <ac:spMkLst>
            <pc:docMk/>
            <pc:sldMk cId="0" sldId="260"/>
            <ac:spMk id="148" creationId="{00000000-0000-0000-0000-000000000000}"/>
          </ac:spMkLst>
        </pc:spChg>
        <pc:spChg chg="mod">
          <ac:chgData name="Lee Markum" userId="f1d038831208603d" providerId="Windows Live" clId="Web-{DB2C8DB9-2379-C85F-E612-B568449E8001}" dt="2025-09-26T14:48:59.861" v="37" actId="20577"/>
          <ac:spMkLst>
            <pc:docMk/>
            <pc:sldMk cId="0" sldId="260"/>
            <ac:spMk id="149" creationId="{00000000-0000-0000-0000-000000000000}"/>
          </ac:spMkLst>
        </pc:spChg>
      </pc:sldChg>
      <pc:sldChg chg="modSp">
        <pc:chgData name="Lee Markum" userId="f1d038831208603d" providerId="Windows Live" clId="Web-{DB2C8DB9-2379-C85F-E612-B568449E8001}" dt="2025-09-26T14:53:01.342" v="112" actId="20577"/>
        <pc:sldMkLst>
          <pc:docMk/>
          <pc:sldMk cId="0" sldId="272"/>
        </pc:sldMkLst>
        <pc:spChg chg="mod">
          <ac:chgData name="Lee Markum" userId="f1d038831208603d" providerId="Windows Live" clId="Web-{DB2C8DB9-2379-C85F-E612-B568449E8001}" dt="2025-09-26T14:53:01.342" v="112" actId="20577"/>
          <ac:spMkLst>
            <pc:docMk/>
            <pc:sldMk cId="0" sldId="272"/>
            <ac:spMk id="294" creationId="{00000000-0000-0000-0000-000000000000}"/>
          </ac:spMkLst>
        </pc:spChg>
      </pc:sldChg>
      <pc:sldChg chg="modSp">
        <pc:chgData name="Lee Markum" userId="f1d038831208603d" providerId="Windows Live" clId="Web-{DB2C8DB9-2379-C85F-E612-B568449E8001}" dt="2025-09-26T15:22:13.288" v="169" actId="20577"/>
        <pc:sldMkLst>
          <pc:docMk/>
          <pc:sldMk cId="0" sldId="282"/>
        </pc:sldMkLst>
        <pc:spChg chg="mod">
          <ac:chgData name="Lee Markum" userId="f1d038831208603d" providerId="Windows Live" clId="Web-{DB2C8DB9-2379-C85F-E612-B568449E8001}" dt="2025-09-26T15:22:13.288" v="169" actId="20577"/>
          <ac:spMkLst>
            <pc:docMk/>
            <pc:sldMk cId="0" sldId="282"/>
            <ac:spMk id="415" creationId="{00000000-0000-0000-0000-000000000000}"/>
          </ac:spMkLst>
        </pc:spChg>
      </pc:sldChg>
      <pc:sldChg chg="modSp add replId">
        <pc:chgData name="Lee Markum" userId="f1d038831208603d" providerId="Windows Live" clId="Web-{DB2C8DB9-2379-C85F-E612-B568449E8001}" dt="2025-09-26T14:49:24.487" v="42" actId="20577"/>
        <pc:sldMkLst>
          <pc:docMk/>
          <pc:sldMk cId="2993701024" sldId="308"/>
        </pc:sldMkLst>
        <pc:spChg chg="mod">
          <ac:chgData name="Lee Markum" userId="f1d038831208603d" providerId="Windows Live" clId="Web-{DB2C8DB9-2379-C85F-E612-B568449E8001}" dt="2025-09-26T14:49:24.487" v="42" actId="20577"/>
          <ac:spMkLst>
            <pc:docMk/>
            <pc:sldMk cId="2993701024" sldId="308"/>
            <ac:spMk id="149" creationId="{1FAFC9F2-15EC-2946-F5C1-1272BCA09107}"/>
          </ac:spMkLst>
        </pc:spChg>
      </pc:sldChg>
      <pc:sldChg chg="addSp delSp modSp add del replId">
        <pc:chgData name="Lee Markum" userId="f1d038831208603d" providerId="Windows Live" clId="Web-{DB2C8DB9-2379-C85F-E612-B568449E8001}" dt="2025-09-26T15:23:27.260" v="171"/>
        <pc:sldMkLst>
          <pc:docMk/>
          <pc:sldMk cId="238395755" sldId="309"/>
        </pc:sldMkLst>
        <pc:spChg chg="add mod">
          <ac:chgData name="Lee Markum" userId="f1d038831208603d" providerId="Windows Live" clId="Web-{DB2C8DB9-2379-C85F-E612-B568449E8001}" dt="2025-09-26T14:56:10.035" v="115"/>
          <ac:spMkLst>
            <pc:docMk/>
            <pc:sldMk cId="238395755" sldId="309"/>
            <ac:spMk id="3" creationId="{1D1D1F53-FA15-4D48-ECE9-7DD8FBC4B4DF}"/>
          </ac:spMkLst>
        </pc:spChg>
        <pc:spChg chg="add del mod">
          <ac:chgData name="Lee Markum" userId="f1d038831208603d" providerId="Windows Live" clId="Web-{DB2C8DB9-2379-C85F-E612-B568449E8001}" dt="2025-09-26T14:56:24.894" v="119"/>
          <ac:spMkLst>
            <pc:docMk/>
            <pc:sldMk cId="238395755" sldId="309"/>
            <ac:spMk id="4" creationId="{DC44D721-96A4-D825-645F-300ECC61291A}"/>
          </ac:spMkLst>
        </pc:spChg>
        <pc:spChg chg="del mod">
          <ac:chgData name="Lee Markum" userId="f1d038831208603d" providerId="Windows Live" clId="Web-{DB2C8DB9-2379-C85F-E612-B568449E8001}" dt="2025-09-26T14:56:10.035" v="115"/>
          <ac:spMkLst>
            <pc:docMk/>
            <pc:sldMk cId="238395755" sldId="309"/>
            <ac:spMk id="294" creationId="{1B85EF6C-B724-905B-2C4C-C508EDC00548}"/>
          </ac:spMkLst>
        </pc:spChg>
      </pc:sldChg>
      <pc:sldChg chg="addSp delSp modSp add ord">
        <pc:chgData name="Lee Markum" userId="f1d038831208603d" providerId="Windows Live" clId="Web-{DB2C8DB9-2379-C85F-E612-B568449E8001}" dt="2025-09-26T15:23:23.603" v="170"/>
        <pc:sldMkLst>
          <pc:docMk/>
          <pc:sldMk cId="3570229161" sldId="2563"/>
        </pc:sldMkLst>
        <pc:spChg chg="del">
          <ac:chgData name="Lee Markum" userId="f1d038831208603d" providerId="Windows Live" clId="Web-{DB2C8DB9-2379-C85F-E612-B568449E8001}" dt="2025-09-26T15:10:36.344" v="121"/>
          <ac:spMkLst>
            <pc:docMk/>
            <pc:sldMk cId="3570229161" sldId="2563"/>
            <ac:spMk id="2" creationId="{7B9EAF68-E2E1-B36F-3628-D6F4468665B5}"/>
          </ac:spMkLst>
        </pc:spChg>
        <pc:spChg chg="del">
          <ac:chgData name="Lee Markum" userId="f1d038831208603d" providerId="Windows Live" clId="Web-{DB2C8DB9-2379-C85F-E612-B568449E8001}" dt="2025-09-26T15:10:41.422" v="122"/>
          <ac:spMkLst>
            <pc:docMk/>
            <pc:sldMk cId="3570229161" sldId="2563"/>
            <ac:spMk id="3" creationId="{C1F1BF98-D903-C505-3E78-587B382941B0}"/>
          </ac:spMkLst>
        </pc:spChg>
        <pc:spChg chg="add mod">
          <ac:chgData name="Lee Markum" userId="f1d038831208603d" providerId="Windows Live" clId="Web-{DB2C8DB9-2379-C85F-E612-B568449E8001}" dt="2025-09-26T15:10:36.344" v="121"/>
          <ac:spMkLst>
            <pc:docMk/>
            <pc:sldMk cId="3570229161" sldId="2563"/>
            <ac:spMk id="7" creationId="{21B47AE7-12B2-728E-9238-4144820E155E}"/>
          </ac:spMkLst>
        </pc:spChg>
      </pc:sldChg>
      <pc:sldMasterChg chg="addSldLayout">
        <pc:chgData name="Lee Markum" userId="f1d038831208603d" providerId="Windows Live" clId="Web-{DB2C8DB9-2379-C85F-E612-B568449E8001}" dt="2025-09-26T15:05:02.198" v="120"/>
        <pc:sldMasterMkLst>
          <pc:docMk/>
          <pc:sldMasterMk cId="0" sldId="2147483648"/>
        </pc:sldMasterMkLst>
        <pc:sldLayoutChg chg="add">
          <pc:chgData name="Lee Markum" userId="f1d038831208603d" providerId="Windows Live" clId="Web-{DB2C8DB9-2379-C85F-E612-B568449E8001}" dt="2025-09-26T15:05:02.198" v="120"/>
          <pc:sldLayoutMkLst>
            <pc:docMk/>
            <pc:sldMasterMk cId="0" sldId="2147483648"/>
            <pc:sldLayoutMk cId="2653084837" sldId="2147483660"/>
          </pc:sldLayoutMkLst>
        </pc:sldLayoutChg>
      </pc:sldMasterChg>
    </pc:docChg>
  </pc:docChgLst>
  <pc:docChgLst>
    <pc:chgData name="Lee Markum" userId="f1d038831208603d" providerId="Windows Live" clId="Web-{F7269E00-8E26-582E-7E60-3AC066A08761}"/>
    <pc:docChg chg="modSld">
      <pc:chgData name="Lee Markum" userId="f1d038831208603d" providerId="Windows Live" clId="Web-{F7269E00-8E26-582E-7E60-3AC066A08761}" dt="2025-09-25T21:42:42.571" v="8" actId="1076"/>
      <pc:docMkLst>
        <pc:docMk/>
      </pc:docMkLst>
      <pc:sldChg chg="modSp">
        <pc:chgData name="Lee Markum" userId="f1d038831208603d" providerId="Windows Live" clId="Web-{F7269E00-8E26-582E-7E60-3AC066A08761}" dt="2025-09-25T21:41:31.102" v="1" actId="20577"/>
        <pc:sldMkLst>
          <pc:docMk/>
          <pc:sldMk cId="0" sldId="274"/>
        </pc:sldMkLst>
        <pc:spChg chg="mod">
          <ac:chgData name="Lee Markum" userId="f1d038831208603d" providerId="Windows Live" clId="Web-{F7269E00-8E26-582E-7E60-3AC066A08761}" dt="2025-09-25T21:41:31.102" v="1" actId="20577"/>
          <ac:spMkLst>
            <pc:docMk/>
            <pc:sldMk cId="0" sldId="274"/>
            <ac:spMk id="317" creationId="{00000000-0000-0000-0000-000000000000}"/>
          </ac:spMkLst>
        </pc:spChg>
      </pc:sldChg>
      <pc:sldChg chg="modSp">
        <pc:chgData name="Lee Markum" userId="f1d038831208603d" providerId="Windows Live" clId="Web-{F7269E00-8E26-582E-7E60-3AC066A08761}" dt="2025-09-25T21:41:41.649" v="3" actId="20577"/>
        <pc:sldMkLst>
          <pc:docMk/>
          <pc:sldMk cId="0" sldId="275"/>
        </pc:sldMkLst>
        <pc:spChg chg="mod">
          <ac:chgData name="Lee Markum" userId="f1d038831208603d" providerId="Windows Live" clId="Web-{F7269E00-8E26-582E-7E60-3AC066A08761}" dt="2025-09-25T21:41:41.649" v="3" actId="20577"/>
          <ac:spMkLst>
            <pc:docMk/>
            <pc:sldMk cId="0" sldId="275"/>
            <ac:spMk id="329" creationId="{00000000-0000-0000-0000-000000000000}"/>
          </ac:spMkLst>
        </pc:spChg>
      </pc:sldChg>
      <pc:sldChg chg="modSp">
        <pc:chgData name="Lee Markum" userId="f1d038831208603d" providerId="Windows Live" clId="Web-{F7269E00-8E26-582E-7E60-3AC066A08761}" dt="2025-09-25T21:41:46.743" v="4" actId="20577"/>
        <pc:sldMkLst>
          <pc:docMk/>
          <pc:sldMk cId="0" sldId="276"/>
        </pc:sldMkLst>
        <pc:spChg chg="mod">
          <ac:chgData name="Lee Markum" userId="f1d038831208603d" providerId="Windows Live" clId="Web-{F7269E00-8E26-582E-7E60-3AC066A08761}" dt="2025-09-25T21:41:46.743" v="4" actId="20577"/>
          <ac:spMkLst>
            <pc:docMk/>
            <pc:sldMk cId="0" sldId="276"/>
            <ac:spMk id="341" creationId="{00000000-0000-0000-0000-000000000000}"/>
          </ac:spMkLst>
        </pc:spChg>
      </pc:sldChg>
      <pc:sldChg chg="modSp">
        <pc:chgData name="Lee Markum" userId="f1d038831208603d" providerId="Windows Live" clId="Web-{F7269E00-8E26-582E-7E60-3AC066A08761}" dt="2025-09-25T21:41:54.415" v="5" actId="20577"/>
        <pc:sldMkLst>
          <pc:docMk/>
          <pc:sldMk cId="0" sldId="278"/>
        </pc:sldMkLst>
        <pc:spChg chg="mod">
          <ac:chgData name="Lee Markum" userId="f1d038831208603d" providerId="Windows Live" clId="Web-{F7269E00-8E26-582E-7E60-3AC066A08761}" dt="2025-09-25T21:41:54.415" v="5" actId="20577"/>
          <ac:spMkLst>
            <pc:docMk/>
            <pc:sldMk cId="0" sldId="278"/>
            <ac:spMk id="366" creationId="{00000000-0000-0000-0000-000000000000}"/>
          </ac:spMkLst>
        </pc:spChg>
      </pc:sldChg>
      <pc:sldChg chg="modSp">
        <pc:chgData name="Lee Markum" userId="f1d038831208603d" providerId="Windows Live" clId="Web-{F7269E00-8E26-582E-7E60-3AC066A08761}" dt="2025-09-25T21:42:42.571" v="8" actId="1076"/>
        <pc:sldMkLst>
          <pc:docMk/>
          <pc:sldMk cId="0" sldId="285"/>
        </pc:sldMkLst>
        <pc:spChg chg="mod">
          <ac:chgData name="Lee Markum" userId="f1d038831208603d" providerId="Windows Live" clId="Web-{F7269E00-8E26-582E-7E60-3AC066A08761}" dt="2025-09-25T21:42:42.571" v="8" actId="1076"/>
          <ac:spMkLst>
            <pc:docMk/>
            <pc:sldMk cId="0" sldId="285"/>
            <ac:spMk id="451" creationId="{00000000-0000-0000-0000-000000000000}"/>
          </ac:spMkLst>
        </pc:spChg>
      </pc:sldChg>
    </pc:docChg>
  </pc:docChgLst>
  <pc:docChgLst>
    <pc:chgData name="Lee Markum" userId="f1d038831208603d" providerId="Windows Live" clId="Web-{87BA804C-48E5-A8CB-6B56-DCFD5257634A}"/>
    <pc:docChg chg="addSld modSld">
      <pc:chgData name="Lee Markum" userId="f1d038831208603d" providerId="Windows Live" clId="Web-{87BA804C-48E5-A8CB-6B56-DCFD5257634A}" dt="2025-09-26T15:39:43.379" v="7"/>
      <pc:docMkLst>
        <pc:docMk/>
      </pc:docMkLst>
      <pc:sldChg chg="addSp delSp modSp">
        <pc:chgData name="Lee Markum" userId="f1d038831208603d" providerId="Windows Live" clId="Web-{87BA804C-48E5-A8CB-6B56-DCFD5257634A}" dt="2025-09-26T15:39:43.379" v="7"/>
        <pc:sldMkLst>
          <pc:docMk/>
          <pc:sldMk cId="0" sldId="272"/>
        </pc:sldMkLst>
        <pc:spChg chg="add del mod">
          <ac:chgData name="Lee Markum" userId="f1d038831208603d" providerId="Windows Live" clId="Web-{87BA804C-48E5-A8CB-6B56-DCFD5257634A}" dt="2025-09-26T15:39:43.379" v="7"/>
          <ac:spMkLst>
            <pc:docMk/>
            <pc:sldMk cId="0" sldId="272"/>
            <ac:spMk id="5" creationId="{0D0257E0-3EBE-684A-E610-B63EE7D216B9}"/>
          </ac:spMkLst>
        </pc:spChg>
        <pc:spChg chg="del mod">
          <ac:chgData name="Lee Markum" userId="f1d038831208603d" providerId="Windows Live" clId="Web-{87BA804C-48E5-A8CB-6B56-DCFD5257634A}" dt="2025-09-26T15:39:21.909" v="4"/>
          <ac:spMkLst>
            <pc:docMk/>
            <pc:sldMk cId="0" sldId="272"/>
            <ac:spMk id="294" creationId="{00000000-0000-0000-0000-000000000000}"/>
          </ac:spMkLst>
        </pc:spChg>
        <pc:graphicFrameChg chg="add mod modGraphic">
          <ac:chgData name="Lee Markum" userId="f1d038831208603d" providerId="Windows Live" clId="Web-{87BA804C-48E5-A8CB-6B56-DCFD5257634A}" dt="2025-09-26T15:39:35.832" v="6" actId="1076"/>
          <ac:graphicFrameMkLst>
            <pc:docMk/>
            <pc:sldMk cId="0" sldId="272"/>
            <ac:graphicFrameMk id="3" creationId="{E17D80C0-1AD5-4314-E1B5-18DF9BED65BA}"/>
          </ac:graphicFrameMkLst>
        </pc:graphicFrameChg>
      </pc:sldChg>
      <pc:sldChg chg="add replId">
        <pc:chgData name="Lee Markum" userId="f1d038831208603d" providerId="Windows Live" clId="Web-{87BA804C-48E5-A8CB-6B56-DCFD5257634A}" dt="2025-09-26T15:38:46.142" v="0"/>
        <pc:sldMkLst>
          <pc:docMk/>
          <pc:sldMk cId="2647679287" sldId="2564"/>
        </pc:sldMkLst>
      </pc:sldChg>
    </pc:docChg>
  </pc:docChgLst>
  <pc:docChgLst>
    <pc:chgData name="Lee Markum" userId="f1d038831208603d" providerId="Windows Live" clId="Web-{4E5A7A9C-73E6-F7DF-AE85-3F0D64775CD4}"/>
    <pc:docChg chg="addSld delSld modSld">
      <pc:chgData name="Lee Markum" userId="f1d038831208603d" providerId="Windows Live" clId="Web-{4E5A7A9C-73E6-F7DF-AE85-3F0D64775CD4}" dt="2025-09-22T00:54:22.338" v="77" actId="20577"/>
      <pc:docMkLst>
        <pc:docMk/>
      </pc:docMkLst>
      <pc:sldChg chg="modSp">
        <pc:chgData name="Lee Markum" userId="f1d038831208603d" providerId="Windows Live" clId="Web-{4E5A7A9C-73E6-F7DF-AE85-3F0D64775CD4}" dt="2025-09-22T00:40:37.445" v="12" actId="20577"/>
        <pc:sldMkLst>
          <pc:docMk/>
          <pc:sldMk cId="0" sldId="257"/>
        </pc:sldMkLst>
        <pc:spChg chg="mod">
          <ac:chgData name="Lee Markum" userId="f1d038831208603d" providerId="Windows Live" clId="Web-{4E5A7A9C-73E6-F7DF-AE85-3F0D64775CD4}" dt="2025-09-22T00:40:37.445" v="12" actId="20577"/>
          <ac:spMkLst>
            <pc:docMk/>
            <pc:sldMk cId="0" sldId="257"/>
            <ac:spMk id="109" creationId="{00000000-0000-0000-0000-000000000000}"/>
          </ac:spMkLst>
        </pc:spChg>
      </pc:sldChg>
      <pc:sldChg chg="modSp">
        <pc:chgData name="Lee Markum" userId="f1d038831208603d" providerId="Windows Live" clId="Web-{4E5A7A9C-73E6-F7DF-AE85-3F0D64775CD4}" dt="2025-09-22T00:53:39.242" v="71" actId="20577"/>
        <pc:sldMkLst>
          <pc:docMk/>
          <pc:sldMk cId="0" sldId="267"/>
        </pc:sldMkLst>
        <pc:spChg chg="mod">
          <ac:chgData name="Lee Markum" userId="f1d038831208603d" providerId="Windows Live" clId="Web-{4E5A7A9C-73E6-F7DF-AE85-3F0D64775CD4}" dt="2025-09-22T00:53:39.242" v="71" actId="20577"/>
          <ac:spMkLst>
            <pc:docMk/>
            <pc:sldMk cId="0" sldId="267"/>
            <ac:spMk id="233" creationId="{00000000-0000-0000-0000-000000000000}"/>
          </ac:spMkLst>
        </pc:spChg>
      </pc:sldChg>
      <pc:sldChg chg="modSp">
        <pc:chgData name="Lee Markum" userId="f1d038831208603d" providerId="Windows Live" clId="Web-{4E5A7A9C-73E6-F7DF-AE85-3F0D64775CD4}" dt="2025-09-22T00:51:19.927" v="69" actId="20577"/>
        <pc:sldMkLst>
          <pc:docMk/>
          <pc:sldMk cId="4165741288" sldId="304"/>
        </pc:sldMkLst>
        <pc:spChg chg="mod">
          <ac:chgData name="Lee Markum" userId="f1d038831208603d" providerId="Windows Live" clId="Web-{4E5A7A9C-73E6-F7DF-AE85-3F0D64775CD4}" dt="2025-09-22T00:51:19.927" v="69" actId="20577"/>
          <ac:spMkLst>
            <pc:docMk/>
            <pc:sldMk cId="4165741288" sldId="304"/>
            <ac:spMk id="133" creationId="{5B215FF6-C794-5FA3-D354-FD8F0DD30C40}"/>
          </ac:spMkLst>
        </pc:spChg>
      </pc:sldChg>
      <pc:sldChg chg="modSp">
        <pc:chgData name="Lee Markum" userId="f1d038831208603d" providerId="Windows Live" clId="Web-{4E5A7A9C-73E6-F7DF-AE85-3F0D64775CD4}" dt="2025-09-22T00:54:22.338" v="77" actId="20577"/>
        <pc:sldMkLst>
          <pc:docMk/>
          <pc:sldMk cId="567163484" sldId="305"/>
        </pc:sldMkLst>
        <pc:spChg chg="mod">
          <ac:chgData name="Lee Markum" userId="f1d038831208603d" providerId="Windows Live" clId="Web-{4E5A7A9C-73E6-F7DF-AE85-3F0D64775CD4}" dt="2025-09-22T00:54:22.338" v="77" actId="20577"/>
          <ac:spMkLst>
            <pc:docMk/>
            <pc:sldMk cId="567163484" sldId="305"/>
            <ac:spMk id="233" creationId="{B8499775-23C1-62A4-BE65-95FA8EF12230}"/>
          </ac:spMkLst>
        </pc:spChg>
      </pc:sldChg>
      <pc:sldChg chg="addSp delSp modSp add replId">
        <pc:chgData name="Lee Markum" userId="f1d038831208603d" providerId="Windows Live" clId="Web-{4E5A7A9C-73E6-F7DF-AE85-3F0D64775CD4}" dt="2025-09-22T00:48:14.875" v="45" actId="1076"/>
        <pc:sldMkLst>
          <pc:docMk/>
          <pc:sldMk cId="406954240" sldId="306"/>
        </pc:sldMkLst>
        <pc:picChg chg="add mod">
          <ac:chgData name="Lee Markum" userId="f1d038831208603d" providerId="Windows Live" clId="Web-{4E5A7A9C-73E6-F7DF-AE85-3F0D64775CD4}" dt="2025-09-22T00:48:14.875" v="45" actId="1076"/>
          <ac:picMkLst>
            <pc:docMk/>
            <pc:sldMk cId="406954240" sldId="306"/>
            <ac:picMk id="7" creationId="{AC5E3BFB-0D09-71B3-1FFF-B57F720E5070}"/>
          </ac:picMkLst>
        </pc:picChg>
      </pc:sldChg>
      <pc:sldChg chg="addSp delSp modSp add replId">
        <pc:chgData name="Lee Markum" userId="f1d038831208603d" providerId="Windows Live" clId="Web-{4E5A7A9C-73E6-F7DF-AE85-3F0D64775CD4}" dt="2025-09-22T00:45:48.822" v="28"/>
        <pc:sldMkLst>
          <pc:docMk/>
          <pc:sldMk cId="3254800231" sldId="307"/>
        </pc:sldMkLst>
        <pc:spChg chg="mod">
          <ac:chgData name="Lee Markum" userId="f1d038831208603d" providerId="Windows Live" clId="Web-{4E5A7A9C-73E6-F7DF-AE85-3F0D64775CD4}" dt="2025-09-22T00:45:28.664" v="25" actId="20577"/>
          <ac:spMkLst>
            <pc:docMk/>
            <pc:sldMk cId="3254800231" sldId="307"/>
            <ac:spMk id="108" creationId="{34F14F74-DA1C-1E21-4F86-3672259D4C6A}"/>
          </ac:spMkLst>
        </pc:spChg>
        <pc:picChg chg="add mod">
          <ac:chgData name="Lee Markum" userId="f1d038831208603d" providerId="Windows Live" clId="Web-{4E5A7A9C-73E6-F7DF-AE85-3F0D64775CD4}" dt="2025-09-22T00:45:40.415" v="27" actId="1076"/>
          <ac:picMkLst>
            <pc:docMk/>
            <pc:sldMk cId="3254800231" sldId="307"/>
            <ac:picMk id="5" creationId="{0F947C08-154A-179D-10BB-C9D1A34B033E}"/>
          </ac:picMkLst>
        </pc:picChg>
      </pc:sldChg>
    </pc:docChg>
  </pc:docChgLst>
  <pc:docChgLst>
    <pc:chgData name="Lee Markum" userId="f1d038831208603d" providerId="Windows Live" clId="Web-{EA081FEB-4D9E-4D7A-A7E6-48C0BF803C47}"/>
    <pc:docChg chg="addSld delSld modSld">
      <pc:chgData name="Lee Markum" userId="f1d038831208603d" providerId="Windows Live" clId="Web-{EA081FEB-4D9E-4D7A-A7E6-48C0BF803C47}" dt="2025-09-27T11:26:03.967" v="44" actId="1076"/>
      <pc:docMkLst>
        <pc:docMk/>
      </pc:docMkLst>
      <pc:sldChg chg="del">
        <pc:chgData name="Lee Markum" userId="f1d038831208603d" providerId="Windows Live" clId="Web-{EA081FEB-4D9E-4D7A-A7E6-48C0BF803C47}" dt="2025-09-27T11:05:40.900" v="0"/>
        <pc:sldMkLst>
          <pc:docMk/>
          <pc:sldMk cId="3570229161" sldId="2563"/>
        </pc:sldMkLst>
      </pc:sldChg>
      <pc:sldChg chg="addSp delSp modSp add replId">
        <pc:chgData name="Lee Markum" userId="f1d038831208603d" providerId="Windows Live" clId="Web-{EA081FEB-4D9E-4D7A-A7E6-48C0BF803C47}" dt="2025-09-27T11:24:19.693" v="36" actId="20577"/>
        <pc:sldMkLst>
          <pc:docMk/>
          <pc:sldMk cId="2363748429" sldId="2565"/>
        </pc:sldMkLst>
        <pc:spChg chg="add del mod">
          <ac:chgData name="Lee Markum" userId="f1d038831208603d" providerId="Windows Live" clId="Web-{EA081FEB-4D9E-4D7A-A7E6-48C0BF803C47}" dt="2025-09-27T11:24:19.693" v="36" actId="20577"/>
          <ac:spMkLst>
            <pc:docMk/>
            <pc:sldMk cId="2363748429" sldId="2565"/>
            <ac:spMk id="3" creationId="{45811E1C-BE5B-30C3-077A-2AF333B20F38}"/>
          </ac:spMkLst>
        </pc:spChg>
        <pc:spChg chg="mod">
          <ac:chgData name="Lee Markum" userId="f1d038831208603d" providerId="Windows Live" clId="Web-{EA081FEB-4D9E-4D7A-A7E6-48C0BF803C47}" dt="2025-09-27T11:21:21.204" v="11" actId="20577"/>
          <ac:spMkLst>
            <pc:docMk/>
            <pc:sldMk cId="2363748429" sldId="2565"/>
            <ac:spMk id="227" creationId="{35022DE7-D15A-C62D-24EA-F409D289DE48}"/>
          </ac:spMkLst>
        </pc:spChg>
        <pc:spChg chg="del mod">
          <ac:chgData name="Lee Markum" userId="f1d038831208603d" providerId="Windows Live" clId="Web-{EA081FEB-4D9E-4D7A-A7E6-48C0BF803C47}" dt="2025-09-27T11:07:17.306" v="8"/>
          <ac:spMkLst>
            <pc:docMk/>
            <pc:sldMk cId="2363748429" sldId="2565"/>
            <ac:spMk id="233" creationId="{CFC47757-0665-93D0-AA1E-BFA4BCDD5134}"/>
          </ac:spMkLst>
        </pc:spChg>
      </pc:sldChg>
      <pc:sldChg chg="modSp add replId">
        <pc:chgData name="Lee Markum" userId="f1d038831208603d" providerId="Windows Live" clId="Web-{EA081FEB-4D9E-4D7A-A7E6-48C0BF803C47}" dt="2025-09-27T11:25:01.384" v="39" actId="20577"/>
        <pc:sldMkLst>
          <pc:docMk/>
          <pc:sldMk cId="1746412300" sldId="2566"/>
        </pc:sldMkLst>
        <pc:spChg chg="mod">
          <ac:chgData name="Lee Markum" userId="f1d038831208603d" providerId="Windows Live" clId="Web-{EA081FEB-4D9E-4D7A-A7E6-48C0BF803C47}" dt="2025-09-27T11:25:01.384" v="39" actId="20577"/>
          <ac:spMkLst>
            <pc:docMk/>
            <pc:sldMk cId="1746412300" sldId="2566"/>
            <ac:spMk id="3" creationId="{0A65AD66-67B8-75A4-4DEB-354BF28D9008}"/>
          </ac:spMkLst>
        </pc:spChg>
      </pc:sldChg>
      <pc:sldChg chg="add replId">
        <pc:chgData name="Lee Markum" userId="f1d038831208603d" providerId="Windows Live" clId="Web-{EA081FEB-4D9E-4D7A-A7E6-48C0BF803C47}" dt="2025-09-27T11:25:26.308" v="40"/>
        <pc:sldMkLst>
          <pc:docMk/>
          <pc:sldMk cId="3969136508" sldId="2567"/>
        </pc:sldMkLst>
      </pc:sldChg>
      <pc:sldChg chg="modSp add replId">
        <pc:chgData name="Lee Markum" userId="f1d038831208603d" providerId="Windows Live" clId="Web-{EA081FEB-4D9E-4D7A-A7E6-48C0BF803C47}" dt="2025-09-27T11:26:03.967" v="44" actId="1076"/>
        <pc:sldMkLst>
          <pc:docMk/>
          <pc:sldMk cId="3394243283" sldId="2568"/>
        </pc:sldMkLst>
        <pc:spChg chg="mod">
          <ac:chgData name="Lee Markum" userId="f1d038831208603d" providerId="Windows Live" clId="Web-{EA081FEB-4D9E-4D7A-A7E6-48C0BF803C47}" dt="2025-09-27T11:26:03.967" v="44" actId="1076"/>
          <ac:spMkLst>
            <pc:docMk/>
            <pc:sldMk cId="3394243283" sldId="2568"/>
            <ac:spMk id="3" creationId="{894FD041-DF0F-2FF1-2A76-E4AE86E5F5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Good morning and I'm glad everyone could join us.  This morning we're going to be talking about “Modern SQL Server Features That Make Life Better.”</a:t>
            </a: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Query Store solves the challenge of persisting performance data over time. Prior to Query Store, there was the Management Data Warehouse in SQL Server, and that feature can still be enabled, but Query Store is superior to Management Data Warehouse.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 Query Store is easier to turn on and has very little management needed, unlike what I experienced when testing the Management Data Warehouse feature. Outside of that, you had to have a server-side trace collecting data, or later, extended events sessions capturing performance.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Both of these methods, but particularly server-side trace, has some significant overhead depending on what you’re trying to capture – like query plans, for example. You could also do things like record the output of Adam </a:t>
            </a:r>
            <a:r>
              <a:rPr lang="en-US" dirty="0" err="1"/>
              <a:t>Machanic’s</a:t>
            </a:r>
            <a:r>
              <a:rPr lang="en-US" dirty="0"/>
              <a:t> </a:t>
            </a:r>
            <a:r>
              <a:rPr lang="en-US" dirty="0" err="1"/>
              <a:t>sp_whoisactive</a:t>
            </a:r>
            <a:r>
              <a:rPr lang="en-US" dirty="0"/>
              <a:t> to a database.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 don’t think any of these approaches gives you the kind of insight that Query Store provides and all of these previously mentioned options are things that you would have to manage on a regular basis, or put a fair amount of effort into just to set up and capture what you’re interested in.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So, Query Store makes life better simply by freeing you from having to create and manage your own monitoring process or convince your boss to buy pricey monitoring software from a 3</a:t>
            </a:r>
            <a:r>
              <a:rPr lang="en-US" baseline="30000" dirty="0"/>
              <a:t>rd</a:t>
            </a:r>
            <a:r>
              <a:rPr lang="en-US" dirty="0"/>
              <a:t> party. And some employers only want to use native monitoring methods and say so in their job postings.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77" name="Google Shape;17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189" name="Google Shape;18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D4900E75-3B48-4C3E-C61B-3F24A60A31E6}"/>
            </a:ext>
          </a:extLst>
        </p:cNvPr>
        <p:cNvGrpSpPr/>
        <p:nvPr/>
      </p:nvGrpSpPr>
      <p:grpSpPr>
        <a:xfrm>
          <a:off x="0" y="0"/>
          <a:ext cx="0" cy="0"/>
          <a:chOff x="0" y="0"/>
          <a:chExt cx="0" cy="0"/>
        </a:xfrm>
      </p:grpSpPr>
      <p:sp>
        <p:nvSpPr>
          <p:cNvPr id="187" name="Google Shape;187;p9:notes">
            <a:extLst>
              <a:ext uri="{FF2B5EF4-FFF2-40B4-BE49-F238E27FC236}">
                <a16:creationId xmlns:a16="http://schemas.microsoft.com/office/drawing/2014/main" id="{A7669F60-A6E9-F327-7837-CA4CEAABB8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9:notes">
            <a:extLst>
              <a:ext uri="{FF2B5EF4-FFF2-40B4-BE49-F238E27FC236}">
                <a16:creationId xmlns:a16="http://schemas.microsoft.com/office/drawing/2014/main" id="{3ECC60ED-12DD-F496-A8F7-5A81D9F47E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189" name="Google Shape;189;p9:notes">
            <a:extLst>
              <a:ext uri="{FF2B5EF4-FFF2-40B4-BE49-F238E27FC236}">
                <a16:creationId xmlns:a16="http://schemas.microsoft.com/office/drawing/2014/main" id="{7C9A3D84-D51C-24DC-1360-9DB3C13A340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581347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201" name="Google Shape;20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4b4e515578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34b4e515578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225" name="Google Shape;225;g34b4e515578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a:extLst>
            <a:ext uri="{FF2B5EF4-FFF2-40B4-BE49-F238E27FC236}">
              <a16:creationId xmlns:a16="http://schemas.microsoft.com/office/drawing/2014/main" id="{114A1F5E-52BF-8289-B36A-C3EC4DAB8D6C}"/>
            </a:ext>
          </a:extLst>
        </p:cNvPr>
        <p:cNvGrpSpPr/>
        <p:nvPr/>
      </p:nvGrpSpPr>
      <p:grpSpPr>
        <a:xfrm>
          <a:off x="0" y="0"/>
          <a:ext cx="0" cy="0"/>
          <a:chOff x="0" y="0"/>
          <a:chExt cx="0" cy="0"/>
        </a:xfrm>
      </p:grpSpPr>
      <p:sp>
        <p:nvSpPr>
          <p:cNvPr id="223" name="Google Shape;223;g34b4e515578_0_2:notes">
            <a:extLst>
              <a:ext uri="{FF2B5EF4-FFF2-40B4-BE49-F238E27FC236}">
                <a16:creationId xmlns:a16="http://schemas.microsoft.com/office/drawing/2014/main" id="{7693DA94-0862-C49F-73CE-1440CEC13A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34b4e515578_0_2:notes">
            <a:extLst>
              <a:ext uri="{FF2B5EF4-FFF2-40B4-BE49-F238E27FC236}">
                <a16:creationId xmlns:a16="http://schemas.microsoft.com/office/drawing/2014/main" id="{864E3C8F-3E0E-422E-4506-1C732073F75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225" name="Google Shape;225;g34b4e515578_0_2:notes">
            <a:extLst>
              <a:ext uri="{FF2B5EF4-FFF2-40B4-BE49-F238E27FC236}">
                <a16:creationId xmlns:a16="http://schemas.microsoft.com/office/drawing/2014/main" id="{58F0EDE5-55B2-B414-A692-9CB7C7D9CBDA}"/>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251936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a:extLst>
            <a:ext uri="{FF2B5EF4-FFF2-40B4-BE49-F238E27FC236}">
              <a16:creationId xmlns:a16="http://schemas.microsoft.com/office/drawing/2014/main" id="{603A0C90-AB7A-A915-A5BA-36A28E913948}"/>
            </a:ext>
          </a:extLst>
        </p:cNvPr>
        <p:cNvGrpSpPr/>
        <p:nvPr/>
      </p:nvGrpSpPr>
      <p:grpSpPr>
        <a:xfrm>
          <a:off x="0" y="0"/>
          <a:ext cx="0" cy="0"/>
          <a:chOff x="0" y="0"/>
          <a:chExt cx="0" cy="0"/>
        </a:xfrm>
      </p:grpSpPr>
      <p:sp>
        <p:nvSpPr>
          <p:cNvPr id="223" name="Google Shape;223;g34b4e515578_0_2:notes">
            <a:extLst>
              <a:ext uri="{FF2B5EF4-FFF2-40B4-BE49-F238E27FC236}">
                <a16:creationId xmlns:a16="http://schemas.microsoft.com/office/drawing/2014/main" id="{3255AB95-5FE3-8543-E2D5-D612B5EE7F6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34b4e515578_0_2:notes">
            <a:extLst>
              <a:ext uri="{FF2B5EF4-FFF2-40B4-BE49-F238E27FC236}">
                <a16:creationId xmlns:a16="http://schemas.microsoft.com/office/drawing/2014/main" id="{4D5F7CAF-E9C0-FC4B-A911-39FD96C0AFE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225" name="Google Shape;225;g34b4e515578_0_2:notes">
            <a:extLst>
              <a:ext uri="{FF2B5EF4-FFF2-40B4-BE49-F238E27FC236}">
                <a16:creationId xmlns:a16="http://schemas.microsoft.com/office/drawing/2014/main" id="{D62D16D6-95F0-7378-191F-04CDD847ACC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96650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261" name="Google Shape;26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200"/>
              <a:buFont typeface="Lato"/>
              <a:buNone/>
            </a:pPr>
            <a:r>
              <a:rPr lang="en-US" dirty="0">
                <a:solidFill>
                  <a:srgbClr val="1D1C1D"/>
                </a:solidFill>
                <a:latin typeface="Lato"/>
                <a:ea typeface="Lato"/>
                <a:cs typeface="Lato"/>
                <a:sym typeface="Lato"/>
              </a:rPr>
              <a:t>Intelligent Query Processing is a collection of new database engine features, some of which began appearing in SQL Server 2014 and 2016. Some of these features, like memory grant feedback, were enhanced in later versions SQL Server, while more features appeared in each new SQL Server version. I can only talk about a few of these. This topic alone could be an entire day’s pre-conference session.</a:t>
            </a:r>
            <a:endParaRPr dirty="0"/>
          </a:p>
          <a:p>
            <a:pPr marL="0" marR="0" lvl="0" indent="0" algn="l" rtl="0">
              <a:lnSpc>
                <a:spcPct val="100000"/>
              </a:lnSpc>
              <a:spcBef>
                <a:spcPts val="0"/>
              </a:spcBef>
              <a:spcAft>
                <a:spcPts val="0"/>
              </a:spcAft>
              <a:buClr>
                <a:schemeClr val="dk1"/>
              </a:buClr>
              <a:buSzPts val="1200"/>
              <a:buFont typeface="Calibri"/>
              <a:buNone/>
            </a:pPr>
            <a:endParaRPr>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200"/>
              <a:buFont typeface="Lato"/>
              <a:buNone/>
            </a:pPr>
            <a:r>
              <a:rPr lang="en-US" b="0" i="0" dirty="0">
                <a:solidFill>
                  <a:srgbClr val="1D1C1D"/>
                </a:solidFill>
                <a:latin typeface="Lato"/>
                <a:ea typeface="Lato"/>
                <a:cs typeface="Lato"/>
                <a:sym typeface="Lato"/>
              </a:rPr>
              <a:t>Memory Grant Feedback is meant to help with scenarios when too much or too little memory is requested for a query.  When a query needs to run, a request for memory is made so that the query can run. </a:t>
            </a:r>
            <a:endParaRPr dirty="0"/>
          </a:p>
          <a:p>
            <a:pPr marL="0" marR="0" lvl="0" indent="0" algn="l" rtl="0">
              <a:lnSpc>
                <a:spcPct val="100000"/>
              </a:lnSpc>
              <a:spcBef>
                <a:spcPts val="0"/>
              </a:spcBef>
              <a:spcAft>
                <a:spcPts val="0"/>
              </a:spcAft>
              <a:buClr>
                <a:schemeClr val="dk1"/>
              </a:buClr>
              <a:buSzPts val="1200"/>
              <a:buFont typeface="Calibri"/>
              <a:buNone/>
            </a:pPr>
            <a:endParaRPr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200"/>
              <a:buFont typeface="Lato"/>
              <a:buNone/>
            </a:pPr>
            <a:r>
              <a:rPr lang="en-US" b="0" i="0" dirty="0">
                <a:solidFill>
                  <a:srgbClr val="1D1C1D"/>
                </a:solidFill>
                <a:latin typeface="Lato"/>
                <a:ea typeface="Lato"/>
                <a:cs typeface="Lato"/>
                <a:sym typeface="Lato"/>
              </a:rPr>
              <a:t>A memory grant that is too small can occur when SQL Server underestimates the number of rows involved in an operation and then a spill to disk over on </a:t>
            </a:r>
            <a:r>
              <a:rPr lang="en-US" b="0" i="0" dirty="0" err="1">
                <a:solidFill>
                  <a:srgbClr val="1D1C1D"/>
                </a:solidFill>
                <a:latin typeface="Lato"/>
                <a:ea typeface="Lato"/>
                <a:cs typeface="Lato"/>
                <a:sym typeface="Lato"/>
              </a:rPr>
              <a:t>Tempdb</a:t>
            </a:r>
            <a:r>
              <a:rPr lang="en-US" b="0" i="0" dirty="0">
                <a:solidFill>
                  <a:srgbClr val="1D1C1D"/>
                </a:solidFill>
                <a:latin typeface="Lato"/>
                <a:ea typeface="Lato"/>
                <a:cs typeface="Lato"/>
                <a:sym typeface="Lato"/>
              </a:rPr>
              <a:t> occurs. This means that the data that couldn’t be handled in memory was processed on disk in </a:t>
            </a:r>
            <a:r>
              <a:rPr lang="en-US" b="0" i="0" dirty="0" err="1">
                <a:solidFill>
                  <a:srgbClr val="1D1C1D"/>
                </a:solidFill>
                <a:latin typeface="Lato"/>
                <a:ea typeface="Lato"/>
                <a:cs typeface="Lato"/>
                <a:sym typeface="Lato"/>
              </a:rPr>
              <a:t>TempDB</a:t>
            </a:r>
            <a:r>
              <a:rPr lang="en-US" b="0" i="0" dirty="0">
                <a:solidFill>
                  <a:srgbClr val="1D1C1D"/>
                </a:solidFill>
                <a:latin typeface="Lato"/>
                <a:ea typeface="Lato"/>
                <a:cs typeface="Lato"/>
                <a:sym typeface="Lato"/>
              </a:rPr>
              <a:t>. When this happens, in these newer versions of SQL Server, the engine now adjusts to provide the query more memory the next time it runs, thus avoiding the spill to </a:t>
            </a:r>
            <a:r>
              <a:rPr lang="en-US" b="0" i="0" dirty="0" err="1">
                <a:solidFill>
                  <a:srgbClr val="1D1C1D"/>
                </a:solidFill>
                <a:latin typeface="Lato"/>
                <a:ea typeface="Lato"/>
                <a:cs typeface="Lato"/>
                <a:sym typeface="Lato"/>
              </a:rPr>
              <a:t>Tempdb</a:t>
            </a:r>
            <a:r>
              <a:rPr lang="en-US" b="0" i="0" dirty="0">
                <a:solidFill>
                  <a:srgbClr val="1D1C1D"/>
                </a:solidFill>
                <a:latin typeface="Lato"/>
                <a:ea typeface="Lato"/>
                <a:cs typeface="Lato"/>
                <a:sym typeface="Lato"/>
              </a:rPr>
              <a:t> and making performance better.</a:t>
            </a:r>
            <a:endParaRPr dirty="0"/>
          </a:p>
          <a:p>
            <a:pPr marL="0" marR="0" lvl="0" indent="0" algn="l" rtl="0">
              <a:lnSpc>
                <a:spcPct val="100000"/>
              </a:lnSpc>
              <a:spcBef>
                <a:spcPts val="0"/>
              </a:spcBef>
              <a:spcAft>
                <a:spcPts val="0"/>
              </a:spcAft>
              <a:buClr>
                <a:schemeClr val="dk1"/>
              </a:buClr>
              <a:buSzPts val="1200"/>
              <a:buFont typeface="Calibri"/>
              <a:buNone/>
            </a:pPr>
            <a:endParaRPr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200"/>
              <a:buFont typeface="Lato"/>
              <a:buNone/>
            </a:pPr>
            <a:r>
              <a:rPr lang="en-US" b="0" i="0" dirty="0">
                <a:solidFill>
                  <a:srgbClr val="1D1C1D"/>
                </a:solidFill>
                <a:latin typeface="Lato"/>
                <a:ea typeface="Lato"/>
                <a:cs typeface="Lato"/>
                <a:sym typeface="Lato"/>
              </a:rPr>
              <a:t>In SQL Server 2022, at </a:t>
            </a:r>
            <a:r>
              <a:rPr lang="en-US" b="0" i="0" dirty="0" err="1">
                <a:solidFill>
                  <a:srgbClr val="1D1C1D"/>
                </a:solidFill>
                <a:latin typeface="Lato"/>
                <a:ea typeface="Lato"/>
                <a:cs typeface="Lato"/>
                <a:sym typeface="Lato"/>
              </a:rPr>
              <a:t>compat</a:t>
            </a:r>
            <a:r>
              <a:rPr lang="en-US" b="0" i="0" dirty="0">
                <a:solidFill>
                  <a:srgbClr val="1D1C1D"/>
                </a:solidFill>
                <a:latin typeface="Lato"/>
                <a:ea typeface="Lato"/>
                <a:cs typeface="Lato"/>
                <a:sym typeface="Lato"/>
              </a:rPr>
              <a:t> level 160 and with Query Store enabled, memory grant feedback is persisted in the Query Store. No longer is memory grant feedback information lost when SQL Server restarts or the machine is rebooted. </a:t>
            </a:r>
            <a:endParaRPr dirty="0"/>
          </a:p>
        </p:txBody>
      </p:sp>
      <p:sp>
        <p:nvSpPr>
          <p:cNvPr id="273" name="Google Shape;27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solidFill>
                <a:srgbClr val="1D1C1D"/>
              </a:solidFill>
              <a:latin typeface="Lato"/>
              <a:ea typeface="Lato"/>
              <a:cs typeface="Lato"/>
              <a:sym typeface="Lato"/>
            </a:endParaRPr>
          </a:p>
        </p:txBody>
      </p:sp>
      <p:sp>
        <p:nvSpPr>
          <p:cNvPr id="286" name="Google Shape;28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DD65A90A-0281-2B0D-C4F9-D50929C4226D}"/>
            </a:ext>
          </a:extLst>
        </p:cNvPr>
        <p:cNvGrpSpPr/>
        <p:nvPr/>
      </p:nvGrpSpPr>
      <p:grpSpPr>
        <a:xfrm>
          <a:off x="0" y="0"/>
          <a:ext cx="0" cy="0"/>
          <a:chOff x="0" y="0"/>
          <a:chExt cx="0" cy="0"/>
        </a:xfrm>
      </p:grpSpPr>
      <p:sp>
        <p:nvSpPr>
          <p:cNvPr id="284" name="Google Shape;284;p21:notes">
            <a:extLst>
              <a:ext uri="{FF2B5EF4-FFF2-40B4-BE49-F238E27FC236}">
                <a16:creationId xmlns:a16="http://schemas.microsoft.com/office/drawing/2014/main" id="{FDF8895E-B2DE-E8C3-F528-866E7508CC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1:notes">
            <a:extLst>
              <a:ext uri="{FF2B5EF4-FFF2-40B4-BE49-F238E27FC236}">
                <a16:creationId xmlns:a16="http://schemas.microsoft.com/office/drawing/2014/main" id="{53923117-65FE-10D8-FA82-158A932D23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solidFill>
                <a:srgbClr val="1D1C1D"/>
              </a:solidFill>
              <a:latin typeface="Lato"/>
              <a:ea typeface="Lato"/>
              <a:cs typeface="Lato"/>
              <a:sym typeface="Lato"/>
            </a:endParaRPr>
          </a:p>
        </p:txBody>
      </p:sp>
      <p:sp>
        <p:nvSpPr>
          <p:cNvPr id="286" name="Google Shape;286;p21:notes">
            <a:extLst>
              <a:ext uri="{FF2B5EF4-FFF2-40B4-BE49-F238E27FC236}">
                <a16:creationId xmlns:a16="http://schemas.microsoft.com/office/drawing/2014/main" id="{7D1132B0-3F60-B10B-C396-EC75128003D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245267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sz="1800" b="0" i="0" dirty="0">
                <a:solidFill>
                  <a:srgbClr val="1D1C1D"/>
                </a:solidFill>
                <a:latin typeface="Lato"/>
                <a:ea typeface="Lato"/>
                <a:cs typeface="Lato"/>
                <a:sym typeface="Lato"/>
              </a:rPr>
              <a:t>Memory Grant Feedback is meant to help with scenarios when too much or too little memory is requested for a query.  When a query needs to run, a request for memory is made so that the query can run. This is called a memory grant. Once received, then a query can continue being processed by the engine.</a:t>
            </a:r>
            <a:endParaRPr dirty="0"/>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dirty="0"/>
              <a:t>For an excessive memory grant condition, if the granted memory is more than two times the size of the actual used memory, memory grant feedback will recalculate the memory grant and update the cached plan.</a:t>
            </a:r>
            <a:endParaRPr sz="1800" b="0" i="0" dirty="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800"/>
              <a:buFont typeface="Lato"/>
              <a:buNone/>
            </a:pPr>
            <a:r>
              <a:rPr lang="en-US" sz="1800" b="0" i="0" dirty="0">
                <a:solidFill>
                  <a:srgbClr val="1D1C1D"/>
                </a:solidFill>
                <a:latin typeface="Lato"/>
                <a:ea typeface="Lato"/>
                <a:cs typeface="Lato"/>
                <a:sym typeface="Lato"/>
              </a:rPr>
              <a:t>A memory grant that is too small can occur when SQL Server underestimates the number of rows involved in an operation. When this happens then a spill to disk over on </a:t>
            </a:r>
            <a:r>
              <a:rPr lang="en-US" sz="1800" b="0" i="0" dirty="0" err="1">
                <a:solidFill>
                  <a:srgbClr val="1D1C1D"/>
                </a:solidFill>
                <a:latin typeface="Lato"/>
                <a:ea typeface="Lato"/>
                <a:cs typeface="Lato"/>
                <a:sym typeface="Lato"/>
              </a:rPr>
              <a:t>Tempdb</a:t>
            </a:r>
            <a:r>
              <a:rPr lang="en-US" sz="1800" b="0" i="0" dirty="0">
                <a:solidFill>
                  <a:srgbClr val="1D1C1D"/>
                </a:solidFill>
                <a:latin typeface="Lato"/>
                <a:ea typeface="Lato"/>
                <a:cs typeface="Lato"/>
                <a:sym typeface="Lato"/>
              </a:rPr>
              <a:t> occurs. This means that the data that couldn’t be handled in memory was processed on disk in </a:t>
            </a:r>
            <a:r>
              <a:rPr lang="en-US" sz="1800" b="0" i="0" dirty="0" err="1">
                <a:solidFill>
                  <a:srgbClr val="1D1C1D"/>
                </a:solidFill>
                <a:latin typeface="Lato"/>
                <a:ea typeface="Lato"/>
                <a:cs typeface="Lato"/>
                <a:sym typeface="Lato"/>
              </a:rPr>
              <a:t>TempDB</a:t>
            </a:r>
            <a:r>
              <a:rPr lang="en-US" sz="1800" b="0" i="0" dirty="0">
                <a:solidFill>
                  <a:srgbClr val="1D1C1D"/>
                </a:solidFill>
                <a:latin typeface="Lato"/>
                <a:ea typeface="Lato"/>
                <a:cs typeface="Lato"/>
                <a:sym typeface="Lato"/>
              </a:rPr>
              <a:t>. When a disk spill occurs in these newer versions of SQL Server, the engine now adjusts to provide the query more memory the next time it runs, thus avoiding the spill to </a:t>
            </a:r>
            <a:r>
              <a:rPr lang="en-US" sz="1800" b="0" i="0" dirty="0" err="1">
                <a:solidFill>
                  <a:srgbClr val="1D1C1D"/>
                </a:solidFill>
                <a:latin typeface="Lato"/>
                <a:ea typeface="Lato"/>
                <a:cs typeface="Lato"/>
                <a:sym typeface="Lato"/>
              </a:rPr>
              <a:t>Tempdb</a:t>
            </a:r>
            <a:r>
              <a:rPr lang="en-US" sz="1800" b="0" i="0" dirty="0">
                <a:solidFill>
                  <a:srgbClr val="1D1C1D"/>
                </a:solidFill>
                <a:latin typeface="Lato"/>
                <a:ea typeface="Lato"/>
                <a:cs typeface="Lato"/>
                <a:sym typeface="Lato"/>
              </a:rPr>
              <a:t> and making performance better next time.</a:t>
            </a:r>
            <a:endParaRPr dirty="0"/>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dirty="0"/>
              <a:t>batch mode memory grant feedback recalculates the actual memory required for a query and then updates the grant value for the cached plan. When an identical query statement is executed, the query uses the revised memory grant size</a:t>
            </a:r>
            <a:endParaRPr sz="1800" b="0" i="0" dirty="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298" name="Google Shape;29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sz="1800" b="0" i="0" dirty="0">
                <a:solidFill>
                  <a:srgbClr val="1D1C1D"/>
                </a:solidFill>
                <a:latin typeface="Lato"/>
                <a:ea typeface="Lato"/>
                <a:cs typeface="Lato"/>
                <a:sym typeface="Lato"/>
              </a:rPr>
              <a:t>Memory Grant Feedback is meant to help with scenarios when too much or too little memory is requested for a query.  When a query needs to run, a request for memory is made so that the query can run. This is called a memory grant. Once received, then a query can continue being processed by the engine.</a:t>
            </a:r>
            <a:endParaRPr dirty="0"/>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dirty="0"/>
              <a:t>For an excessive memory grant condition, if the granted memory is more than two times the size of the actual used memory, memory grant feedback will recalculate the memory grant and update the cached plan.</a:t>
            </a:r>
            <a:endParaRPr sz="1800" b="0" i="0" dirty="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800"/>
              <a:buFont typeface="Lato"/>
              <a:buNone/>
            </a:pPr>
            <a:r>
              <a:rPr lang="en-US" sz="1800" b="0" i="0" dirty="0">
                <a:solidFill>
                  <a:srgbClr val="1D1C1D"/>
                </a:solidFill>
                <a:latin typeface="Lato"/>
                <a:ea typeface="Lato"/>
                <a:cs typeface="Lato"/>
                <a:sym typeface="Lato"/>
              </a:rPr>
              <a:t>A memory grant that is too small can occur when SQL Server underestimates the number of rows involved in an operation. When this happens then a spill to disk over on </a:t>
            </a:r>
            <a:r>
              <a:rPr lang="en-US" sz="1800" b="0" i="0" dirty="0" err="1">
                <a:solidFill>
                  <a:srgbClr val="1D1C1D"/>
                </a:solidFill>
                <a:latin typeface="Lato"/>
                <a:ea typeface="Lato"/>
                <a:cs typeface="Lato"/>
                <a:sym typeface="Lato"/>
              </a:rPr>
              <a:t>Tempdb</a:t>
            </a:r>
            <a:r>
              <a:rPr lang="en-US" sz="1800" b="0" i="0" dirty="0">
                <a:solidFill>
                  <a:srgbClr val="1D1C1D"/>
                </a:solidFill>
                <a:latin typeface="Lato"/>
                <a:ea typeface="Lato"/>
                <a:cs typeface="Lato"/>
                <a:sym typeface="Lato"/>
              </a:rPr>
              <a:t> occurs. This means that the data that couldn’t be handled in memory was processed on disk in </a:t>
            </a:r>
            <a:r>
              <a:rPr lang="en-US" sz="1800" b="0" i="0" dirty="0" err="1">
                <a:solidFill>
                  <a:srgbClr val="1D1C1D"/>
                </a:solidFill>
                <a:latin typeface="Lato"/>
                <a:ea typeface="Lato"/>
                <a:cs typeface="Lato"/>
                <a:sym typeface="Lato"/>
              </a:rPr>
              <a:t>TempDB</a:t>
            </a:r>
            <a:r>
              <a:rPr lang="en-US" sz="1800" b="0" i="0" dirty="0">
                <a:solidFill>
                  <a:srgbClr val="1D1C1D"/>
                </a:solidFill>
                <a:latin typeface="Lato"/>
                <a:ea typeface="Lato"/>
                <a:cs typeface="Lato"/>
                <a:sym typeface="Lato"/>
              </a:rPr>
              <a:t>. When a disk spill occurs in these newer versions of SQL Server, the engine now adjusts to provide the query more memory the next time it runs, thus avoiding the spill to </a:t>
            </a:r>
            <a:r>
              <a:rPr lang="en-US" sz="1800" b="0" i="0" dirty="0" err="1">
                <a:solidFill>
                  <a:srgbClr val="1D1C1D"/>
                </a:solidFill>
                <a:latin typeface="Lato"/>
                <a:ea typeface="Lato"/>
                <a:cs typeface="Lato"/>
                <a:sym typeface="Lato"/>
              </a:rPr>
              <a:t>Tempdb</a:t>
            </a:r>
            <a:r>
              <a:rPr lang="en-US" sz="1800" b="0" i="0" dirty="0">
                <a:solidFill>
                  <a:srgbClr val="1D1C1D"/>
                </a:solidFill>
                <a:latin typeface="Lato"/>
                <a:ea typeface="Lato"/>
                <a:cs typeface="Lato"/>
                <a:sym typeface="Lato"/>
              </a:rPr>
              <a:t> and making performance better next time.</a:t>
            </a:r>
            <a:endParaRPr dirty="0"/>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dirty="0"/>
              <a:t>batch mode memory grant feedback recalculates the actual memory required for a query and then updates the grant value for the cached plan. When an identical query statement is executed, the query uses the revised memory grant size</a:t>
            </a:r>
            <a:endParaRPr sz="1800" b="0" i="0" dirty="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310" name="Google Shape;31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In SQL Server 2022, at compat level 160 and with Query Store enabled, memory grant feedback is persisted in the Query Store. No longer is memory grant feedback information lost when SQL Server restarts or the machine is rebooted.</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Additionally, rather than queries experiencing the potential for excessive and then too little memory grant, like in SQL Server 2017, a percentile calculation is used over the course of several executions of the same query. This prevents large swings in memory grants for  the same query that uses different parameter values.</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a:t>“This feature was introduced in SQL Server 2022 (16.x), however this performance enhancement is available for queries that operate in the database compatibility level 140 (introduced in SQL Server 2017) or higher, or the QUERY_OPTIMIZER_COMPATIBILITY_LEVEL_n hint of 140 and higher, and when Query Store is enabled for the database and is in a "read write" state.</a:t>
            </a:r>
            <a:r>
              <a:rPr lang="en-US" sz="1800" b="0" i="0">
                <a:solidFill>
                  <a:srgbClr val="1D1C1D"/>
                </a:solidFill>
                <a:latin typeface="Lato"/>
                <a:ea typeface="Lato"/>
                <a:cs typeface="Lato"/>
                <a:sym typeface="Lato"/>
              </a:rPr>
              <a:t>”</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322" name="Google Shape;322;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4b53be2b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g34b53be2b6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In SQL Server 2022, at compat level 160 and with Query Store enabled, memory grant feedback is persisted in the Query Store. No longer is memory grant feedback information lost when SQL Server restarts or the machine is rebooted.</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Additionally, rather than queries experiencing the potential for excessive and then too little memory grant, like in SQL Server 2017, a percentile calculation is used over the course of several executions of the same query. This prevents large swings in memory grants for  the same query that uses different parameter values.</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a:t>“This feature was introduced in SQL Server 2022 (16.x), however this performance enhancement is available for queries that operate in the database compatibility level 140 (introduced in SQL Server 2017) or higher, or the QUERY_OPTIMIZER_COMPATIBILITY_LEVEL_n hint of 140 and higher, and when Query Store is enabled for the database and is in a "read write" state.</a:t>
            </a:r>
            <a:r>
              <a:rPr lang="en-US" sz="1800" b="0" i="0">
                <a:solidFill>
                  <a:srgbClr val="1D1C1D"/>
                </a:solidFill>
                <a:latin typeface="Lato"/>
                <a:ea typeface="Lato"/>
                <a:cs typeface="Lato"/>
                <a:sym typeface="Lato"/>
              </a:rPr>
              <a:t>”</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334" name="Google Shape;334;g34b53be2b6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800"/>
              <a:t>DOP feedback self-adjusts DOP to avoid excess parallelism. If parallelism usage is deemed inefficient, DOP feedback lowers the DOP for the next execution of the query, from whatever is the configured DOP, and verify if it helps.</a:t>
            </a:r>
            <a:endParaRPr sz="1800">
              <a:latin typeface="Calibri"/>
              <a:ea typeface="Calibri"/>
              <a:cs typeface="Calibri"/>
              <a:sym typeface="Calibri"/>
            </a:endParaRPr>
          </a:p>
        </p:txBody>
      </p:sp>
      <p:sp>
        <p:nvSpPr>
          <p:cNvPr id="359" name="Google Shape;359;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9E702A7C-55A0-7B35-FDE0-DFC9B1FCFEDC}"/>
            </a:ext>
          </a:extLst>
        </p:cNvPr>
        <p:cNvGrpSpPr/>
        <p:nvPr/>
      </p:nvGrpSpPr>
      <p:grpSpPr>
        <a:xfrm>
          <a:off x="0" y="0"/>
          <a:ext cx="0" cy="0"/>
          <a:chOff x="0" y="0"/>
          <a:chExt cx="0" cy="0"/>
        </a:xfrm>
      </p:grpSpPr>
      <p:sp>
        <p:nvSpPr>
          <p:cNvPr id="259" name="Google Shape;259;p19:notes">
            <a:extLst>
              <a:ext uri="{FF2B5EF4-FFF2-40B4-BE49-F238E27FC236}">
                <a16:creationId xmlns:a16="http://schemas.microsoft.com/office/drawing/2014/main" id="{6B5F41F0-1736-3A68-D1B3-C17F10D0179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9:notes">
            <a:extLst>
              <a:ext uri="{FF2B5EF4-FFF2-40B4-BE49-F238E27FC236}">
                <a16:creationId xmlns:a16="http://schemas.microsoft.com/office/drawing/2014/main" id="{76B577A1-B1D1-94B7-D38B-784C9E78510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261" name="Google Shape;261;p19:notes">
            <a:extLst>
              <a:ext uri="{FF2B5EF4-FFF2-40B4-BE49-F238E27FC236}">
                <a16:creationId xmlns:a16="http://schemas.microsoft.com/office/drawing/2014/main" id="{F5D4C940-B99F-E7A8-2DB4-3C53B925291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6196843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407" name="Google Shape;40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419" name="Google Shape;41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4acfc6168c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g34acfc6168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431" name="Google Shape;431;g34acfc6168c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E3C29113-A582-0C8D-85B8-4B765538149C}"/>
            </a:ext>
          </a:extLst>
        </p:cNvPr>
        <p:cNvGrpSpPr/>
        <p:nvPr/>
      </p:nvGrpSpPr>
      <p:grpSpPr>
        <a:xfrm>
          <a:off x="0" y="0"/>
          <a:ext cx="0" cy="0"/>
          <a:chOff x="0" y="0"/>
          <a:chExt cx="0" cy="0"/>
        </a:xfrm>
      </p:grpSpPr>
      <p:sp>
        <p:nvSpPr>
          <p:cNvPr id="99" name="Google Shape;99;p2:notes">
            <a:extLst>
              <a:ext uri="{FF2B5EF4-FFF2-40B4-BE49-F238E27FC236}">
                <a16:creationId xmlns:a16="http://schemas.microsoft.com/office/drawing/2014/main" id="{601F6911-8E2C-65D6-7A48-3BE5EE908A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a:extLst>
              <a:ext uri="{FF2B5EF4-FFF2-40B4-BE49-F238E27FC236}">
                <a16:creationId xmlns:a16="http://schemas.microsoft.com/office/drawing/2014/main" id="{C1E02750-0211-BF6E-4109-BBF0AFC9B6D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a:extLst>
              <a:ext uri="{FF2B5EF4-FFF2-40B4-BE49-F238E27FC236}">
                <a16:creationId xmlns:a16="http://schemas.microsoft.com/office/drawing/2014/main" id="{424C6724-191C-D37B-921A-0CCF49D664B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909133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34acfc6168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34acfc6168c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443" name="Google Shape;443;g34acfc6168c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4b56c5ea6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34b56c5ea6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455" name="Google Shape;455;g34b56c5ea6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34acfc6168c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34acfc6168c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467" name="Google Shape;467;g34acfc6168c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4acfc6168c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g34acfc6168c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Some additional characteristics of Query Store is that it is enabled per database. You can use it to view not only performance metrics for queries, but query plans as well.</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In SQL Server 2022, the Query store plays a central role in most of the newer intelligent query processing features. More stable memory grant feedback, </a:t>
            </a:r>
            <a:r>
              <a:rPr lang="en-US" dirty="0" err="1"/>
              <a:t>DOP_Feedback</a:t>
            </a:r>
            <a:r>
              <a:rPr lang="en-US" dirty="0"/>
              <a:t>, CE Feedback and more all rely on Query Store.</a:t>
            </a:r>
            <a:endParaRPr dirty="0"/>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dirty="0"/>
              <a:t>Let’s look at some information collected in the </a:t>
            </a:r>
            <a:r>
              <a:rPr lang="en-US" dirty="0" err="1"/>
              <a:t>WideWorldImporters</a:t>
            </a:r>
            <a:r>
              <a:rPr lang="en-US" dirty="0"/>
              <a:t> database when we did the demo on </a:t>
            </a:r>
            <a:r>
              <a:rPr lang="en-US" dirty="0" err="1"/>
              <a:t>LightWeight</a:t>
            </a:r>
            <a:r>
              <a:rPr lang="en-US" dirty="0"/>
              <a:t> Query Profiling.</a:t>
            </a:r>
            <a:endParaRPr dirty="0"/>
          </a:p>
          <a:p>
            <a:pPr marL="0" lvl="0" indent="0" algn="l" rtl="0">
              <a:spcBef>
                <a:spcPts val="0"/>
              </a:spcBef>
              <a:spcAft>
                <a:spcPts val="0"/>
              </a:spcAft>
              <a:buNone/>
            </a:pPr>
            <a:endParaRPr/>
          </a:p>
        </p:txBody>
      </p:sp>
      <p:sp>
        <p:nvSpPr>
          <p:cNvPr id="479" name="Google Shape;479;g34acfc6168c_0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4acfc6168c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g34acfc6168c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0" algn="l" rtl="0">
              <a:spcBef>
                <a:spcPts val="1000"/>
              </a:spcBef>
              <a:spcAft>
                <a:spcPts val="0"/>
              </a:spcAft>
              <a:buClr>
                <a:schemeClr val="dk1"/>
              </a:buClr>
              <a:buSzPct val="78688"/>
              <a:buNone/>
            </a:pPr>
            <a:r>
              <a:rPr lang="en-US" sz="1200" dirty="0"/>
              <a:t>Control what will be captured in custom mode and work in OR manner. </a:t>
            </a:r>
          </a:p>
        </p:txBody>
      </p:sp>
      <p:sp>
        <p:nvSpPr>
          <p:cNvPr id="491" name="Google Shape;491;g34acfc6168c_0_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1000"/>
              </a:spcBef>
              <a:spcAft>
                <a:spcPts val="0"/>
              </a:spcAft>
              <a:buSzPts val="2400"/>
              <a:buNone/>
            </a:pPr>
            <a:r>
              <a:rPr lang="en-US" sz="2400" dirty="0"/>
              <a:t>7745 - prevents Query store data from writing to disk prior to shutdown or failover process</a:t>
            </a:r>
            <a:endParaRPr sz="2400" dirty="0"/>
          </a:p>
          <a:p>
            <a:pPr marL="228600" lvl="0" indent="0" algn="l" rtl="0">
              <a:lnSpc>
                <a:spcPct val="90000"/>
              </a:lnSpc>
              <a:spcBef>
                <a:spcPts val="1000"/>
              </a:spcBef>
              <a:spcAft>
                <a:spcPts val="0"/>
              </a:spcAft>
              <a:buSzPts val="2400"/>
              <a:buNone/>
            </a:pPr>
            <a:r>
              <a:rPr lang="en-US" sz="2400" dirty="0"/>
              <a:t>7752 - Loads Query Store data to memory asynchronously from query execution. Prior to this TF, if Query Store took a “long time” to load (minutes), then queries it would normally capture could not execute until the Query Store metadata was loaded. 7752 is the default behavior in 2019 and later.</a:t>
            </a:r>
            <a:endParaRPr sz="2400" dirty="0"/>
          </a:p>
          <a:p>
            <a:pPr marL="228600" lvl="0" indent="0" algn="l" rtl="0">
              <a:lnSpc>
                <a:spcPct val="90000"/>
              </a:lnSpc>
              <a:spcBef>
                <a:spcPts val="1000"/>
              </a:spcBef>
              <a:spcAft>
                <a:spcPts val="0"/>
              </a:spcAft>
              <a:buSzPts val="2400"/>
              <a:buNone/>
            </a:pPr>
            <a:endParaRPr sz="2400" dirty="0"/>
          </a:p>
          <a:p>
            <a:pPr marL="228600" lvl="0" indent="0" algn="l" rtl="0">
              <a:lnSpc>
                <a:spcPct val="90000"/>
              </a:lnSpc>
              <a:spcBef>
                <a:spcPts val="1000"/>
              </a:spcBef>
              <a:spcAft>
                <a:spcPts val="0"/>
              </a:spcAft>
              <a:buSzPts val="2400"/>
              <a:buNone/>
            </a:pPr>
            <a:r>
              <a:rPr lang="en-US" sz="2400" dirty="0"/>
              <a:t>7752 - Loads Query Store data to memory asynchronously from query execution. Prior to this TF, if Query Store took a “long time” to load (minutes), then queries it would normally capture could not execute until the Query Store metadata was loaded. 7752 is the default behavior in 2019 and later.</a:t>
            </a:r>
            <a:endParaRPr sz="2400" dirty="0"/>
          </a:p>
          <a:p>
            <a:pPr marL="228600" lvl="0" indent="0" algn="l" rtl="0">
              <a:lnSpc>
                <a:spcPct val="90000"/>
              </a:lnSpc>
              <a:spcBef>
                <a:spcPts val="1000"/>
              </a:spcBef>
              <a:spcAft>
                <a:spcPts val="0"/>
              </a:spcAft>
              <a:buClr>
                <a:schemeClr val="dk1"/>
              </a:buClr>
              <a:buSzPts val="2400"/>
              <a:buFont typeface="Arial"/>
              <a:buNone/>
            </a:pPr>
            <a:endParaRPr sz="2400" dirty="0"/>
          </a:p>
        </p:txBody>
      </p:sp>
      <p:sp>
        <p:nvSpPr>
          <p:cNvPr id="516" name="Google Shape;51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4b4e515578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g34b4e515578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503" name="Google Shape;503;g34b4e515578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4b53be2b6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34b53be2b6c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latin typeface="Calibri"/>
              <a:ea typeface="Calibri"/>
              <a:cs typeface="Calibri"/>
              <a:sym typeface="Calibri"/>
            </a:endParaRPr>
          </a:p>
        </p:txBody>
      </p:sp>
      <p:sp>
        <p:nvSpPr>
          <p:cNvPr id="395" name="Google Shape;395;g34b53be2b6c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4b53be2b6c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g34b53be2b6c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g34b53be2b6c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1B1FCC85-5DE3-3DA3-77C4-BF859295D39E}"/>
            </a:ext>
          </a:extLst>
        </p:cNvPr>
        <p:cNvGrpSpPr/>
        <p:nvPr/>
      </p:nvGrpSpPr>
      <p:grpSpPr>
        <a:xfrm>
          <a:off x="0" y="0"/>
          <a:ext cx="0" cy="0"/>
          <a:chOff x="0" y="0"/>
          <a:chExt cx="0" cy="0"/>
        </a:xfrm>
      </p:grpSpPr>
      <p:sp>
        <p:nvSpPr>
          <p:cNvPr id="123" name="Google Shape;123;p4:notes">
            <a:extLst>
              <a:ext uri="{FF2B5EF4-FFF2-40B4-BE49-F238E27FC236}">
                <a16:creationId xmlns:a16="http://schemas.microsoft.com/office/drawing/2014/main" id="{EBBBBDA2-7F42-01EA-1440-A4BCE57FB7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a:extLst>
              <a:ext uri="{FF2B5EF4-FFF2-40B4-BE49-F238E27FC236}">
                <a16:creationId xmlns:a16="http://schemas.microsoft.com/office/drawing/2014/main" id="{D0378554-F5B0-B23B-C583-B35225F503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is a bit about me. I got my start in SQL Server 15 years ago by using SQL Server Reporting Services to build custom reports for my employer.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was also fascinated by the SQL Server engine underneath and at the time I also got the chance to learn SQL Server transactional replication as part of supporting a key application.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did a lot of self study and 5 years after starting with SQL Server I earned my first certification. I earned two more in the spring of 2021. I would encourage you to look at my blog at leemarkum.com and you can contact me on Bluesky. You can also find me on LinkedIn, or feel free to email me at the address on the slide.</a:t>
            </a:r>
            <a:endParaRPr dirty="0"/>
          </a:p>
        </p:txBody>
      </p:sp>
      <p:sp>
        <p:nvSpPr>
          <p:cNvPr id="125" name="Google Shape;125;p4:notes">
            <a:extLst>
              <a:ext uri="{FF2B5EF4-FFF2-40B4-BE49-F238E27FC236}">
                <a16:creationId xmlns:a16="http://schemas.microsoft.com/office/drawing/2014/main" id="{2797A39E-9838-D256-D150-B22980BAD97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361790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is a bit about me. I got my start in SQL Server 15 years ago by using SQL Server Reporting Services to build custom reports for my employer.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was also fascinated by the SQL Server engine underneath and at the time I also got the chance to learn SQL Server transactional replication as part of supporting a key application.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did a lot of self study and 5 years after starting with SQL Server I earned my first certification. I earned two more in the spring of 2021. I would encourage you to look at my blog at leemarkum.com and you can contact me on Bluesky. You can also find me on LinkedIn, or feel free to email me at the address on the slide.</a:t>
            </a:r>
            <a:endParaRPr dirty="0"/>
          </a:p>
        </p:txBody>
      </p:sp>
      <p:sp>
        <p:nvSpPr>
          <p:cNvPr id="125" name="Google Shape;12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1E3E698D-E3D4-2D05-3E44-956C88693D2A}"/>
            </a:ext>
          </a:extLst>
        </p:cNvPr>
        <p:cNvGrpSpPr/>
        <p:nvPr/>
      </p:nvGrpSpPr>
      <p:grpSpPr>
        <a:xfrm>
          <a:off x="0" y="0"/>
          <a:ext cx="0" cy="0"/>
          <a:chOff x="0" y="0"/>
          <a:chExt cx="0" cy="0"/>
        </a:xfrm>
      </p:grpSpPr>
      <p:sp>
        <p:nvSpPr>
          <p:cNvPr id="123" name="Google Shape;123;p4:notes">
            <a:extLst>
              <a:ext uri="{FF2B5EF4-FFF2-40B4-BE49-F238E27FC236}">
                <a16:creationId xmlns:a16="http://schemas.microsoft.com/office/drawing/2014/main" id="{CAA4909E-45D8-DF0A-3BFD-06CEE1B51F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a:extLst>
              <a:ext uri="{FF2B5EF4-FFF2-40B4-BE49-F238E27FC236}">
                <a16:creationId xmlns:a16="http://schemas.microsoft.com/office/drawing/2014/main" id="{F6CBC11C-E040-6CF3-2814-AC24B71839F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is a bit about me. I got my start in SQL Server 15 years ago by using SQL Server Reporting Services to build custom reports for my employer.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was also fascinated by the SQL Server engine underneath and at the time I also got the chance to learn SQL Server transactional replication as part of supporting a key application.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did a lot of self study and 5 years after starting with SQL Server I earned my first certification. I earned two more in the spring of 2021. I would encourage you to look at my blog at leemarkum.com and you can contact me on Bluesky. You can also find me on LinkedIn, or feel free to email me at the address on the slide.</a:t>
            </a:r>
            <a:endParaRPr dirty="0"/>
          </a:p>
        </p:txBody>
      </p:sp>
      <p:sp>
        <p:nvSpPr>
          <p:cNvPr id="125" name="Google Shape;125;p4:notes">
            <a:extLst>
              <a:ext uri="{FF2B5EF4-FFF2-40B4-BE49-F238E27FC236}">
                <a16:creationId xmlns:a16="http://schemas.microsoft.com/office/drawing/2014/main" id="{F0D1101B-DB4D-B2B5-1691-B752CCA353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32515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C3C7CC1C-14B4-DBD7-80C8-31C1EAE61DB4}"/>
            </a:ext>
          </a:extLst>
        </p:cNvPr>
        <p:cNvGrpSpPr/>
        <p:nvPr/>
      </p:nvGrpSpPr>
      <p:grpSpPr>
        <a:xfrm>
          <a:off x="0" y="0"/>
          <a:ext cx="0" cy="0"/>
          <a:chOff x="0" y="0"/>
          <a:chExt cx="0" cy="0"/>
        </a:xfrm>
      </p:grpSpPr>
      <p:sp>
        <p:nvSpPr>
          <p:cNvPr id="139" name="Google Shape;139;p5:notes">
            <a:extLst>
              <a:ext uri="{FF2B5EF4-FFF2-40B4-BE49-F238E27FC236}">
                <a16:creationId xmlns:a16="http://schemas.microsoft.com/office/drawing/2014/main" id="{016E5435-5F70-8ABE-7F3B-A818A98887B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5:notes">
            <a:extLst>
              <a:ext uri="{FF2B5EF4-FFF2-40B4-BE49-F238E27FC236}">
                <a16:creationId xmlns:a16="http://schemas.microsoft.com/office/drawing/2014/main" id="{08D89884-D6E5-4E0D-539B-A5AAE9CE5E0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5:notes">
            <a:extLst>
              <a:ext uri="{FF2B5EF4-FFF2-40B4-BE49-F238E27FC236}">
                <a16:creationId xmlns:a16="http://schemas.microsoft.com/office/drawing/2014/main" id="{B5BA76AD-D01C-41E2-BE11-508345267F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687736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Our agenda is to touch on the following categories of features so that you can see how modern SQL Server features will simplify or improve your experience as a data professional. </a:t>
            </a:r>
            <a:endParaRPr/>
          </a:p>
          <a:p>
            <a:pPr marL="0" lvl="0" indent="0" algn="l" rtl="0">
              <a:spcBef>
                <a:spcPts val="0"/>
              </a:spcBef>
              <a:spcAft>
                <a:spcPts val="0"/>
              </a:spcAft>
              <a:buNone/>
            </a:pPr>
            <a:endParaRPr/>
          </a:p>
          <a:p>
            <a:pPr marL="0" lvl="0" indent="0" algn="l" rtl="0">
              <a:spcBef>
                <a:spcPts val="0"/>
              </a:spcBef>
              <a:spcAft>
                <a:spcPts val="0"/>
              </a:spcAft>
              <a:buNone/>
            </a:pPr>
            <a:r>
              <a:rPr lang="en-US"/>
              <a:t>We’re going to look at some performance related features in SQL Server followed by new aspects of the product that I think are helpful for troubleshooting. </a:t>
            </a:r>
            <a:endParaRPr/>
          </a:p>
          <a:p>
            <a:pPr marL="0" lvl="0" indent="0" algn="l" rtl="0">
              <a:spcBef>
                <a:spcPts val="0"/>
              </a:spcBef>
              <a:spcAft>
                <a:spcPts val="0"/>
              </a:spcAft>
              <a:buNone/>
            </a:pPr>
            <a:endParaRPr/>
          </a:p>
          <a:p>
            <a:pPr marL="0" lvl="0" indent="0" algn="l" rtl="0">
              <a:spcBef>
                <a:spcPts val="0"/>
              </a:spcBef>
              <a:spcAft>
                <a:spcPts val="0"/>
              </a:spcAft>
              <a:buNone/>
            </a:pPr>
            <a:r>
              <a:rPr lang="en-US"/>
              <a:t>Next, we’ll look at some useful changes concerning permissions and then we’ll cover some helpful T-SQL changes.</a:t>
            </a:r>
            <a:endParaRPr/>
          </a:p>
          <a:p>
            <a:pPr marL="0" lvl="0" indent="0" algn="l" rtl="0">
              <a:spcBef>
                <a:spcPts val="0"/>
              </a:spcBef>
              <a:spcAft>
                <a:spcPts val="0"/>
              </a:spcAft>
              <a:buNone/>
            </a:pPr>
            <a:endParaRPr/>
          </a:p>
          <a:p>
            <a:pPr marL="0" lvl="0" indent="0" algn="l" rtl="0">
              <a:spcBef>
                <a:spcPts val="0"/>
              </a:spcBef>
              <a:spcAft>
                <a:spcPts val="0"/>
              </a:spcAft>
              <a:buNone/>
            </a:pPr>
            <a:r>
              <a:rPr lang="en-US"/>
              <a:t>Last, we will consider to features in the category of High Availability and Disaster Recovery.</a:t>
            </a:r>
            <a:endParaRPr/>
          </a:p>
        </p:txBody>
      </p:sp>
      <p:sp>
        <p:nvSpPr>
          <p:cNvPr id="153" name="Google Shape;15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Query Store solves the challenge of persisting performance data over time. Prior to Query Store, there was the Management Data Warehouse in SQL Server, and that feature can still be enabled, but Query Store is superior to Management Data Warehouse. Collecting and aggregating data from SQL Trace also didn’t capture everything needed, long term, without doing unadvisable things, like capturing query plans.</a:t>
            </a:r>
            <a:endParaRPr dirty="0"/>
          </a:p>
          <a:p>
            <a:pPr marL="0" lvl="0" indent="0" algn="l" rtl="0">
              <a:spcBef>
                <a:spcPts val="0"/>
              </a:spcBef>
              <a:spcAft>
                <a:spcPts val="0"/>
              </a:spcAft>
              <a:buNone/>
            </a:pPr>
            <a:endParaRPr/>
          </a:p>
          <a:p>
            <a:pPr marL="0" lvl="0" indent="0" algn="l" rtl="0">
              <a:spcBef>
                <a:spcPts val="0"/>
              </a:spcBef>
              <a:spcAft>
                <a:spcPts val="0"/>
              </a:spcAft>
              <a:buNone/>
            </a:pPr>
            <a:r>
              <a:rPr lang="en-US" dirty="0"/>
              <a:t> Query Store is easier to turn on and has very little management needed, unlike what I experienced when testing the Management Data Warehouse feature. Outside of that, you had to have a server-side trace collecting data, or later, extended events sessions capturing performance. </a:t>
            </a:r>
            <a:endParaRPr dirty="0"/>
          </a:p>
          <a:p>
            <a:pPr marL="0" lvl="0" indent="0" algn="l" rtl="0">
              <a:spcBef>
                <a:spcPts val="0"/>
              </a:spcBef>
              <a:spcAft>
                <a:spcPts val="0"/>
              </a:spcAft>
              <a:buNone/>
            </a:pPr>
            <a:endParaRPr/>
          </a:p>
          <a:p>
            <a:pPr marL="0" lvl="0" indent="0" algn="l" rtl="0">
              <a:spcBef>
                <a:spcPts val="0"/>
              </a:spcBef>
              <a:spcAft>
                <a:spcPts val="0"/>
              </a:spcAft>
              <a:buNone/>
            </a:pPr>
            <a:r>
              <a:rPr lang="en-US" dirty="0"/>
              <a:t>Both of these methods, but particularly server-side trace, has some significant overhead depending on what you’re trying to capture – like query plans, for example. You could also do things like record the output of Adam </a:t>
            </a:r>
            <a:r>
              <a:rPr lang="en-US" dirty="0" err="1"/>
              <a:t>Machanic’s</a:t>
            </a:r>
            <a:r>
              <a:rPr lang="en-US" dirty="0"/>
              <a:t> </a:t>
            </a:r>
            <a:r>
              <a:rPr lang="en-US" dirty="0" err="1"/>
              <a:t>sp_whoisactive</a:t>
            </a:r>
            <a:r>
              <a:rPr lang="en-US" dirty="0"/>
              <a:t> to a database. </a:t>
            </a:r>
            <a:endParaRPr dirty="0"/>
          </a:p>
          <a:p>
            <a:pPr marL="0" lvl="0" indent="0" algn="l" rtl="0">
              <a:spcBef>
                <a:spcPts val="0"/>
              </a:spcBef>
              <a:spcAft>
                <a:spcPts val="0"/>
              </a:spcAft>
              <a:buNone/>
            </a:pPr>
            <a:endParaRPr/>
          </a:p>
          <a:p>
            <a:pPr marL="0" lvl="0" indent="0" algn="l" rtl="0">
              <a:spcBef>
                <a:spcPts val="0"/>
              </a:spcBef>
              <a:spcAft>
                <a:spcPts val="0"/>
              </a:spcAft>
              <a:buNone/>
            </a:pPr>
            <a:r>
              <a:rPr lang="en-US" dirty="0"/>
              <a:t>I don’t think any of these approaches gives you the kind of insight that Query Store provides and all of these previously mentioned options are things that you would have to manage on a regular basis, or put a fair amount of effort into just to set up and capture what you’re interested in. </a:t>
            </a:r>
            <a:endParaRPr dirty="0"/>
          </a:p>
          <a:p>
            <a:pPr marL="0" lvl="0" indent="0" algn="l" rtl="0">
              <a:spcBef>
                <a:spcPts val="0"/>
              </a:spcBef>
              <a:spcAft>
                <a:spcPts val="0"/>
              </a:spcAft>
              <a:buNone/>
            </a:pPr>
            <a:endParaRPr/>
          </a:p>
          <a:p>
            <a:pPr marL="0" lvl="0" indent="0" algn="l" rtl="0">
              <a:spcBef>
                <a:spcPts val="0"/>
              </a:spcBef>
              <a:spcAft>
                <a:spcPts val="0"/>
              </a:spcAft>
              <a:buNone/>
            </a:pPr>
            <a:r>
              <a:rPr lang="en-US" dirty="0"/>
              <a:t>So, Query Store makes life better simply by freeing you from having to create and manage your own monitoring process or convince your boss to buy pricey monitoring software from a 3</a:t>
            </a:r>
            <a:r>
              <a:rPr lang="en-US" baseline="30000" dirty="0"/>
              <a:t>rd</a:t>
            </a:r>
            <a:r>
              <a:rPr lang="en-US" dirty="0"/>
              <a:t> party. And some employers only want to use native monitoring methods and say so in their job postings. </a:t>
            </a:r>
            <a:endParaRPr dirty="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5" name="Google Shape;16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841248"/>
            <a:ext cx="2999232" cy="5184648"/>
          </a:xfrm>
        </p:spPr>
        <p:txBody>
          <a:bodyPr anchor="t" anchorCtr="0">
            <a:normAutofit/>
          </a:bodyPr>
          <a:lstStyle>
            <a:lvl1pPr>
              <a:defRPr sz="32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666926" y="841248"/>
            <a:ext cx="6260154" cy="5184648"/>
          </a:xfrm>
        </p:spPr>
        <p:txBody>
          <a:bodyPr/>
          <a:lstStyle>
            <a:lvl1pPr>
              <a:defRPr>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B0ADC593-EA98-4C39-A75F-3F3A9C691019}" type="datetime1">
              <a:rPr lang="en-US" smtClean="0"/>
              <a:pPr/>
              <a:t>9/29/2025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C8293A07-68F2-BD10-B738-E87F3F3D8CF3}"/>
              </a:ext>
              <a:ext uri="{C183D7F6-B498-43B3-948B-1728B52AA6E4}">
                <adec:decorative xmlns:adec="http://schemas.microsoft.com/office/drawing/2017/decorative" val="1"/>
              </a:ext>
            </a:extLst>
          </p:cNvPr>
          <p:cNvCxnSpPr>
            <a:cxnSpLocks/>
          </p:cNvCxnSpPr>
          <p:nvPr/>
        </p:nvCxnSpPr>
        <p:spPr>
          <a:xfrm flipV="1">
            <a:off x="418221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08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3"/>
          <p:cNvSpPr>
            <a:spLocks noGrp="1"/>
          </p:cNvSpPr>
          <p:nvPr>
            <p:ph type="pic" idx="2"/>
          </p:nvPr>
        </p:nvSpPr>
        <p:spPr>
          <a:xfrm>
            <a:off x="5183188" y="987425"/>
            <a:ext cx="6172200" cy="4873625"/>
          </a:xfrm>
          <a:prstGeom prst="rect">
            <a:avLst/>
          </a:prstGeom>
          <a:noFill/>
          <a:ln>
            <a:noFill/>
          </a:ln>
        </p:spPr>
      </p:sp>
      <p:sp>
        <p:nvSpPr>
          <p:cNvPr id="68" name="Google Shape;68;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sqlskills.com/blogs/erin/query-store-trace-flag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sqlskills.com/blogs/erin/query-store-trace-flag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bit.ly/3XXB2o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learn.microsoft.com/en-us/azure/azure-sql/database/elastic-query-overvie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it.ly/3XXB2o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bit.ly/3C0Zn1B"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icrosoft/bobsq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bit.ly/42aqzc7"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hyperlink" Target="https://bit.ly/3Ei13bP" TargetMode="External"/><Relationship Id="rId5" Type="http://schemas.openxmlformats.org/officeDocument/2006/relationships/hyperlink" Target="https://bit.ly/4ifL0t1" TargetMode="External"/><Relationship Id="rId4" Type="http://schemas.openxmlformats.org/officeDocument/2006/relationships/hyperlink" Target="https://bit.ly/4i6ngY5"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bit.ly/2JGUC5J" TargetMode="External"/><Relationship Id="rId7" Type="http://schemas.openxmlformats.org/officeDocument/2006/relationships/hyperlink" Target="https://bit.ly/4i6ngY5"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hyperlink" Target="https://bit.ly/3W61tqw" TargetMode="External"/><Relationship Id="rId5" Type="http://schemas.openxmlformats.org/officeDocument/2006/relationships/hyperlink" Target="https://bit.ly/4cUUgjO" TargetMode="External"/><Relationship Id="rId4" Type="http://schemas.openxmlformats.org/officeDocument/2006/relationships/hyperlink" Target="http://bit.ly/3G2PhTj"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bit.ly/3Ei13bP"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mailto:lmarkum@live.com"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hyperlink" Target="https://linkedin.com/in/leemarku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leemarkum.com/" TargetMode="External"/><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linkedin.com/in/leemarkum" TargetMode="External"/><Relationship Id="rId4" Type="http://schemas.openxmlformats.org/officeDocument/2006/relationships/hyperlink" Target="mailto:lmarkum@live.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0" y="-427"/>
            <a:ext cx="12192001" cy="6858000"/>
          </a:xfrm>
          <a:prstGeom prst="rect">
            <a:avLst/>
          </a:prstGeom>
          <a:gradFill>
            <a:gsLst>
              <a:gs pos="0">
                <a:srgbClr val="000000"/>
              </a:gs>
              <a:gs pos="100000">
                <a:srgbClr val="2F5496"/>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flipH="1">
            <a:off x="455521" y="-1720"/>
            <a:ext cx="11750040" cy="6840685"/>
          </a:xfrm>
          <a:prstGeom prst="rect">
            <a:avLst/>
          </a:prstGeom>
          <a:gradFill>
            <a:gsLst>
              <a:gs pos="0">
                <a:srgbClr val="1F3864">
                  <a:alpha val="60784"/>
                </a:srgbClr>
              </a:gs>
              <a:gs pos="21000">
                <a:srgbClr val="1F3864">
                  <a:alpha val="60784"/>
                </a:srgbClr>
              </a:gs>
              <a:gs pos="100000">
                <a:srgbClr val="4472C4">
                  <a:alpha val="0"/>
                </a:srgbClr>
              </a:gs>
            </a:gsLst>
            <a:lin ang="21593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8606054" y="-1291"/>
            <a:ext cx="3608179" cy="6858864"/>
          </a:xfrm>
          <a:prstGeom prst="rect">
            <a:avLst/>
          </a:prstGeom>
          <a:gradFill>
            <a:gsLst>
              <a:gs pos="0">
                <a:srgbClr val="2F5496">
                  <a:alpha val="0"/>
                </a:srgbClr>
              </a:gs>
              <a:gs pos="99000">
                <a:srgbClr val="000000">
                  <a:alpha val="40784"/>
                </a:srgbClr>
              </a:gs>
              <a:gs pos="100000">
                <a:srgbClr val="000000">
                  <a:alpha val="4078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6325827">
            <a:off x="6059728" y="779270"/>
            <a:ext cx="4967533" cy="4988390"/>
          </a:xfrm>
          <a:prstGeom prst="ellipse">
            <a:avLst/>
          </a:prstGeom>
          <a:gradFill>
            <a:gsLst>
              <a:gs pos="0">
                <a:srgbClr val="4472C4">
                  <a:alpha val="23921"/>
                </a:srgbClr>
              </a:gs>
              <a:gs pos="79000">
                <a:srgbClr val="8DA9DB">
                  <a:alpha val="0"/>
                </a:srgbClr>
              </a:gs>
              <a:gs pos="100000">
                <a:srgbClr val="8DA9DB">
                  <a:alpha val="0"/>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txBox="1">
            <a:spLocks noGrp="1"/>
          </p:cNvSpPr>
          <p:nvPr>
            <p:ph type="ctrTitle"/>
          </p:nvPr>
        </p:nvSpPr>
        <p:spPr>
          <a:xfrm>
            <a:off x="455521" y="2225685"/>
            <a:ext cx="11280958" cy="17139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b="1" i="0" dirty="0">
                <a:solidFill>
                  <a:srgbClr val="FFFFFF"/>
                </a:solidFill>
                <a:latin typeface="Calibri"/>
                <a:ea typeface="Calibri"/>
                <a:cs typeface="Calibri"/>
                <a:sym typeface="Calibri"/>
              </a:rPr>
              <a:t>Leveraging Query Store for </a:t>
            </a:r>
            <a:br>
              <a:rPr lang="en-US" sz="4800" b="1" i="0" dirty="0">
                <a:solidFill>
                  <a:srgbClr val="FFFFFF"/>
                </a:solidFill>
                <a:latin typeface="Calibri"/>
                <a:ea typeface="Calibri"/>
                <a:cs typeface="Calibri"/>
                <a:sym typeface="Calibri"/>
              </a:rPr>
            </a:br>
            <a:r>
              <a:rPr lang="en-US" sz="4800" b="1" i="0" dirty="0">
                <a:solidFill>
                  <a:srgbClr val="FFFFFF"/>
                </a:solidFill>
                <a:latin typeface="Calibri"/>
                <a:ea typeface="Calibri"/>
                <a:cs typeface="Calibri"/>
                <a:sym typeface="Calibri"/>
              </a:rPr>
              <a:t>Improved Performance</a:t>
            </a:r>
            <a:endParaRPr sz="4800" b="1" dirty="0">
              <a:solidFill>
                <a:srgbClr val="FFFFFF"/>
              </a:solidFill>
              <a:latin typeface="Calibri"/>
              <a:ea typeface="Calibri"/>
              <a:cs typeface="Calibri"/>
              <a:sym typeface="Calibri"/>
            </a:endParaRPr>
          </a:p>
        </p:txBody>
      </p:sp>
      <p:sp>
        <p:nvSpPr>
          <p:cNvPr id="95" name="Google Shape;95;p1"/>
          <p:cNvSpPr/>
          <p:nvPr/>
        </p:nvSpPr>
        <p:spPr>
          <a:xfrm rot="10800000" flipH="1">
            <a:off x="6314" y="4480038"/>
            <a:ext cx="12179371" cy="2377962"/>
          </a:xfrm>
          <a:prstGeom prst="rect">
            <a:avLst/>
          </a:prstGeom>
          <a:gradFill>
            <a:gsLst>
              <a:gs pos="0">
                <a:srgbClr val="2F5496">
                  <a:alpha val="49803"/>
                </a:srgbClr>
              </a:gs>
              <a:gs pos="99000">
                <a:srgbClr val="000000">
                  <a:alpha val="33725"/>
                </a:srgbClr>
              </a:gs>
              <a:gs pos="100000">
                <a:srgbClr val="000000">
                  <a:alpha val="33725"/>
                </a:srgb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txBox="1">
            <a:spLocks noGrp="1"/>
          </p:cNvSpPr>
          <p:nvPr>
            <p:ph type="subTitle" idx="1"/>
          </p:nvPr>
        </p:nvSpPr>
        <p:spPr>
          <a:xfrm>
            <a:off x="1931874" y="4797188"/>
            <a:ext cx="6051236" cy="1241828"/>
          </a:xfrm>
          <a:prstGeom prst="rect">
            <a:avLst/>
          </a:prstGeom>
          <a:noFill/>
          <a:ln>
            <a:noFill/>
          </a:ln>
        </p:spPr>
        <p:txBody>
          <a:bodyPr spcFirstLastPara="1" wrap="square" lIns="91425" tIns="45700" rIns="91425" bIns="45700" anchor="t" anchorCtr="0">
            <a:normAutofit/>
          </a:bodyPr>
          <a:lstStyle/>
          <a:p>
            <a:pPr marL="0" lvl="0" indent="152400" algn="r" rtl="0">
              <a:lnSpc>
                <a:spcPct val="90000"/>
              </a:lnSpc>
              <a:spcBef>
                <a:spcPts val="0"/>
              </a:spcBef>
              <a:spcAft>
                <a:spcPts val="0"/>
              </a:spcAft>
              <a:buClr>
                <a:schemeClr val="dk1"/>
              </a:buClr>
              <a:buSzPts val="2400"/>
              <a:buFont typeface="Arial"/>
              <a:buNone/>
            </a:pPr>
            <a:endParaRPr>
              <a:solidFill>
                <a:srgbClr val="FFFFFF"/>
              </a:solidFill>
            </a:endParaRPr>
          </a:p>
          <a:p>
            <a:pPr marL="0" lvl="0" indent="152400" algn="r" rtl="0">
              <a:lnSpc>
                <a:spcPct val="90000"/>
              </a:lnSpc>
              <a:spcBef>
                <a:spcPts val="1000"/>
              </a:spcBef>
              <a:spcAft>
                <a:spcPts val="0"/>
              </a:spcAft>
              <a:buClr>
                <a:schemeClr val="dk1"/>
              </a:buClr>
              <a:buSzPts val="2400"/>
              <a:buFont typeface="Arial"/>
              <a:buNone/>
            </a:pPr>
            <a:endParaRPr>
              <a:solidFill>
                <a:srgbClr val="FFFFFF"/>
              </a:solidFill>
            </a:endParaRPr>
          </a:p>
        </p:txBody>
      </p:sp>
      <p:sp>
        <p:nvSpPr>
          <p:cNvPr id="97" name="Google Shape;97;p1"/>
          <p:cNvSpPr/>
          <p:nvPr/>
        </p:nvSpPr>
        <p:spPr>
          <a:xfrm rot="-5400000" flipH="1">
            <a:off x="6967085" y="1632660"/>
            <a:ext cx="6857572" cy="3592258"/>
          </a:xfrm>
          <a:prstGeom prst="rect">
            <a:avLst/>
          </a:prstGeom>
          <a:gradFill>
            <a:gsLst>
              <a:gs pos="0">
                <a:srgbClr val="2F5496">
                  <a:alpha val="49803"/>
                </a:srgbClr>
              </a:gs>
              <a:gs pos="99000">
                <a:srgbClr val="000000">
                  <a:alpha val="0"/>
                </a:srgbClr>
              </a:gs>
              <a:gs pos="100000">
                <a:srgbClr val="000000">
                  <a:alpha val="0"/>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 name="Google Shape;184;p8"/>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185" name="Google Shape;185;p8"/>
          <p:cNvSpPr txBox="1">
            <a:spLocks noGrp="1"/>
          </p:cNvSpPr>
          <p:nvPr>
            <p:ph type="subTitle" idx="1"/>
          </p:nvPr>
        </p:nvSpPr>
        <p:spPr>
          <a:xfrm>
            <a:off x="1371599" y="1597432"/>
            <a:ext cx="9724031" cy="4966029"/>
          </a:xfrm>
          <a:prstGeom prst="rect">
            <a:avLst/>
          </a:prstGeom>
          <a:noFill/>
          <a:ln>
            <a:noFill/>
          </a:ln>
        </p:spPr>
        <p:txBody>
          <a:bodyPr spcFirstLastPara="1" wrap="square" lIns="91425" tIns="45700" rIns="91425" bIns="45700" anchor="ctr" anchorCtr="0">
            <a:normAutofit fontScale="92500" lnSpcReduction="10000"/>
          </a:bodyPr>
          <a:lstStyle/>
          <a:p>
            <a:pPr marL="457200" lvl="0" indent="-228600" algn="l" rtl="0">
              <a:lnSpc>
                <a:spcPct val="90000"/>
              </a:lnSpc>
              <a:spcBef>
                <a:spcPts val="1000"/>
              </a:spcBef>
              <a:spcAft>
                <a:spcPts val="0"/>
              </a:spcAft>
              <a:buClr>
                <a:schemeClr val="dk1"/>
              </a:buClr>
              <a:buSzPts val="2400"/>
              <a:buFont typeface="Arial"/>
              <a:buChar char="•"/>
            </a:pPr>
            <a:r>
              <a:rPr lang="en-US" dirty="0"/>
              <a:t>Stores aggregated query runtime performance based on AVG, MAX, MIN, etc. </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CPU Time (</a:t>
            </a:r>
            <a:r>
              <a:rPr lang="en-US" sz="2400" dirty="0" err="1">
                <a:latin typeface="Calibri" panose="020F0502020204030204" pitchFamily="34" charset="0"/>
                <a:ea typeface="Calibri" panose="020F0502020204030204" pitchFamily="34" charset="0"/>
                <a:cs typeface="Calibri" panose="020F0502020204030204" pitchFamily="34" charset="0"/>
              </a:rPr>
              <a:t>ms</a:t>
            </a:r>
            <a:r>
              <a:rPr lang="en-US" sz="2400" dirty="0">
                <a:latin typeface="Calibri" panose="020F0502020204030204" pitchFamily="34" charset="0"/>
                <a:ea typeface="Calibri" panose="020F0502020204030204" pitchFamily="34" charset="0"/>
                <a:cs typeface="Calibri" panose="020F0502020204030204" pitchFamily="34" charset="0"/>
              </a:rPr>
              <a:t>)</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Duration(</a:t>
            </a:r>
            <a:r>
              <a:rPr lang="en-US" sz="2400" dirty="0" err="1">
                <a:latin typeface="Calibri" panose="020F0502020204030204" pitchFamily="34" charset="0"/>
                <a:ea typeface="Calibri" panose="020F0502020204030204" pitchFamily="34" charset="0"/>
                <a:cs typeface="Calibri" panose="020F0502020204030204" pitchFamily="34" charset="0"/>
              </a:rPr>
              <a:t>ms</a:t>
            </a:r>
            <a:r>
              <a:rPr lang="en-US" sz="2400" dirty="0">
                <a:latin typeface="Calibri" panose="020F0502020204030204" pitchFamily="34" charset="0"/>
                <a:ea typeface="Calibri" panose="020F0502020204030204" pitchFamily="34" charset="0"/>
                <a:cs typeface="Calibri" panose="020F0502020204030204" pitchFamily="34" charset="0"/>
              </a:rPr>
              <a:t>) </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Logical reads(kb)</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Physical Reads(kb)</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DOP</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Memory Consumption(kb)</a:t>
            </a:r>
          </a:p>
          <a:p>
            <a:pPr marL="228600" lvl="0" indent="0" algn="l" rtl="0">
              <a:lnSpc>
                <a:spcPct val="90000"/>
              </a:lnSpc>
              <a:spcBef>
                <a:spcPts val="1000"/>
              </a:spcBef>
              <a:spcAft>
                <a:spcPts val="0"/>
              </a:spcAft>
              <a:buClr>
                <a:schemeClr val="dk1"/>
              </a:buClr>
              <a:buSzPts val="2400"/>
            </a:pPr>
            <a:endParaRPr dirty="0"/>
          </a:p>
          <a:p>
            <a:pPr marL="457200" lvl="0" indent="-228600" algn="l" rtl="0">
              <a:lnSpc>
                <a:spcPct val="90000"/>
              </a:lnSpc>
              <a:spcBef>
                <a:spcPts val="1000"/>
              </a:spcBef>
              <a:spcAft>
                <a:spcPts val="0"/>
              </a:spcAft>
              <a:buClr>
                <a:schemeClr val="dk1"/>
              </a:buClr>
              <a:buSzPts val="2400"/>
              <a:buFont typeface="Arial"/>
              <a:buChar char="•"/>
            </a:pPr>
            <a:r>
              <a:rPr lang="en-US"/>
              <a:t>Captures query plans</a:t>
            </a:r>
          </a:p>
          <a:p>
            <a:pPr marL="457200" lvl="0" indent="-228600" algn="l" rtl="0">
              <a:lnSpc>
                <a:spcPct val="90000"/>
              </a:lnSpc>
              <a:spcBef>
                <a:spcPts val="1000"/>
              </a:spcBef>
              <a:spcAft>
                <a:spcPts val="0"/>
              </a:spcAft>
              <a:buClr>
                <a:schemeClr val="dk1"/>
              </a:buClr>
              <a:buSzPts val="2400"/>
              <a:buFont typeface="Arial"/>
              <a:buChar char="•"/>
            </a:pPr>
            <a:r>
              <a:rPr lang="en-US" dirty="0"/>
              <a:t>Wait Stats information is available in SQL 2017 and above</a:t>
            </a:r>
            <a:endParaRPr dirty="0"/>
          </a:p>
          <a:p>
            <a:pPr marL="457200" lvl="0" indent="-228600" algn="l" rtl="0">
              <a:lnSpc>
                <a:spcPct val="90000"/>
              </a:lnSpc>
              <a:spcBef>
                <a:spcPts val="1000"/>
              </a:spcBef>
              <a:spcAft>
                <a:spcPts val="0"/>
              </a:spcAft>
              <a:buClr>
                <a:schemeClr val="dk1"/>
              </a:buClr>
              <a:buSzPts val="2400"/>
              <a:buFont typeface="Arial"/>
              <a:buChar char="•"/>
            </a:pPr>
            <a:r>
              <a:rPr lang="en-US" b="0" i="0" dirty="0"/>
              <a:t>Custom Capture Policies in 2019 to allow better control over what is captured so Query Store performs better.</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9"/>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197" name="Google Shape;197;p9"/>
          <p:cNvSpPr txBox="1">
            <a:spLocks noGrp="1"/>
          </p:cNvSpPr>
          <p:nvPr>
            <p:ph type="subTitle" idx="1"/>
          </p:nvPr>
        </p:nvSpPr>
        <p:spPr>
          <a:xfrm>
            <a:off x="1371599" y="1979414"/>
            <a:ext cx="9724031" cy="4883733"/>
          </a:xfrm>
          <a:prstGeom prst="rect">
            <a:avLst/>
          </a:prstGeom>
          <a:noFill/>
          <a:ln>
            <a:noFill/>
          </a:ln>
        </p:spPr>
        <p:txBody>
          <a:bodyPr spcFirstLastPara="1" wrap="square" lIns="91425" tIns="45700" rIns="91425" bIns="45700" anchor="ctr" anchorCtr="0">
            <a:normAutofit/>
          </a:bodyPr>
          <a:lstStyle/>
          <a:p>
            <a:pPr marL="571500" lvl="0" indent="-342900" algn="l" rtl="0">
              <a:lnSpc>
                <a:spcPct val="90000"/>
              </a:lnSpc>
              <a:spcBef>
                <a:spcPts val="1000"/>
              </a:spcBef>
              <a:spcAft>
                <a:spcPts val="0"/>
              </a:spcAft>
              <a:buClr>
                <a:schemeClr val="dk1"/>
              </a:buClr>
              <a:buSzPts val="2400"/>
              <a:buChar char="•"/>
            </a:pPr>
            <a:r>
              <a:rPr lang="en-US" sz="2400" dirty="0">
                <a:latin typeface="+mn-lt"/>
              </a:rPr>
              <a:t>Reports that show performance graphically</a:t>
            </a:r>
          </a:p>
          <a:p>
            <a:pPr marL="685800" lvl="1" indent="0" algn="l">
              <a:spcBef>
                <a:spcPts val="1000"/>
              </a:spcBef>
              <a:buSzPts val="2400"/>
            </a:pPr>
            <a:r>
              <a:rPr lang="en-US" b="0" dirty="0"/>
              <a:t>Regressed Queries</a:t>
            </a:r>
          </a:p>
          <a:p>
            <a:pPr marL="685800" lvl="1" indent="0" algn="l">
              <a:spcBef>
                <a:spcPts val="1000"/>
              </a:spcBef>
              <a:buSzPts val="2400"/>
            </a:pPr>
            <a:r>
              <a:rPr lang="en-US" b="0" dirty="0"/>
              <a:t>Overall Resource Consumption</a:t>
            </a:r>
          </a:p>
          <a:p>
            <a:pPr marL="685800" lvl="1" indent="0" algn="l">
              <a:spcBef>
                <a:spcPts val="1000"/>
              </a:spcBef>
              <a:buSzPts val="2400"/>
            </a:pPr>
            <a:r>
              <a:rPr lang="en-US" b="0" dirty="0"/>
              <a:t>Top Resource Consuming Queries*</a:t>
            </a:r>
          </a:p>
          <a:p>
            <a:pPr marL="685800" lvl="1" indent="0" algn="l">
              <a:spcBef>
                <a:spcPts val="1000"/>
              </a:spcBef>
              <a:buSzPts val="2400"/>
            </a:pPr>
            <a:r>
              <a:rPr lang="en-US" b="0" dirty="0"/>
              <a:t>Queries with Forced Plans</a:t>
            </a:r>
          </a:p>
          <a:p>
            <a:pPr marL="685800" lvl="1" indent="0" algn="l">
              <a:spcBef>
                <a:spcPts val="1000"/>
              </a:spcBef>
              <a:buSzPts val="2400"/>
            </a:pPr>
            <a:r>
              <a:rPr lang="en-US" b="0" dirty="0"/>
              <a:t>Queries with High Variation</a:t>
            </a:r>
          </a:p>
          <a:p>
            <a:pPr marL="685800" lvl="1" indent="0" algn="l">
              <a:spcBef>
                <a:spcPts val="1000"/>
              </a:spcBef>
              <a:buSzPts val="2400"/>
            </a:pPr>
            <a:r>
              <a:rPr lang="en-US" b="0" dirty="0"/>
              <a:t>Query Wait Statistics*</a:t>
            </a:r>
          </a:p>
          <a:p>
            <a:pPr marL="685800" lvl="1" indent="0" algn="l">
              <a:spcBef>
                <a:spcPts val="1000"/>
              </a:spcBef>
              <a:buSzPts val="2400"/>
            </a:pPr>
            <a:r>
              <a:rPr lang="en-US" b="0" dirty="0"/>
              <a:t>Tracked Queries*</a:t>
            </a:r>
          </a:p>
          <a:p>
            <a:pPr marL="571500" lvl="0" indent="-342900" algn="l" rtl="0">
              <a:lnSpc>
                <a:spcPct val="90000"/>
              </a:lnSpc>
              <a:spcBef>
                <a:spcPts val="1000"/>
              </a:spcBef>
              <a:spcAft>
                <a:spcPts val="0"/>
              </a:spcAft>
              <a:buClr>
                <a:schemeClr val="dk1"/>
              </a:buClr>
              <a:buSzPts val="2400"/>
              <a:buChar char="•"/>
            </a:pPr>
            <a:endParaRPr lang="en-US" sz="2400" dirty="0">
              <a:latin typeface="+mn-lt"/>
            </a:endParaRPr>
          </a:p>
          <a:p>
            <a:pPr marL="571500" lvl="0" indent="-342900" algn="l" rtl="0">
              <a:lnSpc>
                <a:spcPct val="90000"/>
              </a:lnSpc>
              <a:spcBef>
                <a:spcPts val="1000"/>
              </a:spcBef>
              <a:spcAft>
                <a:spcPts val="0"/>
              </a:spcAft>
              <a:buClr>
                <a:schemeClr val="dk1"/>
              </a:buClr>
              <a:buSzPts val="2400"/>
              <a:buChar char="•"/>
            </a:pPr>
            <a:endParaRPr lang="en-US" sz="2400" dirty="0"/>
          </a:p>
          <a:p>
            <a:pPr marL="228600" lvl="0" indent="0" algn="l" rtl="0">
              <a:lnSpc>
                <a:spcPct val="90000"/>
              </a:lnSpc>
              <a:spcBef>
                <a:spcPts val="1000"/>
              </a:spcBef>
              <a:spcAft>
                <a:spcPts val="0"/>
              </a:spcAft>
              <a:buClr>
                <a:schemeClr val="dk1"/>
              </a:buClr>
              <a:buSzPts val="2400"/>
            </a:pPr>
            <a:endParaRPr lang="en-US" dirty="0"/>
          </a:p>
          <a:p>
            <a:pPr marL="0" lvl="0" indent="0" algn="l" rtl="0">
              <a:lnSpc>
                <a:spcPct val="90000"/>
              </a:lnSpc>
              <a:spcBef>
                <a:spcPts val="1000"/>
              </a:spcBef>
              <a:spcAft>
                <a:spcPts val="0"/>
              </a:spcAft>
              <a:buNone/>
            </a:pPr>
            <a:endParaRPr dirty="0">
              <a:uFill>
                <a:noFill/>
              </a:uFill>
              <a:hlinkClick r:id="rId3"/>
            </a:endParaRPr>
          </a:p>
          <a:p>
            <a:pPr marL="22860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a:extLst>
            <a:ext uri="{FF2B5EF4-FFF2-40B4-BE49-F238E27FC236}">
              <a16:creationId xmlns:a16="http://schemas.microsoft.com/office/drawing/2014/main" id="{79D19343-168B-87DD-D487-C19F20B0F30A}"/>
            </a:ext>
          </a:extLst>
        </p:cNvPr>
        <p:cNvGrpSpPr/>
        <p:nvPr/>
      </p:nvGrpSpPr>
      <p:grpSpPr>
        <a:xfrm>
          <a:off x="0" y="0"/>
          <a:ext cx="0" cy="0"/>
          <a:chOff x="0" y="0"/>
          <a:chExt cx="0" cy="0"/>
        </a:xfrm>
      </p:grpSpPr>
      <p:sp>
        <p:nvSpPr>
          <p:cNvPr id="191" name="Google Shape;191;p9">
            <a:extLst>
              <a:ext uri="{FF2B5EF4-FFF2-40B4-BE49-F238E27FC236}">
                <a16:creationId xmlns:a16="http://schemas.microsoft.com/office/drawing/2014/main" id="{A92A03B9-467B-6BE3-14BB-8D7F9D722EC2}"/>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9">
            <a:extLst>
              <a:ext uri="{FF2B5EF4-FFF2-40B4-BE49-F238E27FC236}">
                <a16:creationId xmlns:a16="http://schemas.microsoft.com/office/drawing/2014/main" id="{C1EB90CF-462E-7EEE-4833-7035044FCBB2}"/>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9">
            <a:extLst>
              <a:ext uri="{FF2B5EF4-FFF2-40B4-BE49-F238E27FC236}">
                <a16:creationId xmlns:a16="http://schemas.microsoft.com/office/drawing/2014/main" id="{E601ADB5-4DDA-E11B-F41B-B526DA2D1C8F}"/>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9">
            <a:extLst>
              <a:ext uri="{FF2B5EF4-FFF2-40B4-BE49-F238E27FC236}">
                <a16:creationId xmlns:a16="http://schemas.microsoft.com/office/drawing/2014/main" id="{AF636648-F855-2986-9D48-C3747A2A6CF7}"/>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9">
            <a:extLst>
              <a:ext uri="{FF2B5EF4-FFF2-40B4-BE49-F238E27FC236}">
                <a16:creationId xmlns:a16="http://schemas.microsoft.com/office/drawing/2014/main" id="{E7000C3A-DD4B-1024-465E-6C354FDBEDE9}"/>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9">
            <a:extLst>
              <a:ext uri="{FF2B5EF4-FFF2-40B4-BE49-F238E27FC236}">
                <a16:creationId xmlns:a16="http://schemas.microsoft.com/office/drawing/2014/main" id="{66BCE224-9881-3A70-0436-218A3241E85C}"/>
              </a:ext>
            </a:extLst>
          </p:cNvPr>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197" name="Google Shape;197;p9">
            <a:extLst>
              <a:ext uri="{FF2B5EF4-FFF2-40B4-BE49-F238E27FC236}">
                <a16:creationId xmlns:a16="http://schemas.microsoft.com/office/drawing/2014/main" id="{062929D8-7F9C-D576-C491-C45F04B129D1}"/>
              </a:ext>
            </a:extLst>
          </p:cNvPr>
          <p:cNvSpPr txBox="1">
            <a:spLocks noGrp="1"/>
          </p:cNvSpPr>
          <p:nvPr>
            <p:ph type="subTitle" idx="1"/>
          </p:nvPr>
        </p:nvSpPr>
        <p:spPr>
          <a:xfrm>
            <a:off x="1371599" y="1891971"/>
            <a:ext cx="9724031" cy="4883733"/>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pPr>
            <a:endParaRPr lang="en-US" sz="2400" dirty="0">
              <a:latin typeface="+mn-lt"/>
            </a:endParaRPr>
          </a:p>
          <a:p>
            <a:pPr marL="571500" lvl="0" indent="-342900" algn="l" rtl="0">
              <a:lnSpc>
                <a:spcPct val="90000"/>
              </a:lnSpc>
              <a:spcBef>
                <a:spcPts val="1000"/>
              </a:spcBef>
              <a:spcAft>
                <a:spcPts val="0"/>
              </a:spcAft>
              <a:buClr>
                <a:schemeClr val="dk1"/>
              </a:buClr>
              <a:buSzPts val="2400"/>
              <a:buFont typeface="Arial"/>
              <a:buChar char="•"/>
            </a:pPr>
            <a:r>
              <a:rPr lang="en-US" sz="2400" dirty="0">
                <a:latin typeface="Calibri" panose="020F0502020204030204" pitchFamily="34" charset="0"/>
                <a:ea typeface="Calibri" panose="020F0502020204030204" pitchFamily="34" charset="0"/>
                <a:cs typeface="Calibri" panose="020F0502020204030204" pitchFamily="34" charset="0"/>
              </a:rPr>
              <a:t>Can apply query hints without changing the code. (2022)</a:t>
            </a:r>
          </a:p>
          <a:p>
            <a:pPr marL="571500" lvl="0" indent="-342900" algn="l" rtl="0">
              <a:lnSpc>
                <a:spcPct val="90000"/>
              </a:lnSpc>
              <a:spcBef>
                <a:spcPts val="1000"/>
              </a:spcBef>
              <a:spcAft>
                <a:spcPts val="0"/>
              </a:spcAft>
              <a:buClr>
                <a:schemeClr val="dk1"/>
              </a:buClr>
              <a:buSzPts val="2400"/>
              <a:buFont typeface="Arial"/>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571500" lvl="0" indent="-342900" algn="l" rtl="0">
              <a:lnSpc>
                <a:spcPct val="90000"/>
              </a:lnSpc>
              <a:spcBef>
                <a:spcPts val="1000"/>
              </a:spcBef>
              <a:spcAft>
                <a:spcPts val="0"/>
              </a:spcAft>
              <a:buClr>
                <a:schemeClr val="dk1"/>
              </a:buClr>
              <a:buSzPts val="240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Compare two plans to each other side by side</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571500" lvl="0" indent="-342900" algn="l" rtl="0">
              <a:lnSpc>
                <a:spcPct val="90000"/>
              </a:lnSpc>
              <a:spcBef>
                <a:spcPts val="1000"/>
              </a:spcBef>
              <a:spcAft>
                <a:spcPts val="0"/>
              </a:spcAft>
              <a:buClr>
                <a:schemeClr val="dk1"/>
              </a:buClr>
              <a:buSzPts val="2400"/>
              <a:buFont typeface="Arial"/>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571500" indent="-342900" algn="l">
              <a:buFont typeface="Arial"/>
              <a:buChar char="•"/>
            </a:pPr>
            <a:r>
              <a:rPr lang="en-US" sz="2400" dirty="0">
                <a:latin typeface="Calibri" panose="020F0502020204030204" pitchFamily="34" charset="0"/>
                <a:ea typeface="Calibri" panose="020F0502020204030204" pitchFamily="34" charset="0"/>
                <a:cs typeface="Calibri" panose="020F0502020204030204" pitchFamily="34" charset="0"/>
              </a:rPr>
              <a:t>Track a stored procedure’s performance over time by </a:t>
            </a:r>
            <a:r>
              <a:rPr lang="en-US" sz="2400" dirty="0" err="1">
                <a:latin typeface="Calibri" panose="020F0502020204030204" pitchFamily="34" charset="0"/>
                <a:ea typeface="Calibri" panose="020F0502020204030204" pitchFamily="34" charset="0"/>
                <a:cs typeface="Calibri" panose="020F0502020204030204" pitchFamily="34" charset="0"/>
              </a:rPr>
              <a:t>queryid</a:t>
            </a:r>
            <a:r>
              <a:rPr lang="en-US" sz="2400" dirty="0">
                <a:latin typeface="Calibri" panose="020F0502020204030204" pitchFamily="34" charset="0"/>
                <a:ea typeface="Calibri" panose="020F0502020204030204" pitchFamily="34" charset="0"/>
                <a:cs typeface="Calibri" panose="020F0502020204030204" pitchFamily="34" charset="0"/>
              </a:rPr>
              <a:t> – assuming no one drops and recreates the procedure.</a:t>
            </a:r>
          </a:p>
          <a:p>
            <a:pPr marL="571500" lvl="0" indent="-342900" algn="l" rtl="0">
              <a:lnSpc>
                <a:spcPct val="90000"/>
              </a:lnSpc>
              <a:spcBef>
                <a:spcPts val="1000"/>
              </a:spcBef>
              <a:spcAft>
                <a:spcPts val="0"/>
              </a:spcAft>
              <a:buClr>
                <a:schemeClr val="dk1"/>
              </a:buClr>
              <a:buSzPts val="2400"/>
              <a:buFont typeface="Arial"/>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571500" lvl="0" indent="-342900" algn="l" rtl="0">
              <a:lnSpc>
                <a:spcPct val="90000"/>
              </a:lnSpc>
              <a:spcBef>
                <a:spcPts val="1000"/>
              </a:spcBef>
              <a:spcAft>
                <a:spcPts val="0"/>
              </a:spcAft>
              <a:buClr>
                <a:schemeClr val="dk1"/>
              </a:buClr>
              <a:buSzPts val="240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Allows you to detect regression and force “good query plans”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None/>
            </a:pPr>
            <a:endParaRPr dirty="0">
              <a:uFill>
                <a:noFill/>
              </a:uFill>
              <a:hlinkClick r:id="rId3"/>
            </a:endParaRPr>
          </a:p>
          <a:p>
            <a:pPr marL="22860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extLst>
      <p:ext uri="{BB962C8B-B14F-4D97-AF65-F5344CB8AC3E}">
        <p14:creationId xmlns:p14="http://schemas.microsoft.com/office/powerpoint/2010/main" val="105001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 name="Google Shape;204;p1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1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1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1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11"/>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209" name="Google Shape;209;p11"/>
          <p:cNvSpPr txBox="1">
            <a:spLocks noGrp="1"/>
          </p:cNvSpPr>
          <p:nvPr>
            <p:ph type="subTitle" idx="1"/>
          </p:nvPr>
        </p:nvSpPr>
        <p:spPr>
          <a:xfrm>
            <a:off x="1371599" y="1748717"/>
            <a:ext cx="9723900" cy="5113949"/>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1000"/>
              </a:spcBef>
              <a:spcAft>
                <a:spcPts val="0"/>
              </a:spcAft>
              <a:buNone/>
            </a:pPr>
            <a:endParaRPr sz="2800" dirty="0"/>
          </a:p>
          <a:p>
            <a:pPr marL="0" lvl="0" indent="0" algn="l" rtl="0">
              <a:lnSpc>
                <a:spcPct val="90000"/>
              </a:lnSpc>
              <a:spcBef>
                <a:spcPts val="1000"/>
              </a:spcBef>
              <a:spcAft>
                <a:spcPts val="0"/>
              </a:spcAft>
              <a:buNone/>
            </a:pPr>
            <a:r>
              <a:rPr lang="en-US" dirty="0"/>
              <a:t>Caveats to plan forcing with Query Store </a:t>
            </a:r>
            <a:r>
              <a:rPr lang="en-US" u="sng" dirty="0">
                <a:solidFill>
                  <a:schemeClr val="hlink"/>
                </a:solidFill>
                <a:hlinkClick r:id="rId3"/>
              </a:rPr>
              <a:t>https://bit.ly/3XXB2oS</a:t>
            </a:r>
            <a:r>
              <a:rPr lang="en-US" dirty="0"/>
              <a:t> </a:t>
            </a:r>
            <a:endParaRPr dirty="0"/>
          </a:p>
          <a:p>
            <a:pPr marL="0" lvl="0" indent="0" algn="l" rtl="0">
              <a:lnSpc>
                <a:spcPct val="115000"/>
              </a:lnSpc>
              <a:spcBef>
                <a:spcPts val="1200"/>
              </a:spcBef>
              <a:spcAft>
                <a:spcPts val="0"/>
              </a:spcAft>
              <a:buNone/>
            </a:pPr>
            <a:r>
              <a:rPr lang="en-US" dirty="0">
                <a:solidFill>
                  <a:srgbClr val="161616"/>
                </a:solidFill>
                <a:highlight>
                  <a:srgbClr val="FFFFFF"/>
                </a:highlight>
              </a:rPr>
              <a:t>There are some limitations that can prevent a plan to be enforced.</a:t>
            </a:r>
            <a:endParaRPr dirty="0">
              <a:solidFill>
                <a:srgbClr val="161616"/>
              </a:solidFill>
              <a:highlight>
                <a:srgbClr val="FFFFFF"/>
              </a:highlight>
            </a:endParaRPr>
          </a:p>
          <a:p>
            <a:pPr marL="0" lvl="0" indent="0" algn="l" rtl="0">
              <a:lnSpc>
                <a:spcPct val="115000"/>
              </a:lnSpc>
              <a:spcBef>
                <a:spcPts val="1200"/>
              </a:spcBef>
              <a:spcAft>
                <a:spcPts val="0"/>
              </a:spcAft>
              <a:buNone/>
            </a:pPr>
            <a:r>
              <a:rPr lang="en-US" dirty="0">
                <a:solidFill>
                  <a:srgbClr val="161616"/>
                </a:solidFill>
                <a:highlight>
                  <a:srgbClr val="FFFFFF"/>
                </a:highlight>
              </a:rPr>
              <a:t>First, if the plan contains following constructions:</a:t>
            </a:r>
            <a:endParaRPr dirty="0">
              <a:solidFill>
                <a:srgbClr val="161616"/>
              </a:solidFill>
              <a:highlight>
                <a:srgbClr val="FFFFFF"/>
              </a:highlight>
            </a:endParaRPr>
          </a:p>
          <a:p>
            <a:pPr marL="825500" lvl="0" indent="-378698" algn="l" rtl="0">
              <a:lnSpc>
                <a:spcPct val="115000"/>
              </a:lnSpc>
              <a:spcBef>
                <a:spcPts val="1200"/>
              </a:spcBef>
              <a:spcAft>
                <a:spcPts val="0"/>
              </a:spcAft>
              <a:buClr>
                <a:srgbClr val="161616"/>
              </a:buClr>
              <a:buSzPct val="100000"/>
              <a:buFont typeface="Calibri"/>
              <a:buChar char="●"/>
            </a:pPr>
            <a:r>
              <a:rPr lang="en-US" dirty="0">
                <a:solidFill>
                  <a:srgbClr val="161616"/>
                </a:solidFill>
                <a:highlight>
                  <a:srgbClr val="FFFFFF"/>
                </a:highlight>
              </a:rPr>
              <a:t>Insert bulk statement</a:t>
            </a:r>
            <a:endParaRPr dirty="0">
              <a:solidFill>
                <a:srgbClr val="161616"/>
              </a:solidFill>
              <a:highlight>
                <a:srgbClr val="FFFFFF"/>
              </a:highlight>
            </a:endParaRPr>
          </a:p>
          <a:p>
            <a:pPr marL="825500" lvl="0" indent="-378698" algn="l" rtl="0">
              <a:lnSpc>
                <a:spcPct val="115000"/>
              </a:lnSpc>
              <a:spcBef>
                <a:spcPts val="0"/>
              </a:spcBef>
              <a:spcAft>
                <a:spcPts val="0"/>
              </a:spcAft>
              <a:buClr>
                <a:srgbClr val="161616"/>
              </a:buClr>
              <a:buSzPct val="100000"/>
              <a:buFont typeface="Calibri"/>
              <a:buChar char="●"/>
            </a:pPr>
            <a:r>
              <a:rPr lang="en-US" dirty="0">
                <a:solidFill>
                  <a:srgbClr val="161616"/>
                </a:solidFill>
                <a:highlight>
                  <a:srgbClr val="FFFFFF"/>
                </a:highlight>
              </a:rPr>
              <a:t>Reference to an external table</a:t>
            </a:r>
            <a:endParaRPr dirty="0">
              <a:solidFill>
                <a:srgbClr val="161616"/>
              </a:solidFill>
              <a:highlight>
                <a:srgbClr val="FFFFFF"/>
              </a:highlight>
            </a:endParaRPr>
          </a:p>
          <a:p>
            <a:pPr marL="825500" lvl="0" indent="-390525" algn="l" rtl="0">
              <a:lnSpc>
                <a:spcPct val="115000"/>
              </a:lnSpc>
              <a:spcBef>
                <a:spcPts val="1200"/>
              </a:spcBef>
              <a:spcAft>
                <a:spcPts val="0"/>
              </a:spcAft>
              <a:buClr>
                <a:srgbClr val="161616"/>
              </a:buClr>
              <a:buSzPts val="2550"/>
              <a:buFont typeface="Calibri"/>
              <a:buChar char="●"/>
            </a:pPr>
            <a:r>
              <a:rPr lang="en-US" dirty="0">
                <a:solidFill>
                  <a:srgbClr val="161616"/>
                </a:solidFill>
                <a:highlight>
                  <a:srgbClr val="FFFFFF"/>
                </a:highlight>
              </a:rPr>
              <a:t>Distributed query or full-text operations</a:t>
            </a:r>
          </a:p>
          <a:p>
            <a:pPr marL="825500" lvl="0" indent="-390525" algn="l" rtl="0">
              <a:lnSpc>
                <a:spcPct val="115000"/>
              </a:lnSpc>
              <a:spcBef>
                <a:spcPts val="1200"/>
              </a:spcBef>
              <a:spcAft>
                <a:spcPts val="0"/>
              </a:spcAft>
              <a:buClr>
                <a:srgbClr val="161616"/>
              </a:buClr>
              <a:buSzPts val="2550"/>
              <a:buFont typeface="Calibri"/>
              <a:buChar char="●"/>
            </a:pPr>
            <a:r>
              <a:rPr lang="en-US" dirty="0">
                <a:solidFill>
                  <a:srgbClr val="161616"/>
                </a:solidFill>
                <a:highlight>
                  <a:srgbClr val="FFFFFF"/>
                </a:highlight>
              </a:rPr>
              <a:t>Use of </a:t>
            </a:r>
            <a:r>
              <a:rPr lang="en-US" dirty="0">
                <a:solidFill>
                  <a:srgbClr val="0065B3"/>
                </a:solidFill>
                <a:highlight>
                  <a:srgbClr val="FFFFFF"/>
                </a:highlight>
                <a:uFill>
                  <a:noFill/>
                </a:uFill>
                <a:hlinkClick r:id="rId4">
                  <a:extLst>
                    <a:ext uri="{A12FA001-AC4F-418D-AE19-62706E023703}">
                      <ahyp:hlinkClr xmlns:ahyp="http://schemas.microsoft.com/office/drawing/2018/hyperlinkcolor" val="tx"/>
                    </a:ext>
                  </a:extLst>
                </a:hlinkClick>
              </a:rPr>
              <a:t>elastic queries</a:t>
            </a:r>
            <a:endParaRPr lang="en-US" dirty="0">
              <a:solidFill>
                <a:srgbClr val="0065B3"/>
              </a:solidFill>
              <a:highlight>
                <a:srgbClr val="FFFFFF"/>
              </a:highlight>
            </a:endParaRPr>
          </a:p>
          <a:p>
            <a:pPr marL="825500" lvl="0" indent="-390525" algn="l" rtl="0">
              <a:lnSpc>
                <a:spcPct val="115000"/>
              </a:lnSpc>
              <a:spcBef>
                <a:spcPts val="0"/>
              </a:spcBef>
              <a:spcAft>
                <a:spcPts val="0"/>
              </a:spcAft>
              <a:buClr>
                <a:srgbClr val="161616"/>
              </a:buClr>
              <a:buSzPts val="2550"/>
              <a:buFont typeface="Calibri"/>
              <a:buChar char="●"/>
            </a:pPr>
            <a:r>
              <a:rPr lang="en-US" dirty="0">
                <a:solidFill>
                  <a:srgbClr val="161616"/>
                </a:solidFill>
                <a:highlight>
                  <a:srgbClr val="FFFFFF"/>
                </a:highlight>
              </a:rPr>
              <a:t>Dynamic or keyset cursors</a:t>
            </a:r>
          </a:p>
          <a:p>
            <a:pPr marL="825500" lvl="0" indent="-390525" algn="l" rtl="0">
              <a:lnSpc>
                <a:spcPct val="115000"/>
              </a:lnSpc>
              <a:spcBef>
                <a:spcPts val="0"/>
              </a:spcBef>
              <a:spcAft>
                <a:spcPts val="0"/>
              </a:spcAft>
              <a:buClr>
                <a:srgbClr val="161616"/>
              </a:buClr>
              <a:buSzPts val="2550"/>
              <a:buFont typeface="Calibri"/>
              <a:buChar char="●"/>
            </a:pPr>
            <a:r>
              <a:rPr lang="en-US" dirty="0">
                <a:solidFill>
                  <a:srgbClr val="161616"/>
                </a:solidFill>
                <a:highlight>
                  <a:srgbClr val="FFFFFF"/>
                </a:highlight>
              </a:rPr>
              <a:t>Invalid star join specification</a:t>
            </a:r>
          </a:p>
          <a:p>
            <a:pPr marL="825500" lvl="0" indent="-378698" algn="l" rtl="0">
              <a:lnSpc>
                <a:spcPct val="115000"/>
              </a:lnSpc>
              <a:spcBef>
                <a:spcPts val="0"/>
              </a:spcBef>
              <a:spcAft>
                <a:spcPts val="0"/>
              </a:spcAft>
              <a:buClr>
                <a:srgbClr val="161616"/>
              </a:buClr>
              <a:buSzPct val="100000"/>
              <a:buFont typeface="Calibri"/>
              <a:buChar char="●"/>
            </a:pPr>
            <a:endParaRPr dirty="0">
              <a:solidFill>
                <a:srgbClr val="161616"/>
              </a:solidFill>
              <a:highlight>
                <a:srgbClr val="FFFFFF"/>
              </a:highlight>
            </a:endParaRPr>
          </a:p>
          <a:p>
            <a:pPr marL="457200" lvl="0" indent="0" algn="l" rtl="0">
              <a:lnSpc>
                <a:spcPct val="115000"/>
              </a:lnSpc>
              <a:spcBef>
                <a:spcPts val="1200"/>
              </a:spcBef>
              <a:spcAft>
                <a:spcPts val="0"/>
              </a:spcAft>
              <a:buNone/>
            </a:pPr>
            <a:endParaRPr sz="3050" dirty="0">
              <a:solidFill>
                <a:srgbClr val="161616"/>
              </a:solidFill>
              <a:highlight>
                <a:srgbClr val="FFFFFF"/>
              </a:highlight>
            </a:endParaRPr>
          </a:p>
          <a:p>
            <a:pPr marL="457200" lvl="0" indent="-76200" algn="l" rtl="0">
              <a:lnSpc>
                <a:spcPct val="90000"/>
              </a:lnSpc>
              <a:spcBef>
                <a:spcPts val="1200"/>
              </a:spcBef>
              <a:spcAft>
                <a:spcPts val="0"/>
              </a:spcAft>
              <a:buClr>
                <a:schemeClr val="dk1"/>
              </a:buClr>
              <a:buSzPct val="100000"/>
              <a:buFont typeface="Arial"/>
              <a:buNone/>
            </a:pPr>
            <a:endParaRPr dirty="0"/>
          </a:p>
          <a:p>
            <a:pPr marL="0" lvl="0" indent="69850" algn="l" rtl="0">
              <a:lnSpc>
                <a:spcPct val="90000"/>
              </a:lnSpc>
              <a:spcBef>
                <a:spcPts val="1000"/>
              </a:spcBef>
              <a:spcAft>
                <a:spcPts val="0"/>
              </a:spcAft>
              <a:buClr>
                <a:schemeClr val="dk1"/>
              </a:buClr>
              <a:buSzPct val="100000"/>
              <a:buFont typeface="Arial"/>
              <a:buNone/>
            </a:pPr>
            <a:endParaRPr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g34b4e515578_0_2"/>
          <p:cNvSpPr/>
          <p:nvPr/>
        </p:nvSpPr>
        <p:spPr>
          <a:xfrm>
            <a:off x="-56" y="-53949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g34b4e515578_0_2"/>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 name="Google Shape;229;g34b4e515578_0_2"/>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g34b4e515578_0_2"/>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g34b4e515578_0_2"/>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 name="Google Shape;232;g34b4e515578_0_2"/>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233" name="Google Shape;233;g34b4e515578_0_2"/>
          <p:cNvSpPr txBox="1">
            <a:spLocks noGrp="1"/>
          </p:cNvSpPr>
          <p:nvPr>
            <p:ph type="subTitle" idx="1"/>
          </p:nvPr>
        </p:nvSpPr>
        <p:spPr>
          <a:xfrm>
            <a:off x="1371599" y="2925409"/>
            <a:ext cx="9723900" cy="38770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1000"/>
              </a:spcBef>
              <a:spcAft>
                <a:spcPts val="0"/>
              </a:spcAft>
              <a:buNone/>
            </a:pPr>
            <a:r>
              <a:rPr lang="en-US" dirty="0"/>
              <a:t>Caveats to plan forcing with Query Store </a:t>
            </a:r>
            <a:r>
              <a:rPr lang="en-US" u="sng" dirty="0">
                <a:solidFill>
                  <a:schemeClr val="hlink"/>
                </a:solidFill>
                <a:hlinkClick r:id="rId3"/>
              </a:rPr>
              <a:t>https://bit.ly/3XXB2oS</a:t>
            </a:r>
            <a:r>
              <a:rPr lang="en-US" dirty="0"/>
              <a:t> </a:t>
            </a:r>
          </a:p>
          <a:p>
            <a:pPr marL="0" lvl="0" indent="0" algn="l" rtl="0">
              <a:lnSpc>
                <a:spcPct val="115000"/>
              </a:lnSpc>
              <a:spcBef>
                <a:spcPts val="1200"/>
              </a:spcBef>
              <a:spcAft>
                <a:spcPts val="0"/>
              </a:spcAft>
              <a:buNone/>
            </a:pPr>
            <a:r>
              <a:rPr lang="en-US" dirty="0">
                <a:solidFill>
                  <a:srgbClr val="161616"/>
                </a:solidFill>
                <a:highlight>
                  <a:srgbClr val="FFFFFF"/>
                </a:highlight>
              </a:rPr>
              <a:t>There are some limitations that can prevent a plan to be enforced.</a:t>
            </a:r>
          </a:p>
          <a:p>
            <a:pPr marL="0" lvl="0" indent="0" algn="l" rtl="0">
              <a:lnSpc>
                <a:spcPct val="115000"/>
              </a:lnSpc>
              <a:spcBef>
                <a:spcPts val="1200"/>
              </a:spcBef>
              <a:spcAft>
                <a:spcPts val="0"/>
              </a:spcAft>
              <a:buNone/>
            </a:pPr>
            <a:r>
              <a:rPr lang="en-US" dirty="0">
                <a:solidFill>
                  <a:srgbClr val="161616"/>
                </a:solidFill>
                <a:highlight>
                  <a:srgbClr val="FFFFFF"/>
                </a:highlight>
              </a:rPr>
              <a:t>Second, when objects that plan relies on, are no longer available:</a:t>
            </a:r>
            <a:endParaRPr dirty="0">
              <a:solidFill>
                <a:srgbClr val="161616"/>
              </a:solidFill>
              <a:highlight>
                <a:srgbClr val="FFFFFF"/>
              </a:highlight>
            </a:endParaRPr>
          </a:p>
          <a:p>
            <a:pPr marL="787400" lvl="0" indent="-342900" algn="l" rtl="0">
              <a:lnSpc>
                <a:spcPct val="115000"/>
              </a:lnSpc>
              <a:spcBef>
                <a:spcPts val="1200"/>
              </a:spcBef>
              <a:spcAft>
                <a:spcPts val="0"/>
              </a:spcAft>
              <a:buClr>
                <a:srgbClr val="161616"/>
              </a:buClr>
              <a:buSzPts val="2400"/>
              <a:buChar char="•"/>
            </a:pPr>
            <a:r>
              <a:rPr lang="en-US" dirty="0">
                <a:solidFill>
                  <a:srgbClr val="161616"/>
                </a:solidFill>
                <a:highlight>
                  <a:srgbClr val="FFFFFF"/>
                </a:highlight>
              </a:rPr>
              <a:t>Database (if database, where plan originated, doesn't exist anymore)</a:t>
            </a:r>
            <a:endParaRPr dirty="0">
              <a:solidFill>
                <a:srgbClr val="161616"/>
              </a:solidFill>
              <a:highlight>
                <a:srgbClr val="FFFFFF"/>
              </a:highlight>
            </a:endParaRPr>
          </a:p>
          <a:p>
            <a:pPr marL="787400" lvl="0" indent="-342900" algn="l" rtl="0">
              <a:lnSpc>
                <a:spcPct val="115000"/>
              </a:lnSpc>
              <a:spcBef>
                <a:spcPts val="0"/>
              </a:spcBef>
              <a:spcAft>
                <a:spcPts val="0"/>
              </a:spcAft>
              <a:buClr>
                <a:srgbClr val="161616"/>
              </a:buClr>
              <a:buSzPts val="2400"/>
              <a:buChar char="•"/>
            </a:pPr>
            <a:r>
              <a:rPr lang="en-US" dirty="0">
                <a:solidFill>
                  <a:srgbClr val="161616"/>
                </a:solidFill>
                <a:highlight>
                  <a:srgbClr val="FFFFFF"/>
                </a:highlight>
              </a:rPr>
              <a:t>Index (no longer there or disabled)</a:t>
            </a:r>
            <a:endParaRPr dirty="0">
              <a:solidFill>
                <a:srgbClr val="161616"/>
              </a:solidFill>
              <a:highlight>
                <a:srgbClr val="FFFFFF"/>
              </a:highlight>
            </a:endParaRPr>
          </a:p>
          <a:p>
            <a:pPr marL="0" lvl="0" indent="0" algn="l" rtl="0">
              <a:lnSpc>
                <a:spcPct val="115000"/>
              </a:lnSpc>
              <a:spcBef>
                <a:spcPts val="1200"/>
              </a:spcBef>
              <a:spcAft>
                <a:spcPts val="0"/>
              </a:spcAft>
              <a:buNone/>
            </a:pPr>
            <a:r>
              <a:rPr lang="en-US" dirty="0">
                <a:solidFill>
                  <a:srgbClr val="161616"/>
                </a:solidFill>
                <a:highlight>
                  <a:srgbClr val="FFFFFF"/>
                </a:highlight>
              </a:rPr>
              <a:t>Finally, problems with the plan itself:</a:t>
            </a:r>
          </a:p>
          <a:p>
            <a:pPr marL="825500" lvl="0" indent="-393065" algn="l" rtl="0">
              <a:lnSpc>
                <a:spcPct val="115000"/>
              </a:lnSpc>
              <a:spcBef>
                <a:spcPts val="1200"/>
              </a:spcBef>
              <a:spcAft>
                <a:spcPts val="0"/>
              </a:spcAft>
              <a:buClr>
                <a:srgbClr val="161616"/>
              </a:buClr>
              <a:buSzPct val="100000"/>
              <a:buFont typeface="Arial"/>
              <a:buChar char="•"/>
            </a:pPr>
            <a:r>
              <a:rPr lang="en-US" dirty="0">
                <a:solidFill>
                  <a:srgbClr val="161616"/>
                </a:solidFill>
                <a:highlight>
                  <a:srgbClr val="FFFFFF"/>
                </a:highlight>
              </a:rPr>
              <a:t>Not legal for query</a:t>
            </a:r>
          </a:p>
          <a:p>
            <a:pPr marL="825500" lvl="0" indent="-393065" algn="l" rtl="0">
              <a:lnSpc>
                <a:spcPct val="115000"/>
              </a:lnSpc>
              <a:spcBef>
                <a:spcPts val="0"/>
              </a:spcBef>
              <a:spcAft>
                <a:spcPts val="0"/>
              </a:spcAft>
              <a:buClr>
                <a:srgbClr val="161616"/>
              </a:buClr>
              <a:buSzPct val="100000"/>
              <a:buFont typeface="Arial"/>
              <a:buChar char="•"/>
            </a:pPr>
            <a:r>
              <a:rPr lang="en-US" dirty="0">
                <a:solidFill>
                  <a:srgbClr val="161616"/>
                </a:solidFill>
                <a:highlight>
                  <a:srgbClr val="FFFFFF"/>
                </a:highlight>
              </a:rPr>
              <a:t>Query Optimizer exceeded number of allowed operations</a:t>
            </a:r>
          </a:p>
          <a:p>
            <a:pPr marL="825500" lvl="0" indent="-393065" algn="l" rtl="0">
              <a:lnSpc>
                <a:spcPct val="115000"/>
              </a:lnSpc>
              <a:spcBef>
                <a:spcPts val="0"/>
              </a:spcBef>
              <a:spcAft>
                <a:spcPts val="0"/>
              </a:spcAft>
              <a:buClr>
                <a:srgbClr val="161616"/>
              </a:buClr>
              <a:buSzPct val="100000"/>
              <a:buFont typeface="Arial"/>
              <a:buChar char="•"/>
            </a:pPr>
            <a:r>
              <a:rPr lang="en-US" dirty="0">
                <a:solidFill>
                  <a:srgbClr val="161616"/>
                </a:solidFill>
                <a:highlight>
                  <a:srgbClr val="FFFFFF"/>
                </a:highlight>
              </a:rPr>
              <a:t>Incorrectly formed plan XML</a:t>
            </a:r>
          </a:p>
          <a:p>
            <a:pPr marL="0" indent="0" algn="l">
              <a:lnSpc>
                <a:spcPct val="115000"/>
              </a:lnSpc>
              <a:spcBef>
                <a:spcPts val="1200"/>
              </a:spcBef>
            </a:pPr>
            <a:r>
              <a:rPr lang="en-US" dirty="0">
                <a:solidFill>
                  <a:srgbClr val="161616"/>
                </a:solidFill>
                <a:highlight>
                  <a:srgbClr val="FFFFFF"/>
                </a:highlight>
              </a:rPr>
              <a:t>The point is, plan forcing isn't full-proof!</a:t>
            </a:r>
            <a:endParaRPr dirty="0">
              <a:solidFill>
                <a:srgbClr val="161616"/>
              </a:solidFill>
              <a:highlight>
                <a:srgbClr val="FFFFFF"/>
              </a:highlight>
            </a:endParaRPr>
          </a:p>
          <a:p>
            <a:pPr marL="457200" lvl="0" indent="0" algn="l" rtl="0">
              <a:lnSpc>
                <a:spcPct val="115000"/>
              </a:lnSpc>
              <a:spcBef>
                <a:spcPts val="1200"/>
              </a:spcBef>
              <a:spcAft>
                <a:spcPts val="0"/>
              </a:spcAft>
              <a:buNone/>
            </a:pPr>
            <a:endParaRPr dirty="0">
              <a:solidFill>
                <a:srgbClr val="161616"/>
              </a:solidFill>
              <a:highlight>
                <a:srgbClr val="FFFFFF"/>
              </a:highlight>
            </a:endParaRPr>
          </a:p>
          <a:p>
            <a:pPr marL="457200" lvl="0" indent="-76200" algn="l" rtl="0">
              <a:lnSpc>
                <a:spcPct val="90000"/>
              </a:lnSpc>
              <a:spcBef>
                <a:spcPts val="1200"/>
              </a:spcBef>
              <a:spcAft>
                <a:spcPts val="0"/>
              </a:spcAft>
              <a:buClr>
                <a:schemeClr val="dk1"/>
              </a:buClr>
              <a:buSzPts val="2400"/>
              <a:buFont typeface="Arial"/>
              <a:buNone/>
            </a:pPr>
            <a:endParaRPr dirty="0"/>
          </a:p>
          <a:p>
            <a:pPr marL="0" lvl="0" indent="69850" algn="l" rtl="0">
              <a:lnSpc>
                <a:spcPct val="90000"/>
              </a:lnSpc>
              <a:spcBef>
                <a:spcPts val="1000"/>
              </a:spcBef>
              <a:spcAft>
                <a:spcPts val="0"/>
              </a:spcAft>
              <a:buClr>
                <a:schemeClr val="dk1"/>
              </a:buClr>
              <a:buSzPts val="1100"/>
              <a:buFont typeface="Arial"/>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a:extLst>
            <a:ext uri="{FF2B5EF4-FFF2-40B4-BE49-F238E27FC236}">
              <a16:creationId xmlns:a16="http://schemas.microsoft.com/office/drawing/2014/main" id="{2A42A425-5758-454B-F730-C82D6B0389C1}"/>
            </a:ext>
          </a:extLst>
        </p:cNvPr>
        <p:cNvGrpSpPr/>
        <p:nvPr/>
      </p:nvGrpSpPr>
      <p:grpSpPr>
        <a:xfrm>
          <a:off x="0" y="0"/>
          <a:ext cx="0" cy="0"/>
          <a:chOff x="0" y="0"/>
          <a:chExt cx="0" cy="0"/>
        </a:xfrm>
      </p:grpSpPr>
      <p:sp>
        <p:nvSpPr>
          <p:cNvPr id="227" name="Google Shape;227;g34b4e515578_0_2">
            <a:extLst>
              <a:ext uri="{FF2B5EF4-FFF2-40B4-BE49-F238E27FC236}">
                <a16:creationId xmlns:a16="http://schemas.microsoft.com/office/drawing/2014/main" id="{AC42F0A1-7D28-3CF3-0BD7-3A591411327C}"/>
              </a:ext>
            </a:extLst>
          </p:cNvPr>
          <p:cNvSpPr/>
          <p:nvPr/>
        </p:nvSpPr>
        <p:spPr>
          <a:xfrm>
            <a:off x="-56" y="-53949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g34b4e515578_0_2">
            <a:extLst>
              <a:ext uri="{FF2B5EF4-FFF2-40B4-BE49-F238E27FC236}">
                <a16:creationId xmlns:a16="http://schemas.microsoft.com/office/drawing/2014/main" id="{748AD8CF-F737-B732-17CE-643AC3D34346}"/>
              </a:ext>
            </a:extLst>
          </p:cNvPr>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 name="Google Shape;229;g34b4e515578_0_2">
            <a:extLst>
              <a:ext uri="{FF2B5EF4-FFF2-40B4-BE49-F238E27FC236}">
                <a16:creationId xmlns:a16="http://schemas.microsoft.com/office/drawing/2014/main" id="{115961FF-C8B4-F709-E4C6-CFEB846D606A}"/>
              </a:ext>
            </a:extLst>
          </p:cNvPr>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g34b4e515578_0_2">
            <a:extLst>
              <a:ext uri="{FF2B5EF4-FFF2-40B4-BE49-F238E27FC236}">
                <a16:creationId xmlns:a16="http://schemas.microsoft.com/office/drawing/2014/main" id="{048E7FFF-840C-3441-FEB2-11DDDDAE42E4}"/>
              </a:ext>
            </a:extLst>
          </p:cNvPr>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g34b4e515578_0_2">
            <a:extLst>
              <a:ext uri="{FF2B5EF4-FFF2-40B4-BE49-F238E27FC236}">
                <a16:creationId xmlns:a16="http://schemas.microsoft.com/office/drawing/2014/main" id="{A42E9907-D71C-2907-B1A5-A56AA0F4ED96}"/>
              </a:ext>
            </a:extLst>
          </p:cNvPr>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 name="Google Shape;232;g34b4e515578_0_2">
            <a:extLst>
              <a:ext uri="{FF2B5EF4-FFF2-40B4-BE49-F238E27FC236}">
                <a16:creationId xmlns:a16="http://schemas.microsoft.com/office/drawing/2014/main" id="{0C10BF80-2574-CE4A-8599-230B6438FE87}"/>
              </a:ext>
            </a:extLst>
          </p:cNvPr>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233" name="Google Shape;233;g34b4e515578_0_2">
            <a:extLst>
              <a:ext uri="{FF2B5EF4-FFF2-40B4-BE49-F238E27FC236}">
                <a16:creationId xmlns:a16="http://schemas.microsoft.com/office/drawing/2014/main" id="{B8499775-23C1-62A4-BE65-95FA8EF12230}"/>
              </a:ext>
            </a:extLst>
          </p:cNvPr>
          <p:cNvSpPr txBox="1">
            <a:spLocks noGrp="1"/>
          </p:cNvSpPr>
          <p:nvPr>
            <p:ph type="subTitle" idx="1"/>
          </p:nvPr>
        </p:nvSpPr>
        <p:spPr>
          <a:xfrm>
            <a:off x="1371599" y="2771293"/>
            <a:ext cx="9723900" cy="3877056"/>
          </a:xfrm>
          <a:prstGeom prst="rect">
            <a:avLst/>
          </a:prstGeom>
          <a:noFill/>
          <a:ln>
            <a:noFill/>
          </a:ln>
        </p:spPr>
        <p:txBody>
          <a:bodyPr spcFirstLastPara="1" wrap="square" lIns="91425" tIns="45700" rIns="91425" bIns="45700" anchor="ctr" anchorCtr="0">
            <a:noAutofit/>
          </a:bodyPr>
          <a:lstStyle/>
          <a:p>
            <a:pPr lvl="0" indent="0" algn="l">
              <a:lnSpc>
                <a:spcPct val="115000"/>
              </a:lnSpc>
              <a:spcBef>
                <a:spcPts val="1200"/>
              </a:spcBef>
            </a:pPr>
            <a:r>
              <a:rPr lang="en-US" dirty="0">
                <a:solidFill>
                  <a:srgbClr val="161616"/>
                </a:solidFill>
              </a:rPr>
              <a:t>Permissions for using Query Store:</a:t>
            </a:r>
          </a:p>
          <a:p>
            <a:pPr lvl="0" indent="0" algn="l">
              <a:lnSpc>
                <a:spcPct val="115000"/>
              </a:lnSpc>
              <a:spcBef>
                <a:spcPts val="1200"/>
              </a:spcBef>
            </a:pPr>
            <a:r>
              <a:rPr lang="en-US" dirty="0">
                <a:solidFill>
                  <a:srgbClr val="161616"/>
                </a:solidFill>
              </a:rPr>
              <a:t>To view/execute Query Store reports, the minimum permission needed is:</a:t>
            </a:r>
          </a:p>
          <a:p>
            <a:pPr lvl="0" indent="0" algn="l">
              <a:lnSpc>
                <a:spcPct val="115000"/>
              </a:lnSpc>
              <a:spcBef>
                <a:spcPts val="1200"/>
              </a:spcBef>
            </a:pPr>
            <a:r>
              <a:rPr lang="en-US" dirty="0">
                <a:solidFill>
                  <a:srgbClr val="161616"/>
                </a:solidFill>
              </a:rPr>
              <a:t>VIEW DATABASE STATE in each database where it is enabled.</a:t>
            </a:r>
          </a:p>
          <a:p>
            <a:pPr indent="0" algn="l">
              <a:lnSpc>
                <a:spcPct val="115000"/>
              </a:lnSpc>
              <a:spcBef>
                <a:spcPts val="1200"/>
              </a:spcBef>
            </a:pPr>
            <a:r>
              <a:rPr lang="en-US" dirty="0">
                <a:solidFill>
                  <a:srgbClr val="161616"/>
                </a:solidFill>
              </a:rPr>
              <a:t>The VIEW SERVER STATE permission is at the server level and includes VIEW DATABASE STATE for all databases.</a:t>
            </a:r>
          </a:p>
          <a:p>
            <a:pPr indent="0" algn="l">
              <a:lnSpc>
                <a:spcPct val="115000"/>
              </a:lnSpc>
              <a:spcBef>
                <a:spcPts val="1200"/>
              </a:spcBef>
            </a:pPr>
            <a:r>
              <a:rPr lang="en-US" dirty="0">
                <a:solidFill>
                  <a:srgbClr val="161616"/>
                </a:solidFill>
              </a:rPr>
              <a:t>Keep the issue of permissions in mind for Developers who may want access to view Query Store information.</a:t>
            </a:r>
            <a:endParaRPr dirty="0">
              <a:solidFill>
                <a:srgbClr val="161616"/>
              </a:solidFill>
              <a:highlight>
                <a:srgbClr val="FFFFFF"/>
              </a:highlight>
            </a:endParaRPr>
          </a:p>
          <a:p>
            <a:pPr marL="457200" lvl="0" indent="-76200" algn="l" rtl="0">
              <a:lnSpc>
                <a:spcPct val="90000"/>
              </a:lnSpc>
              <a:spcBef>
                <a:spcPts val="1200"/>
              </a:spcBef>
              <a:spcAft>
                <a:spcPts val="0"/>
              </a:spcAft>
              <a:buClr>
                <a:schemeClr val="dk1"/>
              </a:buClr>
              <a:buSzPts val="2400"/>
              <a:buFont typeface="Arial"/>
              <a:buNone/>
            </a:pPr>
            <a:endParaRPr dirty="0"/>
          </a:p>
          <a:p>
            <a:pPr marL="0" lvl="0" indent="69850" algn="l" rtl="0">
              <a:lnSpc>
                <a:spcPct val="90000"/>
              </a:lnSpc>
              <a:spcBef>
                <a:spcPts val="100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67163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a:extLst>
            <a:ext uri="{FF2B5EF4-FFF2-40B4-BE49-F238E27FC236}">
              <a16:creationId xmlns:a16="http://schemas.microsoft.com/office/drawing/2014/main" id="{0C1DAC6B-5F2E-2960-5376-7E37A59829CB}"/>
            </a:ext>
          </a:extLst>
        </p:cNvPr>
        <p:cNvGrpSpPr/>
        <p:nvPr/>
      </p:nvGrpSpPr>
      <p:grpSpPr>
        <a:xfrm>
          <a:off x="0" y="0"/>
          <a:ext cx="0" cy="0"/>
          <a:chOff x="0" y="0"/>
          <a:chExt cx="0" cy="0"/>
        </a:xfrm>
      </p:grpSpPr>
      <p:sp>
        <p:nvSpPr>
          <p:cNvPr id="227" name="Google Shape;227;g34b4e515578_0_2">
            <a:extLst>
              <a:ext uri="{FF2B5EF4-FFF2-40B4-BE49-F238E27FC236}">
                <a16:creationId xmlns:a16="http://schemas.microsoft.com/office/drawing/2014/main" id="{1C11935C-0B1E-EC68-CB21-E73A7BC3B685}"/>
              </a:ext>
            </a:extLst>
          </p:cNvPr>
          <p:cNvSpPr/>
          <p:nvPr/>
        </p:nvSpPr>
        <p:spPr>
          <a:xfrm>
            <a:off x="-56" y="-53949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g34b4e515578_0_2">
            <a:extLst>
              <a:ext uri="{FF2B5EF4-FFF2-40B4-BE49-F238E27FC236}">
                <a16:creationId xmlns:a16="http://schemas.microsoft.com/office/drawing/2014/main" id="{AC6EB62A-BF12-EA38-F31A-D3816046661B}"/>
              </a:ext>
            </a:extLst>
          </p:cNvPr>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 name="Google Shape;229;g34b4e515578_0_2">
            <a:extLst>
              <a:ext uri="{FF2B5EF4-FFF2-40B4-BE49-F238E27FC236}">
                <a16:creationId xmlns:a16="http://schemas.microsoft.com/office/drawing/2014/main" id="{642FC439-1053-D432-EB71-95B6CA884F24}"/>
              </a:ext>
            </a:extLst>
          </p:cNvPr>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g34b4e515578_0_2">
            <a:extLst>
              <a:ext uri="{FF2B5EF4-FFF2-40B4-BE49-F238E27FC236}">
                <a16:creationId xmlns:a16="http://schemas.microsoft.com/office/drawing/2014/main" id="{AA4C5D23-4BDB-4C8A-5C3A-3F531400CA99}"/>
              </a:ext>
            </a:extLst>
          </p:cNvPr>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g34b4e515578_0_2">
            <a:extLst>
              <a:ext uri="{FF2B5EF4-FFF2-40B4-BE49-F238E27FC236}">
                <a16:creationId xmlns:a16="http://schemas.microsoft.com/office/drawing/2014/main" id="{1FE7C232-E967-59CF-D4FD-F068D64E4AB2}"/>
              </a:ext>
            </a:extLst>
          </p:cNvPr>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 name="Google Shape;232;g34b4e515578_0_2">
            <a:extLst>
              <a:ext uri="{FF2B5EF4-FFF2-40B4-BE49-F238E27FC236}">
                <a16:creationId xmlns:a16="http://schemas.microsoft.com/office/drawing/2014/main" id="{12296186-DE7C-0C03-9636-8FCD408C1CAF}"/>
              </a:ext>
            </a:extLst>
          </p:cNvPr>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233" name="Google Shape;233;g34b4e515578_0_2">
            <a:extLst>
              <a:ext uri="{FF2B5EF4-FFF2-40B4-BE49-F238E27FC236}">
                <a16:creationId xmlns:a16="http://schemas.microsoft.com/office/drawing/2014/main" id="{F8030264-7415-FFEE-BAF4-F43D8A522A3A}"/>
              </a:ext>
            </a:extLst>
          </p:cNvPr>
          <p:cNvSpPr txBox="1">
            <a:spLocks noGrp="1"/>
          </p:cNvSpPr>
          <p:nvPr>
            <p:ph type="subTitle" idx="1"/>
          </p:nvPr>
        </p:nvSpPr>
        <p:spPr>
          <a:xfrm>
            <a:off x="1371599" y="2771293"/>
            <a:ext cx="9723900" cy="3877056"/>
          </a:xfrm>
          <a:prstGeom prst="rect">
            <a:avLst/>
          </a:prstGeom>
          <a:noFill/>
          <a:ln>
            <a:noFill/>
          </a:ln>
        </p:spPr>
        <p:txBody>
          <a:bodyPr spcFirstLastPara="1" wrap="square" lIns="91425" tIns="45700" rIns="91425" bIns="45700" anchor="ctr" anchorCtr="0">
            <a:noAutofit/>
          </a:bodyPr>
          <a:lstStyle/>
          <a:p>
            <a:pPr lvl="0" indent="0" algn="l">
              <a:lnSpc>
                <a:spcPct val="115000"/>
              </a:lnSpc>
              <a:spcBef>
                <a:spcPts val="1200"/>
              </a:spcBef>
            </a:pPr>
            <a:r>
              <a:rPr lang="en-US" dirty="0">
                <a:solidFill>
                  <a:srgbClr val="161616"/>
                </a:solidFill>
              </a:rPr>
              <a:t>DEMO comparing CPU BEFORE/AFTER a certain time.</a:t>
            </a:r>
            <a:endParaRPr dirty="0">
              <a:solidFill>
                <a:srgbClr val="161616"/>
              </a:solidFill>
              <a:highlight>
                <a:srgbClr val="FFFFFF"/>
              </a:highlight>
            </a:endParaRPr>
          </a:p>
          <a:p>
            <a:pPr marL="457200" lvl="0" indent="-76200" algn="l" rtl="0">
              <a:lnSpc>
                <a:spcPct val="90000"/>
              </a:lnSpc>
              <a:spcBef>
                <a:spcPts val="1200"/>
              </a:spcBef>
              <a:spcAft>
                <a:spcPts val="0"/>
              </a:spcAft>
              <a:buClr>
                <a:schemeClr val="dk1"/>
              </a:buClr>
              <a:buSzPts val="2400"/>
              <a:buFont typeface="Arial"/>
              <a:buNone/>
            </a:pPr>
            <a:endParaRPr dirty="0"/>
          </a:p>
          <a:p>
            <a:pPr marL="0" lvl="0" indent="69850" algn="l" rtl="0">
              <a:lnSpc>
                <a:spcPct val="90000"/>
              </a:lnSpc>
              <a:spcBef>
                <a:spcPts val="100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24373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 name="Google Shape;264;p1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p1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p1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1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 name="Google Shape;268;p19"/>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Leveraging Query Store for Improved Performance</a:t>
            </a:r>
            <a:endParaRPr sz="3700" b="1" dirty="0">
              <a:solidFill>
                <a:srgbClr val="FFFFFF"/>
              </a:solidFill>
              <a:latin typeface="Calibri"/>
              <a:ea typeface="Calibri"/>
              <a:cs typeface="Calibri"/>
              <a:sym typeface="Calibri"/>
            </a:endParaRPr>
          </a:p>
        </p:txBody>
      </p:sp>
      <p:sp>
        <p:nvSpPr>
          <p:cNvPr id="269" name="Google Shape;269;p19"/>
          <p:cNvSpPr txBox="1">
            <a:spLocks noGrp="1"/>
          </p:cNvSpPr>
          <p:nvPr>
            <p:ph type="subTitle" idx="1"/>
          </p:nvPr>
        </p:nvSpPr>
        <p:spPr>
          <a:xfrm>
            <a:off x="1371599" y="1589186"/>
            <a:ext cx="9723900" cy="3697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US" b="0" i="0" dirty="0"/>
              <a:t>Query Store: </a:t>
            </a:r>
            <a:endParaRPr lang="en-US" dirty="0"/>
          </a:p>
          <a:p>
            <a:pPr marL="0" lvl="0" indent="0" algn="l" rtl="0">
              <a:lnSpc>
                <a:spcPct val="90000"/>
              </a:lnSpc>
              <a:spcBef>
                <a:spcPts val="1000"/>
              </a:spcBef>
              <a:spcAft>
                <a:spcPts val="0"/>
              </a:spcAft>
              <a:buClr>
                <a:schemeClr val="dk1"/>
              </a:buClr>
              <a:buSzPts val="2400"/>
              <a:buNone/>
            </a:pPr>
            <a:r>
              <a:rPr lang="en-US" dirty="0"/>
              <a:t>How does it relate to Intelligent Query Processing?</a:t>
            </a:r>
          </a:p>
          <a:p>
            <a:pPr marL="457200" lvl="0" indent="-76200" algn="l" rtl="0">
              <a:lnSpc>
                <a:spcPct val="90000"/>
              </a:lnSpc>
              <a:spcBef>
                <a:spcPts val="1000"/>
              </a:spcBef>
              <a:spcAft>
                <a:spcPts val="0"/>
              </a:spcAft>
              <a:buClr>
                <a:schemeClr val="dk1"/>
              </a:buClr>
              <a:buSzPts val="2400"/>
              <a:buFont typeface="Arial"/>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 name="Google Shape;276;p2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 name="Google Shape;277;p2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 name="Google Shape;278;p2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 name="Google Shape;279;p2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 name="Google Shape;280;p20"/>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Intelligent Query Processing and Query Store</a:t>
            </a:r>
            <a:endParaRPr sz="3700" b="1" dirty="0">
              <a:solidFill>
                <a:srgbClr val="FFFFFF"/>
              </a:solidFill>
              <a:latin typeface="Calibri"/>
              <a:ea typeface="Calibri"/>
              <a:cs typeface="Calibri"/>
              <a:sym typeface="Calibri"/>
            </a:endParaRPr>
          </a:p>
        </p:txBody>
      </p:sp>
      <p:sp>
        <p:nvSpPr>
          <p:cNvPr id="281" name="Google Shape;281;p20"/>
          <p:cNvSpPr txBox="1">
            <a:spLocks noGrp="1"/>
          </p:cNvSpPr>
          <p:nvPr>
            <p:ph type="subTitle" idx="1"/>
          </p:nvPr>
        </p:nvSpPr>
        <p:spPr>
          <a:xfrm>
            <a:off x="1523998" y="1597431"/>
            <a:ext cx="9144000" cy="121965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Intelligent Query Processing Picture from MS Learn </a:t>
            </a:r>
            <a:r>
              <a:rPr lang="en-US" u="sng" dirty="0">
                <a:solidFill>
                  <a:schemeClr val="hlink"/>
                </a:solidFill>
                <a:hlinkClick r:id="rId3"/>
              </a:rPr>
              <a:t>https://bit.ly/3C0Zn1B</a:t>
            </a:r>
            <a:endParaRPr dirty="0"/>
          </a:p>
        </p:txBody>
      </p:sp>
      <p:pic>
        <p:nvPicPr>
          <p:cNvPr id="282" name="Google Shape;282;p20"/>
          <p:cNvPicPr preferRelativeResize="0"/>
          <p:nvPr/>
        </p:nvPicPr>
        <p:blipFill rotWithShape="1">
          <a:blip r:embed="rId4">
            <a:alphaModFix/>
          </a:blip>
          <a:srcRect/>
          <a:stretch/>
        </p:blipFill>
        <p:spPr>
          <a:xfrm>
            <a:off x="286236" y="2290618"/>
            <a:ext cx="11115675" cy="45673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 name="Google Shape;289;p2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 name="Google Shape;290;p2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 name="Google Shape;291;p2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 name="Google Shape;292;p2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 name="Google Shape;293;p21"/>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Intelligent Query Processing and Query Store</a:t>
            </a:r>
            <a:endParaRPr sz="3700" b="1" dirty="0">
              <a:solidFill>
                <a:srgbClr val="FFFFFF"/>
              </a:solidFill>
              <a:latin typeface="Calibri"/>
              <a:ea typeface="Calibri"/>
              <a:cs typeface="Calibri"/>
              <a:sym typeface="Calibri"/>
            </a:endParaRPr>
          </a:p>
        </p:txBody>
      </p:sp>
      <p:graphicFrame>
        <p:nvGraphicFramePr>
          <p:cNvPr id="3" name="Content Placeholder 7">
            <a:extLst>
              <a:ext uri="{FF2B5EF4-FFF2-40B4-BE49-F238E27FC236}">
                <a16:creationId xmlns:a16="http://schemas.microsoft.com/office/drawing/2014/main" id="{E17D80C0-1AD5-4314-E1B5-18DF9BED65BA}"/>
              </a:ext>
            </a:extLst>
          </p:cNvPr>
          <p:cNvGraphicFramePr>
            <a:graphicFrameLocks/>
          </p:cNvGraphicFramePr>
          <p:nvPr>
            <p:extLst>
              <p:ext uri="{D42A27DB-BD31-4B8C-83A1-F6EECF244321}">
                <p14:modId xmlns:p14="http://schemas.microsoft.com/office/powerpoint/2010/main" val="1057306015"/>
              </p:ext>
            </p:extLst>
          </p:nvPr>
        </p:nvGraphicFramePr>
        <p:xfrm>
          <a:off x="3302000" y="1678608"/>
          <a:ext cx="6260155" cy="4980390"/>
        </p:xfrm>
        <a:graphic>
          <a:graphicData uri="http://schemas.openxmlformats.org/drawingml/2006/table">
            <a:tbl>
              <a:tblPr firstRow="1" bandRow="1">
                <a:noFill/>
                <a:tableStyleId>{5C22544A-7EE6-4342-B048-85BDC9FD1C3A}</a:tableStyleId>
              </a:tblPr>
              <a:tblGrid>
                <a:gridCol w="2100425">
                  <a:extLst>
                    <a:ext uri="{9D8B030D-6E8A-4147-A177-3AD203B41FA5}">
                      <a16:colId xmlns:a16="http://schemas.microsoft.com/office/drawing/2014/main" val="413460108"/>
                    </a:ext>
                  </a:extLst>
                </a:gridCol>
                <a:gridCol w="2079865">
                  <a:extLst>
                    <a:ext uri="{9D8B030D-6E8A-4147-A177-3AD203B41FA5}">
                      <a16:colId xmlns:a16="http://schemas.microsoft.com/office/drawing/2014/main" val="3674683282"/>
                    </a:ext>
                  </a:extLst>
                </a:gridCol>
                <a:gridCol w="2079865">
                  <a:extLst>
                    <a:ext uri="{9D8B030D-6E8A-4147-A177-3AD203B41FA5}">
                      <a16:colId xmlns:a16="http://schemas.microsoft.com/office/drawing/2014/main" val="4058515679"/>
                    </a:ext>
                  </a:extLst>
                </a:gridCol>
              </a:tblGrid>
              <a:tr h="490681">
                <a:tc>
                  <a:txBody>
                    <a:bodyPr/>
                    <a:lstStyle/>
                    <a:p>
                      <a:pPr>
                        <a:buNone/>
                      </a:pPr>
                      <a:r>
                        <a:rPr lang="en-US" sz="1000" b="1" cap="all" spc="150">
                          <a:solidFill>
                            <a:schemeClr val="tx1"/>
                          </a:solidFill>
                        </a:rPr>
                        <a:t>IQP Feature</a:t>
                      </a:r>
                    </a:p>
                  </a:txBody>
                  <a:tcPr marL="82143" marR="82143" marT="82143" marB="82143" anchor="ctr">
                    <a:lnL w="12700" cmpd="sng">
                      <a:noFill/>
                    </a:lnL>
                    <a:lnR w="12700" cmpd="sng">
                      <a:noFill/>
                    </a:lnR>
                    <a:lnT w="6350" cap="flat" cmpd="sng" algn="ctr">
                      <a:noFill/>
                      <a:prstDash val="solid"/>
                    </a:lnT>
                    <a:lnB w="6350" cap="flat" cmpd="sng" algn="ctr">
                      <a:solidFill>
                        <a:schemeClr val="tx1"/>
                      </a:solidFill>
                      <a:prstDash val="solid"/>
                    </a:lnB>
                    <a:noFill/>
                  </a:tcPr>
                </a:tc>
                <a:tc>
                  <a:txBody>
                    <a:bodyPr/>
                    <a:lstStyle/>
                    <a:p>
                      <a:pPr>
                        <a:buNone/>
                      </a:pPr>
                      <a:r>
                        <a:rPr lang="en-US" sz="1000" b="1" cap="all" spc="150">
                          <a:solidFill>
                            <a:schemeClr val="tx1"/>
                          </a:solidFill>
                        </a:rPr>
                        <a:t>Requires Query Store (Read-Write)</a:t>
                      </a:r>
                    </a:p>
                  </a:txBody>
                  <a:tcPr marL="82143" marR="82143" marT="82143" marB="82143" anchor="ctr">
                    <a:lnL w="12700" cmpd="sng">
                      <a:noFill/>
                    </a:lnL>
                    <a:lnR w="12700" cmpd="sng">
                      <a:noFill/>
                    </a:lnR>
                    <a:lnT w="6350" cap="flat" cmpd="sng" algn="ctr">
                      <a:noFill/>
                      <a:prstDash val="solid"/>
                    </a:lnT>
                    <a:lnB w="6350" cap="flat" cmpd="sng" algn="ctr">
                      <a:solidFill>
                        <a:schemeClr val="tx1"/>
                      </a:solidFill>
                      <a:prstDash val="solid"/>
                    </a:lnB>
                    <a:noFill/>
                  </a:tcPr>
                </a:tc>
                <a:tc>
                  <a:txBody>
                    <a:bodyPr/>
                    <a:lstStyle/>
                    <a:p>
                      <a:pPr>
                        <a:buNone/>
                      </a:pPr>
                      <a:r>
                        <a:rPr lang="en-US" sz="1000" b="1" cap="all" spc="150">
                          <a:solidFill>
                            <a:schemeClr val="tx1"/>
                          </a:solidFill>
                        </a:rPr>
                        <a:t>Requires Enterprise Edition</a:t>
                      </a:r>
                    </a:p>
                  </a:txBody>
                  <a:tcPr marL="82143" marR="82143" marT="82143" marB="82143" anchor="ctr">
                    <a:lnL w="12700" cmpd="sng">
                      <a:noFill/>
                    </a:lnL>
                    <a:lnR w="12700" cmpd="sng">
                      <a:noFill/>
                    </a:lnR>
                    <a:lnT w="6350" cap="flat" cmpd="sng" algn="ctr">
                      <a:noFill/>
                      <a:prstDash val="solid"/>
                    </a:lnT>
                    <a:lnB w="6350" cap="flat" cmpd="sng" algn="ctr">
                      <a:solidFill>
                        <a:schemeClr val="tx1"/>
                      </a:solidFill>
                      <a:prstDash val="solid"/>
                    </a:lnB>
                    <a:noFill/>
                  </a:tcPr>
                </a:tc>
                <a:extLst>
                  <a:ext uri="{0D108BD9-81ED-4DB2-BD59-A6C34878D82A}">
                    <a16:rowId xmlns:a16="http://schemas.microsoft.com/office/drawing/2014/main" val="3254218220"/>
                  </a:ext>
                </a:extLst>
              </a:tr>
              <a:tr h="304841">
                <a:tc>
                  <a:txBody>
                    <a:bodyPr/>
                    <a:lstStyle/>
                    <a:p>
                      <a:pPr>
                        <a:buNone/>
                      </a:pPr>
                      <a:r>
                        <a:rPr lang="en-US" sz="800" b="1" cap="none" spc="0">
                          <a:solidFill>
                            <a:schemeClr val="tx1"/>
                          </a:solidFill>
                        </a:rPr>
                        <a:t>Adaptive Joins (Batch Mode)</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361547641"/>
                  </a:ext>
                </a:extLst>
              </a:tr>
              <a:tr h="304841">
                <a:tc>
                  <a:txBody>
                    <a:bodyPr/>
                    <a:lstStyle/>
                    <a:p>
                      <a:pPr>
                        <a:buNone/>
                      </a:pPr>
                      <a:r>
                        <a:rPr lang="en-US" sz="800" b="1" cap="none" spc="0">
                          <a:solidFill>
                            <a:schemeClr val="tx1"/>
                          </a:solidFill>
                        </a:rPr>
                        <a:t>Approximate Count Distinct</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401236251"/>
                  </a:ext>
                </a:extLst>
              </a:tr>
              <a:tr h="304841">
                <a:tc>
                  <a:txBody>
                    <a:bodyPr/>
                    <a:lstStyle/>
                    <a:p>
                      <a:pPr>
                        <a:buNone/>
                      </a:pPr>
                      <a:r>
                        <a:rPr lang="en-US" sz="800" b="1" cap="none" spc="0">
                          <a:solidFill>
                            <a:schemeClr val="tx1"/>
                          </a:solidFill>
                        </a:rPr>
                        <a:t>Approximate Percentile</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910423180"/>
                  </a:ext>
                </a:extLst>
              </a:tr>
              <a:tr h="304841">
                <a:tc>
                  <a:txBody>
                    <a:bodyPr/>
                    <a:lstStyle/>
                    <a:p>
                      <a:pPr>
                        <a:buNone/>
                      </a:pPr>
                      <a:r>
                        <a:rPr lang="en-US" sz="800" b="1" cap="none" spc="0">
                          <a:solidFill>
                            <a:schemeClr val="tx1"/>
                          </a:solidFill>
                        </a:rPr>
                        <a:t>Batch Mode on Rowstore</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95761067"/>
                  </a:ext>
                </a:extLst>
              </a:tr>
              <a:tr h="304841">
                <a:tc>
                  <a:txBody>
                    <a:bodyPr/>
                    <a:lstStyle/>
                    <a:p>
                      <a:pPr>
                        <a:buNone/>
                      </a:pPr>
                      <a:r>
                        <a:rPr lang="en-US" sz="800" b="1" cap="none" spc="0">
                          <a:solidFill>
                            <a:schemeClr val="tx1"/>
                          </a:solidFill>
                        </a:rPr>
                        <a:t>Cardinality Estimation (CE) Feedback</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Yes</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Yes</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568602531"/>
                  </a:ext>
                </a:extLst>
              </a:tr>
              <a:tr h="304841">
                <a:tc>
                  <a:txBody>
                    <a:bodyPr/>
                    <a:lstStyle/>
                    <a:p>
                      <a:pPr>
                        <a:buNone/>
                      </a:pPr>
                      <a:r>
                        <a:rPr lang="en-US" sz="800" b="1" cap="none" spc="0">
                          <a:solidFill>
                            <a:schemeClr val="tx1"/>
                          </a:solidFill>
                        </a:rPr>
                        <a:t>Degree of Parallelism (DOP) Feedback</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Yes</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Yes</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275622861"/>
                  </a:ext>
                </a:extLst>
              </a:tr>
              <a:tr h="304841">
                <a:tc>
                  <a:txBody>
                    <a:bodyPr/>
                    <a:lstStyle/>
                    <a:p>
                      <a:pPr>
                        <a:buNone/>
                      </a:pPr>
                      <a:r>
                        <a:rPr lang="en-US" sz="800" b="1" cap="none" spc="0">
                          <a:solidFill>
                            <a:schemeClr val="tx1"/>
                          </a:solidFill>
                        </a:rPr>
                        <a:t>Interleaved Execution</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401822778"/>
                  </a:ext>
                </a:extLst>
              </a:tr>
              <a:tr h="304841">
                <a:tc>
                  <a:txBody>
                    <a:bodyPr/>
                    <a:lstStyle/>
                    <a:p>
                      <a:pPr>
                        <a:buNone/>
                      </a:pPr>
                      <a:r>
                        <a:rPr lang="en-US" sz="800" b="1" cap="none" spc="0">
                          <a:solidFill>
                            <a:schemeClr val="tx1"/>
                          </a:solidFill>
                        </a:rPr>
                        <a:t>Memory Grant Feedback (Batch Mode)</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743551315"/>
                  </a:ext>
                </a:extLst>
              </a:tr>
              <a:tr h="304841">
                <a:tc>
                  <a:txBody>
                    <a:bodyPr/>
                    <a:lstStyle/>
                    <a:p>
                      <a:pPr>
                        <a:buNone/>
                      </a:pPr>
                      <a:r>
                        <a:rPr lang="en-US" sz="800" b="1" cap="none" spc="0">
                          <a:solidFill>
                            <a:schemeClr val="tx1"/>
                          </a:solidFill>
                        </a:rPr>
                        <a:t>Memory Grant Feedback (Row Mode)</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070272041"/>
                  </a:ext>
                </a:extLst>
              </a:tr>
              <a:tr h="423491">
                <a:tc>
                  <a:txBody>
                    <a:bodyPr/>
                    <a:lstStyle/>
                    <a:p>
                      <a:pPr>
                        <a:buNone/>
                      </a:pPr>
                      <a:r>
                        <a:rPr lang="en-US" sz="800" b="1" cap="none" spc="0">
                          <a:solidFill>
                            <a:schemeClr val="tx1"/>
                          </a:solidFill>
                        </a:rPr>
                        <a:t>Memory Grant Feedback (Percentile &amp; Persistence)</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Yes</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Yes</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83897815"/>
                  </a:ext>
                </a:extLst>
              </a:tr>
              <a:tr h="304841">
                <a:tc>
                  <a:txBody>
                    <a:bodyPr/>
                    <a:lstStyle/>
                    <a:p>
                      <a:pPr>
                        <a:buNone/>
                      </a:pPr>
                      <a:r>
                        <a:rPr lang="en-US" sz="800" b="1" cap="none" spc="0">
                          <a:solidFill>
                            <a:schemeClr val="tx1"/>
                          </a:solidFill>
                        </a:rPr>
                        <a:t>Optimized Plan Forcing with Query Store</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Yes</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Yes</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978936394"/>
                  </a:ext>
                </a:extLst>
              </a:tr>
              <a:tr h="304841">
                <a:tc>
                  <a:txBody>
                    <a:bodyPr/>
                    <a:lstStyle/>
                    <a:p>
                      <a:pPr>
                        <a:buNone/>
                      </a:pPr>
                      <a:r>
                        <a:rPr lang="en-US" sz="800" b="1" cap="none" spc="0">
                          <a:solidFill>
                            <a:schemeClr val="tx1"/>
                          </a:solidFill>
                        </a:rPr>
                        <a:t>Scalar UDF Inlining</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550551308"/>
                  </a:ext>
                </a:extLst>
              </a:tr>
              <a:tr h="304841">
                <a:tc>
                  <a:txBody>
                    <a:bodyPr/>
                    <a:lstStyle/>
                    <a:p>
                      <a:pPr>
                        <a:buNone/>
                      </a:pPr>
                      <a:r>
                        <a:rPr lang="en-US" sz="800" b="1" cap="none" spc="0">
                          <a:solidFill>
                            <a:schemeClr val="tx1"/>
                          </a:solidFill>
                        </a:rPr>
                        <a:t>Parameter Sensitive Plan Optimization</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 (Recommended)</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719959579"/>
                  </a:ext>
                </a:extLst>
              </a:tr>
              <a:tr h="304841">
                <a:tc>
                  <a:txBody>
                    <a:bodyPr/>
                    <a:lstStyle/>
                    <a:p>
                      <a:pPr>
                        <a:buNone/>
                      </a:pPr>
                      <a:r>
                        <a:rPr lang="en-US" sz="800" b="1" cap="none" spc="0">
                          <a:solidFill>
                            <a:schemeClr val="tx1"/>
                          </a:solidFill>
                        </a:rPr>
                        <a:t>Table Variable Deferred Compilation</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tc>
                  <a:txBody>
                    <a:bodyPr/>
                    <a:lstStyle/>
                    <a:p>
                      <a:pPr>
                        <a:buNone/>
                      </a:pPr>
                      <a:r>
                        <a:rPr lang="en-US" sz="800" cap="none" spc="0">
                          <a:solidFill>
                            <a:schemeClr val="tx1"/>
                          </a:solidFill>
                        </a:rPr>
                        <a:t>No</a:t>
                      </a:r>
                    </a:p>
                  </a:txBody>
                  <a:tcPr marL="82143" marR="82143" marT="82143" marB="82143"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extLst>
                  <a:ext uri="{0D108BD9-81ED-4DB2-BD59-A6C34878D82A}">
                    <a16:rowId xmlns:a16="http://schemas.microsoft.com/office/drawing/2014/main" val="346983967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2"/>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Thank You!</a:t>
            </a:r>
            <a:endParaRPr sz="3700" b="1">
              <a:solidFill>
                <a:srgbClr val="FFFFFF"/>
              </a:solidFill>
              <a:latin typeface="Calibri"/>
              <a:ea typeface="Calibri"/>
              <a:cs typeface="Calibri"/>
              <a:sym typeface="Calibri"/>
            </a:endParaRPr>
          </a:p>
        </p:txBody>
      </p:sp>
      <p:sp>
        <p:nvSpPr>
          <p:cNvPr id="109" name="Google Shape;109;p2"/>
          <p:cNvSpPr txBox="1">
            <a:spLocks noGrp="1"/>
          </p:cNvSpPr>
          <p:nvPr>
            <p:ph type="subTitle" idx="1"/>
          </p:nvPr>
        </p:nvSpPr>
        <p:spPr>
          <a:xfrm>
            <a:off x="1523998" y="1622745"/>
            <a:ext cx="9144000" cy="32333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a:p>
            <a:pPr marL="0" indent="0" algn="l">
              <a:buSzPts val="2000"/>
            </a:pPr>
            <a:r>
              <a:rPr lang="en-US" sz="2000" dirty="0"/>
              <a:t> </a:t>
            </a:r>
            <a:r>
              <a:rPr lang="en-US" dirty="0"/>
              <a:t>Thank you, SQL Saturday Boston!!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a:extLst>
            <a:ext uri="{FF2B5EF4-FFF2-40B4-BE49-F238E27FC236}">
              <a16:creationId xmlns:a16="http://schemas.microsoft.com/office/drawing/2014/main" id="{3681DB2F-76AA-86AF-3EF4-290938409F1E}"/>
            </a:ext>
          </a:extLst>
        </p:cNvPr>
        <p:cNvGrpSpPr/>
        <p:nvPr/>
      </p:nvGrpSpPr>
      <p:grpSpPr>
        <a:xfrm>
          <a:off x="0" y="0"/>
          <a:ext cx="0" cy="0"/>
          <a:chOff x="0" y="0"/>
          <a:chExt cx="0" cy="0"/>
        </a:xfrm>
      </p:grpSpPr>
      <p:sp>
        <p:nvSpPr>
          <p:cNvPr id="288" name="Google Shape;288;p21">
            <a:extLst>
              <a:ext uri="{FF2B5EF4-FFF2-40B4-BE49-F238E27FC236}">
                <a16:creationId xmlns:a16="http://schemas.microsoft.com/office/drawing/2014/main" id="{452C0243-1AC0-4B4B-40BB-028218492031}"/>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 name="Google Shape;289;p21">
            <a:extLst>
              <a:ext uri="{FF2B5EF4-FFF2-40B4-BE49-F238E27FC236}">
                <a16:creationId xmlns:a16="http://schemas.microsoft.com/office/drawing/2014/main" id="{F4E94936-4B99-DF8C-E774-4D3F25FB908C}"/>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 name="Google Shape;290;p21">
            <a:extLst>
              <a:ext uri="{FF2B5EF4-FFF2-40B4-BE49-F238E27FC236}">
                <a16:creationId xmlns:a16="http://schemas.microsoft.com/office/drawing/2014/main" id="{C1769B9A-E132-AD78-DB30-713CE4C4E8BF}"/>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 name="Google Shape;291;p21">
            <a:extLst>
              <a:ext uri="{FF2B5EF4-FFF2-40B4-BE49-F238E27FC236}">
                <a16:creationId xmlns:a16="http://schemas.microsoft.com/office/drawing/2014/main" id="{0649CC81-6E4D-4B10-35A3-D9C0BF6025ED}"/>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 name="Google Shape;292;p21">
            <a:extLst>
              <a:ext uri="{FF2B5EF4-FFF2-40B4-BE49-F238E27FC236}">
                <a16:creationId xmlns:a16="http://schemas.microsoft.com/office/drawing/2014/main" id="{C8260AF6-06C8-B132-356C-ACB489A3663C}"/>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 name="Google Shape;293;p21">
            <a:extLst>
              <a:ext uri="{FF2B5EF4-FFF2-40B4-BE49-F238E27FC236}">
                <a16:creationId xmlns:a16="http://schemas.microsoft.com/office/drawing/2014/main" id="{FF0FAEEA-E8A5-8C00-69DD-C60C7F918FF6}"/>
              </a:ext>
            </a:extLst>
          </p:cNvPr>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Intelligent Query Processing and Query Store</a:t>
            </a:r>
            <a:endParaRPr sz="3700" b="1" dirty="0">
              <a:solidFill>
                <a:srgbClr val="FFFFFF"/>
              </a:solidFill>
              <a:latin typeface="Calibri"/>
              <a:ea typeface="Calibri"/>
              <a:cs typeface="Calibri"/>
              <a:sym typeface="Calibri"/>
            </a:endParaRPr>
          </a:p>
        </p:txBody>
      </p:sp>
      <p:sp>
        <p:nvSpPr>
          <p:cNvPr id="294" name="Google Shape;294;p21">
            <a:extLst>
              <a:ext uri="{FF2B5EF4-FFF2-40B4-BE49-F238E27FC236}">
                <a16:creationId xmlns:a16="http://schemas.microsoft.com/office/drawing/2014/main" id="{07A6BAEE-9010-6FB5-D815-88F7ED6308DE}"/>
              </a:ext>
            </a:extLst>
          </p:cNvPr>
          <p:cNvSpPr txBox="1">
            <a:spLocks noGrp="1"/>
          </p:cNvSpPr>
          <p:nvPr>
            <p:ph type="subTitle" idx="1"/>
          </p:nvPr>
        </p:nvSpPr>
        <p:spPr>
          <a:xfrm>
            <a:off x="1371599" y="2253673"/>
            <a:ext cx="9724031" cy="4604327"/>
          </a:xfrm>
          <a:prstGeom prst="rect">
            <a:avLst/>
          </a:prstGeom>
          <a:noFill/>
          <a:ln>
            <a:noFill/>
          </a:ln>
        </p:spPr>
        <p:txBody>
          <a:bodyPr spcFirstLastPara="1" wrap="square" lIns="91425" tIns="45700" rIns="91425" bIns="45700" anchor="ctr" anchorCtr="0">
            <a:normAutofit/>
          </a:bodyPr>
          <a:lstStyle/>
          <a:p>
            <a:pPr marL="571500" lvl="1" indent="0" algn="l" rtl="0">
              <a:lnSpc>
                <a:spcPct val="90000"/>
              </a:lnSpc>
              <a:spcBef>
                <a:spcPts val="500"/>
              </a:spcBef>
              <a:spcAft>
                <a:spcPts val="0"/>
              </a:spcAft>
              <a:buClr>
                <a:schemeClr val="dk1"/>
              </a:buClr>
              <a:buSzPts val="2400"/>
              <a:buNone/>
            </a:pPr>
            <a:endParaRPr sz="2400" b="0" i="0" dirty="0"/>
          </a:p>
          <a:p>
            <a:pPr marL="914400" lvl="1" indent="-342900" algn="l" rtl="0">
              <a:lnSpc>
                <a:spcPct val="90000"/>
              </a:lnSpc>
              <a:spcBef>
                <a:spcPts val="500"/>
              </a:spcBef>
              <a:spcAft>
                <a:spcPts val="0"/>
              </a:spcAft>
              <a:buClr>
                <a:schemeClr val="dk1"/>
              </a:buClr>
              <a:buSzPts val="2400"/>
              <a:buFont typeface="Arial"/>
              <a:buChar char="•"/>
            </a:pPr>
            <a:r>
              <a:rPr lang="en-US" sz="2400" b="0" i="0" dirty="0"/>
              <a:t>Memory Grant Feedback – </a:t>
            </a:r>
            <a:r>
              <a:rPr lang="en-US" sz="2400" dirty="0"/>
              <a:t>Batch mode (SQL Server 2017)</a:t>
            </a:r>
            <a:endParaRPr sz="2400" b="0" i="0" dirty="0"/>
          </a:p>
          <a:p>
            <a:pPr marL="914400" lvl="1" indent="-342900" algn="l" rtl="0">
              <a:lnSpc>
                <a:spcPct val="90000"/>
              </a:lnSpc>
              <a:spcBef>
                <a:spcPts val="500"/>
              </a:spcBef>
              <a:spcAft>
                <a:spcPts val="0"/>
              </a:spcAft>
              <a:buClr>
                <a:schemeClr val="dk1"/>
              </a:buClr>
              <a:buSzPts val="2400"/>
              <a:buFont typeface="Arial"/>
              <a:buChar char="•"/>
            </a:pPr>
            <a:r>
              <a:rPr lang="en-US" sz="2400" b="0" i="0" dirty="0"/>
              <a:t>Memory Grant Feedback - Row Mode (SQL Server 2019)</a:t>
            </a:r>
            <a:endParaRPr dirty="0"/>
          </a:p>
          <a:p>
            <a:pPr marL="914400" lvl="1" indent="-342900" algn="l" rtl="0">
              <a:lnSpc>
                <a:spcPct val="90000"/>
              </a:lnSpc>
              <a:spcBef>
                <a:spcPts val="500"/>
              </a:spcBef>
              <a:spcAft>
                <a:spcPts val="0"/>
              </a:spcAft>
              <a:buClr>
                <a:schemeClr val="dk1"/>
              </a:buClr>
              <a:buSzPts val="2400"/>
              <a:buFont typeface="Arial"/>
              <a:buChar char="•"/>
            </a:pPr>
            <a:r>
              <a:rPr lang="en-US" sz="2400" dirty="0"/>
              <a:t>Memory Grant Feedback – Percentile and Persisted (SQL Server 2022)</a:t>
            </a:r>
            <a:endParaRPr dirty="0"/>
          </a:p>
          <a:p>
            <a:pPr marL="914400" lvl="1" indent="-342900" algn="l" rtl="0">
              <a:lnSpc>
                <a:spcPct val="90000"/>
              </a:lnSpc>
              <a:spcBef>
                <a:spcPts val="500"/>
              </a:spcBef>
              <a:spcAft>
                <a:spcPts val="0"/>
              </a:spcAft>
              <a:buClr>
                <a:schemeClr val="dk1"/>
              </a:buClr>
              <a:buSzPts val="2400"/>
              <a:buChar char="•"/>
            </a:pPr>
            <a:r>
              <a:rPr lang="en-US" sz="2400" dirty="0" err="1"/>
              <a:t>DOP_Feedback</a:t>
            </a:r>
            <a:r>
              <a:rPr lang="en-US" sz="2400" dirty="0"/>
              <a:t> (SQL Server 2022)</a:t>
            </a:r>
          </a:p>
          <a:p>
            <a:pPr marL="914400" lvl="1" indent="-342900" algn="l" rtl="0">
              <a:lnSpc>
                <a:spcPct val="90000"/>
              </a:lnSpc>
              <a:spcBef>
                <a:spcPts val="500"/>
              </a:spcBef>
              <a:spcAft>
                <a:spcPts val="0"/>
              </a:spcAft>
              <a:buClr>
                <a:schemeClr val="dk1"/>
              </a:buClr>
              <a:buSzPts val="2400"/>
              <a:buFont typeface="Arial"/>
              <a:buChar char="•"/>
            </a:pPr>
            <a:r>
              <a:rPr lang="en-US" sz="2400" b="0" i="0" dirty="0"/>
              <a:t>CE Feedback </a:t>
            </a:r>
            <a:r>
              <a:rPr lang="en-US" sz="2400" dirty="0"/>
              <a:t>(SQL Server 2022)</a:t>
            </a:r>
            <a:endParaRPr dirty="0"/>
          </a:p>
          <a:p>
            <a:pPr lvl="1" indent="-342900" algn="l">
              <a:buSzPts val="2400"/>
              <a:buChar char="•"/>
            </a:pPr>
            <a:r>
              <a:rPr lang="en-US" sz="2400" dirty="0"/>
              <a:t>Query Store Hints (SQL Server 2022 all on-prem editions, Azure SQL DB, MI, SQL Database in MS Fabric(in preview) )</a:t>
            </a:r>
            <a:endParaRPr lang="en-US" sz="2400" b="0" i="0" dirty="0"/>
          </a:p>
          <a:p>
            <a:pPr lvl="1" indent="-342900" algn="l">
              <a:buSzPts val="2400"/>
              <a:buChar char="•"/>
            </a:pPr>
            <a:r>
              <a:rPr lang="en-US" sz="2400" dirty="0">
                <a:hlinkClick r:id="rId3"/>
              </a:rPr>
              <a:t>https://github.com/microsoft/bobsql</a:t>
            </a:r>
            <a:r>
              <a:rPr lang="en-US" sz="2400" dirty="0"/>
              <a:t> </a:t>
            </a:r>
          </a:p>
          <a:p>
            <a:pPr lvl="1" indent="-190500" algn="l" rtl="0">
              <a:lnSpc>
                <a:spcPct val="90000"/>
              </a:lnSpc>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indent="107950" algn="l">
              <a:buSzPts val="1700"/>
            </a:pPr>
            <a:endParaRPr lang="en-US" sz="1700" dirty="0"/>
          </a:p>
        </p:txBody>
      </p:sp>
    </p:spTree>
    <p:extLst>
      <p:ext uri="{BB962C8B-B14F-4D97-AF65-F5344CB8AC3E}">
        <p14:creationId xmlns:p14="http://schemas.microsoft.com/office/powerpoint/2010/main" val="264767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22"/>
          <p:cNvSpPr/>
          <p:nvPr/>
        </p:nvSpPr>
        <p:spPr>
          <a:xfrm>
            <a:off x="0" y="9774"/>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 name="Google Shape;301;p2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 name="Google Shape;302;p2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 name="Google Shape;303;p2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 name="Google Shape;304;p2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 name="Google Shape;305;p22"/>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Intelligent Query Processing and Query Store</a:t>
            </a:r>
            <a:endParaRPr sz="3700" b="1" dirty="0">
              <a:solidFill>
                <a:srgbClr val="FFFFFF"/>
              </a:solidFill>
              <a:latin typeface="Calibri"/>
              <a:ea typeface="Calibri"/>
              <a:cs typeface="Calibri"/>
              <a:sym typeface="Calibri"/>
            </a:endParaRPr>
          </a:p>
        </p:txBody>
      </p:sp>
      <p:sp>
        <p:nvSpPr>
          <p:cNvPr id="306" name="Google Shape;306;p22"/>
          <p:cNvSpPr txBox="1">
            <a:spLocks noGrp="1"/>
          </p:cNvSpPr>
          <p:nvPr>
            <p:ph type="subTitle" idx="1"/>
          </p:nvPr>
        </p:nvSpPr>
        <p:spPr>
          <a:xfrm>
            <a:off x="1371599" y="1590426"/>
            <a:ext cx="9784080" cy="5257800"/>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Memory grant feedback (SQL Server 2017)</a:t>
            </a:r>
            <a:endParaRPr lang="en-US" dirty="0"/>
          </a:p>
          <a:p>
            <a:pPr marL="685800" lvl="1" indent="0" algn="l" rtl="0">
              <a:lnSpc>
                <a:spcPct val="90000"/>
              </a:lnSpc>
              <a:spcBef>
                <a:spcPts val="500"/>
              </a:spcBef>
              <a:spcAft>
                <a:spcPts val="0"/>
              </a:spcAft>
              <a:buClr>
                <a:schemeClr val="dk1"/>
              </a:buClr>
              <a:buSzPts val="2000"/>
              <a:buNone/>
            </a:pPr>
            <a:endParaRPr lang="en-US"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Can reduce spills to disk by increasing memory grants</a:t>
            </a:r>
            <a:endParaRPr dirty="0"/>
          </a:p>
          <a:p>
            <a:pPr marL="342900" lvl="0" indent="-190500" algn="l" rtl="0">
              <a:lnSpc>
                <a:spcPct val="90000"/>
              </a:lnSpc>
              <a:spcBef>
                <a:spcPts val="1000"/>
              </a:spcBef>
              <a:spcAft>
                <a:spcPts val="0"/>
              </a:spcAft>
              <a:buClr>
                <a:schemeClr val="dk1"/>
              </a:buClr>
              <a:buSzPts val="2400"/>
              <a:buFont typeface="Calibri"/>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Can reduce wasted memory by lowering memory grants that are too high</a:t>
            </a:r>
            <a:endParaRPr dirty="0"/>
          </a:p>
          <a:p>
            <a:pPr marL="342900" lvl="0" indent="-190500" algn="l" rtl="0">
              <a:lnSpc>
                <a:spcPct val="90000"/>
              </a:lnSpc>
              <a:spcBef>
                <a:spcPts val="1000"/>
              </a:spcBef>
              <a:spcAft>
                <a:spcPts val="0"/>
              </a:spcAft>
              <a:buClr>
                <a:schemeClr val="dk1"/>
              </a:buClr>
              <a:buSzPts val="2400"/>
              <a:buFont typeface="Calibri"/>
              <a:buNone/>
            </a:pPr>
            <a:endParaRPr b="0" i="0" dirty="0"/>
          </a:p>
          <a:p>
            <a:pPr marL="0" lvl="0" indent="0" algn="l" rtl="0">
              <a:lnSpc>
                <a:spcPct val="90000"/>
              </a:lnSpc>
              <a:spcBef>
                <a:spcPts val="1000"/>
              </a:spcBef>
              <a:spcAft>
                <a:spcPts val="0"/>
              </a:spcAft>
              <a:buClr>
                <a:schemeClr val="dk1"/>
              </a:buClr>
              <a:buSzPts val="2400"/>
              <a:buNone/>
            </a:pPr>
            <a:r>
              <a:rPr lang="en-US" b="0" i="0" dirty="0"/>
              <a:t>- Can result in a “zig-zag” effect where memory grants are constantly shifting up and down based on parameters passed to the affected query. Documentation says the feature will disable if this zig-zag effect happens with a query</a:t>
            </a:r>
            <a:endParaRPr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1"/>
        <p:cNvGrpSpPr/>
        <p:nvPr/>
      </p:nvGrpSpPr>
      <p:grpSpPr>
        <a:xfrm>
          <a:off x="0" y="0"/>
          <a:ext cx="0" cy="0"/>
          <a:chOff x="0" y="0"/>
          <a:chExt cx="0" cy="0"/>
        </a:xfrm>
      </p:grpSpPr>
      <p:sp>
        <p:nvSpPr>
          <p:cNvPr id="312" name="Google Shape;312;p23"/>
          <p:cNvSpPr/>
          <p:nvPr/>
        </p:nvSpPr>
        <p:spPr>
          <a:xfrm>
            <a:off x="0" y="-91440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 name="Google Shape;313;p2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 name="Google Shape;314;p2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 name="Google Shape;315;p2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 name="Google Shape;316;p2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 name="Google Shape;317;p23"/>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a:lnSpc>
                <a:spcPct val="90000"/>
              </a:lnSpc>
              <a:spcBef>
                <a:spcPts val="0"/>
              </a:spcBef>
              <a:spcAft>
                <a:spcPts val="0"/>
              </a:spcAft>
              <a:buNone/>
            </a:pPr>
            <a:r>
              <a:rPr lang="en-US" sz="3600" b="1" i="0" dirty="0">
                <a:solidFill>
                  <a:srgbClr val="FFFFFF"/>
                </a:solidFill>
                <a:latin typeface="Calibri"/>
                <a:ea typeface="Calibri"/>
                <a:cs typeface="Calibri"/>
                <a:sym typeface="Calibri"/>
              </a:rPr>
              <a:t>Intelligent Query Processing and Query Store</a:t>
            </a:r>
            <a:endParaRPr lang="en-US" dirty="0"/>
          </a:p>
        </p:txBody>
      </p:sp>
      <p:sp>
        <p:nvSpPr>
          <p:cNvPr id="318" name="Google Shape;318;p23"/>
          <p:cNvSpPr txBox="1">
            <a:spLocks noGrp="1"/>
          </p:cNvSpPr>
          <p:nvPr>
            <p:ph type="subTitle" idx="1"/>
          </p:nvPr>
        </p:nvSpPr>
        <p:spPr>
          <a:xfrm>
            <a:off x="1371599" y="2054317"/>
            <a:ext cx="9784080" cy="3450056"/>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Memory grant feedback (SQL Server 2017)</a:t>
            </a:r>
            <a:endParaRPr dirty="0"/>
          </a:p>
          <a:p>
            <a:pPr marL="685800" lvl="1" indent="0" algn="l" rtl="0">
              <a:lnSpc>
                <a:spcPct val="90000"/>
              </a:lnSpc>
              <a:spcBef>
                <a:spcPts val="500"/>
              </a:spcBef>
              <a:spcAft>
                <a:spcPts val="0"/>
              </a:spcAft>
              <a:buClr>
                <a:schemeClr val="dk1"/>
              </a:buClr>
              <a:buSzPts val="2000"/>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Feedback is lost on SQL Server restart or use of RECOMPILE</a:t>
            </a:r>
            <a:endParaRPr dirty="0"/>
          </a:p>
          <a:p>
            <a:pPr marL="342900" lvl="0" indent="-190500" algn="l" rtl="0">
              <a:lnSpc>
                <a:spcPct val="90000"/>
              </a:lnSpc>
              <a:spcBef>
                <a:spcPts val="1000"/>
              </a:spcBef>
              <a:spcAft>
                <a:spcPts val="0"/>
              </a:spcAft>
              <a:buClr>
                <a:schemeClr val="dk1"/>
              </a:buClr>
              <a:buSzPts val="2400"/>
              <a:buFont typeface="Calibri"/>
              <a:buNone/>
            </a:pPr>
            <a:endParaRPr b="0" i="0" dirty="0"/>
          </a:p>
          <a:p>
            <a:pPr marL="0" lvl="0" indent="0" algn="l" rtl="0">
              <a:lnSpc>
                <a:spcPct val="90000"/>
              </a:lnSpc>
              <a:spcBef>
                <a:spcPts val="1000"/>
              </a:spcBef>
              <a:spcAft>
                <a:spcPts val="0"/>
              </a:spcAft>
              <a:buClr>
                <a:schemeClr val="dk1"/>
              </a:buClr>
              <a:buSzPts val="2400"/>
              <a:buNone/>
            </a:pPr>
            <a:r>
              <a:rPr lang="en-US" b="0" i="0" dirty="0"/>
              <a:t>- Needs database compatibility level 140 for batch mode and 150 for row mode</a:t>
            </a:r>
            <a:endParaRPr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 name="Google Shape;325;p2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 name="Google Shape;326;p2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 name="Google Shape;327;p2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 name="Google Shape;328;p2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 name="Google Shape;329;p24"/>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r>
              <a:rPr lang="en-US" sz="3600" b="1" dirty="0">
                <a:solidFill>
                  <a:srgbClr val="FFFFFF"/>
                </a:solidFill>
              </a:rPr>
              <a:t>Intelligent Query Processing and </a:t>
            </a:r>
            <a:r>
              <a:rPr lang="en-US" sz="3600" b="1" i="0" dirty="0">
                <a:solidFill>
                  <a:srgbClr val="FFFFFF"/>
                </a:solidFill>
                <a:latin typeface="Calibri"/>
                <a:ea typeface="Calibri"/>
                <a:cs typeface="Calibri"/>
                <a:sym typeface="Calibri"/>
              </a:rPr>
              <a:t>Query Store</a:t>
            </a:r>
            <a:endParaRPr lang="en-US" dirty="0"/>
          </a:p>
        </p:txBody>
      </p:sp>
      <p:sp>
        <p:nvSpPr>
          <p:cNvPr id="330" name="Google Shape;330;p24"/>
          <p:cNvSpPr txBox="1">
            <a:spLocks noGrp="1"/>
          </p:cNvSpPr>
          <p:nvPr>
            <p:ph type="subTitle" idx="1"/>
          </p:nvPr>
        </p:nvSpPr>
        <p:spPr>
          <a:xfrm>
            <a:off x="1371599" y="2873372"/>
            <a:ext cx="9724031" cy="3573130"/>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Persisted and Percentile memory grant feedback (SQL Server 2022)</a:t>
            </a:r>
            <a:endParaRPr sz="2400" dirty="0"/>
          </a:p>
          <a:p>
            <a:pPr marL="685800" lvl="1" indent="0" algn="l" rtl="0">
              <a:lnSpc>
                <a:spcPct val="90000"/>
              </a:lnSpc>
              <a:spcBef>
                <a:spcPts val="500"/>
              </a:spcBef>
              <a:spcAft>
                <a:spcPts val="0"/>
              </a:spcAft>
              <a:buClr>
                <a:schemeClr val="dk1"/>
              </a:buClr>
              <a:buSzPts val="2000"/>
              <a:buNone/>
            </a:pPr>
            <a:endParaRPr sz="2400" dirty="0"/>
          </a:p>
          <a:p>
            <a:pPr marL="685800" lvl="1" indent="0" algn="l" rtl="0">
              <a:lnSpc>
                <a:spcPct val="90000"/>
              </a:lnSpc>
              <a:spcBef>
                <a:spcPts val="500"/>
              </a:spcBef>
              <a:spcAft>
                <a:spcPts val="0"/>
              </a:spcAft>
              <a:buClr>
                <a:schemeClr val="dk1"/>
              </a:buClr>
              <a:buSzPts val="2400"/>
              <a:buNone/>
            </a:pPr>
            <a:r>
              <a:rPr lang="en-US" sz="2400" dirty="0"/>
              <a:t>- Needs </a:t>
            </a:r>
            <a:r>
              <a:rPr lang="en-US" sz="2400" dirty="0" err="1"/>
              <a:t>compat</a:t>
            </a:r>
            <a:r>
              <a:rPr lang="en-US" sz="2400" dirty="0"/>
              <a:t> level 140 and higher. </a:t>
            </a:r>
            <a:endParaRPr sz="2400" dirty="0"/>
          </a:p>
          <a:p>
            <a:pPr marL="1028700" lvl="1" indent="-190500" algn="l" rtl="0">
              <a:lnSpc>
                <a:spcPct val="90000"/>
              </a:lnSpc>
              <a:spcBef>
                <a:spcPts val="500"/>
              </a:spcBef>
              <a:spcAft>
                <a:spcPts val="0"/>
              </a:spcAft>
              <a:buClr>
                <a:schemeClr val="dk1"/>
              </a:buClr>
              <a:buSzPts val="2400"/>
              <a:buFont typeface="Calibri"/>
              <a:buNone/>
            </a:pPr>
            <a:endParaRPr sz="2400" dirty="0"/>
          </a:p>
          <a:p>
            <a:pPr marL="1028700" lvl="1" indent="-342900" algn="l" rtl="0">
              <a:lnSpc>
                <a:spcPct val="90000"/>
              </a:lnSpc>
              <a:spcBef>
                <a:spcPts val="500"/>
              </a:spcBef>
              <a:spcAft>
                <a:spcPts val="0"/>
              </a:spcAft>
              <a:buClr>
                <a:schemeClr val="dk1"/>
              </a:buClr>
              <a:buSzPts val="2400"/>
              <a:buFontTx/>
              <a:buChar char="-"/>
            </a:pPr>
            <a:r>
              <a:rPr lang="en-US" sz="2400" b="0" i="0" dirty="0"/>
              <a:t>Needs Query Store enabled and in read-write mode.</a:t>
            </a:r>
          </a:p>
          <a:p>
            <a:pPr marL="1028700" lvl="1" indent="-342900" algn="l">
              <a:buSzPts val="2400"/>
              <a:buFontTx/>
              <a:buChar char="-"/>
            </a:pPr>
            <a:endParaRPr lang="en-US" sz="2400" dirty="0"/>
          </a:p>
          <a:p>
            <a:pPr marL="1028700" lvl="1" indent="-342900" algn="l">
              <a:buSzPts val="2400"/>
              <a:buFontTx/>
              <a:buChar char="-"/>
            </a:pPr>
            <a:r>
              <a:rPr lang="en-US" sz="2400" dirty="0"/>
              <a:t>Feedback will be persisted in the </a:t>
            </a:r>
            <a:r>
              <a:rPr lang="en-US" sz="2400" dirty="0" err="1"/>
              <a:t>sys.query_store_plan_feedback</a:t>
            </a:r>
            <a:r>
              <a:rPr lang="en-US" sz="2400" dirty="0"/>
              <a:t> catalog view</a:t>
            </a:r>
          </a:p>
          <a:p>
            <a:pPr marL="1028700" lvl="1" indent="-342900" algn="l" rtl="0">
              <a:lnSpc>
                <a:spcPct val="90000"/>
              </a:lnSpc>
              <a:spcBef>
                <a:spcPts val="500"/>
              </a:spcBef>
              <a:spcAft>
                <a:spcPts val="0"/>
              </a:spcAft>
              <a:buClr>
                <a:schemeClr val="dk1"/>
              </a:buClr>
              <a:buSzPts val="2400"/>
              <a:buFontTx/>
              <a:buChar char="-"/>
            </a:pPr>
            <a:endParaRPr dirty="0"/>
          </a:p>
          <a:p>
            <a:pPr marL="1028700" lvl="1" indent="-215900" algn="l" rtl="0">
              <a:lnSpc>
                <a:spcPct val="90000"/>
              </a:lnSpc>
              <a:spcBef>
                <a:spcPts val="500"/>
              </a:spcBef>
              <a:spcAft>
                <a:spcPts val="0"/>
              </a:spcAft>
              <a:buClr>
                <a:schemeClr val="dk1"/>
              </a:buClr>
              <a:buSzPts val="2000"/>
              <a:buFont typeface="Calibri"/>
              <a:buNone/>
            </a:pPr>
            <a:endParaRPr b="0" i="0" dirty="0"/>
          </a:p>
          <a:p>
            <a:pPr marL="0" lvl="0" indent="0" algn="l" rtl="0">
              <a:lnSpc>
                <a:spcPct val="90000"/>
              </a:lnSpc>
              <a:spcBef>
                <a:spcPts val="1000"/>
              </a:spcBef>
              <a:spcAft>
                <a:spcPts val="0"/>
              </a:spcAft>
              <a:buClr>
                <a:schemeClr val="dk1"/>
              </a:buClr>
              <a:buSzPts val="1700"/>
              <a:buNone/>
            </a:pPr>
            <a:endParaRPr sz="1700" b="0" i="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g34b53be2b6c_0_0"/>
          <p:cNvSpPr/>
          <p:nvPr/>
        </p:nvSpPr>
        <p:spPr>
          <a:xfrm>
            <a:off x="0" y="0"/>
            <a:ext cx="12192000" cy="2532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 name="Google Shape;337;g34b53be2b6c_0_0"/>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 name="Google Shape;338;g34b53be2b6c_0_0"/>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 name="Google Shape;339;g34b53be2b6c_0_0"/>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 name="Google Shape;340;g34b53be2b6c_0_0"/>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 name="Google Shape;341;g34b53be2b6c_0_0"/>
          <p:cNvSpPr txBox="1">
            <a:spLocks noGrp="1"/>
          </p:cNvSpPr>
          <p:nvPr>
            <p:ph type="ctrTitle"/>
          </p:nvPr>
        </p:nvSpPr>
        <p:spPr>
          <a:xfrm>
            <a:off x="1371599" y="258324"/>
            <a:ext cx="9896100" cy="1036200"/>
          </a:xfrm>
          <a:prstGeom prst="rect">
            <a:avLst/>
          </a:prstGeom>
          <a:noFill/>
          <a:ln>
            <a:noFill/>
          </a:ln>
        </p:spPr>
        <p:txBody>
          <a:bodyPr spcFirstLastPara="1" wrap="square" lIns="91425" tIns="45700" rIns="91425" bIns="45700" anchor="ctr" anchorCtr="0">
            <a:normAutofit/>
          </a:bodyPr>
          <a:lstStyle/>
          <a:p>
            <a:r>
              <a:rPr lang="en-US" sz="3600" b="1" dirty="0">
                <a:solidFill>
                  <a:srgbClr val="FFFFFF"/>
                </a:solidFill>
              </a:rPr>
              <a:t>Intelligent Query Processing and </a:t>
            </a:r>
            <a:r>
              <a:rPr lang="en-US" sz="3600" b="1" i="0" dirty="0">
                <a:solidFill>
                  <a:srgbClr val="FFFFFF"/>
                </a:solidFill>
                <a:latin typeface="Calibri"/>
                <a:ea typeface="Calibri"/>
                <a:cs typeface="Calibri"/>
                <a:sym typeface="Calibri"/>
              </a:rPr>
              <a:t>Query Store</a:t>
            </a:r>
            <a:endParaRPr lang="en-US" dirty="0"/>
          </a:p>
        </p:txBody>
      </p:sp>
      <p:sp>
        <p:nvSpPr>
          <p:cNvPr id="342" name="Google Shape;342;g34b53be2b6c_0_0"/>
          <p:cNvSpPr txBox="1">
            <a:spLocks noGrp="1"/>
          </p:cNvSpPr>
          <p:nvPr>
            <p:ph type="subTitle" idx="1"/>
          </p:nvPr>
        </p:nvSpPr>
        <p:spPr>
          <a:xfrm>
            <a:off x="1371598" y="1855681"/>
            <a:ext cx="10259569" cy="935401"/>
          </a:xfrm>
          <a:prstGeom prst="rect">
            <a:avLst/>
          </a:prstGeom>
          <a:noFill/>
          <a:ln>
            <a:noFill/>
          </a:ln>
        </p:spPr>
        <p:txBody>
          <a:bodyPr spcFirstLastPara="1" wrap="square" lIns="91425" tIns="45700" rIns="91425" bIns="45700" anchor="ctr" anchorCtr="0">
            <a:normAutofit fontScale="25000" lnSpcReduction="20000"/>
          </a:bodyPr>
          <a:lstStyle/>
          <a:p>
            <a:pPr marL="685800" lvl="1" indent="0" algn="l" rtl="0">
              <a:lnSpc>
                <a:spcPct val="90000"/>
              </a:lnSpc>
              <a:spcBef>
                <a:spcPts val="500"/>
              </a:spcBef>
              <a:spcAft>
                <a:spcPts val="0"/>
              </a:spcAft>
              <a:buClr>
                <a:schemeClr val="dk1"/>
              </a:buClr>
              <a:buSzPct val="100000"/>
              <a:buNone/>
            </a:pPr>
            <a:endParaRPr dirty="0"/>
          </a:p>
          <a:p>
            <a:pPr marL="1028700" lvl="1" indent="-215900" algn="l" rtl="0">
              <a:lnSpc>
                <a:spcPct val="90000"/>
              </a:lnSpc>
              <a:spcBef>
                <a:spcPts val="500"/>
              </a:spcBef>
              <a:spcAft>
                <a:spcPts val="0"/>
              </a:spcAft>
              <a:buClr>
                <a:schemeClr val="dk1"/>
              </a:buClr>
              <a:buSzPct val="100000"/>
              <a:buFont typeface="Calibri"/>
              <a:buNone/>
            </a:pPr>
            <a:endParaRPr b="0" i="0" dirty="0"/>
          </a:p>
          <a:p>
            <a:pPr marL="0" lvl="0" indent="0" algn="l" rtl="0">
              <a:lnSpc>
                <a:spcPct val="90000"/>
              </a:lnSpc>
              <a:spcBef>
                <a:spcPts val="1000"/>
              </a:spcBef>
              <a:spcAft>
                <a:spcPts val="0"/>
              </a:spcAft>
              <a:buClr>
                <a:schemeClr val="dk1"/>
              </a:buClr>
              <a:buSzPct val="100000"/>
            </a:pPr>
            <a:r>
              <a:rPr lang="en-US" sz="9600" b="0" i="0" dirty="0"/>
              <a:t>Persisted And Percentile Memory Grant Feedback (SQL Server 2022)</a:t>
            </a:r>
          </a:p>
          <a:p>
            <a:pPr marL="0" lvl="0" indent="107950" algn="l" rtl="0">
              <a:lnSpc>
                <a:spcPct val="90000"/>
              </a:lnSpc>
              <a:spcBef>
                <a:spcPts val="1000"/>
              </a:spcBef>
              <a:spcAft>
                <a:spcPts val="0"/>
              </a:spcAft>
              <a:buClr>
                <a:schemeClr val="dk1"/>
              </a:buClr>
              <a:buSzPct val="100000"/>
              <a:buFont typeface="Arial"/>
              <a:buNone/>
            </a:pPr>
            <a:endParaRPr sz="1700" dirty="0"/>
          </a:p>
          <a:p>
            <a:pPr marL="0" lvl="0" indent="107950" algn="l" rtl="0">
              <a:lnSpc>
                <a:spcPct val="90000"/>
              </a:lnSpc>
              <a:spcBef>
                <a:spcPts val="1000"/>
              </a:spcBef>
              <a:spcAft>
                <a:spcPts val="0"/>
              </a:spcAft>
              <a:buClr>
                <a:schemeClr val="dk1"/>
              </a:buClr>
              <a:buSzPct val="100000"/>
              <a:buFont typeface="Arial"/>
              <a:buNone/>
            </a:pPr>
            <a:endParaRPr sz="1700" dirty="0"/>
          </a:p>
          <a:p>
            <a:pPr marL="0" lvl="0" indent="107950" algn="l" rtl="0">
              <a:lnSpc>
                <a:spcPct val="90000"/>
              </a:lnSpc>
              <a:spcBef>
                <a:spcPts val="1000"/>
              </a:spcBef>
              <a:spcAft>
                <a:spcPts val="0"/>
              </a:spcAft>
              <a:buClr>
                <a:schemeClr val="dk1"/>
              </a:buClr>
              <a:buSzPct val="100000"/>
              <a:buFont typeface="Arial"/>
              <a:buNone/>
            </a:pPr>
            <a:endParaRPr sz="1700" dirty="0"/>
          </a:p>
        </p:txBody>
      </p:sp>
      <p:pic>
        <p:nvPicPr>
          <p:cNvPr id="343" name="Google Shape;343;g34b53be2b6c_0_0"/>
          <p:cNvPicPr preferRelativeResize="0"/>
          <p:nvPr/>
        </p:nvPicPr>
        <p:blipFill>
          <a:blip r:embed="rId3">
            <a:alphaModFix/>
          </a:blip>
          <a:stretch>
            <a:fillRect/>
          </a:stretch>
        </p:blipFill>
        <p:spPr>
          <a:xfrm>
            <a:off x="1797700" y="2958299"/>
            <a:ext cx="7763758" cy="3276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0"/>
        <p:cNvGrpSpPr/>
        <p:nvPr/>
      </p:nvGrpSpPr>
      <p:grpSpPr>
        <a:xfrm>
          <a:off x="0" y="0"/>
          <a:ext cx="0" cy="0"/>
          <a:chOff x="0" y="0"/>
          <a:chExt cx="0" cy="0"/>
        </a:xfrm>
      </p:grpSpPr>
      <p:sp>
        <p:nvSpPr>
          <p:cNvPr id="361" name="Google Shape;361;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 name="Google Shape;362;p2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 name="Google Shape;363;p2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 name="Google Shape;364;p2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 name="Google Shape;365;p2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 name="Google Shape;366;p26"/>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r>
              <a:rPr lang="en-US" sz="3600" b="1" dirty="0">
                <a:solidFill>
                  <a:srgbClr val="FFFFFF"/>
                </a:solidFill>
              </a:rPr>
              <a:t>Intelligent Query Processing and </a:t>
            </a:r>
            <a:r>
              <a:rPr lang="en-US" sz="3600" b="1" i="0" dirty="0">
                <a:solidFill>
                  <a:srgbClr val="FFFFFF"/>
                </a:solidFill>
                <a:latin typeface="Calibri"/>
                <a:ea typeface="Calibri"/>
                <a:cs typeface="Calibri"/>
                <a:sym typeface="Calibri"/>
              </a:rPr>
              <a:t>Query Store</a:t>
            </a:r>
            <a:endParaRPr lang="en-US" dirty="0"/>
          </a:p>
        </p:txBody>
      </p:sp>
      <p:sp>
        <p:nvSpPr>
          <p:cNvPr id="367" name="Google Shape;367;p26"/>
          <p:cNvSpPr txBox="1">
            <a:spLocks noGrp="1"/>
          </p:cNvSpPr>
          <p:nvPr>
            <p:ph type="subTitle" idx="1"/>
          </p:nvPr>
        </p:nvSpPr>
        <p:spPr>
          <a:xfrm>
            <a:off x="1371599" y="2369007"/>
            <a:ext cx="9724031" cy="4230669"/>
          </a:xfrm>
          <a:prstGeom prst="rect">
            <a:avLst/>
          </a:prstGeom>
          <a:noFill/>
          <a:ln>
            <a:noFill/>
          </a:ln>
        </p:spPr>
        <p:txBody>
          <a:bodyPr spcFirstLastPara="1" wrap="square" lIns="91425" tIns="45700" rIns="91425" bIns="45700" anchor="ctr" anchorCtr="0">
            <a:normAutofit lnSpcReduction="10000"/>
          </a:bodyPr>
          <a:lstStyle/>
          <a:p>
            <a:pPr marL="1028700" lvl="1" indent="-342900" algn="l" rtl="0">
              <a:lnSpc>
                <a:spcPct val="90000"/>
              </a:lnSpc>
              <a:spcBef>
                <a:spcPts val="0"/>
              </a:spcBef>
              <a:spcAft>
                <a:spcPts val="0"/>
              </a:spcAft>
              <a:buClr>
                <a:schemeClr val="dk1"/>
              </a:buClr>
              <a:buSzPts val="2400"/>
              <a:buFont typeface="Arial"/>
              <a:buChar char="•"/>
            </a:pPr>
            <a:r>
              <a:rPr lang="en-US" sz="2400" dirty="0" err="1"/>
              <a:t>DOP_Feedback</a:t>
            </a:r>
            <a:r>
              <a:rPr lang="en-US" sz="2400" dirty="0"/>
              <a:t> (SQL Server 2022)</a:t>
            </a:r>
            <a:endParaRPr sz="2400" b="0" i="0" dirty="0"/>
          </a:p>
          <a:p>
            <a:pPr marL="685800" lvl="1" indent="0" algn="l" rtl="0">
              <a:lnSpc>
                <a:spcPct val="90000"/>
              </a:lnSpc>
              <a:spcBef>
                <a:spcPts val="500"/>
              </a:spcBef>
              <a:spcAft>
                <a:spcPts val="0"/>
              </a:spcAft>
              <a:buClr>
                <a:schemeClr val="dk1"/>
              </a:buClr>
              <a:buSzPts val="2000"/>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Needs </a:t>
            </a:r>
            <a:r>
              <a:rPr lang="en-US" b="0" i="0" dirty="0" err="1"/>
              <a:t>compat</a:t>
            </a:r>
            <a:r>
              <a:rPr lang="en-US" b="0" i="0" dirty="0"/>
              <a:t> level 160</a:t>
            </a:r>
            <a:endParaRPr dirty="0"/>
          </a:p>
          <a:p>
            <a:pPr marL="342900" lvl="0" indent="-190500" algn="l" rtl="0">
              <a:lnSpc>
                <a:spcPct val="90000"/>
              </a:lnSpc>
              <a:spcBef>
                <a:spcPts val="1000"/>
              </a:spcBef>
              <a:spcAft>
                <a:spcPts val="0"/>
              </a:spcAft>
              <a:buClr>
                <a:schemeClr val="dk1"/>
              </a:buClr>
              <a:buSzPts val="2400"/>
              <a:buFont typeface="Calibri"/>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dirty="0"/>
              <a:t>Needs Query Store enabled and in read/write mode</a:t>
            </a:r>
            <a:endParaRPr dirty="0"/>
          </a:p>
          <a:p>
            <a:pPr marL="342900" lvl="0" indent="-190500" algn="l" rtl="0">
              <a:lnSpc>
                <a:spcPct val="90000"/>
              </a:lnSpc>
              <a:spcBef>
                <a:spcPts val="1000"/>
              </a:spcBef>
              <a:spcAft>
                <a:spcPts val="0"/>
              </a:spcAft>
              <a:buClr>
                <a:schemeClr val="dk1"/>
              </a:buClr>
              <a:buSzPts val="2400"/>
              <a:buFont typeface="Calibri"/>
              <a:buNone/>
            </a:pPr>
            <a:endParaRPr dirty="0"/>
          </a:p>
          <a:p>
            <a:pPr marL="342900" lvl="0" indent="-342900" algn="l" rtl="0">
              <a:lnSpc>
                <a:spcPct val="90000"/>
              </a:lnSpc>
              <a:spcBef>
                <a:spcPts val="1000"/>
              </a:spcBef>
              <a:spcAft>
                <a:spcPts val="0"/>
              </a:spcAft>
              <a:buClr>
                <a:schemeClr val="dk1"/>
              </a:buClr>
              <a:buSzPts val="2400"/>
              <a:buFont typeface="Calibri"/>
              <a:buChar char="-"/>
            </a:pPr>
            <a:r>
              <a:rPr lang="en-US" dirty="0"/>
              <a:t>Only verified feedback is persisted</a:t>
            </a:r>
            <a:endParaRPr dirty="0"/>
          </a:p>
          <a:p>
            <a:pPr marL="342900" lvl="0" indent="-190500" algn="l" rtl="0">
              <a:lnSpc>
                <a:spcPct val="90000"/>
              </a:lnSpc>
              <a:spcBef>
                <a:spcPts val="1000"/>
              </a:spcBef>
              <a:spcAft>
                <a:spcPts val="0"/>
              </a:spcAft>
              <a:buClr>
                <a:schemeClr val="dk1"/>
              </a:buClr>
              <a:buSzPts val="2400"/>
              <a:buFont typeface="Calibri"/>
              <a:buNone/>
            </a:pPr>
            <a:endParaRPr dirty="0"/>
          </a:p>
          <a:p>
            <a:pPr marL="0" lvl="0" indent="0" algn="l" rtl="0">
              <a:lnSpc>
                <a:spcPct val="90000"/>
              </a:lnSpc>
              <a:spcBef>
                <a:spcPts val="1000"/>
              </a:spcBef>
              <a:spcAft>
                <a:spcPts val="0"/>
              </a:spcAft>
              <a:buClr>
                <a:schemeClr val="dk1"/>
              </a:buClr>
              <a:buSzPts val="2400"/>
              <a:buNone/>
            </a:pPr>
            <a:r>
              <a:rPr lang="en-US" dirty="0"/>
              <a:t>- Feedback will be persisted in the </a:t>
            </a:r>
            <a:r>
              <a:rPr lang="en-US" dirty="0" err="1"/>
              <a:t>sys.query_store_plan_feedback</a:t>
            </a:r>
            <a:r>
              <a:rPr lang="en-US" dirty="0"/>
              <a:t> catalog view when we reach a stable degree of parallelism feedback value.</a:t>
            </a:r>
            <a:endParaRPr dirty="0"/>
          </a:p>
          <a:p>
            <a:pPr marL="0" lvl="0" indent="0" algn="l" rtl="0">
              <a:lnSpc>
                <a:spcPct val="90000"/>
              </a:lnSpc>
              <a:spcBef>
                <a:spcPts val="1000"/>
              </a:spcBef>
              <a:spcAft>
                <a:spcPts val="0"/>
              </a:spcAft>
              <a:buClr>
                <a:schemeClr val="dk1"/>
              </a:buClr>
              <a:buSzPts val="1700"/>
              <a:buNone/>
            </a:pPr>
            <a:endParaRPr sz="1700" b="0" i="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a:extLst>
            <a:ext uri="{FF2B5EF4-FFF2-40B4-BE49-F238E27FC236}">
              <a16:creationId xmlns:a16="http://schemas.microsoft.com/office/drawing/2014/main" id="{1AC5CB7C-25B7-8B95-330A-536B6EC0F772}"/>
            </a:ext>
          </a:extLst>
        </p:cNvPr>
        <p:cNvGrpSpPr/>
        <p:nvPr/>
      </p:nvGrpSpPr>
      <p:grpSpPr>
        <a:xfrm>
          <a:off x="0" y="0"/>
          <a:ext cx="0" cy="0"/>
          <a:chOff x="0" y="0"/>
          <a:chExt cx="0" cy="0"/>
        </a:xfrm>
      </p:grpSpPr>
      <p:sp>
        <p:nvSpPr>
          <p:cNvPr id="263" name="Google Shape;263;p19">
            <a:extLst>
              <a:ext uri="{FF2B5EF4-FFF2-40B4-BE49-F238E27FC236}">
                <a16:creationId xmlns:a16="http://schemas.microsoft.com/office/drawing/2014/main" id="{77973447-ED59-C92F-FFF7-CFF0054C1851}"/>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 name="Google Shape;264;p19">
            <a:extLst>
              <a:ext uri="{FF2B5EF4-FFF2-40B4-BE49-F238E27FC236}">
                <a16:creationId xmlns:a16="http://schemas.microsoft.com/office/drawing/2014/main" id="{88027680-4E87-F95F-0BD0-87237A736CD3}"/>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p19">
            <a:extLst>
              <a:ext uri="{FF2B5EF4-FFF2-40B4-BE49-F238E27FC236}">
                <a16:creationId xmlns:a16="http://schemas.microsoft.com/office/drawing/2014/main" id="{C0F1C72D-C0C9-CE3F-245D-69FA6B812EDB}"/>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p19">
            <a:extLst>
              <a:ext uri="{FF2B5EF4-FFF2-40B4-BE49-F238E27FC236}">
                <a16:creationId xmlns:a16="http://schemas.microsoft.com/office/drawing/2014/main" id="{B29D6735-DF70-E01B-9BB3-1AEF1D876E88}"/>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19">
            <a:extLst>
              <a:ext uri="{FF2B5EF4-FFF2-40B4-BE49-F238E27FC236}">
                <a16:creationId xmlns:a16="http://schemas.microsoft.com/office/drawing/2014/main" id="{8572D856-4526-3748-A9C2-9ADBC917DCDD}"/>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 name="Google Shape;268;p19">
            <a:extLst>
              <a:ext uri="{FF2B5EF4-FFF2-40B4-BE49-F238E27FC236}">
                <a16:creationId xmlns:a16="http://schemas.microsoft.com/office/drawing/2014/main" id="{D8F0FE24-2A94-E0EE-2B9D-12BCC88B2CF4}"/>
              </a:ext>
            </a:extLst>
          </p:cNvPr>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Leveraging Query Store for Improved Performance</a:t>
            </a:r>
            <a:endParaRPr sz="3700" b="1" dirty="0">
              <a:solidFill>
                <a:srgbClr val="FFFFFF"/>
              </a:solidFill>
              <a:latin typeface="Calibri"/>
              <a:ea typeface="Calibri"/>
              <a:cs typeface="Calibri"/>
              <a:sym typeface="Calibri"/>
            </a:endParaRPr>
          </a:p>
        </p:txBody>
      </p:sp>
      <p:sp>
        <p:nvSpPr>
          <p:cNvPr id="269" name="Google Shape;269;p19">
            <a:extLst>
              <a:ext uri="{FF2B5EF4-FFF2-40B4-BE49-F238E27FC236}">
                <a16:creationId xmlns:a16="http://schemas.microsoft.com/office/drawing/2014/main" id="{82018EA7-C8E1-3164-A267-FC2B47F20D38}"/>
              </a:ext>
            </a:extLst>
          </p:cNvPr>
          <p:cNvSpPr txBox="1">
            <a:spLocks noGrp="1"/>
          </p:cNvSpPr>
          <p:nvPr>
            <p:ph type="subTitle" idx="1"/>
          </p:nvPr>
        </p:nvSpPr>
        <p:spPr>
          <a:xfrm>
            <a:off x="1371599" y="1589186"/>
            <a:ext cx="9723900" cy="3697200"/>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2400"/>
              <a:buNone/>
            </a:pPr>
            <a:r>
              <a:rPr lang="en-US" sz="4000" b="0" i="0" dirty="0"/>
              <a:t>How is Query Store Configured?</a:t>
            </a:r>
            <a:endParaRPr sz="4000" dirty="0"/>
          </a:p>
        </p:txBody>
      </p:sp>
    </p:spTree>
    <p:extLst>
      <p:ext uri="{BB962C8B-B14F-4D97-AF65-F5344CB8AC3E}">
        <p14:creationId xmlns:p14="http://schemas.microsoft.com/office/powerpoint/2010/main" val="1310396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8"/>
        <p:cNvGrpSpPr/>
        <p:nvPr/>
      </p:nvGrpSpPr>
      <p:grpSpPr>
        <a:xfrm>
          <a:off x="0" y="0"/>
          <a:ext cx="0" cy="0"/>
          <a:chOff x="0" y="0"/>
          <a:chExt cx="0" cy="0"/>
        </a:xfrm>
      </p:grpSpPr>
      <p:sp>
        <p:nvSpPr>
          <p:cNvPr id="409" name="Google Shape;409;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 name="Google Shape;410;p1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 name="Google Shape;411;p1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 name="Google Shape;412;p1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 name="Google Shape;413;p1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 name="Google Shape;414;p13"/>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15" name="Google Shape;415;p13"/>
          <p:cNvSpPr txBox="1">
            <a:spLocks noGrp="1"/>
          </p:cNvSpPr>
          <p:nvPr>
            <p:ph type="subTitle" idx="1"/>
          </p:nvPr>
        </p:nvSpPr>
        <p:spPr>
          <a:xfrm>
            <a:off x="1371599" y="1698310"/>
            <a:ext cx="9724031" cy="5135287"/>
          </a:xfrm>
          <a:prstGeom prst="rect">
            <a:avLst/>
          </a:prstGeom>
          <a:noFill/>
          <a:ln>
            <a:noFill/>
          </a:ln>
        </p:spPr>
        <p:txBody>
          <a:bodyPr spcFirstLastPara="1" wrap="square" lIns="91425" tIns="45700" rIns="91425" bIns="45700" anchor="ctr" anchorCtr="0">
            <a:normAutofit/>
          </a:bodyPr>
          <a:lstStyle/>
          <a:p>
            <a:pPr marL="228600" indent="0" algn="l"/>
            <a:r>
              <a:rPr lang="en-US" dirty="0"/>
              <a:t>T-SQL: ALTER DATABASE </a:t>
            </a:r>
            <a:r>
              <a:rPr lang="en-US" dirty="0" err="1"/>
              <a:t>MyDB</a:t>
            </a:r>
            <a:r>
              <a:rPr lang="en-US" dirty="0"/>
              <a:t> SET QUERY_STORE = ON;</a:t>
            </a:r>
            <a:endParaRPr dirty="0"/>
          </a:p>
          <a:p>
            <a:pPr marL="228600" lvl="0" indent="0" algn="l" rtl="0">
              <a:lnSpc>
                <a:spcPct val="90000"/>
              </a:lnSpc>
              <a:spcBef>
                <a:spcPts val="1000"/>
              </a:spcBef>
              <a:spcAft>
                <a:spcPts val="0"/>
              </a:spcAft>
              <a:buClr>
                <a:schemeClr val="dk1"/>
              </a:buClr>
              <a:buSzPts val="2400"/>
              <a:buNone/>
            </a:pPr>
            <a:endParaRPr dirty="0"/>
          </a:p>
          <a:p>
            <a:pPr algn="l"/>
            <a:r>
              <a:rPr lang="en-US" dirty="0"/>
              <a:t>PowerShell via </a:t>
            </a:r>
            <a:r>
              <a:rPr lang="en-US" dirty="0" err="1"/>
              <a:t>DBATools</a:t>
            </a:r>
            <a:r>
              <a:rPr lang="en-US" dirty="0"/>
              <a:t>:</a:t>
            </a:r>
          </a:p>
          <a:p>
            <a:pPr algn="l"/>
            <a:endParaRPr lang="en-US" dirty="0"/>
          </a:p>
          <a:p>
            <a:pPr algn="l"/>
            <a:r>
              <a:rPr lang="en-US" dirty="0"/>
              <a:t>Set-</a:t>
            </a:r>
            <a:r>
              <a:rPr lang="en-US" dirty="0" err="1"/>
              <a:t>DbaDbQueryStoreOption</a:t>
            </a:r>
            <a:r>
              <a:rPr lang="en-US" dirty="0"/>
              <a:t> -</a:t>
            </a:r>
            <a:r>
              <a:rPr lang="en-US" dirty="0" err="1"/>
              <a:t>SqlInstance</a:t>
            </a:r>
            <a:r>
              <a:rPr lang="en-US" dirty="0"/>
              <a:t> ServerA -State </a:t>
            </a:r>
            <a:r>
              <a:rPr lang="en-US" dirty="0" err="1"/>
              <a:t>ReadWrite</a:t>
            </a:r>
            <a:r>
              <a:rPr lang="en-US" dirty="0"/>
              <a:t> </a:t>
            </a:r>
          </a:p>
          <a:p>
            <a:pPr algn="l"/>
            <a:r>
              <a:rPr lang="en-US" dirty="0"/>
              <a:t>-</a:t>
            </a:r>
            <a:r>
              <a:rPr lang="en-US" dirty="0" err="1"/>
              <a:t>FlushInterval</a:t>
            </a:r>
            <a:r>
              <a:rPr lang="en-US" dirty="0"/>
              <a:t> 900 -</a:t>
            </a:r>
            <a:r>
              <a:rPr lang="en-US" dirty="0" err="1"/>
              <a:t>CollectionInterval</a:t>
            </a:r>
            <a:r>
              <a:rPr lang="en-US" dirty="0"/>
              <a:t> 60 -</a:t>
            </a:r>
            <a:r>
              <a:rPr lang="en-US" dirty="0" err="1"/>
              <a:t>MaxSize</a:t>
            </a:r>
            <a:r>
              <a:rPr lang="en-US" dirty="0"/>
              <a:t> 4096 </a:t>
            </a:r>
          </a:p>
          <a:p>
            <a:pPr algn="l"/>
            <a:r>
              <a:rPr lang="en-US" dirty="0"/>
              <a:t>-</a:t>
            </a:r>
            <a:r>
              <a:rPr lang="en-US" dirty="0" err="1"/>
              <a:t>CaptureMode</a:t>
            </a:r>
            <a:r>
              <a:rPr lang="en-US" dirty="0"/>
              <a:t> Auto -</a:t>
            </a:r>
            <a:r>
              <a:rPr lang="en-US" dirty="0" err="1"/>
              <a:t>CleanupMode</a:t>
            </a:r>
            <a:r>
              <a:rPr lang="en-US" dirty="0"/>
              <a:t> Auto -</a:t>
            </a:r>
            <a:r>
              <a:rPr lang="en-US" dirty="0" err="1"/>
              <a:t>StaleQueryThreshold</a:t>
            </a:r>
            <a:r>
              <a:rPr lang="en-US" dirty="0"/>
              <a:t> 30 </a:t>
            </a:r>
          </a:p>
          <a:p>
            <a:pPr algn="l"/>
            <a:r>
              <a:rPr lang="en-US" dirty="0"/>
              <a:t>-</a:t>
            </a:r>
            <a:r>
              <a:rPr lang="en-US" dirty="0" err="1"/>
              <a:t>AllDatabases</a:t>
            </a:r>
            <a:r>
              <a:rPr lang="en-US" dirty="0"/>
              <a:t> (or use –database and provide a list of DB names)</a:t>
            </a:r>
          </a:p>
          <a:p>
            <a:pPr marL="228600" indent="0" algn="l"/>
            <a:endParaRPr lang="en-US" dirty="0"/>
          </a:p>
          <a:p>
            <a:pPr marL="228600" lvl="0" indent="0" algn="l" rtl="0">
              <a:lnSpc>
                <a:spcPct val="90000"/>
              </a:lnSpc>
              <a:spcBef>
                <a:spcPts val="1000"/>
              </a:spcBef>
              <a:spcAft>
                <a:spcPts val="0"/>
              </a:spcAft>
              <a:buClr>
                <a:schemeClr val="dk1"/>
              </a:buClr>
              <a:buSzPts val="2400"/>
              <a:buNone/>
            </a:pPr>
            <a:r>
              <a:rPr lang="en-US" dirty="0"/>
              <a:t>It’s that simple to enable, but there are 8 settings that need to be understood.</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0"/>
        <p:cNvGrpSpPr/>
        <p:nvPr/>
      </p:nvGrpSpPr>
      <p:grpSpPr>
        <a:xfrm>
          <a:off x="0" y="0"/>
          <a:ext cx="0" cy="0"/>
          <a:chOff x="0" y="0"/>
          <a:chExt cx="0" cy="0"/>
        </a:xfrm>
      </p:grpSpPr>
      <p:sp>
        <p:nvSpPr>
          <p:cNvPr id="421" name="Google Shape;42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 name="Google Shape;422;p1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 name="Google Shape;423;p15"/>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 name="Google Shape;424;p1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 name="Google Shape;425;p1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 name="Google Shape;426;p15"/>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27" name="Google Shape;427;p15"/>
          <p:cNvSpPr txBox="1">
            <a:spLocks noGrp="1"/>
          </p:cNvSpPr>
          <p:nvPr>
            <p:ph type="subTitle" idx="1"/>
          </p:nvPr>
        </p:nvSpPr>
        <p:spPr>
          <a:xfrm>
            <a:off x="1371599" y="1698016"/>
            <a:ext cx="9723900" cy="3947096"/>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err="1"/>
              <a:t>Operation_Mode</a:t>
            </a:r>
            <a:r>
              <a:rPr lang="en-US" dirty="0"/>
              <a:t>: Off, </a:t>
            </a:r>
            <a:r>
              <a:rPr lang="en-US" dirty="0" err="1"/>
              <a:t>Read_Write</a:t>
            </a:r>
            <a:r>
              <a:rPr lang="en-US" dirty="0"/>
              <a:t>, </a:t>
            </a:r>
            <a:r>
              <a:rPr lang="en-US" dirty="0" err="1"/>
              <a:t>Read_only</a:t>
            </a:r>
            <a:r>
              <a:rPr lang="en-US" dirty="0"/>
              <a:t>. Default is off in the on-prem version for 2016-2019. On is the default in 2022.</a:t>
            </a:r>
          </a:p>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err="1"/>
              <a:t>Cleanup_Policy</a:t>
            </a:r>
            <a:r>
              <a:rPr lang="en-US" dirty="0"/>
              <a:t>/</a:t>
            </a:r>
            <a:r>
              <a:rPr lang="en-US" dirty="0" err="1"/>
              <a:t>Stale_Query_Threshold_Days</a:t>
            </a:r>
            <a:r>
              <a:rPr lang="en-US" dirty="0"/>
              <a:t>: Number of days to hold data for. Default is 30 days in the on-prem version</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2"/>
        <p:cNvGrpSpPr/>
        <p:nvPr/>
      </p:nvGrpSpPr>
      <p:grpSpPr>
        <a:xfrm>
          <a:off x="0" y="0"/>
          <a:ext cx="0" cy="0"/>
          <a:chOff x="0" y="0"/>
          <a:chExt cx="0" cy="0"/>
        </a:xfrm>
      </p:grpSpPr>
      <p:sp>
        <p:nvSpPr>
          <p:cNvPr id="433" name="Google Shape;433;g34acfc6168c_0_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 name="Google Shape;434;g34acfc6168c_0_1"/>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 name="Google Shape;435;g34acfc6168c_0_1"/>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 name="Google Shape;436;g34acfc6168c_0_1"/>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 name="Google Shape;437;g34acfc6168c_0_1"/>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 name="Google Shape;438;g34acfc6168c_0_1"/>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39" name="Google Shape;439;g34acfc6168c_0_1"/>
          <p:cNvSpPr txBox="1">
            <a:spLocks noGrp="1"/>
          </p:cNvSpPr>
          <p:nvPr>
            <p:ph type="subTitle" idx="1"/>
          </p:nvPr>
        </p:nvSpPr>
        <p:spPr>
          <a:xfrm>
            <a:off x="1371599" y="1515528"/>
            <a:ext cx="9723900" cy="46584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err="1"/>
              <a:t>Data_Flush_Interval_Seconds</a:t>
            </a:r>
            <a:r>
              <a:rPr lang="en-US" dirty="0"/>
              <a:t>: How often will in-memory data be flushed to disk. Default is 900 seconds(15 minutes)</a:t>
            </a:r>
            <a:endParaRPr dirty="0"/>
          </a:p>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err="1"/>
              <a:t>Max_Storage_Size_MB</a:t>
            </a:r>
            <a:r>
              <a:rPr lang="en-US" dirty="0"/>
              <a:t>: The largest amount of data to be held on disk. Defaults are all too small for most scenarios(100 MB in 2016/2017, 1000 in 2019) Recommendation is 2048 – 4096 MB</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a:extLst>
            <a:ext uri="{FF2B5EF4-FFF2-40B4-BE49-F238E27FC236}">
              <a16:creationId xmlns:a16="http://schemas.microsoft.com/office/drawing/2014/main" id="{40D8BEA0-3131-145A-5A24-30BE512D81B9}"/>
            </a:ext>
          </a:extLst>
        </p:cNvPr>
        <p:cNvGrpSpPr/>
        <p:nvPr/>
      </p:nvGrpSpPr>
      <p:grpSpPr>
        <a:xfrm>
          <a:off x="0" y="0"/>
          <a:ext cx="0" cy="0"/>
          <a:chOff x="0" y="0"/>
          <a:chExt cx="0" cy="0"/>
        </a:xfrm>
      </p:grpSpPr>
      <p:sp>
        <p:nvSpPr>
          <p:cNvPr id="103" name="Google Shape;103;p2">
            <a:extLst>
              <a:ext uri="{FF2B5EF4-FFF2-40B4-BE49-F238E27FC236}">
                <a16:creationId xmlns:a16="http://schemas.microsoft.com/office/drawing/2014/main" id="{7D988B70-B785-B6DD-DFCF-CF6406466560}"/>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6F1FF860-7455-CF55-84F7-A47E191782F2}"/>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5E9F23E9-EEBC-7025-6F94-F78916B3B2B6}"/>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FA8DDCBD-1697-3360-D370-E7923DCD3C4A}"/>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a:extLst>
              <a:ext uri="{FF2B5EF4-FFF2-40B4-BE49-F238E27FC236}">
                <a16:creationId xmlns:a16="http://schemas.microsoft.com/office/drawing/2014/main" id="{FD8424AE-2A14-7C81-35C5-2DB78D6AAE69}"/>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2">
            <a:extLst>
              <a:ext uri="{FF2B5EF4-FFF2-40B4-BE49-F238E27FC236}">
                <a16:creationId xmlns:a16="http://schemas.microsoft.com/office/drawing/2014/main" id="{2AECA01C-EE44-AE4B-E4F4-1F1CA8079E86}"/>
              </a:ext>
            </a:extLst>
          </p:cNvPr>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Thank You!</a:t>
            </a:r>
            <a:endParaRPr sz="3700" b="1">
              <a:solidFill>
                <a:srgbClr val="FFFFFF"/>
              </a:solidFill>
              <a:latin typeface="Calibri"/>
              <a:ea typeface="Calibri"/>
              <a:cs typeface="Calibri"/>
              <a:sym typeface="Calibri"/>
            </a:endParaRPr>
          </a:p>
        </p:txBody>
      </p:sp>
      <p:pic>
        <p:nvPicPr>
          <p:cNvPr id="7" name="Picture 6" descr="A group of logos on a black background&#10;&#10;AI-generated content may be incorrect.">
            <a:extLst>
              <a:ext uri="{FF2B5EF4-FFF2-40B4-BE49-F238E27FC236}">
                <a16:creationId xmlns:a16="http://schemas.microsoft.com/office/drawing/2014/main" id="{AC5E3BFB-0D09-71B3-1FFF-B57F720E5070}"/>
              </a:ext>
            </a:extLst>
          </p:cNvPr>
          <p:cNvPicPr>
            <a:picLocks noChangeAspect="1"/>
          </p:cNvPicPr>
          <p:nvPr/>
        </p:nvPicPr>
        <p:blipFill>
          <a:blip r:embed="rId3"/>
          <a:stretch>
            <a:fillRect/>
          </a:stretch>
        </p:blipFill>
        <p:spPr>
          <a:xfrm>
            <a:off x="1376776" y="1863034"/>
            <a:ext cx="9305925" cy="4876800"/>
          </a:xfrm>
          <a:prstGeom prst="rect">
            <a:avLst/>
          </a:prstGeom>
        </p:spPr>
      </p:pic>
    </p:spTree>
    <p:extLst>
      <p:ext uri="{BB962C8B-B14F-4D97-AF65-F5344CB8AC3E}">
        <p14:creationId xmlns:p14="http://schemas.microsoft.com/office/powerpoint/2010/main" val="406954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g34acfc6168c_0_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 name="Google Shape;446;g34acfc6168c_0_12"/>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 name="Google Shape;447;g34acfc6168c_0_12"/>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 name="Google Shape;448;g34acfc6168c_0_12"/>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 name="Google Shape;449;g34acfc6168c_0_12"/>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 name="Google Shape;450;g34acfc6168c_0_12"/>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51" name="Google Shape;451;g34acfc6168c_0_12"/>
          <p:cNvSpPr txBox="1">
            <a:spLocks noGrp="1"/>
          </p:cNvSpPr>
          <p:nvPr>
            <p:ph type="subTitle" idx="1"/>
          </p:nvPr>
        </p:nvSpPr>
        <p:spPr>
          <a:xfrm>
            <a:off x="1371599" y="1723121"/>
            <a:ext cx="9723900" cy="3807012"/>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err="1"/>
              <a:t>Interval_Length_Minutes</a:t>
            </a:r>
            <a:r>
              <a:rPr lang="en-US" dirty="0"/>
              <a:t>: Controls the span of aggregated data. Default is 60. The smaller the interval, the more disk space used, but the more granular the data will be.</a:t>
            </a:r>
            <a:endParaRPr dirty="0"/>
          </a:p>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err="1"/>
              <a:t>Size_Based_Cleanup_Mode</a:t>
            </a:r>
            <a:r>
              <a:rPr lang="en-US" dirty="0"/>
              <a:t>: Attempt to cleanup as max size is approached. Default is Auto, which means this is enabled by default. Recommendation is to leave this enabled.</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6"/>
        <p:cNvGrpSpPr/>
        <p:nvPr/>
      </p:nvGrpSpPr>
      <p:grpSpPr>
        <a:xfrm>
          <a:off x="0" y="0"/>
          <a:ext cx="0" cy="0"/>
          <a:chOff x="0" y="0"/>
          <a:chExt cx="0" cy="0"/>
        </a:xfrm>
      </p:grpSpPr>
      <p:sp>
        <p:nvSpPr>
          <p:cNvPr id="457" name="Google Shape;457;g34b56c5ea64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 name="Google Shape;458;g34b56c5ea64_0_0"/>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 name="Google Shape;459;g34b56c5ea64_0_0"/>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 name="Google Shape;460;g34b56c5ea64_0_0"/>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 name="Google Shape;461;g34b56c5ea64_0_0"/>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 name="Google Shape;462;g34b56c5ea64_0_0"/>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63" name="Google Shape;463;g34b56c5ea64_0_0"/>
          <p:cNvSpPr txBox="1">
            <a:spLocks noGrp="1"/>
          </p:cNvSpPr>
          <p:nvPr>
            <p:ph type="subTitle" idx="1"/>
          </p:nvPr>
        </p:nvSpPr>
        <p:spPr>
          <a:xfrm>
            <a:off x="1371599" y="1839277"/>
            <a:ext cx="9723900" cy="45801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err="1"/>
              <a:t>Max_Plans_Per_Query</a:t>
            </a:r>
            <a:r>
              <a:rPr lang="en-US" dirty="0"/>
              <a:t>: How many distinct plans to keep per query. Default is 200. Option doesn’t exist in 2016.</a:t>
            </a:r>
            <a:endParaRPr dirty="0"/>
          </a:p>
          <a:p>
            <a:pPr marL="228600" lvl="0" indent="0" algn="l" rtl="0">
              <a:spcBef>
                <a:spcPts val="1000"/>
              </a:spcBef>
              <a:spcAft>
                <a:spcPts val="0"/>
              </a:spcAft>
              <a:buClr>
                <a:schemeClr val="dk1"/>
              </a:buClr>
              <a:buSzPts val="2400"/>
              <a:buNone/>
            </a:pPr>
            <a:endParaRPr dirty="0"/>
          </a:p>
          <a:p>
            <a:pPr marL="228600" lvl="0" indent="0" algn="l" rtl="0">
              <a:spcBef>
                <a:spcPts val="1000"/>
              </a:spcBef>
              <a:spcAft>
                <a:spcPts val="0"/>
              </a:spcAft>
              <a:buClr>
                <a:schemeClr val="dk1"/>
              </a:buClr>
              <a:buSzPts val="2400"/>
              <a:buNone/>
            </a:pPr>
            <a:r>
              <a:rPr lang="en-US" dirty="0" err="1"/>
              <a:t>Wait_Statistics_Capture_Mode</a:t>
            </a:r>
            <a:r>
              <a:rPr lang="en-US" dirty="0"/>
              <a:t>: Captures wait stats at database and query level. Default is on. Not available in 2016. </a:t>
            </a:r>
            <a:endParaRPr dirty="0"/>
          </a:p>
          <a:p>
            <a:pPr marL="22860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8"/>
        <p:cNvGrpSpPr/>
        <p:nvPr/>
      </p:nvGrpSpPr>
      <p:grpSpPr>
        <a:xfrm>
          <a:off x="0" y="0"/>
          <a:ext cx="0" cy="0"/>
          <a:chOff x="0" y="0"/>
          <a:chExt cx="0" cy="0"/>
        </a:xfrm>
      </p:grpSpPr>
      <p:sp>
        <p:nvSpPr>
          <p:cNvPr id="469" name="Google Shape;469;g34acfc6168c_0_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 name="Google Shape;470;g34acfc6168c_0_23"/>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 name="Google Shape;471;g34acfc6168c_0_23"/>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 name="Google Shape;472;g34acfc6168c_0_23"/>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 name="Google Shape;473;g34acfc6168c_0_23"/>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 name="Google Shape;474;g34acfc6168c_0_23"/>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75" name="Google Shape;475;g34acfc6168c_0_23"/>
          <p:cNvSpPr txBox="1">
            <a:spLocks noGrp="1"/>
          </p:cNvSpPr>
          <p:nvPr>
            <p:ph type="subTitle" idx="1"/>
          </p:nvPr>
        </p:nvSpPr>
        <p:spPr>
          <a:xfrm>
            <a:off x="1371599" y="2540862"/>
            <a:ext cx="9723900" cy="47211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err="1"/>
              <a:t>Query_Store_Capture_Mode</a:t>
            </a:r>
            <a:r>
              <a:rPr lang="en-US" dirty="0"/>
              <a:t>: Determines the behavior Query Store uses to capture queries. </a:t>
            </a:r>
            <a:endParaRPr dirty="0"/>
          </a:p>
          <a:p>
            <a:pPr marL="685800" lvl="0" indent="228600" algn="l" rtl="0">
              <a:lnSpc>
                <a:spcPct val="90000"/>
              </a:lnSpc>
              <a:spcBef>
                <a:spcPts val="1000"/>
              </a:spcBef>
              <a:spcAft>
                <a:spcPts val="0"/>
              </a:spcAft>
              <a:buClr>
                <a:schemeClr val="dk1"/>
              </a:buClr>
              <a:buSzPts val="2400"/>
              <a:buNone/>
            </a:pPr>
            <a:endParaRPr dirty="0"/>
          </a:p>
          <a:p>
            <a:pPr marL="685800" lvl="0" indent="228600" algn="l" rtl="0">
              <a:lnSpc>
                <a:spcPct val="90000"/>
              </a:lnSpc>
              <a:spcBef>
                <a:spcPts val="1000"/>
              </a:spcBef>
              <a:spcAft>
                <a:spcPts val="0"/>
              </a:spcAft>
              <a:buClr>
                <a:schemeClr val="dk1"/>
              </a:buClr>
              <a:buSzPts val="2400"/>
              <a:buNone/>
            </a:pPr>
            <a:r>
              <a:rPr lang="en-US" dirty="0"/>
              <a:t>Default is All for 2016/17. Don’t use this default.</a:t>
            </a:r>
            <a:endParaRPr dirty="0"/>
          </a:p>
          <a:p>
            <a:pPr marL="685800" lvl="0" indent="228600" algn="l" rtl="0">
              <a:lnSpc>
                <a:spcPct val="90000"/>
              </a:lnSpc>
              <a:spcBef>
                <a:spcPts val="1000"/>
              </a:spcBef>
              <a:spcAft>
                <a:spcPts val="0"/>
              </a:spcAft>
              <a:buClr>
                <a:schemeClr val="dk1"/>
              </a:buClr>
              <a:buSzPts val="2400"/>
              <a:buNone/>
            </a:pPr>
            <a:r>
              <a:rPr lang="en-US" dirty="0"/>
              <a:t>Auto for 2019. </a:t>
            </a:r>
            <a:endParaRPr dirty="0"/>
          </a:p>
          <a:p>
            <a:pPr marL="685800" lvl="0" indent="228600" algn="l" rtl="0">
              <a:lnSpc>
                <a:spcPct val="90000"/>
              </a:lnSpc>
              <a:spcBef>
                <a:spcPts val="1000"/>
              </a:spcBef>
              <a:spcAft>
                <a:spcPts val="0"/>
              </a:spcAft>
              <a:buClr>
                <a:schemeClr val="dk1"/>
              </a:buClr>
              <a:buSzPts val="2400"/>
              <a:buNone/>
            </a:pPr>
            <a:r>
              <a:rPr lang="en-US" dirty="0"/>
              <a:t>Also has Custom mode available in 2019. </a:t>
            </a:r>
            <a:endParaRPr dirty="0"/>
          </a:p>
          <a:p>
            <a:pPr marL="228600" lvl="0" indent="0" algn="l" rtl="0">
              <a:lnSpc>
                <a:spcPct val="90000"/>
              </a:lnSpc>
              <a:spcBef>
                <a:spcPts val="1000"/>
              </a:spcBef>
              <a:spcAft>
                <a:spcPts val="0"/>
              </a:spcAft>
              <a:buClr>
                <a:schemeClr val="dk1"/>
              </a:buClr>
              <a:buSzPts val="2400"/>
              <a:buNone/>
            </a:pPr>
            <a:endParaRPr dirty="0"/>
          </a:p>
          <a:p>
            <a:pPr marL="228600" lvl="0" indent="0" algn="l" rtl="0">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0"/>
        <p:cNvGrpSpPr/>
        <p:nvPr/>
      </p:nvGrpSpPr>
      <p:grpSpPr>
        <a:xfrm>
          <a:off x="0" y="0"/>
          <a:ext cx="0" cy="0"/>
          <a:chOff x="0" y="0"/>
          <a:chExt cx="0" cy="0"/>
        </a:xfrm>
      </p:grpSpPr>
      <p:sp>
        <p:nvSpPr>
          <p:cNvPr id="481" name="Google Shape;481;g34acfc6168c_0_34"/>
          <p:cNvSpPr/>
          <p:nvPr/>
        </p:nvSpPr>
        <p:spPr>
          <a:xfrm>
            <a:off x="0" y="-9144"/>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 name="Google Shape;482;g34acfc6168c_0_3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 name="Google Shape;483;g34acfc6168c_0_3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 name="Google Shape;484;g34acfc6168c_0_3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 name="Google Shape;485;g34acfc6168c_0_3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 name="Google Shape;486;g34acfc6168c_0_34"/>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87" name="Google Shape;487;g34acfc6168c_0_34"/>
          <p:cNvSpPr txBox="1">
            <a:spLocks noGrp="1"/>
          </p:cNvSpPr>
          <p:nvPr>
            <p:ph type="subTitle" idx="1"/>
          </p:nvPr>
        </p:nvSpPr>
        <p:spPr>
          <a:xfrm>
            <a:off x="1371599" y="2367990"/>
            <a:ext cx="9723900" cy="52671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ct val="78688"/>
              <a:buNone/>
            </a:pPr>
            <a:r>
              <a:rPr lang="en-US" dirty="0" err="1"/>
              <a:t>Query_Store_Capture_Mode</a:t>
            </a:r>
            <a:r>
              <a:rPr lang="en-US" dirty="0"/>
              <a:t>: Custom mode details -</a:t>
            </a:r>
            <a:endParaRPr dirty="0"/>
          </a:p>
          <a:p>
            <a:pPr marL="228600" lvl="0" indent="0" algn="l" rtl="0">
              <a:lnSpc>
                <a:spcPct val="90000"/>
              </a:lnSpc>
              <a:spcBef>
                <a:spcPts val="1000"/>
              </a:spcBef>
              <a:spcAft>
                <a:spcPts val="0"/>
              </a:spcAft>
              <a:buClr>
                <a:schemeClr val="dk1"/>
              </a:buClr>
              <a:buSzPct val="78688"/>
              <a:buNone/>
            </a:pPr>
            <a:r>
              <a:rPr lang="en-US" dirty="0"/>
              <a:t>Help control how data will be stored and which data, allowing granular capture control for ad-hoc workloads.</a:t>
            </a:r>
            <a:endParaRPr dirty="0"/>
          </a:p>
          <a:p>
            <a:pPr marL="228600" lvl="0" indent="0" algn="l" rtl="0">
              <a:lnSpc>
                <a:spcPct val="90000"/>
              </a:lnSpc>
              <a:spcBef>
                <a:spcPts val="1000"/>
              </a:spcBef>
              <a:spcAft>
                <a:spcPts val="0"/>
              </a:spcAft>
              <a:buClr>
                <a:schemeClr val="dk1"/>
              </a:buClr>
              <a:buSzPct val="78688"/>
              <a:buNone/>
            </a:pPr>
            <a:endParaRPr dirty="0"/>
          </a:p>
          <a:p>
            <a:pPr marL="228600" lvl="0" indent="0" algn="l" rtl="0">
              <a:lnSpc>
                <a:spcPct val="90000"/>
              </a:lnSpc>
              <a:spcBef>
                <a:spcPts val="1000"/>
              </a:spcBef>
              <a:spcAft>
                <a:spcPts val="0"/>
              </a:spcAft>
              <a:buClr>
                <a:schemeClr val="dk1"/>
              </a:buClr>
              <a:buSzPct val="78688"/>
              <a:buNone/>
            </a:pPr>
            <a:r>
              <a:rPr lang="en-US" dirty="0" err="1"/>
              <a:t>Stale_Capture_Policy_Threshold</a:t>
            </a:r>
            <a:r>
              <a:rPr lang="en-US" dirty="0"/>
              <a:t> (SCPT): Defines the time span during which a query must exceed one of the values in the next three options in order for it to be captured. Valid values are 1 hour up to 7 days.</a:t>
            </a:r>
            <a:endParaRPr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0" lvl="0" indent="69850" algn="l" rtl="0">
              <a:lnSpc>
                <a:spcPct val="90000"/>
              </a:lnSpc>
              <a:spcBef>
                <a:spcPts val="1000"/>
              </a:spcBef>
              <a:spcAft>
                <a:spcPts val="0"/>
              </a:spcAft>
              <a:buClr>
                <a:schemeClr val="dk1"/>
              </a:buClr>
              <a:buSzPct val="100000"/>
              <a:buFont typeface="Arial"/>
              <a:buNone/>
            </a:pPr>
            <a:endParaRPr sz="11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2"/>
        <p:cNvGrpSpPr/>
        <p:nvPr/>
      </p:nvGrpSpPr>
      <p:grpSpPr>
        <a:xfrm>
          <a:off x="0" y="0"/>
          <a:ext cx="0" cy="0"/>
          <a:chOff x="0" y="0"/>
          <a:chExt cx="0" cy="0"/>
        </a:xfrm>
      </p:grpSpPr>
      <p:sp>
        <p:nvSpPr>
          <p:cNvPr id="493" name="Google Shape;493;g34acfc6168c_0_4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before query capture occurss</a:t>
            </a:r>
            <a:endParaRPr sz="1800" b="0" i="0" u="none" strike="noStrike" cap="none">
              <a:solidFill>
                <a:schemeClr val="lt1"/>
              </a:solidFill>
              <a:latin typeface="Calibri"/>
              <a:ea typeface="Calibri"/>
              <a:cs typeface="Calibri"/>
              <a:sym typeface="Calibri"/>
            </a:endParaRPr>
          </a:p>
        </p:txBody>
      </p:sp>
      <p:sp>
        <p:nvSpPr>
          <p:cNvPr id="494" name="Google Shape;494;g34acfc6168c_0_45"/>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 name="Google Shape;495;g34acfc6168c_0_45"/>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 name="Google Shape;496;g34acfc6168c_0_45"/>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 name="Google Shape;497;g34acfc6168c_0_45"/>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 name="Google Shape;498;g34acfc6168c_0_45"/>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99" name="Google Shape;499;g34acfc6168c_0_45"/>
          <p:cNvSpPr txBox="1">
            <a:spLocks noGrp="1"/>
          </p:cNvSpPr>
          <p:nvPr>
            <p:ph type="subTitle" idx="1"/>
          </p:nvPr>
        </p:nvSpPr>
        <p:spPr>
          <a:xfrm>
            <a:off x="1371599" y="3429000"/>
            <a:ext cx="9723900" cy="4215384"/>
          </a:xfrm>
          <a:prstGeom prst="rect">
            <a:avLst/>
          </a:prstGeom>
          <a:noFill/>
          <a:ln>
            <a:noFill/>
          </a:ln>
        </p:spPr>
        <p:txBody>
          <a:bodyPr spcFirstLastPara="1" wrap="square" lIns="91425" tIns="45700" rIns="91425" bIns="45700" anchor="ctr" anchorCtr="0">
            <a:noAutofit/>
          </a:bodyPr>
          <a:lstStyle/>
          <a:p>
            <a:pPr marL="228600" lvl="0" indent="0" algn="l" rtl="0">
              <a:lnSpc>
                <a:spcPct val="90000"/>
              </a:lnSpc>
              <a:spcBef>
                <a:spcPts val="1000"/>
              </a:spcBef>
              <a:spcAft>
                <a:spcPts val="0"/>
              </a:spcAft>
              <a:buClr>
                <a:schemeClr val="dk1"/>
              </a:buClr>
              <a:buSzPct val="78688"/>
              <a:buNone/>
            </a:pPr>
            <a:r>
              <a:rPr lang="en-US" dirty="0" err="1"/>
              <a:t>Query_Store_Capture_Mode</a:t>
            </a:r>
            <a:r>
              <a:rPr lang="en-US" dirty="0"/>
              <a:t>: Custom mode details -</a:t>
            </a:r>
            <a:endParaRPr dirty="0"/>
          </a:p>
          <a:p>
            <a:pPr marL="228600" lvl="0" indent="0" algn="l" rtl="0">
              <a:lnSpc>
                <a:spcPct val="90000"/>
              </a:lnSpc>
              <a:spcBef>
                <a:spcPts val="1000"/>
              </a:spcBef>
              <a:spcAft>
                <a:spcPts val="0"/>
              </a:spcAft>
              <a:buClr>
                <a:schemeClr val="dk1"/>
              </a:buClr>
              <a:buSzPct val="78688"/>
              <a:buNone/>
            </a:pPr>
            <a:endParaRPr dirty="0"/>
          </a:p>
          <a:p>
            <a:pPr marL="228600" indent="0" algn="l">
              <a:buSzPct val="78688"/>
            </a:pPr>
            <a:r>
              <a:rPr lang="en-US" dirty="0" err="1"/>
              <a:t>Execution_Count</a:t>
            </a:r>
            <a:r>
              <a:rPr lang="en-US" dirty="0"/>
              <a:t>: How many times a query must be executed within the Stale Capture Policy Threshold.</a:t>
            </a:r>
            <a:endParaRPr dirty="0"/>
          </a:p>
          <a:p>
            <a:pPr marL="228600" lvl="0" indent="0" algn="l" rtl="0">
              <a:lnSpc>
                <a:spcPct val="90000"/>
              </a:lnSpc>
              <a:spcBef>
                <a:spcPts val="1000"/>
              </a:spcBef>
              <a:spcAft>
                <a:spcPts val="0"/>
              </a:spcAft>
              <a:buClr>
                <a:schemeClr val="dk1"/>
              </a:buClr>
              <a:buSzPct val="78688"/>
              <a:buNone/>
            </a:pPr>
            <a:endParaRPr dirty="0"/>
          </a:p>
          <a:p>
            <a:pPr marL="228600" indent="0" algn="l">
              <a:buSzPct val="78688"/>
            </a:pPr>
            <a:r>
              <a:rPr lang="en-US" dirty="0" err="1"/>
              <a:t>Total_Compile_CPU_Time_ms</a:t>
            </a:r>
            <a:r>
              <a:rPr lang="en-US" dirty="0"/>
              <a:t>: Total </a:t>
            </a:r>
            <a:r>
              <a:rPr lang="en-US" dirty="0" err="1"/>
              <a:t>cpu</a:t>
            </a:r>
            <a:r>
              <a:rPr lang="en-US" dirty="0"/>
              <a:t> compile time a query must use within the Stale Capture Policy Threshold.</a:t>
            </a:r>
            <a:endParaRPr dirty="0"/>
          </a:p>
          <a:p>
            <a:pPr marL="228600" lvl="0" indent="0" algn="l" rtl="0">
              <a:lnSpc>
                <a:spcPct val="90000"/>
              </a:lnSpc>
              <a:spcBef>
                <a:spcPts val="1000"/>
              </a:spcBef>
              <a:spcAft>
                <a:spcPts val="0"/>
              </a:spcAft>
              <a:buClr>
                <a:schemeClr val="dk1"/>
              </a:buClr>
              <a:buSzPct val="78688"/>
              <a:buNone/>
            </a:pPr>
            <a:endParaRPr dirty="0"/>
          </a:p>
          <a:p>
            <a:pPr marL="228600" indent="0" algn="l">
              <a:buSzPct val="78688"/>
            </a:pPr>
            <a:r>
              <a:rPr lang="en-US" dirty="0" err="1"/>
              <a:t>Total_Execution_CPU_Time_ms</a:t>
            </a:r>
            <a:r>
              <a:rPr lang="en-US" dirty="0"/>
              <a:t>: The total </a:t>
            </a:r>
            <a:r>
              <a:rPr lang="en-US" dirty="0" err="1"/>
              <a:t>cpu</a:t>
            </a:r>
            <a:r>
              <a:rPr lang="en-US" dirty="0"/>
              <a:t> execution time the query must use within the Stale Capture Policy Threshold.</a:t>
            </a:r>
            <a:endParaRPr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0" lvl="0" indent="69850" algn="l" rtl="0">
              <a:lnSpc>
                <a:spcPct val="90000"/>
              </a:lnSpc>
              <a:spcBef>
                <a:spcPts val="1000"/>
              </a:spcBef>
              <a:spcAft>
                <a:spcPts val="0"/>
              </a:spcAft>
              <a:buClr>
                <a:schemeClr val="dk1"/>
              </a:buClr>
              <a:buSzPct val="100000"/>
              <a:buFont typeface="Arial"/>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7"/>
        <p:cNvGrpSpPr/>
        <p:nvPr/>
      </p:nvGrpSpPr>
      <p:grpSpPr>
        <a:xfrm>
          <a:off x="0" y="0"/>
          <a:ext cx="0" cy="0"/>
          <a:chOff x="0" y="0"/>
          <a:chExt cx="0" cy="0"/>
        </a:xfrm>
      </p:grpSpPr>
      <p:sp>
        <p:nvSpPr>
          <p:cNvPr id="518" name="Google Shape;518;p14"/>
          <p:cNvSpPr/>
          <p:nvPr/>
        </p:nvSpPr>
        <p:spPr>
          <a:xfrm>
            <a:off x="-4"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 name="Google Shape;519;p1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 name="Google Shape;520;p1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 name="Google Shape;521;p1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 name="Google Shape;522;p1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 name="Google Shape;523;p14"/>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524" name="Google Shape;524;p14"/>
          <p:cNvSpPr txBox="1">
            <a:spLocks noGrp="1"/>
          </p:cNvSpPr>
          <p:nvPr>
            <p:ph type="subTitle" idx="1"/>
          </p:nvPr>
        </p:nvSpPr>
        <p:spPr>
          <a:xfrm>
            <a:off x="1371599" y="1773935"/>
            <a:ext cx="9723900" cy="4288183"/>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a:t>Trace Flags</a:t>
            </a:r>
            <a:endParaRPr dirty="0"/>
          </a:p>
          <a:p>
            <a:pPr marL="228600" lvl="0" indent="0" algn="l" rtl="0">
              <a:lnSpc>
                <a:spcPct val="90000"/>
              </a:lnSpc>
              <a:spcBef>
                <a:spcPts val="1000"/>
              </a:spcBef>
              <a:spcAft>
                <a:spcPts val="0"/>
              </a:spcAft>
              <a:buClr>
                <a:schemeClr val="dk1"/>
              </a:buClr>
              <a:buSzPts val="2400"/>
              <a:buNone/>
            </a:pPr>
            <a:r>
              <a:rPr lang="en-US" dirty="0"/>
              <a:t>7745 - prevents Query store data from writing to disk prior to shutdown or failover process so it doesn’t delay a shutdown or failover.</a:t>
            </a:r>
            <a:endParaRPr dirty="0"/>
          </a:p>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a:t>7752 - Loads Query Store data to memory asynchronously from query execution, preventing Query Store from stopping query execution until its metadata loads.</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4"/>
        <p:cNvGrpSpPr/>
        <p:nvPr/>
      </p:nvGrpSpPr>
      <p:grpSpPr>
        <a:xfrm>
          <a:off x="0" y="0"/>
          <a:ext cx="0" cy="0"/>
          <a:chOff x="0" y="0"/>
          <a:chExt cx="0" cy="0"/>
        </a:xfrm>
      </p:grpSpPr>
      <p:sp>
        <p:nvSpPr>
          <p:cNvPr id="505" name="Google Shape;505;g34b4e515578_0_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before query capture occurss</a:t>
            </a:r>
            <a:endParaRPr sz="1800" b="0" i="0" u="none" strike="noStrike" cap="none">
              <a:solidFill>
                <a:schemeClr val="lt1"/>
              </a:solidFill>
              <a:latin typeface="Calibri"/>
              <a:ea typeface="Calibri"/>
              <a:cs typeface="Calibri"/>
              <a:sym typeface="Calibri"/>
            </a:endParaRPr>
          </a:p>
        </p:txBody>
      </p:sp>
      <p:sp>
        <p:nvSpPr>
          <p:cNvPr id="506" name="Google Shape;506;g34b4e515578_0_1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 name="Google Shape;507;g34b4e515578_0_1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 name="Google Shape;508;g34b4e515578_0_1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 name="Google Shape;509;g34b4e515578_0_1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 name="Google Shape;510;g34b4e515578_0_14"/>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511" name="Google Shape;511;g34b4e515578_0_14"/>
          <p:cNvSpPr txBox="1">
            <a:spLocks noGrp="1"/>
          </p:cNvSpPr>
          <p:nvPr>
            <p:ph type="subTitle" idx="1"/>
          </p:nvPr>
        </p:nvSpPr>
        <p:spPr>
          <a:xfrm>
            <a:off x="1371600" y="1719350"/>
            <a:ext cx="9723900" cy="1709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85714"/>
              <a:buNone/>
            </a:pPr>
            <a:r>
              <a:rPr lang="en-US" sz="2800" dirty="0"/>
              <a:t>Defaults from 2019.</a:t>
            </a:r>
            <a:endParaRPr sz="2800"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0" lvl="0" indent="69850" algn="l" rtl="0">
              <a:lnSpc>
                <a:spcPct val="90000"/>
              </a:lnSpc>
              <a:spcBef>
                <a:spcPts val="1000"/>
              </a:spcBef>
              <a:spcAft>
                <a:spcPts val="0"/>
              </a:spcAft>
              <a:buClr>
                <a:schemeClr val="dk1"/>
              </a:buClr>
              <a:buSzPct val="100000"/>
              <a:buFont typeface="Arial"/>
              <a:buNone/>
            </a:pPr>
            <a:endParaRPr sz="1100" dirty="0"/>
          </a:p>
        </p:txBody>
      </p:sp>
      <p:pic>
        <p:nvPicPr>
          <p:cNvPr id="512" name="Google Shape;512;g34b4e515578_0_14"/>
          <p:cNvPicPr preferRelativeResize="0"/>
          <p:nvPr/>
        </p:nvPicPr>
        <p:blipFill>
          <a:blip r:embed="rId3">
            <a:alphaModFix/>
          </a:blip>
          <a:stretch>
            <a:fillRect/>
          </a:stretch>
        </p:blipFill>
        <p:spPr>
          <a:xfrm>
            <a:off x="2441425" y="2691478"/>
            <a:ext cx="7584249" cy="416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g34b53be2b6c_0_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 name="Google Shape;398;g34b53be2b6c_0_12"/>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 name="Google Shape;399;g34b53be2b6c_0_12"/>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 name="Google Shape;400;g34b53be2b6c_0_12"/>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 name="Google Shape;401;g34b53be2b6c_0_12"/>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 name="Google Shape;402;g34b53be2b6c_0_12"/>
          <p:cNvSpPr txBox="1">
            <a:spLocks noGrp="1"/>
          </p:cNvSpPr>
          <p:nvPr>
            <p:ph type="ctrTitle"/>
          </p:nvPr>
        </p:nvSpPr>
        <p:spPr>
          <a:xfrm>
            <a:off x="1371599" y="258324"/>
            <a:ext cx="9896100" cy="1036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Community Scripts for Query Store</a:t>
            </a:r>
            <a:endParaRPr sz="3700" b="1" dirty="0">
              <a:solidFill>
                <a:srgbClr val="FFFFFF"/>
              </a:solidFill>
              <a:latin typeface="Calibri"/>
              <a:ea typeface="Calibri"/>
              <a:cs typeface="Calibri"/>
              <a:sym typeface="Calibri"/>
            </a:endParaRPr>
          </a:p>
        </p:txBody>
      </p:sp>
      <p:sp>
        <p:nvSpPr>
          <p:cNvPr id="403" name="Google Shape;403;g34b53be2b6c_0_12"/>
          <p:cNvSpPr txBox="1">
            <a:spLocks noGrp="1"/>
          </p:cNvSpPr>
          <p:nvPr>
            <p:ph type="subTitle" idx="1"/>
          </p:nvPr>
        </p:nvSpPr>
        <p:spPr>
          <a:xfrm>
            <a:off x="1371599" y="2100419"/>
            <a:ext cx="9723900" cy="423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What community scripts exist for querying the Query Store system tables?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None/>
            </a:pPr>
            <a:r>
              <a:rPr lang="en-US" sz="2400" dirty="0" err="1">
                <a:latin typeface="Calibri" panose="020F0502020204030204" pitchFamily="34" charset="0"/>
                <a:ea typeface="Calibri" panose="020F0502020204030204" pitchFamily="34" charset="0"/>
                <a:cs typeface="Calibri" panose="020F0502020204030204" pitchFamily="34" charset="0"/>
              </a:rPr>
              <a:t>Sp_BlitzQueryStore</a:t>
            </a:r>
            <a:r>
              <a:rPr lang="en-US" sz="2400" dirty="0">
                <a:latin typeface="Calibri" panose="020F0502020204030204" pitchFamily="34" charset="0"/>
                <a:ea typeface="Calibri" panose="020F0502020204030204" pitchFamily="34" charset="0"/>
                <a:cs typeface="Calibri" panose="020F0502020204030204" pitchFamily="34" charset="0"/>
              </a:rPr>
              <a:t> from the First Responder Kit on GitHub (deprecated – On Slack, Brent said to point people to </a:t>
            </a:r>
            <a:r>
              <a:rPr lang="en-US" sz="2400" dirty="0" err="1">
                <a:latin typeface="Calibri" panose="020F0502020204030204" pitchFamily="34" charset="0"/>
                <a:ea typeface="Calibri" panose="020F0502020204030204" pitchFamily="34" charset="0"/>
                <a:cs typeface="Calibri" panose="020F0502020204030204" pitchFamily="34" charset="0"/>
              </a:rPr>
              <a:t>sp_QuickieStore</a:t>
            </a:r>
            <a:r>
              <a:rPr lang="en-US" sz="2400" dirty="0">
                <a:latin typeface="Calibri" panose="020F0502020204030204" pitchFamily="34" charset="0"/>
                <a:ea typeface="Calibri" panose="020F0502020204030204" pitchFamily="34" charset="0"/>
                <a:cs typeface="Calibri" panose="020F0502020204030204" pitchFamily="34" charset="0"/>
              </a:rPr>
              <a:t>)</a:t>
            </a:r>
          </a:p>
          <a:p>
            <a:pPr marL="0" lvl="0" indent="0" algn="l" rtl="0">
              <a:lnSpc>
                <a:spcPct val="90000"/>
              </a:lnSpc>
              <a:spcBef>
                <a:spcPts val="0"/>
              </a:spcBef>
              <a:spcAft>
                <a:spcPts val="0"/>
              </a:spcAf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None/>
            </a:pPr>
            <a:r>
              <a:rPr lang="en-US" sz="2400" dirty="0">
                <a:latin typeface="Calibri" panose="020F0502020204030204" pitchFamily="34" charset="0"/>
                <a:ea typeface="Calibri" panose="020F0502020204030204" pitchFamily="34" charset="0"/>
                <a:cs typeface="Calibri" panose="020F0502020204030204" pitchFamily="34" charset="0"/>
                <a:hlinkClick r:id="rId3"/>
              </a:rPr>
              <a:t>https://bit.ly/42aqzc7</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sp_QuickieStore</a:t>
            </a:r>
            <a:r>
              <a:rPr lang="en-US" sz="2400" dirty="0">
                <a:latin typeface="Calibri" panose="020F0502020204030204" pitchFamily="34" charset="0"/>
                <a:ea typeface="Calibri" panose="020F0502020204030204" pitchFamily="34" charset="0"/>
                <a:cs typeface="Calibri" panose="020F0502020204030204" pitchFamily="34" charset="0"/>
              </a:rPr>
              <a:t> from Erik Darling Data on GitHub)</a:t>
            </a:r>
          </a:p>
          <a:p>
            <a:pPr lvl="0" algn="l" rtl="0">
              <a:spcBef>
                <a:spcPts val="1000"/>
              </a:spcBef>
              <a:spcAft>
                <a:spcPts val="0"/>
              </a:spcAft>
              <a:buSzPts val="2400"/>
            </a:pPr>
            <a:r>
              <a:rPr lang="en-US" sz="24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4"/>
              </a:rPr>
              <a:t>https://bit.ly/4i6ngY5</a:t>
            </a:r>
            <a:r>
              <a:rPr lang="en-US" sz="2400" dirty="0">
                <a:latin typeface="Calibri" panose="020F0502020204030204" pitchFamily="34" charset="0"/>
                <a:ea typeface="Calibri" panose="020F0502020204030204" pitchFamily="34" charset="0"/>
                <a:cs typeface="Calibri" panose="020F0502020204030204" pitchFamily="34" charset="0"/>
              </a:rPr>
              <a:t> (Erin Stellato’s Query Store GitHub)</a:t>
            </a:r>
          </a:p>
          <a:p>
            <a:pPr lvl="0" algn="l" rtl="0">
              <a:spcBef>
                <a:spcPts val="1000"/>
              </a:spcBef>
              <a:spcAft>
                <a:spcPts val="0"/>
              </a:spcAft>
              <a:buSzPts val="2400"/>
            </a:pPr>
            <a:r>
              <a:rPr lang="en-US" sz="24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5"/>
              </a:rPr>
              <a:t>https://bit.ly/4ifL0t1</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273144"/>
                </a:solidFill>
                <a:highlight>
                  <a:srgbClr val="FFFFFF"/>
                </a:highlight>
                <a:latin typeface="Calibri" panose="020F0502020204030204" pitchFamily="34" charset="0"/>
                <a:ea typeface="Calibri" panose="020F0502020204030204" pitchFamily="34" charset="0"/>
                <a:cs typeface="Calibri" panose="020F0502020204030204" pitchFamily="34" charset="0"/>
                <a:sym typeface="Roboto"/>
              </a:rPr>
              <a:t>David Schanzer Query Store Toolbox)</a:t>
            </a:r>
          </a:p>
          <a:p>
            <a:pPr lvl="0" algn="l" rtl="0">
              <a:spcBef>
                <a:spcPts val="1000"/>
              </a:spcBef>
              <a:spcAft>
                <a:spcPts val="0"/>
              </a:spcAft>
              <a:buSzPts val="2400"/>
            </a:pPr>
            <a:r>
              <a:rPr lang="en-US" sz="24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6"/>
              </a:rPr>
              <a:t>https://bit.ly/3Ei13bP</a:t>
            </a:r>
            <a:r>
              <a:rPr lang="en-US" sz="2400" dirty="0">
                <a:latin typeface="Calibri" panose="020F0502020204030204" pitchFamily="34" charset="0"/>
                <a:ea typeface="Calibri" panose="020F0502020204030204" pitchFamily="34" charset="0"/>
                <a:cs typeface="Calibri" panose="020F0502020204030204" pitchFamily="34" charset="0"/>
              </a:rPr>
              <a:t> (MS Docs Tune Performance with query Store)</a:t>
            </a:r>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7"/>
        <p:cNvGrpSpPr/>
        <p:nvPr/>
      </p:nvGrpSpPr>
      <p:grpSpPr>
        <a:xfrm>
          <a:off x="0" y="0"/>
          <a:ext cx="0" cy="0"/>
          <a:chOff x="0" y="0"/>
          <a:chExt cx="0" cy="0"/>
        </a:xfrm>
      </p:grpSpPr>
      <p:sp>
        <p:nvSpPr>
          <p:cNvPr id="578" name="Google Shape;578;g34b53be2b6c_0_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 name="Google Shape;579;g34b53be2b6c_0_25"/>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 name="Google Shape;580;g34b53be2b6c_0_25"/>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 name="Google Shape;581;g34b53be2b6c_0_25"/>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 name="Google Shape;582;g34b53be2b6c_0_25"/>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 name="Google Shape;583;g34b53be2b6c_0_25"/>
          <p:cNvSpPr txBox="1">
            <a:spLocks noGrp="1"/>
          </p:cNvSpPr>
          <p:nvPr>
            <p:ph type="ctr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alibri"/>
              <a:buNone/>
            </a:pPr>
            <a:r>
              <a:rPr lang="en-US" sz="3600" b="1" dirty="0">
                <a:solidFill>
                  <a:schemeClr val="lt1"/>
                </a:solidFill>
              </a:rPr>
              <a:t>Learning More About Query Store</a:t>
            </a:r>
            <a:endParaRPr sz="3700" b="1" dirty="0">
              <a:solidFill>
                <a:srgbClr val="FFFFFF"/>
              </a:solidFill>
              <a:latin typeface="Calibri"/>
              <a:ea typeface="Calibri"/>
              <a:cs typeface="Calibri"/>
              <a:sym typeface="Calibri"/>
            </a:endParaRPr>
          </a:p>
        </p:txBody>
      </p:sp>
      <p:sp>
        <p:nvSpPr>
          <p:cNvPr id="584" name="Google Shape;584;g34b53be2b6c_0_25"/>
          <p:cNvSpPr txBox="1">
            <a:spLocks noGrp="1"/>
          </p:cNvSpPr>
          <p:nvPr>
            <p:ph type="subTitle" idx="1"/>
          </p:nvPr>
        </p:nvSpPr>
        <p:spPr>
          <a:xfrm>
            <a:off x="1463758" y="2052894"/>
            <a:ext cx="9723900" cy="4805100"/>
          </a:xfrm>
          <a:prstGeom prst="rect">
            <a:avLst/>
          </a:prstGeom>
          <a:noFill/>
          <a:ln>
            <a:noFill/>
          </a:ln>
        </p:spPr>
        <p:txBody>
          <a:bodyPr spcFirstLastPara="1" wrap="square" lIns="91425" tIns="45700" rIns="91425" bIns="45700" anchor="ctr" anchorCtr="0">
            <a:normAutofit/>
          </a:bodyPr>
          <a:lstStyle/>
          <a:p>
            <a:pPr marL="0" lvl="0" indent="-152400" algn="l" rtl="0">
              <a:spcBef>
                <a:spcPts val="1000"/>
              </a:spcBef>
              <a:spcAft>
                <a:spcPts val="0"/>
              </a:spcAft>
              <a:buSzPts val="2400"/>
              <a:buChar char="•"/>
            </a:pPr>
            <a:r>
              <a:rPr lang="en-US" u="sng" dirty="0">
                <a:solidFill>
                  <a:schemeClr val="hlink"/>
                </a:solidFill>
                <a:hlinkClick r:id="rId3"/>
              </a:rPr>
              <a:t>https://bit.ly/2JGUC5J</a:t>
            </a:r>
            <a:r>
              <a:rPr lang="en-US" dirty="0"/>
              <a:t> (</a:t>
            </a:r>
            <a:r>
              <a:rPr lang="en-US" dirty="0" err="1"/>
              <a:t>Blog:Lee</a:t>
            </a:r>
            <a:r>
              <a:rPr lang="en-US" dirty="0"/>
              <a:t> Markum - Overview of Query Store)</a:t>
            </a:r>
            <a:endParaRPr dirty="0"/>
          </a:p>
          <a:p>
            <a:pPr marL="0" lvl="0" indent="-152400" algn="l" rtl="0">
              <a:spcBef>
                <a:spcPts val="1000"/>
              </a:spcBef>
              <a:spcAft>
                <a:spcPts val="0"/>
              </a:spcAft>
              <a:buSzPts val="2400"/>
              <a:buChar char="•"/>
            </a:pPr>
            <a:r>
              <a:rPr lang="en-US" u="sng" dirty="0">
                <a:solidFill>
                  <a:schemeClr val="hlink"/>
                </a:solidFill>
                <a:hlinkClick r:id="rId4"/>
              </a:rPr>
              <a:t>http://bit.ly/3G2PhTj</a:t>
            </a:r>
            <a:r>
              <a:rPr lang="en-US" dirty="0"/>
              <a:t> (</a:t>
            </a:r>
            <a:r>
              <a:rPr lang="en-US" dirty="0" err="1"/>
              <a:t>Blog:Query</a:t>
            </a:r>
            <a:r>
              <a:rPr lang="en-US" dirty="0"/>
              <a:t> Store category on SQLSkills.com)</a:t>
            </a:r>
            <a:endParaRPr dirty="0"/>
          </a:p>
          <a:p>
            <a:pPr marL="0" lvl="0" indent="-152400" algn="l" rtl="0">
              <a:spcBef>
                <a:spcPts val="1000"/>
              </a:spcBef>
              <a:spcAft>
                <a:spcPts val="0"/>
              </a:spcAft>
              <a:buSzPts val="2400"/>
              <a:buChar char="•"/>
            </a:pPr>
            <a:r>
              <a:rPr lang="en-US" u="sng" dirty="0">
                <a:solidFill>
                  <a:schemeClr val="hlink"/>
                </a:solidFill>
                <a:hlinkClick r:id="rId5"/>
              </a:rPr>
              <a:t>https://bit.ly/4cUUgjO</a:t>
            </a:r>
            <a:r>
              <a:rPr lang="en-US" dirty="0"/>
              <a:t> (Video: Erin Stellato - Why you Need Query Store)</a:t>
            </a:r>
            <a:endParaRPr dirty="0"/>
          </a:p>
          <a:p>
            <a:pPr marL="0" lvl="0" indent="-152400" algn="l" rtl="0">
              <a:spcBef>
                <a:spcPts val="1000"/>
              </a:spcBef>
              <a:spcAft>
                <a:spcPts val="0"/>
              </a:spcAft>
              <a:buSzPts val="2400"/>
              <a:buChar char="•"/>
            </a:pPr>
            <a:r>
              <a:rPr lang="en-US" u="sng" dirty="0">
                <a:solidFill>
                  <a:schemeClr val="hlink"/>
                </a:solidFill>
                <a:hlinkClick r:id="rId6"/>
              </a:rPr>
              <a:t>https://bit.ly/3W61tqw</a:t>
            </a:r>
            <a:r>
              <a:rPr lang="en-US" dirty="0"/>
              <a:t> (Video: Erin Stellato - Query Store Best Practices)</a:t>
            </a:r>
            <a:endParaRPr dirty="0"/>
          </a:p>
          <a:p>
            <a:pPr marL="0" lvl="0" indent="-152400" algn="l" rtl="0">
              <a:spcBef>
                <a:spcPts val="1000"/>
              </a:spcBef>
              <a:spcAft>
                <a:spcPts val="0"/>
              </a:spcAft>
              <a:buSzPts val="2400"/>
              <a:buChar char="•"/>
            </a:pPr>
            <a:r>
              <a:rPr lang="en-US" u="sng" dirty="0">
                <a:solidFill>
                  <a:schemeClr val="hlink"/>
                </a:solidFill>
                <a:hlinkClick r:id="rId7"/>
              </a:rPr>
              <a:t>https://bit.ly/4i6ngY5</a:t>
            </a:r>
            <a:r>
              <a:rPr lang="en-US" dirty="0"/>
              <a:t> (Erin Stellato’s Query Store </a:t>
            </a:r>
            <a:r>
              <a:rPr lang="en-US" dirty="0" err="1"/>
              <a:t>Github</a:t>
            </a:r>
            <a:r>
              <a:rPr lang="en-US" dirty="0"/>
              <a:t>)</a:t>
            </a:r>
            <a:endParaRPr dirty="0"/>
          </a:p>
          <a:p>
            <a:pPr marL="0" lvl="0" indent="0" algn="l" rtl="0">
              <a:spcBef>
                <a:spcPts val="1000"/>
              </a:spcBef>
              <a:spcAft>
                <a:spcPts val="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9"/>
        <p:cNvGrpSpPr/>
        <p:nvPr/>
      </p:nvGrpSpPr>
      <p:grpSpPr>
        <a:xfrm>
          <a:off x="0" y="0"/>
          <a:ext cx="0" cy="0"/>
          <a:chOff x="0" y="0"/>
          <a:chExt cx="0" cy="0"/>
        </a:xfrm>
      </p:grpSpPr>
      <p:sp>
        <p:nvSpPr>
          <p:cNvPr id="590" name="Google Shape;590;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 name="Google Shape;591;p2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 name="Google Shape;592;p2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 name="Google Shape;593;p2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 name="Google Shape;594;p2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 name="Google Shape;595;p29"/>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alibri"/>
              <a:buNone/>
            </a:pPr>
            <a:r>
              <a:rPr lang="en-US" sz="3600" b="1" dirty="0">
                <a:solidFill>
                  <a:schemeClr val="lt1"/>
                </a:solidFill>
              </a:rPr>
              <a:t>Learning More About Query Store</a:t>
            </a:r>
            <a:endParaRPr sz="3700" b="1" dirty="0">
              <a:solidFill>
                <a:srgbClr val="FFFFFF"/>
              </a:solidFill>
              <a:latin typeface="Calibri"/>
              <a:ea typeface="Calibri"/>
              <a:cs typeface="Calibri"/>
              <a:sym typeface="Calibri"/>
            </a:endParaRPr>
          </a:p>
        </p:txBody>
      </p:sp>
      <p:sp>
        <p:nvSpPr>
          <p:cNvPr id="596" name="Google Shape;596;p29"/>
          <p:cNvSpPr txBox="1">
            <a:spLocks noGrp="1"/>
          </p:cNvSpPr>
          <p:nvPr>
            <p:ph type="subTitle" idx="1"/>
          </p:nvPr>
        </p:nvSpPr>
        <p:spPr>
          <a:xfrm>
            <a:off x="1466702" y="1668464"/>
            <a:ext cx="9724031" cy="4805215"/>
          </a:xfrm>
          <a:prstGeom prst="rect">
            <a:avLst/>
          </a:prstGeom>
          <a:noFill/>
          <a:ln>
            <a:noFill/>
          </a:ln>
        </p:spPr>
        <p:txBody>
          <a:bodyPr spcFirstLastPara="1" wrap="square" lIns="91425" tIns="45700" rIns="91425" bIns="45700" anchor="ctr" anchorCtr="0">
            <a:normAutofit/>
          </a:bodyPr>
          <a:lstStyle/>
          <a:p>
            <a:pPr marL="0" lvl="0" indent="-152400" algn="l" rtl="0">
              <a:spcBef>
                <a:spcPts val="1000"/>
              </a:spcBef>
              <a:spcAft>
                <a:spcPts val="0"/>
              </a:spcAft>
              <a:buSzPts val="2400"/>
              <a:buChar char="•"/>
            </a:pPr>
            <a:r>
              <a:rPr lang="en-US" u="sng" dirty="0">
                <a:solidFill>
                  <a:schemeClr val="hlink"/>
                </a:solidFill>
                <a:hlinkClick r:id="rId3"/>
              </a:rPr>
              <a:t>https://bit.ly/3Ei13bP</a:t>
            </a:r>
            <a:r>
              <a:rPr lang="en-US" dirty="0"/>
              <a:t> (MS Docs Tune Performance with query Store)</a:t>
            </a:r>
            <a:endParaRPr dirty="0"/>
          </a:p>
          <a:p>
            <a:pPr marL="0" lvl="0" indent="-152400" algn="l" rtl="0">
              <a:spcBef>
                <a:spcPts val="1000"/>
              </a:spcBef>
              <a:spcAft>
                <a:spcPts val="0"/>
              </a:spcAft>
              <a:buSzPts val="2400"/>
              <a:buChar char="•"/>
            </a:pPr>
            <a:r>
              <a:rPr lang="en-US" dirty="0"/>
              <a:t>“Query Store for SQL Server 2019” Tracy </a:t>
            </a:r>
            <a:r>
              <a:rPr lang="en-US" dirty="0" err="1"/>
              <a:t>Boggiano</a:t>
            </a:r>
            <a:r>
              <a:rPr lang="en-US" dirty="0"/>
              <a:t> &amp; Grant </a:t>
            </a:r>
            <a:r>
              <a:rPr lang="en-US" dirty="0" err="1"/>
              <a:t>Fritchey</a:t>
            </a:r>
            <a:endParaRPr dirty="0"/>
          </a:p>
          <a:p>
            <a:pPr marL="0" lvl="0" indent="-152400" algn="l" rtl="0">
              <a:spcBef>
                <a:spcPts val="1000"/>
              </a:spcBef>
              <a:spcAft>
                <a:spcPts val="0"/>
              </a:spcAft>
              <a:buSzPts val="2400"/>
              <a:buChar char="•"/>
            </a:pPr>
            <a:r>
              <a:rPr lang="en-US" dirty="0"/>
              <a:t>“SQL Server 2022 Revealed” Bob Ward</a:t>
            </a:r>
            <a:endParaRPr dirty="0"/>
          </a:p>
          <a:p>
            <a:pPr marL="0" lvl="0" indent="-152400" algn="l" rtl="0">
              <a:spcBef>
                <a:spcPts val="1000"/>
              </a:spcBef>
              <a:spcAft>
                <a:spcPts val="0"/>
              </a:spcAft>
              <a:buSzPts val="2400"/>
              <a:buChar char="•"/>
            </a:pPr>
            <a:r>
              <a:rPr lang="en-US" dirty="0"/>
              <a:t>“SQL Server 2022 Query Performance Tuning” Grant </a:t>
            </a:r>
            <a:r>
              <a:rPr lang="en-US" dirty="0" err="1"/>
              <a:t>Fritchey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3"/>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Feedback welcome</a:t>
            </a:r>
            <a:endParaRPr sz="3700" b="1">
              <a:solidFill>
                <a:srgbClr val="FFFFFF"/>
              </a:solidFill>
              <a:latin typeface="Calibri"/>
              <a:ea typeface="Calibri"/>
              <a:cs typeface="Calibri"/>
              <a:sym typeface="Calibri"/>
            </a:endParaRPr>
          </a:p>
        </p:txBody>
      </p:sp>
      <p:sp>
        <p:nvSpPr>
          <p:cNvPr id="121" name="Google Shape;121;p3"/>
          <p:cNvSpPr txBox="1">
            <a:spLocks noGrp="1"/>
          </p:cNvSpPr>
          <p:nvPr>
            <p:ph type="subTitle" idx="1"/>
          </p:nvPr>
        </p:nvSpPr>
        <p:spPr>
          <a:xfrm>
            <a:off x="1523998" y="1622745"/>
            <a:ext cx="9144000" cy="32333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000"/>
              <a:buNone/>
            </a:pPr>
            <a:r>
              <a:rPr lang="en-US" sz="2000"/>
              <a:t>Speakers are always looking for feedback so please use the conference mechanism to let me you what you like and how you think the session could be improved.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1"/>
        <p:cNvGrpSpPr/>
        <p:nvPr/>
      </p:nvGrpSpPr>
      <p:grpSpPr>
        <a:xfrm>
          <a:off x="0" y="0"/>
          <a:ext cx="0" cy="0"/>
          <a:chOff x="0" y="0"/>
          <a:chExt cx="0" cy="0"/>
        </a:xfrm>
      </p:grpSpPr>
      <p:sp>
        <p:nvSpPr>
          <p:cNvPr id="602" name="Google Shape;602;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 name="Google Shape;603;p3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 name="Google Shape;604;p3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 name="Google Shape;605;p3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 name="Google Shape;606;p3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 name="Google Shape;607;p30"/>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alibri"/>
              <a:buNone/>
            </a:pPr>
            <a:r>
              <a:rPr lang="en-US" sz="3600" b="1" i="0">
                <a:solidFill>
                  <a:srgbClr val="FFFFFF"/>
                </a:solidFill>
                <a:latin typeface="Calibri"/>
                <a:ea typeface="Calibri"/>
                <a:cs typeface="Calibri"/>
                <a:sym typeface="Calibri"/>
              </a:rPr>
              <a:t>Leveraging Query Store for Improved Performance</a:t>
            </a:r>
            <a:endParaRPr sz="3700" b="1">
              <a:solidFill>
                <a:srgbClr val="FFFFFF"/>
              </a:solidFill>
              <a:latin typeface="Calibri"/>
              <a:ea typeface="Calibri"/>
              <a:cs typeface="Calibri"/>
              <a:sym typeface="Calibri"/>
            </a:endParaRPr>
          </a:p>
        </p:txBody>
      </p:sp>
      <p:sp>
        <p:nvSpPr>
          <p:cNvPr id="608" name="Google Shape;608;p30"/>
          <p:cNvSpPr txBox="1">
            <a:spLocks noGrp="1"/>
          </p:cNvSpPr>
          <p:nvPr>
            <p:ph type="subTitle" idx="1"/>
          </p:nvPr>
        </p:nvSpPr>
        <p:spPr>
          <a:xfrm>
            <a:off x="1233982" y="1747898"/>
            <a:ext cx="9724031" cy="49407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600"/>
              <a:buNone/>
            </a:pPr>
            <a:r>
              <a:rPr lang="en-US" sz="2600" dirty="0"/>
              <a:t>Summary</a:t>
            </a:r>
            <a:endParaRPr dirty="0"/>
          </a:p>
          <a:p>
            <a:pPr marL="0" lvl="0" indent="82550" algn="l" rtl="0">
              <a:lnSpc>
                <a:spcPct val="90000"/>
              </a:lnSpc>
              <a:spcBef>
                <a:spcPts val="1000"/>
              </a:spcBef>
              <a:spcAft>
                <a:spcPts val="0"/>
              </a:spcAft>
              <a:buClr>
                <a:schemeClr val="dk1"/>
              </a:buClr>
              <a:buSzPts val="1300"/>
              <a:buFont typeface="Arial"/>
              <a:buNone/>
            </a:pPr>
            <a:endParaRPr sz="1300" dirty="0"/>
          </a:p>
          <a:p>
            <a:pPr marL="0" lvl="0" indent="0" algn="l" rtl="0">
              <a:lnSpc>
                <a:spcPct val="90000"/>
              </a:lnSpc>
              <a:spcBef>
                <a:spcPts val="1000"/>
              </a:spcBef>
              <a:spcAft>
                <a:spcPts val="0"/>
              </a:spcAft>
              <a:buClr>
                <a:schemeClr val="dk1"/>
              </a:buClr>
              <a:buSzPts val="2400"/>
              <a:buFont typeface="Arial"/>
              <a:buChar char="•"/>
            </a:pPr>
            <a:r>
              <a:rPr lang="en-US" dirty="0"/>
              <a:t>Why Query Store?</a:t>
            </a:r>
            <a:endParaRPr dirty="0"/>
          </a:p>
          <a:p>
            <a:pPr marL="0" lvl="0" indent="0" algn="l" rtl="0">
              <a:lnSpc>
                <a:spcPct val="90000"/>
              </a:lnSpc>
              <a:spcBef>
                <a:spcPts val="1000"/>
              </a:spcBef>
              <a:spcAft>
                <a:spcPts val="0"/>
              </a:spcAft>
              <a:buSzPts val="2400"/>
              <a:buChar char="•"/>
            </a:pPr>
            <a:r>
              <a:rPr lang="en-US" dirty="0"/>
              <a:t>What does it do?</a:t>
            </a:r>
            <a:endParaRPr dirty="0"/>
          </a:p>
          <a:p>
            <a:pPr marL="0" indent="0" algn="l">
              <a:buFont typeface="Arial"/>
              <a:buChar char="•"/>
            </a:pPr>
            <a:r>
              <a:rPr lang="en-US" dirty="0"/>
              <a:t>How does Query Store work with intelligent Query Processing?</a:t>
            </a:r>
          </a:p>
          <a:p>
            <a:pPr marL="0" lvl="0" indent="0" algn="l" rtl="0">
              <a:lnSpc>
                <a:spcPct val="90000"/>
              </a:lnSpc>
              <a:spcBef>
                <a:spcPts val="1000"/>
              </a:spcBef>
              <a:spcAft>
                <a:spcPts val="0"/>
              </a:spcAft>
              <a:buSzPts val="2400"/>
              <a:buChar char="•"/>
            </a:pPr>
            <a:r>
              <a:rPr lang="en-US" dirty="0"/>
              <a:t>How is it configured?</a:t>
            </a:r>
            <a:endParaRPr dirty="0"/>
          </a:p>
          <a:p>
            <a:pPr marL="0" lvl="0" indent="0" algn="l" rtl="0">
              <a:lnSpc>
                <a:spcPct val="90000"/>
              </a:lnSpc>
              <a:spcBef>
                <a:spcPts val="1000"/>
              </a:spcBef>
              <a:spcAft>
                <a:spcPts val="0"/>
              </a:spcAft>
              <a:buSzPts val="2400"/>
              <a:buChar char="•"/>
            </a:pPr>
            <a:r>
              <a:rPr lang="en-US" dirty="0"/>
              <a:t>What community scripts currently exist for Query Store?</a:t>
            </a:r>
            <a:endParaRPr dirty="0"/>
          </a:p>
          <a:p>
            <a:pPr marL="0" lvl="0" indent="0" algn="l" rtl="0">
              <a:spcBef>
                <a:spcPts val="1000"/>
              </a:spcBef>
              <a:spcAft>
                <a:spcPts val="0"/>
              </a:spcAft>
              <a:buNone/>
            </a:pPr>
            <a:endParaRPr dirty="0"/>
          </a:p>
          <a:p>
            <a:pPr marL="0" lvl="0" indent="82550" algn="l" rtl="0">
              <a:lnSpc>
                <a:spcPct val="90000"/>
              </a:lnSpc>
              <a:spcBef>
                <a:spcPts val="1000"/>
              </a:spcBef>
              <a:spcAft>
                <a:spcPts val="0"/>
              </a:spcAft>
              <a:buClr>
                <a:schemeClr val="dk1"/>
              </a:buClr>
              <a:buSzPts val="1300"/>
              <a:buFont typeface="Arial"/>
              <a:buNone/>
            </a:pPr>
            <a:endParaRPr sz="13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3"/>
        <p:cNvGrpSpPr/>
        <p:nvPr/>
      </p:nvGrpSpPr>
      <p:grpSpPr>
        <a:xfrm>
          <a:off x="0" y="0"/>
          <a:ext cx="0" cy="0"/>
          <a:chOff x="0" y="0"/>
          <a:chExt cx="0" cy="0"/>
        </a:xfrm>
      </p:grpSpPr>
      <p:sp>
        <p:nvSpPr>
          <p:cNvPr id="614" name="Google Shape;614;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 name="Google Shape;615;p3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 name="Google Shape;616;p3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 name="Google Shape;617;p3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 name="Google Shape;618;p3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 name="Google Shape;619;p31"/>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sz="4000" b="1" i="0">
                <a:solidFill>
                  <a:srgbClr val="FFFFFF"/>
                </a:solidFill>
                <a:latin typeface="Calibri"/>
                <a:ea typeface="Calibri"/>
                <a:cs typeface="Calibri"/>
                <a:sym typeface="Calibri"/>
              </a:rPr>
              <a:t>Leveraging Query Store for Improved Performance</a:t>
            </a:r>
            <a:endParaRPr sz="3700" b="1">
              <a:solidFill>
                <a:srgbClr val="FFFFFF"/>
              </a:solidFill>
              <a:latin typeface="Calibri"/>
              <a:ea typeface="Calibri"/>
              <a:cs typeface="Calibri"/>
              <a:sym typeface="Calibri"/>
            </a:endParaRPr>
          </a:p>
        </p:txBody>
      </p:sp>
      <p:sp>
        <p:nvSpPr>
          <p:cNvPr id="620" name="Google Shape;620;p31"/>
          <p:cNvSpPr txBox="1">
            <a:spLocks noGrp="1"/>
          </p:cNvSpPr>
          <p:nvPr>
            <p:ph type="subTitle" idx="1"/>
          </p:nvPr>
        </p:nvSpPr>
        <p:spPr>
          <a:xfrm>
            <a:off x="1457558" y="1747997"/>
            <a:ext cx="9724031" cy="49407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n-US" sz="4400"/>
              <a:t>Thank you for attending!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5"/>
        <p:cNvGrpSpPr/>
        <p:nvPr/>
      </p:nvGrpSpPr>
      <p:grpSpPr>
        <a:xfrm>
          <a:off x="0" y="0"/>
          <a:ext cx="0" cy="0"/>
          <a:chOff x="0" y="0"/>
          <a:chExt cx="0" cy="0"/>
        </a:xfrm>
      </p:grpSpPr>
      <p:sp>
        <p:nvSpPr>
          <p:cNvPr id="626" name="Google Shape;626;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 name="Google Shape;627;p3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 name="Google Shape;628;p3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 name="Google Shape;629;p3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 name="Google Shape;630;p3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 name="Google Shape;631;p32"/>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alibri"/>
              <a:buNone/>
            </a:pPr>
            <a:r>
              <a:rPr lang="en-US" sz="3600" b="1" i="0">
                <a:solidFill>
                  <a:srgbClr val="FFFFFF"/>
                </a:solidFill>
                <a:latin typeface="Calibri"/>
                <a:ea typeface="Calibri"/>
                <a:cs typeface="Calibri"/>
                <a:sym typeface="Calibri"/>
              </a:rPr>
              <a:t>Leveraging Query Store for Improved Performance</a:t>
            </a:r>
            <a:endParaRPr sz="3700" b="1">
              <a:solidFill>
                <a:srgbClr val="FFFFFF"/>
              </a:solidFill>
              <a:latin typeface="Calibri"/>
              <a:ea typeface="Calibri"/>
              <a:cs typeface="Calibri"/>
              <a:sym typeface="Calibri"/>
            </a:endParaRPr>
          </a:p>
        </p:txBody>
      </p:sp>
      <p:sp>
        <p:nvSpPr>
          <p:cNvPr id="632" name="Google Shape;632;p32"/>
          <p:cNvSpPr txBox="1">
            <a:spLocks noGrp="1"/>
          </p:cNvSpPr>
          <p:nvPr>
            <p:ph type="subTitle" idx="1"/>
          </p:nvPr>
        </p:nvSpPr>
        <p:spPr>
          <a:xfrm>
            <a:off x="208181" y="1885279"/>
            <a:ext cx="2879052" cy="4940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None/>
            </a:pPr>
            <a:r>
              <a:rPr lang="en-US" sz="4000"/>
              <a:t>QUESTIONS?</a:t>
            </a:r>
            <a:endParaRPr/>
          </a:p>
        </p:txBody>
      </p:sp>
      <p:pic>
        <p:nvPicPr>
          <p:cNvPr id="633" name="Google Shape;633;p32" descr="Different colored question marks"/>
          <p:cNvPicPr preferRelativeResize="0"/>
          <p:nvPr/>
        </p:nvPicPr>
        <p:blipFill rotWithShape="1">
          <a:blip r:embed="rId3">
            <a:alphaModFix/>
          </a:blip>
          <a:srcRect/>
          <a:stretch/>
        </p:blipFill>
        <p:spPr>
          <a:xfrm>
            <a:off x="3542613" y="2007535"/>
            <a:ext cx="7949713" cy="410537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a:extLst>
            <a:ext uri="{FF2B5EF4-FFF2-40B4-BE49-F238E27FC236}">
              <a16:creationId xmlns:a16="http://schemas.microsoft.com/office/drawing/2014/main" id="{7215F2EC-08E2-731B-D348-D9BADCF1B3E0}"/>
            </a:ext>
          </a:extLst>
        </p:cNvPr>
        <p:cNvGrpSpPr/>
        <p:nvPr/>
      </p:nvGrpSpPr>
      <p:grpSpPr>
        <a:xfrm>
          <a:off x="0" y="0"/>
          <a:ext cx="0" cy="0"/>
          <a:chOff x="0" y="0"/>
          <a:chExt cx="0" cy="0"/>
        </a:xfrm>
      </p:grpSpPr>
      <p:sp>
        <p:nvSpPr>
          <p:cNvPr id="127" name="Google Shape;127;p4">
            <a:extLst>
              <a:ext uri="{FF2B5EF4-FFF2-40B4-BE49-F238E27FC236}">
                <a16:creationId xmlns:a16="http://schemas.microsoft.com/office/drawing/2014/main" id="{CBB9AD25-E954-C81E-F733-38DF0E4BE356}"/>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4">
            <a:extLst>
              <a:ext uri="{FF2B5EF4-FFF2-40B4-BE49-F238E27FC236}">
                <a16:creationId xmlns:a16="http://schemas.microsoft.com/office/drawing/2014/main" id="{96CBB4B6-BDC5-0542-15C0-086B63DFA84B}"/>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4">
            <a:extLst>
              <a:ext uri="{FF2B5EF4-FFF2-40B4-BE49-F238E27FC236}">
                <a16:creationId xmlns:a16="http://schemas.microsoft.com/office/drawing/2014/main" id="{9BAB9D9B-76BB-3301-5CAF-AE708E7973F3}"/>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4">
            <a:extLst>
              <a:ext uri="{FF2B5EF4-FFF2-40B4-BE49-F238E27FC236}">
                <a16:creationId xmlns:a16="http://schemas.microsoft.com/office/drawing/2014/main" id="{30188AAB-56AD-5739-D08C-121158E29AF5}"/>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a:extLst>
              <a:ext uri="{FF2B5EF4-FFF2-40B4-BE49-F238E27FC236}">
                <a16:creationId xmlns:a16="http://schemas.microsoft.com/office/drawing/2014/main" id="{5C533E39-0435-F313-0C90-BA634E0A4F9F}"/>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4">
            <a:extLst>
              <a:ext uri="{FF2B5EF4-FFF2-40B4-BE49-F238E27FC236}">
                <a16:creationId xmlns:a16="http://schemas.microsoft.com/office/drawing/2014/main" id="{D1A2A6FD-4E4C-A8C2-194D-44B132305479}"/>
              </a:ext>
            </a:extLst>
          </p:cNvPr>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dirty="0">
                <a:solidFill>
                  <a:srgbClr val="FFFFFF"/>
                </a:solidFill>
                <a:latin typeface="Calibri"/>
                <a:ea typeface="Calibri"/>
                <a:cs typeface="Calibri"/>
                <a:sym typeface="Calibri"/>
              </a:rPr>
              <a:t>Contacting Me</a:t>
            </a:r>
            <a:endParaRPr sz="3700" b="1" dirty="0">
              <a:solidFill>
                <a:srgbClr val="FFFFFF"/>
              </a:solidFill>
              <a:latin typeface="Calibri"/>
              <a:ea typeface="Calibri"/>
              <a:cs typeface="Calibri"/>
              <a:sym typeface="Calibri"/>
            </a:endParaRPr>
          </a:p>
        </p:txBody>
      </p:sp>
      <p:sp>
        <p:nvSpPr>
          <p:cNvPr id="133" name="Google Shape;133;p4">
            <a:extLst>
              <a:ext uri="{FF2B5EF4-FFF2-40B4-BE49-F238E27FC236}">
                <a16:creationId xmlns:a16="http://schemas.microsoft.com/office/drawing/2014/main" id="{B08985B6-0575-8E0A-D44C-68E2E95BD1BB}"/>
              </a:ext>
            </a:extLst>
          </p:cNvPr>
          <p:cNvSpPr txBox="1">
            <a:spLocks noGrp="1"/>
          </p:cNvSpPr>
          <p:nvPr>
            <p:ph type="subTitle" idx="1"/>
          </p:nvPr>
        </p:nvSpPr>
        <p:spPr>
          <a:xfrm>
            <a:off x="2558473" y="1622744"/>
            <a:ext cx="8537157" cy="5235256"/>
          </a:xfrm>
          <a:prstGeom prst="rect">
            <a:avLst/>
          </a:prstGeom>
          <a:noFill/>
          <a:ln>
            <a:noFill/>
          </a:ln>
        </p:spPr>
        <p:txBody>
          <a:bodyPr spcFirstLastPara="1" wrap="square" lIns="91425" tIns="45700" rIns="91425" bIns="45700" anchor="ctr" anchorCtr="0">
            <a:normAutofit/>
          </a:bodyPr>
          <a:lstStyle/>
          <a:p>
            <a:pPr marL="0" lvl="0" indent="88900" algn="l" rtl="0">
              <a:lnSpc>
                <a:spcPct val="90000"/>
              </a:lnSpc>
              <a:spcBef>
                <a:spcPts val="0"/>
              </a:spcBef>
              <a:spcAft>
                <a:spcPts val="0"/>
              </a:spcAft>
              <a:buClr>
                <a:schemeClr val="dk1"/>
              </a:buClr>
              <a:buSzPts val="1400"/>
              <a:buFont typeface="Arial"/>
              <a:buNone/>
            </a:pPr>
            <a:endParaRPr sz="1400" dirty="0"/>
          </a:p>
          <a:p>
            <a:pPr marL="342900" lvl="0" indent="-228600" algn="l" rtl="0">
              <a:lnSpc>
                <a:spcPct val="90000"/>
              </a:lnSpc>
              <a:spcBef>
                <a:spcPts val="1000"/>
              </a:spcBef>
              <a:spcAft>
                <a:spcPts val="0"/>
              </a:spcAft>
              <a:buClr>
                <a:schemeClr val="dk1"/>
              </a:buClr>
              <a:buSzPts val="2400"/>
              <a:buFont typeface="Arial"/>
              <a:buChar char="•"/>
            </a:pPr>
            <a:r>
              <a:rPr lang="en-US" dirty="0">
                <a:hlinkClick r:id="rId3"/>
              </a:rPr>
              <a:t>lmarkum@live.com</a:t>
            </a:r>
            <a:r>
              <a:rPr lang="en-US" dirty="0"/>
              <a:t> </a:t>
            </a:r>
          </a:p>
          <a:p>
            <a:pPr marL="342900" lvl="0" indent="-228600" algn="l" rtl="0">
              <a:lnSpc>
                <a:spcPct val="90000"/>
              </a:lnSpc>
              <a:spcBef>
                <a:spcPts val="1000"/>
              </a:spcBef>
              <a:spcAft>
                <a:spcPts val="0"/>
              </a:spcAft>
              <a:buClr>
                <a:schemeClr val="dk1"/>
              </a:buClr>
              <a:buSzPts val="2400"/>
              <a:buFont typeface="Arial"/>
              <a:buChar char="•"/>
            </a:pPr>
            <a:r>
              <a:rPr lang="en-US" dirty="0"/>
              <a:t>BlueSky - @leemarkum.bsky.social </a:t>
            </a:r>
          </a:p>
          <a:p>
            <a:pPr marL="342900" lvl="0" indent="-228600" algn="l" rtl="0">
              <a:lnSpc>
                <a:spcPct val="90000"/>
              </a:lnSpc>
              <a:spcBef>
                <a:spcPts val="1000"/>
              </a:spcBef>
              <a:spcAft>
                <a:spcPts val="0"/>
              </a:spcAft>
              <a:buClr>
                <a:schemeClr val="dk1"/>
              </a:buClr>
              <a:buSzPts val="2400"/>
              <a:buFont typeface="Arial"/>
              <a:buChar char="•"/>
            </a:pPr>
            <a:r>
              <a:rPr lang="en-US" dirty="0"/>
              <a:t>LinkedIn – </a:t>
            </a:r>
            <a:r>
              <a:rPr lang="en-US" dirty="0">
                <a:hlinkClick r:id="rId4"/>
              </a:rPr>
              <a:t>https://linkedin.com/in/leemarkum</a:t>
            </a:r>
            <a:r>
              <a:rPr lang="en-US" dirty="0"/>
              <a:t> </a:t>
            </a:r>
            <a:endParaRPr dirty="0"/>
          </a:p>
          <a:p>
            <a:pPr marL="0" lvl="0" indent="0" algn="l" rtl="0">
              <a:lnSpc>
                <a:spcPct val="90000"/>
              </a:lnSpc>
              <a:spcBef>
                <a:spcPts val="1000"/>
              </a:spcBef>
              <a:spcAft>
                <a:spcPts val="0"/>
              </a:spcAft>
              <a:buClr>
                <a:schemeClr val="dk1"/>
              </a:buClr>
              <a:buSzPts val="1400"/>
              <a:buNone/>
            </a:pPr>
            <a:endParaRPr sz="1400" dirty="0"/>
          </a:p>
        </p:txBody>
      </p:sp>
    </p:spTree>
    <p:extLst>
      <p:ext uri="{BB962C8B-B14F-4D97-AF65-F5344CB8AC3E}">
        <p14:creationId xmlns:p14="http://schemas.microsoft.com/office/powerpoint/2010/main" val="145742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4"/>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dirty="0">
                <a:solidFill>
                  <a:srgbClr val="FFFFFF"/>
                </a:solidFill>
                <a:latin typeface="Calibri"/>
                <a:ea typeface="Calibri"/>
                <a:cs typeface="Calibri"/>
                <a:sym typeface="Calibri"/>
              </a:rPr>
              <a:t>About Me</a:t>
            </a:r>
            <a:endParaRPr sz="3700" b="1" dirty="0">
              <a:solidFill>
                <a:srgbClr val="FFFFFF"/>
              </a:solidFill>
              <a:latin typeface="Calibri"/>
              <a:ea typeface="Calibri"/>
              <a:cs typeface="Calibri"/>
              <a:sym typeface="Calibri"/>
            </a:endParaRPr>
          </a:p>
        </p:txBody>
      </p:sp>
      <p:sp>
        <p:nvSpPr>
          <p:cNvPr id="133" name="Google Shape;133;p4"/>
          <p:cNvSpPr txBox="1">
            <a:spLocks noGrp="1"/>
          </p:cNvSpPr>
          <p:nvPr>
            <p:ph type="subTitle" idx="1"/>
          </p:nvPr>
        </p:nvSpPr>
        <p:spPr>
          <a:xfrm>
            <a:off x="2558473" y="1622744"/>
            <a:ext cx="8537157" cy="5235256"/>
          </a:xfrm>
          <a:prstGeom prst="rect">
            <a:avLst/>
          </a:prstGeom>
          <a:noFill/>
          <a:ln>
            <a:noFill/>
          </a:ln>
        </p:spPr>
        <p:txBody>
          <a:bodyPr spcFirstLastPara="1" wrap="square" lIns="91425" tIns="45700" rIns="91425" bIns="45700" anchor="ctr" anchorCtr="0">
            <a:normAutofit/>
          </a:bodyPr>
          <a:lstStyle/>
          <a:p>
            <a:pPr marL="0" lvl="0" indent="88900" algn="l" rtl="0">
              <a:lnSpc>
                <a:spcPct val="90000"/>
              </a:lnSpc>
              <a:spcBef>
                <a:spcPts val="0"/>
              </a:spcBef>
              <a:spcAft>
                <a:spcPts val="0"/>
              </a:spcAft>
              <a:buClr>
                <a:schemeClr val="dk1"/>
              </a:buClr>
              <a:buSzPts val="1400"/>
              <a:buFont typeface="Arial"/>
              <a:buNone/>
            </a:pPr>
            <a:endParaRPr sz="1400" dirty="0"/>
          </a:p>
          <a:p>
            <a:pPr marL="342900" lvl="0" indent="-228600" algn="l" rtl="0">
              <a:lnSpc>
                <a:spcPct val="90000"/>
              </a:lnSpc>
              <a:spcBef>
                <a:spcPts val="1000"/>
              </a:spcBef>
              <a:spcAft>
                <a:spcPts val="0"/>
              </a:spcAft>
              <a:buClr>
                <a:schemeClr val="dk1"/>
              </a:buClr>
              <a:buSzPts val="2400"/>
              <a:buFont typeface="Arial"/>
              <a:buChar char="•"/>
            </a:pPr>
            <a:r>
              <a:rPr lang="en-US" dirty="0"/>
              <a:t>Entered IT in Feb 2008</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MCTS SQL Server 2008 Implementation and Maintenance in May 2013</a:t>
            </a:r>
          </a:p>
          <a:p>
            <a:pPr marL="342900" lvl="0" indent="-228600" algn="l" rtl="0">
              <a:lnSpc>
                <a:spcPct val="90000"/>
              </a:lnSpc>
              <a:spcBef>
                <a:spcPts val="1000"/>
              </a:spcBef>
              <a:spcAft>
                <a:spcPts val="0"/>
              </a:spcAft>
              <a:buClr>
                <a:schemeClr val="dk1"/>
              </a:buClr>
              <a:buSzPts val="2400"/>
              <a:buFont typeface="Arial"/>
              <a:buChar char="•"/>
            </a:pPr>
            <a:r>
              <a:rPr lang="en-US" dirty="0"/>
              <a:t>Azure Fundamentals and Azure Data Fundamentals in Feb/March 2021</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Database Administrator since 2014</a:t>
            </a:r>
          </a:p>
          <a:p>
            <a:pPr marL="0" lvl="0" indent="0" algn="l" rtl="0">
              <a:lnSpc>
                <a:spcPct val="90000"/>
              </a:lnSpc>
              <a:spcBef>
                <a:spcPts val="1000"/>
              </a:spcBef>
              <a:spcAft>
                <a:spcPts val="0"/>
              </a:spcAft>
              <a:buClr>
                <a:schemeClr val="dk1"/>
              </a:buClr>
              <a:buSzPts val="1400"/>
              <a:buNone/>
            </a:pPr>
            <a:endParaRPr sz="1400" dirty="0"/>
          </a:p>
        </p:txBody>
      </p:sp>
      <p:pic>
        <p:nvPicPr>
          <p:cNvPr id="134" name="Google Shape;134;p4" descr="Diagram, text&#10;&#10;Description automatically generated"/>
          <p:cNvPicPr preferRelativeResize="0"/>
          <p:nvPr/>
        </p:nvPicPr>
        <p:blipFill rotWithShape="1">
          <a:blip r:embed="rId3">
            <a:alphaModFix/>
          </a:blip>
          <a:srcRect/>
          <a:stretch/>
        </p:blipFill>
        <p:spPr>
          <a:xfrm>
            <a:off x="459350" y="4411954"/>
            <a:ext cx="1352739" cy="1457528"/>
          </a:xfrm>
          <a:prstGeom prst="rect">
            <a:avLst/>
          </a:prstGeom>
          <a:noFill/>
          <a:ln>
            <a:noFill/>
          </a:ln>
        </p:spPr>
      </p:pic>
      <p:pic>
        <p:nvPicPr>
          <p:cNvPr id="137" name="Google Shape;137;p4" descr="Diagram&#10;&#10;Description automatically generated"/>
          <p:cNvPicPr preferRelativeResize="0"/>
          <p:nvPr/>
        </p:nvPicPr>
        <p:blipFill rotWithShape="1">
          <a:blip r:embed="rId4">
            <a:alphaModFix/>
          </a:blip>
          <a:srcRect/>
          <a:stretch/>
        </p:blipFill>
        <p:spPr>
          <a:xfrm>
            <a:off x="439022" y="2479049"/>
            <a:ext cx="1371791" cy="1495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a:extLst>
            <a:ext uri="{FF2B5EF4-FFF2-40B4-BE49-F238E27FC236}">
              <a16:creationId xmlns:a16="http://schemas.microsoft.com/office/drawing/2014/main" id="{F33EA5F3-E7CF-0C3F-4C8E-B274C52F5620}"/>
            </a:ext>
          </a:extLst>
        </p:cNvPr>
        <p:cNvGrpSpPr/>
        <p:nvPr/>
      </p:nvGrpSpPr>
      <p:grpSpPr>
        <a:xfrm>
          <a:off x="0" y="0"/>
          <a:ext cx="0" cy="0"/>
          <a:chOff x="0" y="0"/>
          <a:chExt cx="0" cy="0"/>
        </a:xfrm>
      </p:grpSpPr>
      <p:sp>
        <p:nvSpPr>
          <p:cNvPr id="127" name="Google Shape;127;p4">
            <a:extLst>
              <a:ext uri="{FF2B5EF4-FFF2-40B4-BE49-F238E27FC236}">
                <a16:creationId xmlns:a16="http://schemas.microsoft.com/office/drawing/2014/main" id="{B037AE89-9BE9-A500-0032-88D94DCA0784}"/>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4">
            <a:extLst>
              <a:ext uri="{FF2B5EF4-FFF2-40B4-BE49-F238E27FC236}">
                <a16:creationId xmlns:a16="http://schemas.microsoft.com/office/drawing/2014/main" id="{635688B1-BAB8-AF4B-E75C-256FF654708D}"/>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4">
            <a:extLst>
              <a:ext uri="{FF2B5EF4-FFF2-40B4-BE49-F238E27FC236}">
                <a16:creationId xmlns:a16="http://schemas.microsoft.com/office/drawing/2014/main" id="{5D32A87D-17D2-1F8F-5758-90476A5C92E2}"/>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4">
            <a:extLst>
              <a:ext uri="{FF2B5EF4-FFF2-40B4-BE49-F238E27FC236}">
                <a16:creationId xmlns:a16="http://schemas.microsoft.com/office/drawing/2014/main" id="{2CBF6F40-EEE4-C746-680E-B4DE4FE04009}"/>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a:extLst>
              <a:ext uri="{FF2B5EF4-FFF2-40B4-BE49-F238E27FC236}">
                <a16:creationId xmlns:a16="http://schemas.microsoft.com/office/drawing/2014/main" id="{C8656A70-7943-1F06-26A5-4CA667220407}"/>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4">
            <a:extLst>
              <a:ext uri="{FF2B5EF4-FFF2-40B4-BE49-F238E27FC236}">
                <a16:creationId xmlns:a16="http://schemas.microsoft.com/office/drawing/2014/main" id="{9CC94F35-C4DD-4531-B532-06C4B5234BF7}"/>
              </a:ext>
            </a:extLst>
          </p:cNvPr>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dirty="0">
                <a:solidFill>
                  <a:srgbClr val="FFFFFF"/>
                </a:solidFill>
                <a:latin typeface="Calibri"/>
                <a:ea typeface="Calibri"/>
                <a:cs typeface="Calibri"/>
                <a:sym typeface="Calibri"/>
              </a:rPr>
              <a:t>About Me</a:t>
            </a:r>
            <a:endParaRPr sz="3700" b="1" dirty="0">
              <a:solidFill>
                <a:srgbClr val="FFFFFF"/>
              </a:solidFill>
              <a:latin typeface="Calibri"/>
              <a:ea typeface="Calibri"/>
              <a:cs typeface="Calibri"/>
              <a:sym typeface="Calibri"/>
            </a:endParaRPr>
          </a:p>
        </p:txBody>
      </p:sp>
      <p:sp>
        <p:nvSpPr>
          <p:cNvPr id="133" name="Google Shape;133;p4">
            <a:extLst>
              <a:ext uri="{FF2B5EF4-FFF2-40B4-BE49-F238E27FC236}">
                <a16:creationId xmlns:a16="http://schemas.microsoft.com/office/drawing/2014/main" id="{5B215FF6-C794-5FA3-D354-FD8F0DD30C40}"/>
              </a:ext>
            </a:extLst>
          </p:cNvPr>
          <p:cNvSpPr txBox="1">
            <a:spLocks noGrp="1"/>
          </p:cNvSpPr>
          <p:nvPr>
            <p:ph type="subTitle" idx="1"/>
          </p:nvPr>
        </p:nvSpPr>
        <p:spPr>
          <a:xfrm>
            <a:off x="2558473" y="1622744"/>
            <a:ext cx="8537157" cy="5235256"/>
          </a:xfrm>
          <a:prstGeom prst="rect">
            <a:avLst/>
          </a:prstGeom>
          <a:noFill/>
          <a:ln>
            <a:noFill/>
          </a:ln>
        </p:spPr>
        <p:txBody>
          <a:bodyPr spcFirstLastPara="1" wrap="square" lIns="91425" tIns="45700" rIns="91425" bIns="45700" anchor="ctr" anchorCtr="0">
            <a:normAutofit/>
          </a:bodyPr>
          <a:lstStyle/>
          <a:p>
            <a:pPr marL="0" lvl="0" indent="88900" algn="l" rtl="0">
              <a:lnSpc>
                <a:spcPct val="90000"/>
              </a:lnSpc>
              <a:spcBef>
                <a:spcPts val="0"/>
              </a:spcBef>
              <a:spcAft>
                <a:spcPts val="0"/>
              </a:spcAft>
              <a:buClr>
                <a:schemeClr val="dk1"/>
              </a:buClr>
              <a:buSzPts val="1400"/>
              <a:buFont typeface="Arial"/>
              <a:buNone/>
            </a:pPr>
            <a:endParaRPr sz="1400" dirty="0"/>
          </a:p>
          <a:p>
            <a:pPr marL="342900" lvl="0" indent="-228600" algn="l" rtl="0">
              <a:lnSpc>
                <a:spcPct val="90000"/>
              </a:lnSpc>
              <a:spcBef>
                <a:spcPts val="1000"/>
              </a:spcBef>
              <a:spcAft>
                <a:spcPts val="0"/>
              </a:spcAft>
              <a:buClr>
                <a:schemeClr val="dk1"/>
              </a:buClr>
              <a:buSzPts val="2400"/>
              <a:buFont typeface="Arial"/>
              <a:buChar char="•"/>
            </a:pPr>
            <a:r>
              <a:rPr lang="en-US" dirty="0"/>
              <a:t>Blog at </a:t>
            </a:r>
            <a:r>
              <a:rPr lang="en-US" u="sng" dirty="0">
                <a:solidFill>
                  <a:schemeClr val="hlink"/>
                </a:solidFill>
                <a:hlinkClick r:id="rId3"/>
              </a:rPr>
              <a:t>https://leemarkum.com/</a:t>
            </a:r>
            <a:r>
              <a:rPr lang="en-US" dirty="0"/>
              <a:t> </a:t>
            </a:r>
            <a:endParaRPr dirty="0"/>
          </a:p>
          <a:p>
            <a:pPr marL="342900" indent="-228600" algn="l">
              <a:buFont typeface="Arial"/>
              <a:buChar char="•"/>
            </a:pPr>
            <a:r>
              <a:rPr lang="en-US" dirty="0"/>
              <a:t>Currently a Senior SQL DBA Consultant at The SERO Group (Views expressed here are my own)</a:t>
            </a:r>
          </a:p>
          <a:p>
            <a:pPr marL="342900" indent="-228600" algn="l">
              <a:buFont typeface="Arial"/>
              <a:buChar char="•"/>
            </a:pPr>
            <a:r>
              <a:rPr lang="en-US" dirty="0"/>
              <a:t>Have spoken at a number of SQL Server Meetup events, SQL Saturdays and Saint Louis </a:t>
            </a:r>
            <a:r>
              <a:rPr lang="en-US" dirty="0" err="1"/>
              <a:t>DevUp</a:t>
            </a:r>
            <a:endParaRPr lang="en-US" dirty="0"/>
          </a:p>
          <a:p>
            <a:pPr marL="342900" lvl="0" indent="-228600" algn="l" rtl="0">
              <a:lnSpc>
                <a:spcPct val="90000"/>
              </a:lnSpc>
              <a:spcBef>
                <a:spcPts val="1000"/>
              </a:spcBef>
              <a:spcAft>
                <a:spcPts val="0"/>
              </a:spcAft>
              <a:buClr>
                <a:schemeClr val="dk1"/>
              </a:buClr>
              <a:buSzPts val="2400"/>
              <a:buFont typeface="Arial"/>
              <a:buChar char="•"/>
            </a:pPr>
            <a:r>
              <a:rPr lang="en-US" dirty="0">
                <a:hlinkClick r:id="rId4"/>
              </a:rPr>
              <a:t>lmarkum@live.com</a:t>
            </a:r>
            <a:endParaRPr lang="en-US" dirty="0"/>
          </a:p>
          <a:p>
            <a:pPr marL="342900" lvl="0" indent="-228600" algn="l" rtl="0">
              <a:lnSpc>
                <a:spcPct val="90000"/>
              </a:lnSpc>
              <a:spcBef>
                <a:spcPts val="1000"/>
              </a:spcBef>
              <a:spcAft>
                <a:spcPts val="0"/>
              </a:spcAft>
              <a:buClr>
                <a:schemeClr val="dk1"/>
              </a:buClr>
              <a:buSzPts val="2400"/>
              <a:buFont typeface="Arial"/>
              <a:buChar char="•"/>
            </a:pPr>
            <a:r>
              <a:rPr lang="en-US" dirty="0"/>
              <a:t>BlueSky - @leemarkum.bsky.social </a:t>
            </a:r>
          </a:p>
          <a:p>
            <a:pPr marL="342900" lvl="0" indent="-228600" algn="l" rtl="0">
              <a:lnSpc>
                <a:spcPct val="90000"/>
              </a:lnSpc>
              <a:spcBef>
                <a:spcPts val="1000"/>
              </a:spcBef>
              <a:spcAft>
                <a:spcPts val="0"/>
              </a:spcAft>
              <a:buClr>
                <a:schemeClr val="dk1"/>
              </a:buClr>
              <a:buSzPts val="2400"/>
              <a:buFont typeface="Arial"/>
              <a:buChar char="•"/>
            </a:pPr>
            <a:r>
              <a:rPr lang="en-US" dirty="0"/>
              <a:t>LinkedIn – </a:t>
            </a:r>
            <a:r>
              <a:rPr lang="en-US" dirty="0">
                <a:hlinkClick r:id="rId5"/>
              </a:rPr>
              <a:t>https://linkedin.com/in/leemarkum</a:t>
            </a:r>
            <a:r>
              <a:rPr lang="en-US" dirty="0"/>
              <a:t> </a:t>
            </a:r>
          </a:p>
          <a:p>
            <a:pPr marL="342900" lvl="0" indent="-228600" algn="l" rtl="0">
              <a:lnSpc>
                <a:spcPct val="90000"/>
              </a:lnSpc>
              <a:spcBef>
                <a:spcPts val="1000"/>
              </a:spcBef>
              <a:spcAft>
                <a:spcPts val="0"/>
              </a:spcAft>
              <a:buClr>
                <a:schemeClr val="dk1"/>
              </a:buClr>
              <a:buSzPts val="2400"/>
              <a:buFont typeface="Arial"/>
              <a:buChar char="•"/>
            </a:pPr>
            <a:endParaRPr dirty="0"/>
          </a:p>
          <a:p>
            <a:pPr marL="0" lvl="0" indent="0" algn="l" rtl="0">
              <a:lnSpc>
                <a:spcPct val="90000"/>
              </a:lnSpc>
              <a:spcBef>
                <a:spcPts val="1000"/>
              </a:spcBef>
              <a:spcAft>
                <a:spcPts val="0"/>
              </a:spcAft>
              <a:buClr>
                <a:schemeClr val="dk1"/>
              </a:buClr>
              <a:buSzPts val="1400"/>
              <a:buNone/>
            </a:pPr>
            <a:endParaRPr sz="1400" dirty="0"/>
          </a:p>
        </p:txBody>
      </p:sp>
      <p:pic>
        <p:nvPicPr>
          <p:cNvPr id="134" name="Google Shape;134;p4" descr="Diagram, text&#10;&#10;Description automatically generated">
            <a:extLst>
              <a:ext uri="{FF2B5EF4-FFF2-40B4-BE49-F238E27FC236}">
                <a16:creationId xmlns:a16="http://schemas.microsoft.com/office/drawing/2014/main" id="{9113C1E3-891A-C2A9-54E4-87177B790382}"/>
              </a:ext>
            </a:extLst>
          </p:cNvPr>
          <p:cNvPicPr preferRelativeResize="0"/>
          <p:nvPr/>
        </p:nvPicPr>
        <p:blipFill rotWithShape="1">
          <a:blip r:embed="rId6">
            <a:alphaModFix/>
          </a:blip>
          <a:srcRect/>
          <a:stretch/>
        </p:blipFill>
        <p:spPr>
          <a:xfrm>
            <a:off x="459350" y="4411954"/>
            <a:ext cx="1352739" cy="1457528"/>
          </a:xfrm>
          <a:prstGeom prst="rect">
            <a:avLst/>
          </a:prstGeom>
          <a:noFill/>
          <a:ln>
            <a:noFill/>
          </a:ln>
        </p:spPr>
      </p:pic>
      <p:pic>
        <p:nvPicPr>
          <p:cNvPr id="137" name="Google Shape;137;p4" descr="Diagram&#10;&#10;Description automatically generated">
            <a:extLst>
              <a:ext uri="{FF2B5EF4-FFF2-40B4-BE49-F238E27FC236}">
                <a16:creationId xmlns:a16="http://schemas.microsoft.com/office/drawing/2014/main" id="{211ED497-55D1-69A2-84B1-F23A7DD06985}"/>
              </a:ext>
            </a:extLst>
          </p:cNvPr>
          <p:cNvPicPr preferRelativeResize="0"/>
          <p:nvPr/>
        </p:nvPicPr>
        <p:blipFill rotWithShape="1">
          <a:blip r:embed="rId7">
            <a:alphaModFix/>
          </a:blip>
          <a:srcRect/>
          <a:stretch/>
        </p:blipFill>
        <p:spPr>
          <a:xfrm>
            <a:off x="439022" y="2479049"/>
            <a:ext cx="1371791" cy="1495634"/>
          </a:xfrm>
          <a:prstGeom prst="rect">
            <a:avLst/>
          </a:prstGeom>
          <a:noFill/>
          <a:ln>
            <a:noFill/>
          </a:ln>
        </p:spPr>
      </p:pic>
    </p:spTree>
    <p:extLst>
      <p:ext uri="{BB962C8B-B14F-4D97-AF65-F5344CB8AC3E}">
        <p14:creationId xmlns:p14="http://schemas.microsoft.com/office/powerpoint/2010/main" val="416574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a:extLst>
            <a:ext uri="{FF2B5EF4-FFF2-40B4-BE49-F238E27FC236}">
              <a16:creationId xmlns:a16="http://schemas.microsoft.com/office/drawing/2014/main" id="{15DA887C-84C1-3B7F-2317-2381AA596CDC}"/>
            </a:ext>
          </a:extLst>
        </p:cNvPr>
        <p:cNvGrpSpPr/>
        <p:nvPr/>
      </p:nvGrpSpPr>
      <p:grpSpPr>
        <a:xfrm>
          <a:off x="0" y="0"/>
          <a:ext cx="0" cy="0"/>
          <a:chOff x="0" y="0"/>
          <a:chExt cx="0" cy="0"/>
        </a:xfrm>
      </p:grpSpPr>
      <p:sp>
        <p:nvSpPr>
          <p:cNvPr id="143" name="Google Shape;143;p5">
            <a:extLst>
              <a:ext uri="{FF2B5EF4-FFF2-40B4-BE49-F238E27FC236}">
                <a16:creationId xmlns:a16="http://schemas.microsoft.com/office/drawing/2014/main" id="{D75C8F14-905E-B28B-AA2A-29E3B7524E78}"/>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p5">
            <a:extLst>
              <a:ext uri="{FF2B5EF4-FFF2-40B4-BE49-F238E27FC236}">
                <a16:creationId xmlns:a16="http://schemas.microsoft.com/office/drawing/2014/main" id="{0F8DF26E-C5E0-1D44-BC67-2DCB6528AB83}"/>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5">
            <a:extLst>
              <a:ext uri="{FF2B5EF4-FFF2-40B4-BE49-F238E27FC236}">
                <a16:creationId xmlns:a16="http://schemas.microsoft.com/office/drawing/2014/main" id="{B3250AC3-165E-C7B2-DC4B-87ECD3390319}"/>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5">
            <a:extLst>
              <a:ext uri="{FF2B5EF4-FFF2-40B4-BE49-F238E27FC236}">
                <a16:creationId xmlns:a16="http://schemas.microsoft.com/office/drawing/2014/main" id="{60750769-3824-0D0D-6DB4-8512D2849D56}"/>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5">
            <a:extLst>
              <a:ext uri="{FF2B5EF4-FFF2-40B4-BE49-F238E27FC236}">
                <a16:creationId xmlns:a16="http://schemas.microsoft.com/office/drawing/2014/main" id="{3C42B90C-F14C-6C7D-0340-ED27519F9677}"/>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 name="Google Shape;148;p5">
            <a:extLst>
              <a:ext uri="{FF2B5EF4-FFF2-40B4-BE49-F238E27FC236}">
                <a16:creationId xmlns:a16="http://schemas.microsoft.com/office/drawing/2014/main" id="{42788351-5488-A116-5B2A-6B65F7B3C5CA}"/>
              </a:ext>
            </a:extLst>
          </p:cNvPr>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Setting Expectations</a:t>
            </a:r>
            <a:endParaRPr sz="3700" b="1">
              <a:solidFill>
                <a:srgbClr val="FFFFFF"/>
              </a:solidFill>
              <a:latin typeface="Calibri"/>
              <a:ea typeface="Calibri"/>
              <a:cs typeface="Calibri"/>
              <a:sym typeface="Calibri"/>
            </a:endParaRPr>
          </a:p>
        </p:txBody>
      </p:sp>
      <p:sp>
        <p:nvSpPr>
          <p:cNvPr id="149" name="Google Shape;149;p5">
            <a:extLst>
              <a:ext uri="{FF2B5EF4-FFF2-40B4-BE49-F238E27FC236}">
                <a16:creationId xmlns:a16="http://schemas.microsoft.com/office/drawing/2014/main" id="{1FAFC9F2-15EC-2946-F5C1-1272BCA09107}"/>
              </a:ext>
            </a:extLst>
          </p:cNvPr>
          <p:cNvSpPr txBox="1">
            <a:spLocks noGrp="1"/>
          </p:cNvSpPr>
          <p:nvPr>
            <p:ph type="subTitle" idx="1"/>
          </p:nvPr>
        </p:nvSpPr>
        <p:spPr>
          <a:xfrm>
            <a:off x="1207008" y="1597432"/>
            <a:ext cx="9784080" cy="5260568"/>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Clr>
                <a:schemeClr val="dk1"/>
              </a:buClr>
              <a:buSzPts val="2400"/>
              <a:buFont typeface="Arial"/>
              <a:buChar char="•"/>
            </a:pPr>
            <a:r>
              <a:rPr lang="en-US" dirty="0"/>
              <a:t>The goal is to provide level 100-200 coverage of Query Store. We’ll talk some basics and get into deeper detail on some topics.</a:t>
            </a:r>
          </a:p>
          <a:p>
            <a:pPr marL="342900" lvl="0" indent="-342900" algn="l" rtl="0">
              <a:lnSpc>
                <a:spcPct val="90000"/>
              </a:lnSpc>
              <a:spcBef>
                <a:spcPts val="0"/>
              </a:spcBef>
              <a:spcAft>
                <a:spcPts val="0"/>
              </a:spcAft>
              <a:buClr>
                <a:schemeClr val="dk1"/>
              </a:buClr>
              <a:buSzPts val="2400"/>
              <a:buFont typeface="Arial"/>
              <a:buChar char="•"/>
            </a:pPr>
            <a:endParaRPr lang="en-US" dirty="0"/>
          </a:p>
          <a:p>
            <a:pPr marL="342900" indent="-342900" algn="l">
              <a:spcBef>
                <a:spcPts val="0"/>
              </a:spcBef>
              <a:buFont typeface="Arial"/>
              <a:buChar char="•"/>
            </a:pPr>
            <a:r>
              <a:rPr lang="en-US" dirty="0"/>
              <a:t>This is a large topic and could easily be an all-day session at a conference.</a:t>
            </a:r>
            <a:endParaRPr dirty="0"/>
          </a:p>
          <a:p>
            <a:pPr marL="0" lvl="0" indent="0" algn="l" rtl="0">
              <a:lnSpc>
                <a:spcPct val="90000"/>
              </a:lnSpc>
              <a:spcBef>
                <a:spcPts val="0"/>
              </a:spcBef>
              <a:spcAft>
                <a:spcPts val="0"/>
              </a:spcAft>
              <a:buNone/>
            </a:pPr>
            <a:endParaRPr dirty="0"/>
          </a:p>
          <a:p>
            <a:pPr marL="342900" lvl="0" indent="-342900" algn="l" rtl="0">
              <a:lnSpc>
                <a:spcPct val="90000"/>
              </a:lnSpc>
              <a:spcBef>
                <a:spcPts val="1000"/>
              </a:spcBef>
              <a:spcAft>
                <a:spcPts val="0"/>
              </a:spcAft>
              <a:buClr>
                <a:schemeClr val="dk1"/>
              </a:buClr>
              <a:buSzPts val="2400"/>
              <a:buFont typeface="Arial"/>
              <a:buChar char="•"/>
            </a:pPr>
            <a:r>
              <a:rPr lang="en-US" dirty="0"/>
              <a:t>Follow up presentations would be needed to cover and demo specific query store functionality in a level 300 and above fashion.</a:t>
            </a:r>
          </a:p>
          <a:p>
            <a:pPr marL="342900" lvl="0" indent="-342900" algn="l" rtl="0">
              <a:lnSpc>
                <a:spcPct val="90000"/>
              </a:lnSpc>
              <a:spcBef>
                <a:spcPts val="1000"/>
              </a:spcBef>
              <a:spcAft>
                <a:spcPts val="0"/>
              </a:spcAft>
              <a:buClr>
                <a:schemeClr val="dk1"/>
              </a:buClr>
              <a:buSzPts val="2400"/>
              <a:buFont typeface="Arial"/>
              <a:buChar char="•"/>
            </a:pPr>
            <a:endParaRPr lang="en-US" dirty="0"/>
          </a:p>
          <a:p>
            <a:pPr marL="0" lvl="0" indent="127000" algn="l" rtl="0">
              <a:lnSpc>
                <a:spcPct val="90000"/>
              </a:lnSpc>
              <a:spcBef>
                <a:spcPts val="1000"/>
              </a:spcBef>
              <a:spcAft>
                <a:spcPts val="0"/>
              </a:spcAft>
              <a:buClr>
                <a:schemeClr val="dk1"/>
              </a:buClr>
              <a:buSzPts val="2000"/>
              <a:buFont typeface="Arial"/>
              <a:buNone/>
            </a:pPr>
            <a:endParaRPr sz="2000" dirty="0"/>
          </a:p>
        </p:txBody>
      </p:sp>
    </p:spTree>
    <p:extLst>
      <p:ext uri="{BB962C8B-B14F-4D97-AF65-F5344CB8AC3E}">
        <p14:creationId xmlns:p14="http://schemas.microsoft.com/office/powerpoint/2010/main" val="299370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6"/>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Agenda</a:t>
            </a:r>
            <a:endParaRPr sz="3700" b="1">
              <a:solidFill>
                <a:srgbClr val="FFFFFF"/>
              </a:solidFill>
              <a:latin typeface="Calibri"/>
              <a:ea typeface="Calibri"/>
              <a:cs typeface="Calibri"/>
              <a:sym typeface="Calibri"/>
            </a:endParaRPr>
          </a:p>
        </p:txBody>
      </p:sp>
      <p:sp>
        <p:nvSpPr>
          <p:cNvPr id="161" name="Google Shape;161;p6"/>
          <p:cNvSpPr txBox="1">
            <a:spLocks noGrp="1"/>
          </p:cNvSpPr>
          <p:nvPr>
            <p:ph type="subTitle" idx="1"/>
          </p:nvPr>
        </p:nvSpPr>
        <p:spPr>
          <a:xfrm>
            <a:off x="1338607" y="1622745"/>
            <a:ext cx="9757024" cy="471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None/>
            </a:pPr>
            <a:r>
              <a:rPr lang="en-US" dirty="0"/>
              <a:t>Discuss features in the following categories:</a:t>
            </a:r>
            <a:endParaRPr dirty="0"/>
          </a:p>
          <a:p>
            <a:pPr marL="0" lvl="0" indent="127000" algn="l" rtl="0">
              <a:lnSpc>
                <a:spcPct val="90000"/>
              </a:lnSpc>
              <a:spcBef>
                <a:spcPts val="1000"/>
              </a:spcBef>
              <a:spcAft>
                <a:spcPts val="0"/>
              </a:spcAft>
              <a:buClr>
                <a:schemeClr val="dk1"/>
              </a:buClr>
              <a:buSzPts val="2000"/>
              <a:buFont typeface="Arial"/>
              <a:buNone/>
            </a:pPr>
            <a:endParaRPr dirty="0"/>
          </a:p>
          <a:p>
            <a:pPr marL="0" lvl="0" indent="0" algn="l" rtl="0">
              <a:lnSpc>
                <a:spcPct val="90000"/>
              </a:lnSpc>
              <a:spcBef>
                <a:spcPts val="1000"/>
              </a:spcBef>
              <a:spcAft>
                <a:spcPts val="0"/>
              </a:spcAft>
              <a:buClr>
                <a:schemeClr val="dk1"/>
              </a:buClr>
              <a:buSzPts val="2000"/>
              <a:buFont typeface="Arial"/>
              <a:buChar char="•"/>
            </a:pPr>
            <a:r>
              <a:rPr lang="en-US" dirty="0"/>
              <a:t>Why Query Store</a:t>
            </a:r>
            <a:endParaRPr dirty="0"/>
          </a:p>
          <a:p>
            <a:pPr marL="0" lvl="0" indent="0" algn="l" rtl="0">
              <a:lnSpc>
                <a:spcPct val="90000"/>
              </a:lnSpc>
              <a:spcBef>
                <a:spcPts val="1000"/>
              </a:spcBef>
              <a:spcAft>
                <a:spcPts val="0"/>
              </a:spcAft>
              <a:buClr>
                <a:schemeClr val="dk1"/>
              </a:buClr>
              <a:buSzPts val="2000"/>
              <a:buFont typeface="Arial"/>
              <a:buChar char="•"/>
            </a:pPr>
            <a:r>
              <a:rPr lang="en-US" dirty="0"/>
              <a:t>What does Query Store do</a:t>
            </a:r>
            <a:endParaRPr dirty="0"/>
          </a:p>
          <a:p>
            <a:pPr marL="0" indent="0" algn="l">
              <a:buSzPts val="2000"/>
              <a:buFont typeface="Arial"/>
              <a:buChar char="•"/>
            </a:pPr>
            <a:r>
              <a:rPr lang="en-US" dirty="0"/>
              <a:t>Intelligent Query Processing and Query Store</a:t>
            </a:r>
          </a:p>
          <a:p>
            <a:pPr marL="0" lvl="0" indent="0" algn="l" rtl="0">
              <a:lnSpc>
                <a:spcPct val="90000"/>
              </a:lnSpc>
              <a:spcBef>
                <a:spcPts val="1000"/>
              </a:spcBef>
              <a:spcAft>
                <a:spcPts val="0"/>
              </a:spcAft>
              <a:buClr>
                <a:schemeClr val="dk1"/>
              </a:buClr>
              <a:buSzPts val="2000"/>
              <a:buFont typeface="Arial"/>
              <a:buChar char="•"/>
            </a:pPr>
            <a:r>
              <a:rPr lang="en-US" dirty="0"/>
              <a:t>How to configure Query Store</a:t>
            </a:r>
            <a:endParaRPr dirty="0"/>
          </a:p>
          <a:p>
            <a:pPr marL="0" lvl="0" indent="0" algn="l" rtl="0">
              <a:lnSpc>
                <a:spcPct val="90000"/>
              </a:lnSpc>
              <a:spcBef>
                <a:spcPts val="1000"/>
              </a:spcBef>
              <a:spcAft>
                <a:spcPts val="0"/>
              </a:spcAft>
              <a:buSzPts val="2000"/>
              <a:buChar char="•"/>
            </a:pPr>
            <a:r>
              <a:rPr lang="en-US" dirty="0"/>
              <a:t>SQL Server Community tools for examining Query Store data</a:t>
            </a:r>
            <a:endParaRPr dirty="0"/>
          </a:p>
          <a:p>
            <a:pPr marL="0" lvl="0" indent="127000" algn="l" rtl="0">
              <a:lnSpc>
                <a:spcPct val="90000"/>
              </a:lnSpc>
              <a:spcBef>
                <a:spcPts val="1000"/>
              </a:spcBef>
              <a:spcAft>
                <a:spcPts val="0"/>
              </a:spcAft>
              <a:buClr>
                <a:schemeClr val="dk1"/>
              </a:buClr>
              <a:buSzPts val="2000"/>
              <a:buFont typeface="Arial"/>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7"/>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Why Query Store?</a:t>
            </a:r>
            <a:endParaRPr lang="en-US" sz="3700" b="1" dirty="0">
              <a:solidFill>
                <a:srgbClr val="FFFFFF"/>
              </a:solidFill>
              <a:latin typeface="Calibri"/>
              <a:ea typeface="Calibri"/>
              <a:cs typeface="Calibri"/>
              <a:sym typeface="Calibri"/>
            </a:endParaRPr>
          </a:p>
        </p:txBody>
      </p:sp>
      <p:sp>
        <p:nvSpPr>
          <p:cNvPr id="173" name="Google Shape;173;p7"/>
          <p:cNvSpPr txBox="1">
            <a:spLocks noGrp="1"/>
          </p:cNvSpPr>
          <p:nvPr>
            <p:ph type="subTitle" idx="1"/>
          </p:nvPr>
        </p:nvSpPr>
        <p:spPr>
          <a:xfrm>
            <a:off x="1371599" y="1717019"/>
            <a:ext cx="9723900" cy="4965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400"/>
              <a:buNone/>
            </a:pPr>
            <a:r>
              <a:rPr lang="en-US" dirty="0">
                <a:latin typeface="Calibri" panose="020F0502020204030204" pitchFamily="34" charset="0"/>
                <a:ea typeface="Calibri" panose="020F0502020204030204" pitchFamily="34" charset="0"/>
                <a:cs typeface="Calibri" panose="020F0502020204030204" pitchFamily="34" charset="0"/>
              </a:rPr>
              <a:t>Capturing, storing and aggregating performance metrics was hard</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r>
              <a:rPr lang="en-US" dirty="0">
                <a:latin typeface="Calibri" panose="020F0502020204030204" pitchFamily="34" charset="0"/>
                <a:ea typeface="Calibri" panose="020F0502020204030204" pitchFamily="34" charset="0"/>
                <a:cs typeface="Calibri" panose="020F0502020204030204" pitchFamily="34" charset="0"/>
              </a:rPr>
              <a:t>SQL trace, extended events, or querying the cache are expensive to do to get all the same data Query Store provides and in pre-aggregated way.</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Management Data Warehouse was an attempt to bring query performance data inside SQL Server. Last documentation update was Dec 2023.</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r>
              <a:rPr lang="en-US" dirty="0">
                <a:latin typeface="Calibri" panose="020F0502020204030204" pitchFamily="34" charset="0"/>
                <a:ea typeface="Calibri" panose="020F0502020204030204" pitchFamily="34" charset="0"/>
                <a:cs typeface="Calibri" panose="020F0502020204030204" pitchFamily="34" charset="0"/>
              </a:rPr>
              <a:t>Also, you can’t do things like easy plan forcing, the performance feedback features in later versions of Query Store, and other things I’ll describe later on.</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807724ff-9999-494f-b257-05dacc46ac87}" enabled="1" method="Standard" siteId="{e58c8e81-abd8-48a8-929d-eb67611b83bd}" removed="0"/>
</clbl:labelList>
</file>

<file path=docProps/app.xml><?xml version="1.0" encoding="utf-8"?>
<Properties xmlns="http://schemas.openxmlformats.org/officeDocument/2006/extended-properties" xmlns:vt="http://schemas.openxmlformats.org/officeDocument/2006/docPropsVTypes">
  <TotalTime>634</TotalTime>
  <Words>5993</Words>
  <Application>Microsoft Office PowerPoint</Application>
  <PresentationFormat>Widescreen</PresentationFormat>
  <Paragraphs>525</Paragraphs>
  <Slides>43</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Lato</vt:lpstr>
      <vt:lpstr>Calibri</vt:lpstr>
      <vt:lpstr>Arial</vt:lpstr>
      <vt:lpstr>Office Theme</vt:lpstr>
      <vt:lpstr>Leveraging Query Store for  Improved Performance</vt:lpstr>
      <vt:lpstr>Thank You!</vt:lpstr>
      <vt:lpstr>Thank You!</vt:lpstr>
      <vt:lpstr>Feedback welcome</vt:lpstr>
      <vt:lpstr>About Me</vt:lpstr>
      <vt:lpstr>About Me</vt:lpstr>
      <vt:lpstr>Setting Expectations</vt:lpstr>
      <vt:lpstr>Agenda</vt:lpstr>
      <vt:lpstr>Why Query Store?</vt:lpstr>
      <vt:lpstr>What does Query Store do?</vt:lpstr>
      <vt:lpstr>What does Query Store do?</vt:lpstr>
      <vt:lpstr>What does Query Store do?</vt:lpstr>
      <vt:lpstr>What does Query Store do?</vt:lpstr>
      <vt:lpstr>What does Query Store do?</vt:lpstr>
      <vt:lpstr>What does Query Store do?</vt:lpstr>
      <vt:lpstr>What does Query Store do?</vt:lpstr>
      <vt:lpstr>Leveraging Query Store for Improved Performance</vt:lpstr>
      <vt:lpstr>Intelligent Query Processing and Query Store</vt:lpstr>
      <vt:lpstr>Intelligent Query Processing and Query Store</vt:lpstr>
      <vt:lpstr>Intelligent Query Processing and Query Store</vt:lpstr>
      <vt:lpstr>Intelligent Query Processing and Query Store</vt:lpstr>
      <vt:lpstr>Intelligent Query Processing and Query Store</vt:lpstr>
      <vt:lpstr>Intelligent Query Processing and Query Store</vt:lpstr>
      <vt:lpstr>Intelligent Query Processing and Query Store</vt:lpstr>
      <vt:lpstr>Intelligent Query Processing and Query Store</vt:lpstr>
      <vt:lpstr>Leveraging Query Store for Improved Performance</vt:lpstr>
      <vt:lpstr>How is Query Store Configured?</vt:lpstr>
      <vt:lpstr>How is Query Store Configured?</vt:lpstr>
      <vt:lpstr>How is Query Store Configured?</vt:lpstr>
      <vt:lpstr>How is Query Store Configured?</vt:lpstr>
      <vt:lpstr>How is Query Store Configured?</vt:lpstr>
      <vt:lpstr>How is Query Store Configured?</vt:lpstr>
      <vt:lpstr>How is Query Store Configured?</vt:lpstr>
      <vt:lpstr>How is Query Store Configured?</vt:lpstr>
      <vt:lpstr>How is Query Store Configured?</vt:lpstr>
      <vt:lpstr>How is Query Store Configured?</vt:lpstr>
      <vt:lpstr>Community Scripts for Query Store</vt:lpstr>
      <vt:lpstr>Learning More About Query Store</vt:lpstr>
      <vt:lpstr>Learning More About Query Store</vt:lpstr>
      <vt:lpstr>Leveraging Query Store for Improved Performance</vt:lpstr>
      <vt:lpstr>Leveraging Query Store for Improved Performance</vt:lpstr>
      <vt:lpstr>Leveraging Query Store for Improved Performance</vt:lpstr>
      <vt:lpstr>Contacting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Lee Markum</dc:creator>
  <cp:lastModifiedBy>Lee Markum</cp:lastModifiedBy>
  <cp:revision>196</cp:revision>
  <dcterms:created xsi:type="dcterms:W3CDTF">2021-07-01T02:34:09Z</dcterms:created>
  <dcterms:modified xsi:type="dcterms:W3CDTF">2025-09-29T11:47:02Z</dcterms:modified>
</cp:coreProperties>
</file>