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003366"/>
                </a:solidFill>
              </a:defRPr>
            </a:pPr>
            <a:r>
              <a:t>Sistema de Inferencia Difusa para Evaluación del Comportamiento Sedentario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4747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336699"/>
                </a:solidFill>
              </a:defRPr>
            </a:pPr>
            <a:r>
              <a:t>Modelo Mamdani con Validación vs. Clustering No Supervisado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404040"/>
                </a:solidFill>
              </a:defRPr>
            </a:pPr>
            <a:r>
              <a:t>Luis Ángel Martínez</a:t>
            </a:r>
          </a:p>
          <a:p>
            <a:r>
              <a:t>Maestría en Ciencias, Semestre 3</a:t>
            </a:r>
          </a:p>
          <a:p>
            <a:r>
              <a:t>18 de octubre de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Funciones de Membresía: Delta Cardiaco (FC_caminata - FC_reposo)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MF_Delta_cardiaco_p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45920"/>
            <a:ext cx="7315200" cy="42111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Sistema de Inferencia Difusa (5 Reglas)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700">
                <a:solidFill>
                  <a:srgbClr val="404040"/>
                </a:solidFill>
              </a:defRPr>
            </a:pPr>
            <a:r>
              <a:t>ENTRADAS (4): Actividad_relativa, Superávit_calórico, HRV_SDNN, Delta_cardiaco</a:t>
            </a:r>
          </a:p>
          <a:p>
            <a:pPr>
              <a:defRPr sz="1700">
                <a:solidFill>
                  <a:srgbClr val="404040"/>
                </a:solidFill>
              </a:defRPr>
            </a:pPr>
          </a:p>
          <a:p>
            <a:pPr>
              <a:defRPr sz="1700">
                <a:solidFill>
                  <a:srgbClr val="404040"/>
                </a:solidFill>
              </a:defRPr>
            </a:pPr>
            <a:r>
              <a:t>FUNCIONES DE MEMBRESÍA: Triangulares por percentiles (p10-p25-p40, p35-p50-p65, p60-p75-p90)</a:t>
            </a:r>
          </a:p>
          <a:p>
            <a:pPr>
              <a:defRPr sz="1700">
                <a:solidFill>
                  <a:srgbClr val="404040"/>
                </a:solidFill>
              </a:defRPr>
            </a:pPr>
          </a:p>
          <a:p>
            <a:pPr>
              <a:defRPr sz="1700">
                <a:solidFill>
                  <a:srgbClr val="404040"/>
                </a:solidFill>
              </a:defRPr>
            </a:pPr>
            <a:r>
              <a:t>REGLAS MAMDANI (5 ejemplos):</a:t>
            </a:r>
          </a:p>
          <a:p>
            <a:pPr lvl="1">
              <a:defRPr sz="1700">
                <a:solidFill>
                  <a:srgbClr val="404040"/>
                </a:solidFill>
              </a:defRPr>
            </a:pPr>
            <a:r>
              <a:t>  R1: SI Actividad es Baja Y Superávit es Bajo → Sedentarismo Alto</a:t>
            </a:r>
          </a:p>
          <a:p>
            <a:pPr lvl="1">
              <a:defRPr sz="1700">
                <a:solidFill>
                  <a:srgbClr val="404040"/>
                </a:solidFill>
              </a:defRPr>
            </a:pPr>
            <a:r>
              <a:t>  R2: SI Actividad es Alta Y Superávit es Alto → Sedentarismo Bajo</a:t>
            </a:r>
          </a:p>
          <a:p>
            <a:pPr lvl="1">
              <a:defRPr sz="1700">
                <a:solidFill>
                  <a:srgbClr val="404040"/>
                </a:solidFill>
              </a:defRPr>
            </a:pPr>
            <a:r>
              <a:t>  R3: SI HRV es Baja Y Delta es Alta → Sedentarismo Alto (desacondicionamiento)</a:t>
            </a:r>
          </a:p>
          <a:p>
            <a:pPr lvl="1">
              <a:defRPr sz="1700">
                <a:solidFill>
                  <a:srgbClr val="404040"/>
                </a:solidFill>
              </a:defRPr>
            </a:pPr>
            <a:r>
              <a:t>  R4: SI Actividad es Media Y HRV es Media → Sedentarismo Medio</a:t>
            </a:r>
          </a:p>
          <a:p>
            <a:pPr lvl="1">
              <a:defRPr sz="1700">
                <a:solidFill>
                  <a:srgbClr val="404040"/>
                </a:solidFill>
              </a:defRPr>
            </a:pPr>
            <a:r>
              <a:t>  R5: SI Actividad es Baja Y Superávit es Medio → Sedentarismo Medio-Alto</a:t>
            </a:r>
          </a:p>
          <a:p>
            <a:pPr>
              <a:defRPr sz="1700">
                <a:solidFill>
                  <a:srgbClr val="404040"/>
                </a:solidFill>
              </a:defRPr>
            </a:pPr>
          </a:p>
          <a:p>
            <a:pPr>
              <a:defRPr sz="1700">
                <a:solidFill>
                  <a:srgbClr val="404040"/>
                </a:solidFill>
              </a:defRPr>
            </a:pPr>
            <a:r>
              <a:t>DEFUZZIFICACIÓN: Centroide → Score ∈ [0, 1]</a:t>
            </a:r>
          </a:p>
          <a:p>
            <a:pPr>
              <a:defRPr sz="1700">
                <a:solidFill>
                  <a:srgbClr val="404040"/>
                </a:solidFill>
              </a:defRPr>
            </a:pPr>
            <a:r>
              <a:t>BINARIZACIÓN: τ = 0.30 (maximiza F1-score vs. clusters)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Resultados: Métricas de Validación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71600" y="16459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B050"/>
                </a:solidFill>
              </a:defRPr>
            </a:pPr>
            <a:r>
              <a:t>F1-Score: 0.840  |  Recall: 97.6%  |  Accuracy: 74.0%</a:t>
            </a:r>
          </a:p>
          <a:p>
            <a:r>
              <a:t>Precision: 73.7%  |  MCC: 0.294  |  τ = 0.30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3657600"/>
            <a:ext cx="3657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404040"/>
                </a:solidFill>
              </a:defRPr>
            </a:pPr>
            <a:r>
              <a:t>MATRIZ DE CONFUSIÓN:</a:t>
            </a:r>
          </a:p>
          <a:p>
            <a:pPr lvl="1">
              <a:defRPr sz="1600">
                <a:solidFill>
                  <a:srgbClr val="404040"/>
                </a:solidFill>
              </a:defRPr>
            </a:pPr>
            <a:r>
              <a:t>  • TN = 77    (Bajo correcto)</a:t>
            </a:r>
          </a:p>
          <a:p>
            <a:pPr lvl="1">
              <a:defRPr sz="1600">
                <a:solidFill>
                  <a:srgbClr val="404040"/>
                </a:solidFill>
              </a:defRPr>
            </a:pPr>
            <a:r>
              <a:t>  • FP = 325  (Sobreclas. conservador)</a:t>
            </a:r>
          </a:p>
          <a:p>
            <a:pPr lvl="1">
              <a:defRPr sz="1600">
                <a:solidFill>
                  <a:srgbClr val="404040"/>
                </a:solidFill>
              </a:defRPr>
            </a:pPr>
            <a:r>
              <a:t>  • FN = 22    (Subclasificación baja)</a:t>
            </a:r>
          </a:p>
          <a:p>
            <a:pPr lvl="1">
              <a:defRPr sz="1600">
                <a:solidFill>
                  <a:srgbClr val="404040"/>
                </a:solidFill>
              </a:defRPr>
            </a:pPr>
            <a:r>
              <a:t>  • TP = 913  (Alto correcto)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3657600"/>
            <a:ext cx="384048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500">
                <a:solidFill>
                  <a:srgbClr val="404040"/>
                </a:solidFill>
              </a:defRPr>
            </a:pPr>
            <a:r>
              <a:t>INTERPRETACIÓN:</a:t>
            </a:r>
          </a:p>
          <a:p>
            <a:pPr>
              <a:defRPr sz="1500">
                <a:solidFill>
                  <a:srgbClr val="404040"/>
                </a:solidFill>
              </a:defRPr>
            </a:pPr>
          </a:p>
          <a:p>
            <a:pPr>
              <a:defRPr sz="1500">
                <a:solidFill>
                  <a:srgbClr val="404040"/>
                </a:solidFill>
              </a:defRPr>
            </a:pPr>
            <a:r>
              <a:t>✓ Alta Sensibilidad (97.6%):</a:t>
            </a:r>
          </a:p>
          <a:p>
            <a:pPr lvl="1">
              <a:defRPr sz="1500">
                <a:solidFill>
                  <a:srgbClr val="404040"/>
                </a:solidFill>
              </a:defRPr>
            </a:pPr>
            <a:r>
              <a:t>  Solo 22/935 semanas de Alto Sed.</a:t>
            </a:r>
          </a:p>
          <a:p>
            <a:pPr lvl="1">
              <a:defRPr sz="1500">
                <a:solidFill>
                  <a:srgbClr val="404040"/>
                </a:solidFill>
              </a:defRPr>
            </a:pPr>
            <a:r>
              <a:t>  pasan desapercibidas</a:t>
            </a:r>
          </a:p>
          <a:p>
            <a:pPr>
              <a:defRPr sz="1500">
                <a:solidFill>
                  <a:srgbClr val="404040"/>
                </a:solidFill>
              </a:defRPr>
            </a:pPr>
          </a:p>
          <a:p>
            <a:pPr>
              <a:defRPr sz="1500">
                <a:solidFill>
                  <a:srgbClr val="404040"/>
                </a:solidFill>
              </a:defRPr>
            </a:pPr>
            <a:r>
              <a:t>✓ Trade-off FP (26%):</a:t>
            </a:r>
          </a:p>
          <a:p>
            <a:pPr lvl="1">
              <a:defRPr sz="1500">
                <a:solidFill>
                  <a:srgbClr val="404040"/>
                </a:solidFill>
              </a:defRPr>
            </a:pPr>
            <a:r>
              <a:t>  Política conservadora para</a:t>
            </a:r>
          </a:p>
          <a:p>
            <a:pPr lvl="1">
              <a:defRPr sz="1500">
                <a:solidFill>
                  <a:srgbClr val="404040"/>
                </a:solidFill>
              </a:defRPr>
            </a:pPr>
            <a:r>
              <a:t>  screening poblacional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Matriz de Confusión (Visual)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confus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64008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Curva Precision-Recall y Distribución de Scores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pr_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4114800" cy="2468880"/>
          </a:xfrm>
          <a:prstGeom prst="rect">
            <a:avLst/>
          </a:prstGeom>
        </p:spPr>
      </p:pic>
      <p:pic>
        <p:nvPicPr>
          <p:cNvPr id="5" name="Picture 4" descr="score_distribution_by_clus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0" y="1645920"/>
            <a:ext cx="4114800" cy="24688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Concordancia por Usuario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41148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700">
                <a:solidFill>
                  <a:srgbClr val="404040"/>
                </a:solidFill>
              </a:defRPr>
            </a:pPr>
            <a:r>
              <a:t>HETEROGENEIDAD INTER-SUJETO:</a:t>
            </a:r>
          </a:p>
          <a:p>
            <a:pPr>
              <a:defRPr sz="1700">
                <a:solidFill>
                  <a:srgbClr val="404040"/>
                </a:solidFill>
              </a:defRPr>
            </a:pPr>
          </a:p>
          <a:p>
            <a:pPr>
              <a:defRPr sz="1700">
                <a:solidFill>
                  <a:srgbClr val="404040"/>
                </a:solidFill>
              </a:defRPr>
            </a:pPr>
            <a:r>
              <a:t>Concordancia media: 70.0%</a:t>
            </a:r>
          </a:p>
          <a:p>
            <a:pPr>
              <a:defRPr sz="1700">
                <a:solidFill>
                  <a:srgbClr val="404040"/>
                </a:solidFill>
              </a:defRPr>
            </a:pPr>
            <a:r>
              <a:t>Rango: 27.7% - 99.3%</a:t>
            </a:r>
          </a:p>
          <a:p>
            <a:pPr>
              <a:defRPr sz="1700">
                <a:solidFill>
                  <a:srgbClr val="404040"/>
                </a:solidFill>
              </a:defRPr>
            </a:pPr>
          </a:p>
          <a:p>
            <a:pPr>
              <a:defRPr sz="1700">
                <a:solidFill>
                  <a:srgbClr val="404040"/>
                </a:solidFill>
              </a:defRPr>
            </a:pPr>
            <a:r>
              <a:t>ALTA CONCORDANCIA (&gt;90%):</a:t>
            </a:r>
          </a:p>
          <a:p>
            <a:pPr lvl="1">
              <a:defRPr sz="1700">
                <a:solidFill>
                  <a:srgbClr val="404040"/>
                </a:solidFill>
              </a:defRPr>
            </a:pPr>
            <a:r>
              <a:t>  • u1 (ale): 99.3%</a:t>
            </a:r>
          </a:p>
          <a:p>
            <a:pPr lvl="1">
              <a:defRPr sz="1700">
                <a:solidFill>
                  <a:srgbClr val="404040"/>
                </a:solidFill>
              </a:defRPr>
            </a:pPr>
            <a:r>
              <a:t>  • u7 (kevin): 94.7%</a:t>
            </a:r>
          </a:p>
          <a:p>
            <a:pPr lvl="1">
              <a:defRPr sz="1700">
                <a:solidFill>
                  <a:srgbClr val="404040"/>
                </a:solidFill>
              </a:defRPr>
            </a:pPr>
            <a:r>
              <a:t>  → Patrones estables</a:t>
            </a:r>
          </a:p>
          <a:p>
            <a:pPr>
              <a:defRPr sz="1700">
                <a:solidFill>
                  <a:srgbClr val="404040"/>
                </a:solidFill>
              </a:defRPr>
            </a:pPr>
          </a:p>
          <a:p>
            <a:pPr>
              <a:defRPr sz="1700">
                <a:solidFill>
                  <a:srgbClr val="404040"/>
                </a:solidFill>
              </a:defRPr>
            </a:pPr>
            <a:r>
              <a:t>BAJA CONCORDANCIA (&lt;50%):</a:t>
            </a:r>
          </a:p>
          <a:p>
            <a:pPr lvl="1">
              <a:defRPr sz="1700">
                <a:solidFill>
                  <a:srgbClr val="404040"/>
                </a:solidFill>
              </a:defRPr>
            </a:pPr>
            <a:r>
              <a:t>  • u3 (christina): 27.7%</a:t>
            </a:r>
          </a:p>
          <a:p>
            <a:pPr lvl="1">
              <a:defRPr sz="1700">
                <a:solidFill>
                  <a:srgbClr val="404040"/>
                </a:solidFill>
              </a:defRPr>
            </a:pPr>
            <a:r>
              <a:t>  • u8 (legarda): 44.0%</a:t>
            </a:r>
          </a:p>
          <a:p>
            <a:pPr lvl="1">
              <a:defRPr sz="1700">
                <a:solidFill>
                  <a:srgbClr val="404040"/>
                </a:solidFill>
              </a:defRPr>
            </a:pPr>
            <a:r>
              <a:t>  → Alta variabilidad intra-semanal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645920"/>
          <a:ext cx="7315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195942"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t>Usuario</a:t>
                      </a:r>
                    </a:p>
                  </a:txBody>
                  <a:tcPr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t>Concordancia</a:t>
                      </a:r>
                    </a:p>
                  </a:txBody>
                  <a:tcPr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t>F1</a:t>
                      </a:r>
                    </a:p>
                  </a:txBody>
                  <a:tcPr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t>Recall</a:t>
                      </a:r>
                    </a:p>
                  </a:txBody>
                  <a:tcPr>
                    <a:solidFill>
                      <a:srgbClr val="C8DCF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u1 (ale)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99.3%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0.997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1.000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u7 (kevin)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94.7%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0.973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1.000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u6 (fidel)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81.7%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0.898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0.982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u10 (vane)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80.9%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0.895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1.000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u3 (christina)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27.7%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0.215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0.875</a:t>
                      </a:r>
                    </a:p>
                  </a:txBody>
                  <a:tcPr/>
                </a:tc>
              </a:tr>
              <a:tr h="195948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u8 (legarda)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44.0%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0.462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0.868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Conclusiones Principales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404040"/>
                </a:solidFill>
              </a:defRPr>
            </a:pPr>
            <a:r>
              <a:t>1. SISTEMA FUZZY VALIDADO:</a:t>
            </a:r>
          </a:p>
          <a:p>
            <a:pPr lvl="1">
              <a:defRPr sz="1600">
                <a:solidFill>
                  <a:srgbClr val="404040"/>
                </a:solidFill>
              </a:defRPr>
            </a:pPr>
            <a:r>
              <a:t>   Convergencia robusta con clustering K=2 (F1=0.84, Recall=97.6%)</a:t>
            </a:r>
          </a:p>
          <a:p>
            <a:pPr lvl="1">
              <a:defRPr sz="1600">
                <a:solidFill>
                  <a:srgbClr val="404040"/>
                </a:solidFill>
              </a:defRPr>
            </a:pPr>
            <a:r>
              <a:t>   Reglas interpretables capturan estructura real del sedentarismo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2. POLÍTICA CONSERVADORA EFECTIVA:</a:t>
            </a:r>
          </a:p>
          <a:p>
            <a:pPr lvl="1">
              <a:defRPr sz="1600">
                <a:solidFill>
                  <a:srgbClr val="404040"/>
                </a:solidFill>
              </a:defRPr>
            </a:pPr>
            <a:r>
              <a:t>   Alta sensibilidad minimiza falsos negativos → Screening poblacional</a:t>
            </a:r>
          </a:p>
          <a:p>
            <a:pPr lvl="1">
              <a:defRPr sz="1600">
                <a:solidFill>
                  <a:srgbClr val="404040"/>
                </a:solidFill>
              </a:defRPr>
            </a:pPr>
            <a:r>
              <a:t>   Trade-off FP aceptado (26%) con confirmación clínica posterior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3. VARIABLES FISIOLÓGICAMENTE RELEVANTES:</a:t>
            </a:r>
          </a:p>
          <a:p>
            <a:pPr lvl="1">
              <a:defRPr sz="1600">
                <a:solidFill>
                  <a:srgbClr val="404040"/>
                </a:solidFill>
              </a:defRPr>
            </a:pPr>
            <a:r>
              <a:t>   Actividad_relativa y Superávit_calórico_basal (principales discriminadores)</a:t>
            </a:r>
          </a:p>
          <a:p>
            <a:pPr lvl="1">
              <a:defRPr sz="1600">
                <a:solidFill>
                  <a:srgbClr val="404040"/>
                </a:solidFill>
              </a:defRPr>
            </a:pPr>
            <a:r>
              <a:t>   HRV_SDNN y Delta_cardiaco (complementarios) → Integración multivariada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4. HETEROGENEIDAD MANEJABLE:</a:t>
            </a:r>
          </a:p>
          <a:p>
            <a:pPr lvl="1">
              <a:defRPr sz="1600">
                <a:solidFill>
                  <a:srgbClr val="404040"/>
                </a:solidFill>
              </a:defRPr>
            </a:pPr>
            <a:r>
              <a:t>   Concordancia usuario-específica 27.7%-99.3%</a:t>
            </a:r>
          </a:p>
          <a:p>
            <a:pPr lvl="1">
              <a:defRPr sz="1600">
                <a:solidFill>
                  <a:srgbClr val="404040"/>
                </a:solidFill>
              </a:defRPr>
            </a:pPr>
            <a:r>
              <a:t>   → Personalización futura necesaria (τ ajustable, reglas por IQR)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5. TRAZABILIDAD Y REPRODUCIBILIDAD:</a:t>
            </a:r>
          </a:p>
          <a:p>
            <a:pPr lvl="1">
              <a:defRPr sz="1600">
                <a:solidFill>
                  <a:srgbClr val="404040"/>
                </a:solidFill>
              </a:defRPr>
            </a:pPr>
            <a:r>
              <a:t>   Pipeline documentado, auditorías de imputación, recalibración fácil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Próximos Pasos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404040"/>
                </a:solidFill>
              </a:defRPr>
            </a:pPr>
            <a:r>
              <a:t>CORTO PLAZO:</a:t>
            </a:r>
          </a:p>
          <a:p>
            <a:pPr lvl="1">
              <a:defRPr sz="1600">
                <a:solidFill>
                  <a:srgbClr val="404040"/>
                </a:solidFill>
              </a:defRPr>
            </a:pPr>
            <a:r>
              <a:t>  • Personalización de τ por usuario o subpoblaciones (sexo, rango de TMB)</a:t>
            </a:r>
          </a:p>
          <a:p>
            <a:pPr lvl="1">
              <a:defRPr sz="1600">
                <a:solidFill>
                  <a:srgbClr val="404040"/>
                </a:solidFill>
              </a:defRPr>
            </a:pPr>
            <a:r>
              <a:t>  • Reglas moduladas por IQR para capturar intermitencia conductual</a:t>
            </a:r>
          </a:p>
          <a:p>
            <a:pPr lvl="1">
              <a:defRPr sz="1600">
                <a:solidFill>
                  <a:srgbClr val="404040"/>
                </a:solidFill>
              </a:defRPr>
            </a:pPr>
            <a:r>
              <a:t>  • Análisis de sensibilidad de MF (variar percentiles ±5%, medir impacto en F1)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MEDIANO PLAZO:</a:t>
            </a:r>
          </a:p>
          <a:p>
            <a:pPr lvl="1">
              <a:defRPr sz="1600">
                <a:solidFill>
                  <a:srgbClr val="404040"/>
                </a:solidFill>
              </a:defRPr>
            </a:pPr>
            <a:r>
              <a:t>  • Validación externa en nueva cohorte (≥20 usuarios, ≥1,000 semanas)</a:t>
            </a:r>
          </a:p>
          <a:p>
            <a:pPr lvl="1">
              <a:defRPr sz="1600">
                <a:solidFill>
                  <a:srgbClr val="404040"/>
                </a:solidFill>
              </a:defRPr>
            </a:pPr>
            <a:r>
              <a:t>  • Integración de nuevas variables: Sueño (duración, eficiencia), estrés percibido</a:t>
            </a:r>
          </a:p>
          <a:p>
            <a:pPr lvl="1">
              <a:defRPr sz="1600">
                <a:solidFill>
                  <a:srgbClr val="404040"/>
                </a:solidFill>
              </a:defRPr>
            </a:pPr>
            <a:r>
              <a:t>  • Zona gris (scores 0.40-0.60) → Etiqueta 'Indeterminado' + evaluación adicional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LARGO PLAZO:</a:t>
            </a:r>
          </a:p>
          <a:p>
            <a:pPr lvl="1">
              <a:defRPr sz="1600">
                <a:solidFill>
                  <a:srgbClr val="404040"/>
                </a:solidFill>
              </a:defRPr>
            </a:pPr>
            <a:r>
              <a:t>  • Modelado temporal avanzado: ARIMA/LSTM para predicción de tendencias</a:t>
            </a:r>
          </a:p>
          <a:p>
            <a:pPr lvl="1">
              <a:defRPr sz="1600">
                <a:solidFill>
                  <a:srgbClr val="404040"/>
                </a:solidFill>
              </a:defRPr>
            </a:pPr>
            <a:r>
              <a:t>  • Implementación de dashboard clínico interactivo (FastAPI + React + Plotly)</a:t>
            </a:r>
          </a:p>
          <a:p>
            <a:pPr lvl="1">
              <a:defRPr sz="1600">
                <a:solidFill>
                  <a:srgbClr val="404040"/>
                </a:solidFill>
              </a:defRPr>
            </a:pPr>
            <a:r>
              <a:t>  • Publicación científica en revista de salud digital (JMIR mHealth, Digital Health)</a:t>
            </a:r>
          </a:p>
          <a:p>
            <a:pPr lvl="1">
              <a:defRPr sz="1600">
                <a:solidFill>
                  <a:srgbClr val="404040"/>
                </a:solidFill>
              </a:defRPr>
            </a:pPr>
            <a:r>
              <a:t>  • Despliegue clínico en programa de salud ocupacional o comunitaria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003366"/>
                </a:solidFill>
              </a:defRPr>
            </a:pPr>
            <a:r>
              <a:t>¡Gracias por su atención!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4747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336699"/>
                </a:solidFill>
              </a:defRPr>
            </a:pPr>
            <a:r>
              <a:t>Preguntas y Discusión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720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404040"/>
                </a:solidFill>
              </a:defRPr>
            </a:pPr>
            <a:r>
              <a:t>Luis Ángel Martínez</a:t>
            </a:r>
          </a:p>
          <a:p>
            <a:r>
              <a:t>Maestría en Ciencias, Semestre 3</a:t>
            </a:r>
          </a:p>
          <a:p>
            <a:r>
              <a:t>luis.martinez@institution.edu</a:t>
            </a:r>
          </a:p>
          <a:p/>
          <a:p>
            <a:r>
              <a:t>Sistema de Inferencia Difusa para Evaluación de Sedentarismo</a:t>
            </a:r>
          </a:p>
          <a:p>
            <a:r>
              <a:t>Validado con F1=0.84, Recall=97.6%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Objetivos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404040"/>
                </a:solidFill>
              </a:defRPr>
            </a:pPr>
            <a:r>
              <a:t>OBJETIVO PRINCIPAL:</a:t>
            </a:r>
          </a:p>
          <a:p>
            <a:pPr lvl="1">
              <a:defRPr sz="2000">
                <a:solidFill>
                  <a:srgbClr val="404040"/>
                </a:solidFill>
              </a:defRPr>
            </a:pPr>
            <a:r>
              <a:t>  Desarrollar y validar un sistema de inferencia difusa tipo Mamdani para clasificar el sedentarismo semanal a partir de biomarcadores de wearables (Apple Watch)</a:t>
            </a:r>
          </a:p>
          <a:p>
            <a:pPr>
              <a:defRPr sz="2000">
                <a:solidFill>
                  <a:srgbClr val="404040"/>
                </a:solidFill>
              </a:defRPr>
            </a:pPr>
          </a:p>
          <a:p>
            <a:pPr>
              <a:defRPr sz="2000">
                <a:solidFill>
                  <a:srgbClr val="404040"/>
                </a:solidFill>
              </a:defRPr>
            </a:pPr>
            <a:r>
              <a:t>OBJETIVOS ESPECÍFICOS:</a:t>
            </a:r>
          </a:p>
          <a:p>
            <a:pPr lvl="1">
              <a:defRPr sz="2000">
                <a:solidFill>
                  <a:srgbClr val="404040"/>
                </a:solidFill>
              </a:defRPr>
            </a:pPr>
            <a:r>
              <a:t>  • Preprocesar datos con imputación jerárquica sin leak temporal</a:t>
            </a:r>
          </a:p>
          <a:p>
            <a:pPr lvl="1">
              <a:defRPr sz="2000">
                <a:solidFill>
                  <a:srgbClr val="404040"/>
                </a:solidFill>
              </a:defRPr>
            </a:pPr>
            <a:r>
              <a:t>  • Crear variables derivadas normalizadas (Actividad_relativa, Superávit_calórico_basal)</a:t>
            </a:r>
          </a:p>
          <a:p>
            <a:pPr lvl="1">
              <a:defRPr sz="2000">
                <a:solidFill>
                  <a:srgbClr val="404040"/>
                </a:solidFill>
              </a:defRPr>
            </a:pPr>
            <a:r>
              <a:t>  • Descubrir estructura latente con clustering K-means (K=2)</a:t>
            </a:r>
          </a:p>
          <a:p>
            <a:pPr lvl="1">
              <a:defRPr sz="2000">
                <a:solidFill>
                  <a:srgbClr val="404040"/>
                </a:solidFill>
              </a:defRPr>
            </a:pPr>
            <a:r>
              <a:t>  • Diseñar funciones de membresía triangulares por percentiles</a:t>
            </a:r>
          </a:p>
          <a:p>
            <a:pPr lvl="1">
              <a:defRPr sz="2000">
                <a:solidFill>
                  <a:srgbClr val="404040"/>
                </a:solidFill>
              </a:defRPr>
            </a:pPr>
            <a:r>
              <a:t>  • Definir reglas difusas clínicamente interpretables</a:t>
            </a:r>
          </a:p>
          <a:p>
            <a:pPr lvl="1">
              <a:defRPr sz="2000">
                <a:solidFill>
                  <a:srgbClr val="404040"/>
                </a:solidFill>
              </a:defRPr>
            </a:pPr>
            <a:r>
              <a:t>  • Validar sistema fuzzy vs. clustering (búsqueda de umbral τ óptimo)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Datos y Cohorte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3657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Cohorte: 10 adultos (5M/5H)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Seguimiento: Multianual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Unidad de análisis: 1,337 semanas válidas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Fuente: Apple Watch (datos diarios)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Variables base: Actividad, FC, HRV, gasto calórico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54880" y="1645920"/>
          <a:ext cx="7315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228600"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t>Usuario</a:t>
                      </a:r>
                    </a:p>
                  </a:txBody>
                  <a:tcPr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t>Sexo</a:t>
                      </a:r>
                    </a:p>
                  </a:txBody>
                  <a:tcPr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t>Edad</a:t>
                      </a:r>
                    </a:p>
                  </a:txBody>
                  <a:tcPr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t>Peso (kg)</a:t>
                      </a:r>
                    </a:p>
                  </a:txBody>
                  <a:tcPr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t>TMB (kcal/d)</a:t>
                      </a:r>
                    </a:p>
                  </a:txBody>
                  <a:tcPr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t>Semanas</a:t>
                      </a:r>
                    </a:p>
                  </a:txBody>
                  <a:tcPr>
                    <a:solidFill>
                      <a:srgbClr val="C8DCF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u1 (ale)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149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u6 (fidel)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278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u9 (lmartinez)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2241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298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u10 (vane)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131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...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Variables Derivadas Clave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700">
                <a:solidFill>
                  <a:srgbClr val="404040"/>
                </a:solidFill>
              </a:defRPr>
            </a:pPr>
            <a:r>
              <a:t>1. ACTIVIDAD_RELATIVA (normalizada por exposición):</a:t>
            </a:r>
          </a:p>
          <a:p>
            <a:pPr lvl="1">
              <a:defRPr sz="1700">
                <a:solidFill>
                  <a:srgbClr val="404040"/>
                </a:solidFill>
              </a:defRPr>
            </a:pPr>
            <a:r>
              <a:t>   = min_movimiento / (60 × hrs_monitoreadas)</a:t>
            </a:r>
          </a:p>
          <a:p>
            <a:pPr lvl="1">
              <a:defRPr sz="1700">
                <a:solidFill>
                  <a:srgbClr val="404040"/>
                </a:solidFill>
              </a:defRPr>
            </a:pPr>
            <a:r>
              <a:t>   Rationale: Corrige por tiempo de uso del reloj</a:t>
            </a:r>
          </a:p>
          <a:p>
            <a:pPr>
              <a:defRPr sz="1700">
                <a:solidFill>
                  <a:srgbClr val="404040"/>
                </a:solidFill>
              </a:defRPr>
            </a:pPr>
          </a:p>
          <a:p>
            <a:pPr>
              <a:defRPr sz="1700">
                <a:solidFill>
                  <a:srgbClr val="404040"/>
                </a:solidFill>
              </a:defRPr>
            </a:pPr>
            <a:r>
              <a:t>2. SUPERÁVIT_CALÓRICO_BASAL (ajustado por antropometría):</a:t>
            </a:r>
          </a:p>
          <a:p>
            <a:pPr lvl="1">
              <a:defRPr sz="1700">
                <a:solidFill>
                  <a:srgbClr val="404040"/>
                </a:solidFill>
              </a:defRPr>
            </a:pPr>
            <a:r>
              <a:t>   = (Gasto_activo × 100) / TMB</a:t>
            </a:r>
          </a:p>
          <a:p>
            <a:pPr lvl="1">
              <a:defRPr sz="1700">
                <a:solidFill>
                  <a:srgbClr val="404040"/>
                </a:solidFill>
              </a:defRPr>
            </a:pPr>
            <a:r>
              <a:t>   Rationale: 400 kcal ≠ impacto equivalente (depende de metabolismo basal)</a:t>
            </a:r>
          </a:p>
          <a:p>
            <a:pPr>
              <a:defRPr sz="1700">
                <a:solidFill>
                  <a:srgbClr val="404040"/>
                </a:solidFill>
              </a:defRPr>
            </a:pPr>
          </a:p>
          <a:p>
            <a:pPr>
              <a:defRPr sz="1700">
                <a:solidFill>
                  <a:srgbClr val="404040"/>
                </a:solidFill>
              </a:defRPr>
            </a:pPr>
            <a:r>
              <a:t>3. HRV_SDNN (variabilidad cardíaca, marcador vagal):</a:t>
            </a:r>
          </a:p>
          <a:p>
            <a:pPr lvl="1">
              <a:defRPr sz="1700">
                <a:solidFill>
                  <a:srgbClr val="404040"/>
                </a:solidFill>
              </a:defRPr>
            </a:pPr>
            <a:r>
              <a:t>   Alta HRV (&gt;60 ms) = tono vagal saludable</a:t>
            </a:r>
          </a:p>
          <a:p>
            <a:pPr lvl="1">
              <a:defRPr sz="1700">
                <a:solidFill>
                  <a:srgbClr val="404040"/>
                </a:solidFill>
              </a:defRPr>
            </a:pPr>
            <a:r>
              <a:t>   Baja HRV (&lt;40 ms) = desacondicionamiento, estrés</a:t>
            </a:r>
          </a:p>
          <a:p>
            <a:pPr>
              <a:defRPr sz="1700">
                <a:solidFill>
                  <a:srgbClr val="404040"/>
                </a:solidFill>
              </a:defRPr>
            </a:pPr>
          </a:p>
          <a:p>
            <a:pPr>
              <a:defRPr sz="1700">
                <a:solidFill>
                  <a:srgbClr val="404040"/>
                </a:solidFill>
              </a:defRPr>
            </a:pPr>
            <a:r>
              <a:t>4. DELTA_CARDIACO (respuesta al esfuerzo):</a:t>
            </a:r>
          </a:p>
          <a:p>
            <a:pPr lvl="1">
              <a:defRPr sz="1700">
                <a:solidFill>
                  <a:srgbClr val="404040"/>
                </a:solidFill>
              </a:defRPr>
            </a:pPr>
            <a:r>
              <a:t>   = FC_caminata - FC_reposo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Pipeline Metodológico (5 Fases)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700">
                <a:solidFill>
                  <a:srgbClr val="404040"/>
                </a:solidFill>
              </a:defRPr>
            </a:pPr>
            <a:r>
              <a:t>FASE 1: Preprocesamiento Diario + Imputación Jerárquica</a:t>
            </a:r>
          </a:p>
          <a:p>
            <a:pPr lvl="1">
              <a:defRPr sz="1700">
                <a:solidFill>
                  <a:srgbClr val="404040"/>
                </a:solidFill>
              </a:defRPr>
            </a:pPr>
            <a:r>
              <a:t>  • Gates: Hard no-wear, Soft low-activity, Normal</a:t>
            </a:r>
          </a:p>
          <a:p>
            <a:pPr lvl="1">
              <a:defRPr sz="1700">
                <a:solidFill>
                  <a:srgbClr val="404040"/>
                </a:solidFill>
              </a:defRPr>
            </a:pPr>
            <a:r>
              <a:t>  • Rolling mediana (solo pasado, sin leak temporal)</a:t>
            </a:r>
          </a:p>
          <a:p>
            <a:pPr>
              <a:defRPr sz="1700">
                <a:solidFill>
                  <a:srgbClr val="404040"/>
                </a:solidFill>
              </a:defRPr>
            </a:pPr>
          </a:p>
          <a:p>
            <a:pPr>
              <a:defRPr sz="1700">
                <a:solidFill>
                  <a:srgbClr val="404040"/>
                </a:solidFill>
              </a:defRPr>
            </a:pPr>
            <a:r>
              <a:t>FASE 2: Creación de Variables Derivadas</a:t>
            </a:r>
          </a:p>
          <a:p>
            <a:pPr lvl="1">
              <a:defRPr sz="1700">
                <a:solidFill>
                  <a:srgbClr val="404040"/>
                </a:solidFill>
              </a:defRPr>
            </a:pPr>
            <a:r>
              <a:t>  • Actividad_relativa, Superávit_calórico_basal (reemplazan originales)</a:t>
            </a:r>
          </a:p>
          <a:p>
            <a:pPr>
              <a:defRPr sz="1700">
                <a:solidFill>
                  <a:srgbClr val="404040"/>
                </a:solidFill>
              </a:defRPr>
            </a:pPr>
          </a:p>
          <a:p>
            <a:pPr>
              <a:defRPr sz="1700">
                <a:solidFill>
                  <a:srgbClr val="404040"/>
                </a:solidFill>
              </a:defRPr>
            </a:pPr>
            <a:r>
              <a:t>FASE 3: Agregación Semanal Robusta</a:t>
            </a:r>
          </a:p>
          <a:p>
            <a:pPr lvl="1">
              <a:defRPr sz="1700">
                <a:solidFill>
                  <a:srgbClr val="404040"/>
                </a:solidFill>
              </a:defRPr>
            </a:pPr>
            <a:r>
              <a:t>  • 8 features: p50 (mediana) + IQR por variable clave</a:t>
            </a:r>
          </a:p>
          <a:p>
            <a:pPr>
              <a:defRPr sz="1700">
                <a:solidFill>
                  <a:srgbClr val="404040"/>
                </a:solidFill>
              </a:defRPr>
            </a:pPr>
          </a:p>
          <a:p>
            <a:pPr>
              <a:defRPr sz="1700">
                <a:solidFill>
                  <a:srgbClr val="404040"/>
                </a:solidFill>
              </a:defRPr>
            </a:pPr>
            <a:r>
              <a:t>FASE 4: Clustering No Supervisado (Verdad Operativa)</a:t>
            </a:r>
          </a:p>
          <a:p>
            <a:pPr lvl="1">
              <a:defRPr sz="1700">
                <a:solidFill>
                  <a:srgbClr val="404040"/>
                </a:solidFill>
              </a:defRPr>
            </a:pPr>
            <a:r>
              <a:t>  • K-Means con K-sweep (K=2..6), K=2 óptimo (Silhouette=0.232)</a:t>
            </a:r>
          </a:p>
          <a:p>
            <a:pPr>
              <a:defRPr sz="1700">
                <a:solidFill>
                  <a:srgbClr val="404040"/>
                </a:solidFill>
              </a:defRPr>
            </a:pPr>
          </a:p>
          <a:p>
            <a:pPr>
              <a:defRPr sz="1700">
                <a:solidFill>
                  <a:srgbClr val="404040"/>
                </a:solidFill>
              </a:defRPr>
            </a:pPr>
            <a:r>
              <a:t>FASE 5: Sistema de Inferencia Difusa + Validación</a:t>
            </a:r>
          </a:p>
          <a:p>
            <a:pPr lvl="1">
              <a:defRPr sz="1700">
                <a:solidFill>
                  <a:srgbClr val="404040"/>
                </a:solidFill>
              </a:defRPr>
            </a:pPr>
            <a:r>
              <a:t>  • 4 entradas × 3 etiquetas, 5 reglas Mamdani, τ=0.30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Clustering K-Means (Verdad Operativa)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404040"/>
                </a:solidFill>
              </a:defRPr>
            </a:pPr>
            <a:r>
              <a:t>K-SWEEP (K=2..6):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K=2 óptimo (Silhouette=0.232)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Estabilidad ARI=0.565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CLUSTER 0 (Bajo Sedentarismo):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402 semanas (30%)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Actividad_rel = 0.160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Superávit = 45.4%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CLUSTER 1 (Alto Sedentarismo):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935 semanas (70%)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Actividad_rel = 0.116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Superávit = 25.4%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645920"/>
          <a:ext cx="7315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274320"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t>K</a:t>
                      </a:r>
                    </a:p>
                  </a:txBody>
                  <a:tcPr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t>Silhouette</a:t>
                      </a:r>
                    </a:p>
                  </a:txBody>
                  <a:tcPr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t>Davies-B</a:t>
                      </a:r>
                    </a:p>
                  </a:txBody>
                  <a:tcPr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t>Tamaños</a:t>
                      </a:r>
                    </a:p>
                  </a:txBody>
                  <a:tcPr>
                    <a:solidFill>
                      <a:srgbClr val="C8DC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0.232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2.058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{0:402, 1:935}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0.195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1.721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{0:685, 1:235, 2:417}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0.192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1.422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4 clusters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0.148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1.444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5 clusters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Funciones de Membresía: Actividad Relativa (normalizada por exposición)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MF_Actividad_relativa_p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45920"/>
            <a:ext cx="7315200" cy="42111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Funciones de Membresía: Superávit Calórico Basal (% del TMB)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MF_Superavit_calorico_basal_p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45920"/>
            <a:ext cx="7315200" cy="42111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Funciones de Membresía: HRV SDNN (Variabilidad Cardíaca)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MF_HRV_SDNN_p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45920"/>
            <a:ext cx="7315200" cy="42111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