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Merriweather Light"/>
      <p:regular r:id="rId23"/>
      <p:bold r:id="rId24"/>
      <p:italic r:id="rId25"/>
      <p:boldItalic r:id="rId26"/>
    </p:embeddedFont>
    <p:embeddedFont>
      <p:font typeface="Open Sans ExtraBold"/>
      <p:bold r:id="rId27"/>
      <p:boldItalic r:id="rId28"/>
    </p:embeddedFont>
    <p:embeddedFont>
      <p:font typeface="Oswald"/>
      <p:regular r:id="rId29"/>
      <p:bold r:id="rId30"/>
    </p:embeddedFont>
    <p:embeddedFont>
      <p:font typeface="Merriweather"/>
      <p:regular r:id="rId31"/>
      <p:bold r:id="rId32"/>
      <p:italic r:id="rId33"/>
      <p:boldItalic r:id="rId34"/>
    </p:embeddedFont>
    <p:embeddedFont>
      <p:font typeface="Open Sans Light"/>
      <p:regular r:id="rId35"/>
      <p:bold r:id="rId36"/>
      <p:italic r:id="rId37"/>
      <p:boldItalic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151F70-1101-4352-8899-61A261FAA7A6}">
  <a:tblStyle styleId="{14151F70-1101-4352-8899-61A261FAA7A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3.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MerriweatherLight-bold.fntdata"/><Relationship Id="rId23" Type="http://schemas.openxmlformats.org/officeDocument/2006/relationships/font" Target="fonts/Merriweather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erriweatherLight-boldItalic.fntdata"/><Relationship Id="rId25" Type="http://schemas.openxmlformats.org/officeDocument/2006/relationships/font" Target="fonts/MerriweatherLight-italic.fntdata"/><Relationship Id="rId28" Type="http://schemas.openxmlformats.org/officeDocument/2006/relationships/font" Target="fonts/OpenSansExtraBold-boldItalic.fntdata"/><Relationship Id="rId27" Type="http://schemas.openxmlformats.org/officeDocument/2006/relationships/font" Target="fonts/OpenSansExtraBold-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Oswald-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erriweather-regular.fntdata"/><Relationship Id="rId30" Type="http://schemas.openxmlformats.org/officeDocument/2006/relationships/font" Target="fonts/Oswald-bold.fntdata"/><Relationship Id="rId11" Type="http://schemas.openxmlformats.org/officeDocument/2006/relationships/slide" Target="slides/slide4.xml"/><Relationship Id="rId33" Type="http://schemas.openxmlformats.org/officeDocument/2006/relationships/font" Target="fonts/Merriweather-italic.fntdata"/><Relationship Id="rId10" Type="http://schemas.openxmlformats.org/officeDocument/2006/relationships/slide" Target="slides/slide3.xml"/><Relationship Id="rId32" Type="http://schemas.openxmlformats.org/officeDocument/2006/relationships/font" Target="fonts/Merriweather-bold.fntdata"/><Relationship Id="rId13" Type="http://schemas.openxmlformats.org/officeDocument/2006/relationships/slide" Target="slides/slide6.xml"/><Relationship Id="rId35" Type="http://schemas.openxmlformats.org/officeDocument/2006/relationships/font" Target="fonts/OpenSansLight-regular.fntdata"/><Relationship Id="rId12" Type="http://schemas.openxmlformats.org/officeDocument/2006/relationships/slide" Target="slides/slide5.xml"/><Relationship Id="rId34" Type="http://schemas.openxmlformats.org/officeDocument/2006/relationships/font" Target="fonts/Merriweather-boldItalic.fntdata"/><Relationship Id="rId15" Type="http://schemas.openxmlformats.org/officeDocument/2006/relationships/slide" Target="slides/slide8.xml"/><Relationship Id="rId37" Type="http://schemas.openxmlformats.org/officeDocument/2006/relationships/font" Target="fonts/OpenSansLight-italic.fntdata"/><Relationship Id="rId14" Type="http://schemas.openxmlformats.org/officeDocument/2006/relationships/slide" Target="slides/slide7.xml"/><Relationship Id="rId36" Type="http://schemas.openxmlformats.org/officeDocument/2006/relationships/font" Target="fonts/OpenSansLight-bold.fntdata"/><Relationship Id="rId17" Type="http://schemas.openxmlformats.org/officeDocument/2006/relationships/slide" Target="slides/slide10.xml"/><Relationship Id="rId39" Type="http://schemas.openxmlformats.org/officeDocument/2006/relationships/font" Target="fonts/OpenSans-regular.fntdata"/><Relationship Id="rId16" Type="http://schemas.openxmlformats.org/officeDocument/2006/relationships/slide" Target="slides/slide9.xml"/><Relationship Id="rId38" Type="http://schemas.openxmlformats.org/officeDocument/2006/relationships/font" Target="fonts/OpenSansLight-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Main_memory" TargetMode="External"/><Relationship Id="rId3" Type="http://schemas.openxmlformats.org/officeDocument/2006/relationships/hyperlink" Target="https://en.wikipedia.org/wiki/Main_memory"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9690839585_2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 name="Google Shape;60;g9690839585_2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2020 27th Asia-Pacific Software Engineering Conference (APSEC)</a:t>
            </a:r>
            <a:endParaRPr/>
          </a:p>
        </p:txBody>
      </p:sp>
      <p:sp>
        <p:nvSpPr>
          <p:cNvPr id="61" name="Google Shape;61;g9690839585_2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62" name="Google Shape;62;g9690839585_2_2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a628d56471_112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2a628d56471_112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t>Infeasible to prove for all the infinite combinations of structure sizes.</a:t>
            </a:r>
            <a:endParaRPr/>
          </a:p>
        </p:txBody>
      </p:sp>
      <p:sp>
        <p:nvSpPr>
          <p:cNvPr id="193" name="Google Shape;193;g2a628d56471_112_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g2a628d56471_112_8: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628d5634f_0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a628d5634f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t/>
            </a:r>
            <a:endParaRPr/>
          </a:p>
        </p:txBody>
      </p:sp>
      <p:sp>
        <p:nvSpPr>
          <p:cNvPr id="203" name="Google Shape;203;g2a628d5634f_0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g2a628d5634f_0_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afde69892_0_1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g29afde69892_0_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t>Correctness of Memory Management</a:t>
            </a:r>
            <a:endParaRPr/>
          </a:p>
          <a:p>
            <a:pPr indent="0" lvl="0" marL="0" rtl="0" algn="l">
              <a:spcBef>
                <a:spcPts val="0"/>
              </a:spcBef>
              <a:spcAft>
                <a:spcPts val="0"/>
              </a:spcAft>
              <a:buSzPts val="1100"/>
              <a:buNone/>
            </a:pPr>
            <a:r>
              <a:rPr lang="en"/>
              <a:t>-Mapping of virtual address to a physical address.</a:t>
            </a:r>
            <a:endParaRPr/>
          </a:p>
          <a:p>
            <a:pPr indent="0" lvl="0" marL="0" rtl="0" algn="l">
              <a:spcBef>
                <a:spcPts val="0"/>
              </a:spcBef>
              <a:spcAft>
                <a:spcPts val="0"/>
              </a:spcAft>
              <a:buSzPts val="1100"/>
              <a:buNone/>
            </a:pPr>
            <a:r>
              <a:rPr lang="en">
                <a:solidFill>
                  <a:schemeClr val="dk1"/>
                </a:solidFill>
              </a:rPr>
              <a:t>Lemma1 The physical address mapped from the virtual address cannot overflow.</a:t>
            </a:r>
            <a:endParaRPr>
              <a:solidFill>
                <a:schemeClr val="dk1"/>
              </a:solidFill>
            </a:endParaRPr>
          </a:p>
          <a:p>
            <a:pPr indent="0" lvl="0" marL="0" rtl="0" algn="l">
              <a:spcBef>
                <a:spcPts val="0"/>
              </a:spcBef>
              <a:spcAft>
                <a:spcPts val="0"/>
              </a:spcAft>
              <a:buSzPts val="1100"/>
              <a:buNone/>
            </a:pPr>
            <a:r>
              <a:rPr lang="en">
                <a:solidFill>
                  <a:schemeClr val="dk1"/>
                </a:solidFill>
              </a:rPr>
              <a:t>Lemma2 A secure virtual address can be mapped to a secure physical address or to a normal physical address, but a normal virtual address can only be mapped to a normal physical address.</a:t>
            </a:r>
            <a:endParaRPr/>
          </a:p>
          <a:p>
            <a:pPr indent="0" lvl="0" marL="0" rtl="0" algn="l">
              <a:spcBef>
                <a:spcPts val="0"/>
              </a:spcBef>
              <a:spcAft>
                <a:spcPts val="0"/>
              </a:spcAft>
              <a:buSzPts val="1100"/>
              <a:buNone/>
            </a:pPr>
            <a:r>
              <a:rPr lang="en"/>
              <a:t>-non-secure transactions cannot modify the sensitive data in secure memory.</a:t>
            </a:r>
            <a:endParaRPr/>
          </a:p>
          <a:p>
            <a:pPr indent="0" lvl="0" marL="0" rtl="0" algn="l">
              <a:spcBef>
                <a:spcPts val="0"/>
              </a:spcBef>
              <a:spcAft>
                <a:spcPts val="0"/>
              </a:spcAft>
              <a:buSzPts val="1100"/>
              <a:buNone/>
            </a:pPr>
            <a:r>
              <a:rPr lang="en"/>
              <a:t>Lemma3 </a:t>
            </a:r>
            <a:r>
              <a:rPr lang="en">
                <a:solidFill>
                  <a:schemeClr val="dk1"/>
                </a:solidFill>
              </a:rPr>
              <a:t>Memory write operation that occurs in REE does not modify secure memory</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Information Flow Security</a:t>
            </a:r>
            <a:endParaRPr/>
          </a:p>
          <a:p>
            <a:pPr indent="0" lvl="0" marL="0" rtl="0" algn="l">
              <a:spcBef>
                <a:spcPts val="0"/>
              </a:spcBef>
              <a:spcAft>
                <a:spcPts val="0"/>
              </a:spcAft>
              <a:buSzPts val="1100"/>
              <a:buNone/>
            </a:pPr>
            <a:r>
              <a:rPr lang="en"/>
              <a:t>Noninterference - means that the actions taken by a lower security process should not affect the actions or information available to the higher security processes.</a:t>
            </a:r>
            <a:br>
              <a:rPr lang="en"/>
            </a:br>
            <a:r>
              <a:rPr lang="en"/>
              <a:t>Noninfluence - high-security </a:t>
            </a:r>
            <a:r>
              <a:rPr lang="en">
                <a:solidFill>
                  <a:schemeClr val="dk1"/>
                </a:solidFill>
              </a:rPr>
              <a:t>processes</a:t>
            </a:r>
            <a:r>
              <a:rPr lang="en"/>
              <a:t> do not interfere with the security of lower-security components or processes, and vice versa.</a:t>
            </a:r>
            <a:endParaRPr/>
          </a:p>
          <a:p>
            <a:pPr indent="0" lvl="0" marL="0" rtl="0" algn="l">
              <a:spcBef>
                <a:spcPts val="0"/>
              </a:spcBef>
              <a:spcAft>
                <a:spcPts val="0"/>
              </a:spcAft>
              <a:buSzPts val="1100"/>
              <a:buNone/>
            </a:pPr>
            <a:r>
              <a:rPr lang="en"/>
              <a:t>Nonleakage - means that access control should not be violated.</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A strong definition for Noninfluence should also show noninterference and nonleakage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p:txBody>
      </p:sp>
      <p:sp>
        <p:nvSpPr>
          <p:cNvPr id="212" name="Google Shape;212;g29afde69892_0_1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13" name="Google Shape;213;g29afde69892_0_11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a628d56471_112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2a628d56471_112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t>Correctness of Memory Management</a:t>
            </a:r>
            <a:endParaRPr/>
          </a:p>
          <a:p>
            <a:pPr indent="0" lvl="0" marL="0" rtl="0" algn="l">
              <a:spcBef>
                <a:spcPts val="0"/>
              </a:spcBef>
              <a:spcAft>
                <a:spcPts val="0"/>
              </a:spcAft>
              <a:buSzPts val="1100"/>
              <a:buNone/>
            </a:pPr>
            <a:r>
              <a:rPr lang="en"/>
              <a:t>-Mapping of virtual address to a physical address.</a:t>
            </a:r>
            <a:endParaRPr/>
          </a:p>
          <a:p>
            <a:pPr indent="0" lvl="0" marL="0" rtl="0" algn="l">
              <a:spcBef>
                <a:spcPts val="0"/>
              </a:spcBef>
              <a:spcAft>
                <a:spcPts val="0"/>
              </a:spcAft>
              <a:buSzPts val="1100"/>
              <a:buNone/>
            </a:pPr>
            <a:r>
              <a:rPr lang="en">
                <a:solidFill>
                  <a:schemeClr val="dk1"/>
                </a:solidFill>
              </a:rPr>
              <a:t>Lemma1 The physical address mapped from the virtual address cannot overflow.</a:t>
            </a:r>
            <a:endParaRPr>
              <a:solidFill>
                <a:schemeClr val="dk1"/>
              </a:solidFill>
            </a:endParaRPr>
          </a:p>
          <a:p>
            <a:pPr indent="0" lvl="0" marL="0" rtl="0" algn="l">
              <a:spcBef>
                <a:spcPts val="0"/>
              </a:spcBef>
              <a:spcAft>
                <a:spcPts val="0"/>
              </a:spcAft>
              <a:buSzPts val="1100"/>
              <a:buNone/>
            </a:pPr>
            <a:r>
              <a:rPr lang="en">
                <a:solidFill>
                  <a:schemeClr val="dk1"/>
                </a:solidFill>
              </a:rPr>
              <a:t>Lemma2 A secure virtual address can be mapped to a secure physical address or to a normal physical address, but a normal virtual address can only be mapped to a normal physical address.</a:t>
            </a:r>
            <a:endParaRPr/>
          </a:p>
          <a:p>
            <a:pPr indent="0" lvl="0" marL="0" rtl="0" algn="l">
              <a:spcBef>
                <a:spcPts val="0"/>
              </a:spcBef>
              <a:spcAft>
                <a:spcPts val="0"/>
              </a:spcAft>
              <a:buSzPts val="1100"/>
              <a:buNone/>
            </a:pPr>
            <a:r>
              <a:rPr lang="en"/>
              <a:t>-non-secure transactions cannot modify the sensitive data in secure memory.</a:t>
            </a:r>
            <a:endParaRPr/>
          </a:p>
          <a:p>
            <a:pPr indent="0" lvl="0" marL="0" rtl="0" algn="l">
              <a:spcBef>
                <a:spcPts val="0"/>
              </a:spcBef>
              <a:spcAft>
                <a:spcPts val="0"/>
              </a:spcAft>
              <a:buSzPts val="1100"/>
              <a:buNone/>
            </a:pPr>
            <a:r>
              <a:rPr lang="en"/>
              <a:t>Lemma3 </a:t>
            </a:r>
            <a:r>
              <a:rPr lang="en">
                <a:solidFill>
                  <a:schemeClr val="dk1"/>
                </a:solidFill>
              </a:rPr>
              <a:t>Memory write operation that occurs in REE does not modify secure memory</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Information Flow Security</a:t>
            </a:r>
            <a:endParaRPr/>
          </a:p>
          <a:p>
            <a:pPr indent="0" lvl="0" marL="0" rtl="0" algn="l">
              <a:spcBef>
                <a:spcPts val="0"/>
              </a:spcBef>
              <a:spcAft>
                <a:spcPts val="0"/>
              </a:spcAft>
              <a:buSzPts val="1100"/>
              <a:buNone/>
            </a:pPr>
            <a:r>
              <a:rPr lang="en"/>
              <a:t>Noninterference - means that the actions taken by a lower security process should not affect the actions or information available to the higher security processes.</a:t>
            </a:r>
            <a:br>
              <a:rPr lang="en"/>
            </a:br>
            <a:r>
              <a:rPr lang="en"/>
              <a:t>Noninfluence - high-security </a:t>
            </a:r>
            <a:r>
              <a:rPr lang="en">
                <a:solidFill>
                  <a:schemeClr val="dk1"/>
                </a:solidFill>
              </a:rPr>
              <a:t>processes</a:t>
            </a:r>
            <a:r>
              <a:rPr lang="en"/>
              <a:t> do not interfere with the security of lower-security components or processes, and vice versa.</a:t>
            </a:r>
            <a:endParaRPr/>
          </a:p>
          <a:p>
            <a:pPr indent="0" lvl="0" marL="0" rtl="0" algn="l">
              <a:spcBef>
                <a:spcPts val="0"/>
              </a:spcBef>
              <a:spcAft>
                <a:spcPts val="0"/>
              </a:spcAft>
              <a:buSzPts val="1100"/>
              <a:buNone/>
            </a:pPr>
            <a:r>
              <a:rPr lang="en"/>
              <a:t>Nonleakage - means that access control should not be violated.</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n"/>
              <a:t>A strong definition for Noninfluence should also show noninterference and nonleakage</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p:txBody>
      </p:sp>
      <p:sp>
        <p:nvSpPr>
          <p:cNvPr id="224" name="Google Shape;224;g2a628d56471_112_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g2a628d56471_112_2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7fa59b66c_0_1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g297fa59b66c_0_1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Page fades in, red pops up. Only this page</a:t>
            </a:r>
            <a:endParaRPr/>
          </a:p>
        </p:txBody>
      </p:sp>
      <p:sp>
        <p:nvSpPr>
          <p:cNvPr id="233" name="Google Shape;233;g297fa59b66c_0_1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g297fa59b66c_0_16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97fa59b66c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297fa59b66c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Preserve Program Order: A read by processor P to location X</a:t>
            </a:r>
            <a:endParaRPr/>
          </a:p>
          <a:p>
            <a:pPr indent="0" lvl="0" marL="0" rtl="0" algn="l">
              <a:spcBef>
                <a:spcPts val="0"/>
              </a:spcBef>
              <a:spcAft>
                <a:spcPts val="0"/>
              </a:spcAft>
              <a:buClr>
                <a:schemeClr val="dk1"/>
              </a:buClr>
              <a:buSzPts val="1100"/>
              <a:buFont typeface="Arial"/>
              <a:buNone/>
            </a:pPr>
            <a:r>
              <a:rPr lang="en"/>
              <a:t>that follows a write by P to X, with no writes of X by another</a:t>
            </a:r>
            <a:endParaRPr/>
          </a:p>
          <a:p>
            <a:pPr indent="0" lvl="0" marL="0" rtl="0" algn="l">
              <a:spcBef>
                <a:spcPts val="0"/>
              </a:spcBef>
              <a:spcAft>
                <a:spcPts val="0"/>
              </a:spcAft>
              <a:buClr>
                <a:schemeClr val="dk1"/>
              </a:buClr>
              <a:buSzPts val="1100"/>
              <a:buFont typeface="Arial"/>
              <a:buNone/>
            </a:pPr>
            <a:r>
              <a:rPr lang="en"/>
              <a:t>processor occurring between the write and the read by P,</a:t>
            </a:r>
            <a:endParaRPr/>
          </a:p>
          <a:p>
            <a:pPr indent="0" lvl="0" marL="0" rtl="0" algn="l">
              <a:spcBef>
                <a:spcPts val="0"/>
              </a:spcBef>
              <a:spcAft>
                <a:spcPts val="0"/>
              </a:spcAft>
              <a:buClr>
                <a:schemeClr val="dk1"/>
              </a:buClr>
              <a:buSzPts val="1100"/>
              <a:buFont typeface="Arial"/>
              <a:buNone/>
            </a:pPr>
            <a:r>
              <a:rPr lang="en"/>
              <a:t>always returns the value written by P</a:t>
            </a:r>
            <a:endParaRPr/>
          </a:p>
          <a:p>
            <a:pPr indent="0" lvl="0" marL="0" rtl="0" algn="l">
              <a:spcBef>
                <a:spcPts val="0"/>
              </a:spcBef>
              <a:spcAft>
                <a:spcPts val="0"/>
              </a:spcAft>
              <a:buClr>
                <a:schemeClr val="dk1"/>
              </a:buClr>
              <a:buSzPts val="1100"/>
              <a:buFont typeface="Arial"/>
              <a:buNone/>
            </a:pPr>
            <a:r>
              <a:rPr lang="en"/>
              <a:t>2. Coherent view of memory: Read by a processor to location X</a:t>
            </a:r>
            <a:endParaRPr/>
          </a:p>
          <a:p>
            <a:pPr indent="0" lvl="0" marL="0" rtl="0" algn="l">
              <a:spcBef>
                <a:spcPts val="0"/>
              </a:spcBef>
              <a:spcAft>
                <a:spcPts val="0"/>
              </a:spcAft>
              <a:buClr>
                <a:schemeClr val="dk1"/>
              </a:buClr>
              <a:buSzPts val="1100"/>
              <a:buFont typeface="Arial"/>
              <a:buNone/>
            </a:pPr>
            <a:r>
              <a:rPr lang="en"/>
              <a:t>that follows a write by another processor to X returns the</a:t>
            </a:r>
            <a:endParaRPr/>
          </a:p>
          <a:p>
            <a:pPr indent="0" lvl="0" marL="0" rtl="0" algn="l">
              <a:spcBef>
                <a:spcPts val="0"/>
              </a:spcBef>
              <a:spcAft>
                <a:spcPts val="0"/>
              </a:spcAft>
              <a:buClr>
                <a:schemeClr val="dk1"/>
              </a:buClr>
              <a:buSzPts val="1100"/>
              <a:buFont typeface="Arial"/>
              <a:buNone/>
            </a:pPr>
            <a:r>
              <a:rPr lang="en"/>
              <a:t>written value if the read and write are sufficiently separated in</a:t>
            </a:r>
            <a:endParaRPr/>
          </a:p>
          <a:p>
            <a:pPr indent="0" lvl="0" marL="0" rtl="0" algn="l">
              <a:spcBef>
                <a:spcPts val="0"/>
              </a:spcBef>
              <a:spcAft>
                <a:spcPts val="0"/>
              </a:spcAft>
              <a:buClr>
                <a:schemeClr val="dk1"/>
              </a:buClr>
              <a:buSzPts val="1100"/>
              <a:buFont typeface="Arial"/>
              <a:buNone/>
            </a:pPr>
            <a:r>
              <a:rPr lang="en"/>
              <a:t>time and no other writes to X occur between the two</a:t>
            </a:r>
            <a:endParaRPr/>
          </a:p>
          <a:p>
            <a:pPr indent="0" lvl="0" marL="0" rtl="0" algn="l">
              <a:spcBef>
                <a:spcPts val="0"/>
              </a:spcBef>
              <a:spcAft>
                <a:spcPts val="0"/>
              </a:spcAft>
              <a:buClr>
                <a:schemeClr val="dk1"/>
              </a:buClr>
              <a:buSzPts val="1100"/>
              <a:buFont typeface="Arial"/>
              <a:buNone/>
            </a:pPr>
            <a:r>
              <a:rPr lang="en"/>
              <a:t>accesses</a:t>
            </a:r>
            <a:endParaRPr/>
          </a:p>
          <a:p>
            <a:pPr indent="0" lvl="0" marL="0" rtl="0" algn="l">
              <a:spcBef>
                <a:spcPts val="0"/>
              </a:spcBef>
              <a:spcAft>
                <a:spcPts val="0"/>
              </a:spcAft>
              <a:buClr>
                <a:schemeClr val="dk1"/>
              </a:buClr>
              <a:buSzPts val="1100"/>
              <a:buFont typeface="Arial"/>
              <a:buNone/>
            </a:pPr>
            <a:r>
              <a:rPr lang="en"/>
              <a:t>3. Write serialization: 2 writes to same location by any 2</a:t>
            </a:r>
            <a:endParaRPr/>
          </a:p>
          <a:p>
            <a:pPr indent="0" lvl="0" marL="0" rtl="0" algn="l">
              <a:spcBef>
                <a:spcPts val="0"/>
              </a:spcBef>
              <a:spcAft>
                <a:spcPts val="0"/>
              </a:spcAft>
              <a:buSzPts val="1100"/>
              <a:buNone/>
            </a:pPr>
            <a:r>
              <a:rPr lang="en"/>
              <a:t>processors are seen in the same order by all processors</a:t>
            </a:r>
            <a:endParaRPr/>
          </a:p>
        </p:txBody>
      </p:sp>
      <p:sp>
        <p:nvSpPr>
          <p:cNvPr id="258" name="Google Shape;258;g297fa59b66c_0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g297fa59b66c_0_100: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7fa59b66c_0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 name="Google Shape;73;g297fa59b66c_0_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g297fa59b66c_0_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75" name="Google Shape;75;g297fa59b66c_0_4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9afde69892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29afde69892_0_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solidFill>
                  <a:schemeClr val="dk1"/>
                </a:solidFill>
              </a:rPr>
              <a:t>Modified (M)</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cache line is present only in the current cache, and is </a:t>
            </a:r>
            <a:r>
              <a:rPr i="1" lang="en">
                <a:solidFill>
                  <a:schemeClr val="dk1"/>
                </a:solidFill>
              </a:rPr>
              <a:t>dirty</a:t>
            </a:r>
            <a:r>
              <a:rPr lang="en">
                <a:solidFill>
                  <a:schemeClr val="dk1"/>
                </a:solidFill>
              </a:rPr>
              <a:t> - it has been modified (M state) from the value in</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main memory</a:t>
            </a:r>
            <a:r>
              <a:rPr lang="en">
                <a:solidFill>
                  <a:schemeClr val="dk1"/>
                </a:solidFill>
              </a:rPr>
              <a:t>. The cache is required to write the data back to main memory at some time in the future, before permitting any other read of the (no longer valid) main memory state. The write-back changes the line to the Shared state(S).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Exclusive (E)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cache line is present only in the current cache, but is </a:t>
            </a:r>
            <a:r>
              <a:rPr i="1" lang="en">
                <a:solidFill>
                  <a:schemeClr val="dk1"/>
                </a:solidFill>
              </a:rPr>
              <a:t>clean</a:t>
            </a:r>
            <a:r>
              <a:rPr lang="en">
                <a:solidFill>
                  <a:schemeClr val="dk1"/>
                </a:solidFill>
              </a:rPr>
              <a:t> - it matches main memory. It may be changed to the Shared state at any time, in response to a read request. Alternatively, it may be changed to the Modified state when writing to it.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Shared (S)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Indicates that this cache line may be stored in other caches of the machine and is </a:t>
            </a:r>
            <a:r>
              <a:rPr i="1" lang="en">
                <a:solidFill>
                  <a:schemeClr val="dk1"/>
                </a:solidFill>
              </a:rPr>
              <a:t>clean</a:t>
            </a:r>
            <a:r>
              <a:rPr lang="en">
                <a:solidFill>
                  <a:schemeClr val="dk1"/>
                </a:solidFill>
              </a:rPr>
              <a:t> - it matches the main memory. The line may be discarded (changed to the Invalid state) at any 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Invalid (I)</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Indicates that this cache line is invalid (unused)</a:t>
            </a:r>
            <a:endParaRPr>
              <a:solidFill>
                <a:schemeClr val="dk1"/>
              </a:solidFill>
            </a:endParaRPr>
          </a:p>
          <a:p>
            <a:pPr indent="0" lvl="0" marL="0" rtl="0" algn="l">
              <a:spcBef>
                <a:spcPts val="0"/>
              </a:spcBef>
              <a:spcAft>
                <a:spcPts val="0"/>
              </a:spcAft>
              <a:buNone/>
            </a:pPr>
            <a:r>
              <a:t/>
            </a:r>
            <a:endParaRPr/>
          </a:p>
        </p:txBody>
      </p:sp>
      <p:sp>
        <p:nvSpPr>
          <p:cNvPr id="84" name="Google Shape;84;g29afde69892_0_9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85" name="Google Shape;85;g29afde69892_0_9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97fa59b66c_0_2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g297fa59b66c_0_2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g297fa59b66c_0_20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97" name="Google Shape;97;g297fa59b66c_0_20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628d56471_78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a628d56471_78_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a628d56471_78_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g2a628d56471_78_5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a628d5634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2a628d5634f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
              <a:t>Before we can assert that our verification is correct it is important to take</a:t>
            </a:r>
            <a:endParaRPr/>
          </a:p>
          <a:p>
            <a:pPr indent="0" lvl="0" marL="0" rtl="0" algn="l">
              <a:spcBef>
                <a:spcPts val="0"/>
              </a:spcBef>
              <a:spcAft>
                <a:spcPts val="0"/>
              </a:spcAft>
              <a:buClr>
                <a:schemeClr val="dk1"/>
              </a:buClr>
              <a:buSzPts val="1100"/>
              <a:buFont typeface="Arial"/>
              <a:buNone/>
            </a:pPr>
            <a:r>
              <a:rPr lang="en"/>
              <a:t>steps to validate that the model accurately represents what we are attempting</a:t>
            </a:r>
            <a:endParaRPr/>
          </a:p>
          <a:p>
            <a:pPr indent="0" lvl="0" marL="0" rtl="0" algn="l">
              <a:spcBef>
                <a:spcPts val="0"/>
              </a:spcBef>
              <a:spcAft>
                <a:spcPts val="0"/>
              </a:spcAft>
              <a:buClr>
                <a:schemeClr val="dk1"/>
              </a:buClr>
              <a:buSzPts val="1100"/>
              <a:buFont typeface="Arial"/>
              <a:buNone/>
            </a:pPr>
            <a:r>
              <a:rPr lang="en"/>
              <a:t>to verify. To this end, LTL statements have been written which aim to prove</a:t>
            </a:r>
            <a:endParaRPr/>
          </a:p>
          <a:p>
            <a:pPr indent="0" lvl="0" marL="0" rtl="0" algn="l">
              <a:spcBef>
                <a:spcPts val="0"/>
              </a:spcBef>
              <a:spcAft>
                <a:spcPts val="0"/>
              </a:spcAft>
              <a:buClr>
                <a:schemeClr val="dk1"/>
              </a:buClr>
              <a:buSzPts val="1100"/>
              <a:buFont typeface="Arial"/>
              <a:buNone/>
            </a:pPr>
            <a:r>
              <a:rPr lang="en"/>
              <a:t>that there exists a trace in which various memory system operations and bus</a:t>
            </a:r>
            <a:endParaRPr/>
          </a:p>
          <a:p>
            <a:pPr indent="0" lvl="0" marL="0" rtl="0" algn="l">
              <a:spcBef>
                <a:spcPts val="0"/>
              </a:spcBef>
              <a:spcAft>
                <a:spcPts val="0"/>
              </a:spcAft>
              <a:buClr>
                <a:schemeClr val="dk1"/>
              </a:buClr>
              <a:buSzPts val="1100"/>
              <a:buFont typeface="Arial"/>
              <a:buNone/>
            </a:pPr>
            <a:r>
              <a:rPr lang="en"/>
              <a:t>operations can occur. The statements are all written as negations, so that a</a:t>
            </a:r>
            <a:endParaRPr/>
          </a:p>
          <a:p>
            <a:pPr indent="0" lvl="0" marL="0" rtl="0" algn="l">
              <a:spcBef>
                <a:spcPts val="0"/>
              </a:spcBef>
              <a:spcAft>
                <a:spcPts val="0"/>
              </a:spcAft>
              <a:buClr>
                <a:schemeClr val="dk1"/>
              </a:buClr>
              <a:buSzPts val="1100"/>
              <a:buFont typeface="Arial"/>
              <a:buNone/>
            </a:pPr>
            <a:r>
              <a:rPr lang="en"/>
              <a:t>violation of the LTL provides a counter trace that proves the property that</a:t>
            </a:r>
            <a:endParaRPr/>
          </a:p>
          <a:p>
            <a:pPr indent="0" lvl="0" marL="0" rtl="0" algn="l">
              <a:spcBef>
                <a:spcPts val="0"/>
              </a:spcBef>
              <a:spcAft>
                <a:spcPts val="0"/>
              </a:spcAft>
              <a:buNone/>
            </a:pPr>
            <a:r>
              <a:rPr lang="en"/>
              <a:t>we are aiming to show.</a:t>
            </a:r>
            <a:endParaRPr/>
          </a:p>
        </p:txBody>
      </p:sp>
      <p:sp>
        <p:nvSpPr>
          <p:cNvPr id="128" name="Google Shape;128;g2a628d5634f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g2a628d5634f_0_1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a628d5634f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2a628d5634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t>Before we can assert that our verification is correct it is important to take</a:t>
            </a:r>
            <a:endParaRPr/>
          </a:p>
          <a:p>
            <a:pPr indent="0" lvl="0" marL="0" rtl="0" algn="l">
              <a:spcBef>
                <a:spcPts val="0"/>
              </a:spcBef>
              <a:spcAft>
                <a:spcPts val="0"/>
              </a:spcAft>
              <a:buSzPts val="1100"/>
              <a:buNone/>
            </a:pPr>
            <a:r>
              <a:rPr lang="en"/>
              <a:t>steps to validate that the model accurately represents what we are attempting</a:t>
            </a:r>
            <a:endParaRPr/>
          </a:p>
          <a:p>
            <a:pPr indent="0" lvl="0" marL="0" rtl="0" algn="l">
              <a:spcBef>
                <a:spcPts val="0"/>
              </a:spcBef>
              <a:spcAft>
                <a:spcPts val="0"/>
              </a:spcAft>
              <a:buSzPts val="1100"/>
              <a:buNone/>
            </a:pPr>
            <a:r>
              <a:rPr lang="en"/>
              <a:t>to verify. To this end, LTL statements have been written which aim to prove</a:t>
            </a:r>
            <a:endParaRPr/>
          </a:p>
          <a:p>
            <a:pPr indent="0" lvl="0" marL="0" rtl="0" algn="l">
              <a:spcBef>
                <a:spcPts val="0"/>
              </a:spcBef>
              <a:spcAft>
                <a:spcPts val="0"/>
              </a:spcAft>
              <a:buSzPts val="1100"/>
              <a:buNone/>
            </a:pPr>
            <a:r>
              <a:rPr lang="en"/>
              <a:t>that there exists a trace in which various memory system operations and bus</a:t>
            </a:r>
            <a:endParaRPr/>
          </a:p>
          <a:p>
            <a:pPr indent="0" lvl="0" marL="0" rtl="0" algn="l">
              <a:spcBef>
                <a:spcPts val="0"/>
              </a:spcBef>
              <a:spcAft>
                <a:spcPts val="0"/>
              </a:spcAft>
              <a:buSzPts val="1100"/>
              <a:buNone/>
            </a:pPr>
            <a:r>
              <a:rPr lang="en"/>
              <a:t>operations can occur. The statements are all written as negations, so that a</a:t>
            </a:r>
            <a:endParaRPr/>
          </a:p>
          <a:p>
            <a:pPr indent="0" lvl="0" marL="0" rtl="0" algn="l">
              <a:spcBef>
                <a:spcPts val="0"/>
              </a:spcBef>
              <a:spcAft>
                <a:spcPts val="0"/>
              </a:spcAft>
              <a:buSzPts val="1100"/>
              <a:buNone/>
            </a:pPr>
            <a:r>
              <a:rPr lang="en"/>
              <a:t>violation of the LTL provides a counter trace that proves the property that</a:t>
            </a:r>
            <a:endParaRPr/>
          </a:p>
          <a:p>
            <a:pPr indent="0" lvl="0" marL="0" rtl="0" algn="l">
              <a:spcBef>
                <a:spcPts val="0"/>
              </a:spcBef>
              <a:spcAft>
                <a:spcPts val="0"/>
              </a:spcAft>
              <a:buNone/>
            </a:pPr>
            <a:r>
              <a:rPr lang="en"/>
              <a:t>we are aiming to show.</a:t>
            </a:r>
            <a:endParaRPr/>
          </a:p>
        </p:txBody>
      </p:sp>
      <p:sp>
        <p:nvSpPr>
          <p:cNvPr id="143" name="Google Shape;143;g2a628d5634f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g2a628d5634f_0_2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a628d56471_78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2a628d56471_78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t>Before we can assert that our verification is correct it is important to take</a:t>
            </a:r>
            <a:endParaRPr/>
          </a:p>
          <a:p>
            <a:pPr indent="0" lvl="0" marL="0" rtl="0" algn="l">
              <a:spcBef>
                <a:spcPts val="0"/>
              </a:spcBef>
              <a:spcAft>
                <a:spcPts val="0"/>
              </a:spcAft>
              <a:buSzPts val="1100"/>
              <a:buNone/>
            </a:pPr>
            <a:r>
              <a:rPr lang="en"/>
              <a:t>steps to validate that the model accurately represents what we are attempting</a:t>
            </a:r>
            <a:endParaRPr/>
          </a:p>
          <a:p>
            <a:pPr indent="0" lvl="0" marL="0" rtl="0" algn="l">
              <a:spcBef>
                <a:spcPts val="0"/>
              </a:spcBef>
              <a:spcAft>
                <a:spcPts val="0"/>
              </a:spcAft>
              <a:buSzPts val="1100"/>
              <a:buNone/>
            </a:pPr>
            <a:r>
              <a:rPr lang="en"/>
              <a:t>to verify. To this end, LTL statements have been written which aim to prove</a:t>
            </a:r>
            <a:endParaRPr/>
          </a:p>
          <a:p>
            <a:pPr indent="0" lvl="0" marL="0" rtl="0" algn="l">
              <a:spcBef>
                <a:spcPts val="0"/>
              </a:spcBef>
              <a:spcAft>
                <a:spcPts val="0"/>
              </a:spcAft>
              <a:buSzPts val="1100"/>
              <a:buNone/>
            </a:pPr>
            <a:r>
              <a:rPr lang="en"/>
              <a:t>that there exists a trace in which various memory system operations and bus</a:t>
            </a:r>
            <a:endParaRPr/>
          </a:p>
          <a:p>
            <a:pPr indent="0" lvl="0" marL="0" rtl="0" algn="l">
              <a:spcBef>
                <a:spcPts val="0"/>
              </a:spcBef>
              <a:spcAft>
                <a:spcPts val="0"/>
              </a:spcAft>
              <a:buSzPts val="1100"/>
              <a:buNone/>
            </a:pPr>
            <a:r>
              <a:rPr lang="en"/>
              <a:t>operations can occur. The statements are all written as negations, so that a</a:t>
            </a:r>
            <a:endParaRPr/>
          </a:p>
          <a:p>
            <a:pPr indent="0" lvl="0" marL="0" rtl="0" algn="l">
              <a:spcBef>
                <a:spcPts val="0"/>
              </a:spcBef>
              <a:spcAft>
                <a:spcPts val="0"/>
              </a:spcAft>
              <a:buSzPts val="1100"/>
              <a:buNone/>
            </a:pPr>
            <a:r>
              <a:rPr lang="en"/>
              <a:t>violation of the LTL provides a counter trace that proves the property that</a:t>
            </a:r>
            <a:endParaRPr/>
          </a:p>
          <a:p>
            <a:pPr indent="0" lvl="0" marL="0" rtl="0" algn="l">
              <a:spcBef>
                <a:spcPts val="0"/>
              </a:spcBef>
              <a:spcAft>
                <a:spcPts val="0"/>
              </a:spcAft>
              <a:buNone/>
            </a:pPr>
            <a:r>
              <a:rPr lang="en"/>
              <a:t>we are aiming to show.</a:t>
            </a:r>
            <a:endParaRPr/>
          </a:p>
        </p:txBody>
      </p:sp>
      <p:sp>
        <p:nvSpPr>
          <p:cNvPr id="163" name="Google Shape;163;g2a628d56471_78_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g2a628d56471_78_1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7fa59b66c_0_1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g297fa59b66c_0_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
              <a:t>Infeasible</a:t>
            </a:r>
            <a:r>
              <a:rPr lang="en"/>
              <a:t> to prove for all the infinite combinations of structure sizes.</a:t>
            </a:r>
            <a:endParaRPr/>
          </a:p>
        </p:txBody>
      </p:sp>
      <p:sp>
        <p:nvSpPr>
          <p:cNvPr id="184" name="Google Shape;184;g297fa59b66c_0_1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
        <p:nvSpPr>
          <p:cNvPr id="185" name="Google Shape;185;g297fa59b66c_0_11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4633931"/>
            <a:ext cx="9144000" cy="509569"/>
          </a:xfrm>
          <a:prstGeom prst="rect">
            <a:avLst/>
          </a:prstGeom>
          <a:solidFill>
            <a:srgbClr val="C8102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sp>
        <p:nvSpPr>
          <p:cNvPr id="52" name="Google Shape;52;p13"/>
          <p:cNvSpPr txBox="1"/>
          <p:nvPr/>
        </p:nvSpPr>
        <p:spPr>
          <a:xfrm>
            <a:off x="212725" y="2616994"/>
            <a:ext cx="184666"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1"/>
              </a:solidFill>
              <a:latin typeface="Times"/>
              <a:ea typeface="Times"/>
              <a:cs typeface="Times"/>
              <a:sym typeface="Times"/>
            </a:endParaRPr>
          </a:p>
        </p:txBody>
      </p:sp>
      <p:pic>
        <p:nvPicPr>
          <p:cNvPr descr="ISU LEFT white.eps" id="53" name="Google Shape;53;p13"/>
          <p:cNvPicPr preferRelativeResize="0"/>
          <p:nvPr/>
        </p:nvPicPr>
        <p:blipFill rotWithShape="1">
          <a:blip r:embed="rId1">
            <a:alphaModFix/>
          </a:blip>
          <a:srcRect b="0" l="0" r="0" t="0"/>
          <a:stretch/>
        </p:blipFill>
        <p:spPr>
          <a:xfrm>
            <a:off x="381000" y="4788715"/>
            <a:ext cx="2396490" cy="197359"/>
          </a:xfrm>
          <a:prstGeom prst="rect">
            <a:avLst/>
          </a:prstGeom>
          <a:noFill/>
          <a:ln>
            <a:noFill/>
          </a:ln>
        </p:spPr>
      </p:pic>
      <p:sp>
        <p:nvSpPr>
          <p:cNvPr id="54" name="Google Shape;54;p13"/>
          <p:cNvSpPr txBox="1"/>
          <p:nvPr/>
        </p:nvSpPr>
        <p:spPr>
          <a:xfrm>
            <a:off x="4182782" y="4755356"/>
            <a:ext cx="4191000" cy="2859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Clr>
                <a:srgbClr val="CE1126"/>
              </a:buClr>
              <a:buSzPts val="960"/>
              <a:buFont typeface="Times"/>
              <a:buNone/>
            </a:pPr>
            <a:r>
              <a:rPr b="1" lang="en" sz="1200">
                <a:solidFill>
                  <a:schemeClr val="lt1"/>
                </a:solidFill>
                <a:latin typeface="Open Sans"/>
                <a:ea typeface="Open Sans"/>
                <a:cs typeface="Open Sans"/>
                <a:sym typeface="Open Sans"/>
              </a:rPr>
              <a:t>Department of Computer Science</a:t>
            </a:r>
            <a:endParaRPr b="1" i="0" sz="1200" u="none">
              <a:solidFill>
                <a:schemeClr val="lt1"/>
              </a:solidFill>
              <a:latin typeface="Open Sans"/>
              <a:ea typeface="Open Sans"/>
              <a:cs typeface="Open Sans"/>
              <a:sym typeface="Open Sans"/>
            </a:endParaRPr>
          </a:p>
        </p:txBody>
      </p:sp>
      <p:cxnSp>
        <p:nvCxnSpPr>
          <p:cNvPr id="55" name="Google Shape;55;p13"/>
          <p:cNvCxnSpPr/>
          <p:nvPr/>
        </p:nvCxnSpPr>
        <p:spPr>
          <a:xfrm>
            <a:off x="8458200" y="4816475"/>
            <a:ext cx="0" cy="152400"/>
          </a:xfrm>
          <a:prstGeom prst="straightConnector1">
            <a:avLst/>
          </a:prstGeom>
          <a:solidFill>
            <a:schemeClr val="accent1"/>
          </a:solidFill>
          <a:ln cap="flat" cmpd="sng" w="9525">
            <a:solidFill>
              <a:srgbClr val="F1BE48"/>
            </a:solidFill>
            <a:prstDash val="solid"/>
            <a:round/>
            <a:headEnd len="sm" w="sm" type="none"/>
            <a:tailEnd len="sm" w="sm" type="none"/>
          </a:ln>
        </p:spPr>
      </p:cxnSp>
      <p:sp>
        <p:nvSpPr>
          <p:cNvPr id="56" name="Google Shape;56;p13"/>
          <p:cNvSpPr txBox="1"/>
          <p:nvPr/>
        </p:nvSpPr>
        <p:spPr>
          <a:xfrm>
            <a:off x="8534400" y="4755356"/>
            <a:ext cx="533400" cy="274637"/>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fld id="{00000000-1234-1234-1234-123412341234}" type="slidenum">
              <a:rPr b="0" lang="en" sz="1200" u="none">
                <a:solidFill>
                  <a:schemeClr val="lt1"/>
                </a:solidFill>
                <a:latin typeface="Times"/>
                <a:ea typeface="Times"/>
                <a:cs typeface="Times"/>
                <a:sym typeface="Times"/>
              </a:rPr>
              <a:t>‹#›</a:t>
            </a:fld>
            <a:endParaRPr b="0" sz="1200" u="none">
              <a:solidFill>
                <a:schemeClr val="lt1"/>
              </a:solidFill>
              <a:latin typeface="Times"/>
              <a:ea typeface="Times"/>
              <a:cs typeface="Times"/>
              <a:sym typeface="Times"/>
            </a:endParaRPr>
          </a:p>
        </p:txBody>
      </p:sp>
    </p:spTree>
  </p:cSld>
  <p:clrMap accent1="accent1" accent2="accent2" accent3="accent3" accent4="accent4" accent5="accent5" accent6="accent6" bg1="lt1" bg2="dk2" tx1="dk1" tx2="lt2" folHlink="folHlink" hlink="hlink"/>
  <p:sldLayoutIdLst>
    <p:sldLayoutId id="214748365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5.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65" name="Google Shape;65;p15"/>
          <p:cNvSpPr/>
          <p:nvPr/>
        </p:nvSpPr>
        <p:spPr>
          <a:xfrm>
            <a:off x="0" y="0"/>
            <a:ext cx="9144000" cy="5143500"/>
          </a:xfrm>
          <a:prstGeom prst="rect">
            <a:avLst/>
          </a:prstGeom>
          <a:solidFill>
            <a:srgbClr val="C8102E">
              <a:alpha val="89803"/>
            </a:srgb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Times"/>
              <a:buNone/>
            </a:pPr>
            <a:r>
              <a:t/>
            </a:r>
            <a:endParaRPr b="0" i="0" sz="2400" u="none" cap="none" strike="noStrike">
              <a:solidFill>
                <a:srgbClr val="C8102E"/>
              </a:solidFill>
              <a:latin typeface="Times"/>
              <a:ea typeface="Times"/>
              <a:cs typeface="Times"/>
              <a:sym typeface="Times"/>
            </a:endParaRPr>
          </a:p>
        </p:txBody>
      </p:sp>
      <p:sp>
        <p:nvSpPr>
          <p:cNvPr id="66" name="Google Shape;66;p15"/>
          <p:cNvSpPr txBox="1"/>
          <p:nvPr/>
        </p:nvSpPr>
        <p:spPr>
          <a:xfrm>
            <a:off x="934453" y="2800112"/>
            <a:ext cx="7162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chemeClr val="lt1"/>
                </a:solidFill>
                <a:latin typeface="Open Sans Light"/>
                <a:ea typeface="Open Sans Light"/>
                <a:cs typeface="Open Sans Light"/>
                <a:sym typeface="Open Sans Light"/>
              </a:rPr>
              <a:t>Team </a:t>
            </a:r>
            <a:r>
              <a:rPr lang="en">
                <a:solidFill>
                  <a:schemeClr val="lt1"/>
                </a:solidFill>
                <a:latin typeface="Open Sans Light"/>
                <a:ea typeface="Open Sans Light"/>
                <a:cs typeface="Open Sans Light"/>
                <a:sym typeface="Open Sans Light"/>
              </a:rPr>
              <a:t>Cache Me Outside</a:t>
            </a:r>
            <a:endParaRPr sz="1200">
              <a:latin typeface="Open Sans Light"/>
              <a:ea typeface="Open Sans Light"/>
              <a:cs typeface="Open Sans Light"/>
              <a:sym typeface="Open Sans Light"/>
            </a:endParaRPr>
          </a:p>
        </p:txBody>
      </p:sp>
      <p:cxnSp>
        <p:nvCxnSpPr>
          <p:cNvPr id="67" name="Google Shape;67;p15"/>
          <p:cNvCxnSpPr/>
          <p:nvPr/>
        </p:nvCxnSpPr>
        <p:spPr>
          <a:xfrm>
            <a:off x="0" y="3511550"/>
            <a:ext cx="9144000" cy="0"/>
          </a:xfrm>
          <a:prstGeom prst="straightConnector1">
            <a:avLst/>
          </a:prstGeom>
          <a:solidFill>
            <a:schemeClr val="accent1"/>
          </a:solidFill>
          <a:ln cap="flat" cmpd="sng" w="9525">
            <a:solidFill>
              <a:srgbClr val="F1BE48">
                <a:alpha val="80000"/>
              </a:srgbClr>
            </a:solidFill>
            <a:prstDash val="solid"/>
            <a:round/>
            <a:headEnd len="sm" w="sm" type="none"/>
            <a:tailEnd len="sm" w="sm" type="none"/>
          </a:ln>
        </p:spPr>
      </p:cxnSp>
      <p:sp>
        <p:nvSpPr>
          <p:cNvPr id="68" name="Google Shape;68;p15"/>
          <p:cNvSpPr txBox="1"/>
          <p:nvPr/>
        </p:nvSpPr>
        <p:spPr>
          <a:xfrm>
            <a:off x="914400" y="2103677"/>
            <a:ext cx="7162800" cy="708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SzPts val="1100"/>
              <a:buNone/>
            </a:pPr>
            <a:r>
              <a:rPr lang="en" sz="4000">
                <a:solidFill>
                  <a:schemeClr val="lt1"/>
                </a:solidFill>
                <a:latin typeface="Oswald"/>
                <a:ea typeface="Oswald"/>
                <a:cs typeface="Oswald"/>
                <a:sym typeface="Oswald"/>
              </a:rPr>
              <a:t>Formal Verification of the MESI Cache </a:t>
            </a:r>
            <a:r>
              <a:rPr lang="en" sz="4000">
                <a:solidFill>
                  <a:schemeClr val="lt1"/>
                </a:solidFill>
                <a:latin typeface="Oswald"/>
                <a:ea typeface="Oswald"/>
                <a:cs typeface="Oswald"/>
                <a:sym typeface="Oswald"/>
              </a:rPr>
              <a:t>Coherence</a:t>
            </a:r>
            <a:r>
              <a:rPr lang="en" sz="4000">
                <a:solidFill>
                  <a:schemeClr val="lt1"/>
                </a:solidFill>
                <a:latin typeface="Oswald"/>
                <a:ea typeface="Oswald"/>
                <a:cs typeface="Oswald"/>
                <a:sym typeface="Oswald"/>
              </a:rPr>
              <a:t> Protocol</a:t>
            </a:r>
            <a:endParaRPr sz="4000">
              <a:solidFill>
                <a:schemeClr val="lt1"/>
              </a:solidFill>
              <a:latin typeface="Oswald"/>
              <a:ea typeface="Oswald"/>
              <a:cs typeface="Oswald"/>
              <a:sym typeface="Oswald"/>
            </a:endParaRPr>
          </a:p>
        </p:txBody>
      </p:sp>
      <p:pic>
        <p:nvPicPr>
          <p:cNvPr descr="ISU LEFT white.eps" id="69" name="Google Shape;69;p15"/>
          <p:cNvPicPr preferRelativeResize="0"/>
          <p:nvPr/>
        </p:nvPicPr>
        <p:blipFill rotWithShape="1">
          <a:blip r:embed="rId4">
            <a:alphaModFix/>
          </a:blip>
          <a:srcRect b="0" l="0" r="0" t="0"/>
          <a:stretch/>
        </p:blipFill>
        <p:spPr>
          <a:xfrm>
            <a:off x="6477000" y="4788715"/>
            <a:ext cx="2396490" cy="197359"/>
          </a:xfrm>
          <a:prstGeom prst="rect">
            <a:avLst/>
          </a:prstGeom>
          <a:noFill/>
          <a:ln>
            <a:noFill/>
          </a:ln>
        </p:spPr>
      </p:pic>
      <p:sp>
        <p:nvSpPr>
          <p:cNvPr id="70" name="Google Shape;70;p15"/>
          <p:cNvSpPr txBox="1"/>
          <p:nvPr/>
        </p:nvSpPr>
        <p:spPr>
          <a:xfrm>
            <a:off x="934453" y="3822835"/>
            <a:ext cx="7162800" cy="3385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 sz="1200">
                <a:solidFill>
                  <a:schemeClr val="lt1"/>
                </a:solidFill>
                <a:latin typeface="Merriweather Light"/>
                <a:ea typeface="Merriweather Light"/>
                <a:cs typeface="Merriweather Light"/>
                <a:sym typeface="Merriweather Light"/>
              </a:rPr>
              <a:t>Luke Marzen</a:t>
            </a:r>
            <a:endParaRPr i="1" sz="1200">
              <a:solidFill>
                <a:schemeClr val="lt1"/>
              </a:solidFill>
              <a:latin typeface="Merriweather Light"/>
              <a:ea typeface="Merriweather Light"/>
              <a:cs typeface="Merriweather Light"/>
              <a:sym typeface="Merriweather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nvSpPr>
        <p:spPr>
          <a:xfrm>
            <a:off x="604525" y="583100"/>
            <a:ext cx="7701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Selecting Sufficiently Large Structures</a:t>
            </a:r>
            <a:endParaRPr b="1" sz="2200">
              <a:solidFill>
                <a:srgbClr val="C8102E"/>
              </a:solidFill>
              <a:latin typeface="Open Sans ExtraBold"/>
              <a:ea typeface="Open Sans ExtraBold"/>
              <a:cs typeface="Open Sans ExtraBold"/>
              <a:sym typeface="Open Sans ExtraBold"/>
            </a:endParaRPr>
          </a:p>
        </p:txBody>
      </p:sp>
      <p:sp>
        <p:nvSpPr>
          <p:cNvPr id="197" name="Google Shape;197;p24"/>
          <p:cNvSpPr txBox="1"/>
          <p:nvPr/>
        </p:nvSpPr>
        <p:spPr>
          <a:xfrm>
            <a:off x="604525" y="1383104"/>
            <a:ext cx="7701300" cy="1159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
                <a:solidFill>
                  <a:srgbClr val="7F7F7F"/>
                </a:solidFill>
                <a:latin typeface="Merriweather"/>
                <a:ea typeface="Merriweather"/>
                <a:cs typeface="Merriweather"/>
                <a:sym typeface="Merriweather"/>
              </a:rPr>
              <a:t>Cache Size and Main Memory</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A6E67"/>
                </a:solidFill>
                <a:latin typeface="Merriweather Light"/>
                <a:ea typeface="Merriweather Light"/>
                <a:cs typeface="Merriweather Light"/>
                <a:sym typeface="Merriweather Light"/>
              </a:rPr>
              <a:t>0 &lt; Cache Size </a:t>
            </a:r>
            <a:r>
              <a:rPr lang="en">
                <a:solidFill>
                  <a:srgbClr val="7A6E67"/>
                </a:solidFill>
                <a:latin typeface="Merriweather Light"/>
                <a:ea typeface="Merriweather Light"/>
                <a:cs typeface="Merriweather Light"/>
                <a:sym typeface="Merriweather Light"/>
              </a:rPr>
              <a:t>&lt; Main Memory</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If the cache is &gt;= Main Memory, </a:t>
            </a:r>
            <a:r>
              <a:rPr i="1" lang="en">
                <a:solidFill>
                  <a:srgbClr val="7A6E67"/>
                </a:solidFill>
                <a:latin typeface="Merriweather Light"/>
                <a:ea typeface="Merriweather Light"/>
                <a:cs typeface="Merriweather Light"/>
                <a:sym typeface="Merriweather Light"/>
              </a:rPr>
              <a:t>conflict misses</a:t>
            </a:r>
            <a:r>
              <a:rPr lang="en">
                <a:solidFill>
                  <a:srgbClr val="7A6E67"/>
                </a:solidFill>
                <a:latin typeface="Merriweather Light"/>
                <a:ea typeface="Merriweather Light"/>
                <a:cs typeface="Merriweather Light"/>
                <a:sym typeface="Merriweather Light"/>
              </a:rPr>
              <a:t> can not occur.</a:t>
            </a:r>
            <a:endParaRPr>
              <a:solidFill>
                <a:srgbClr val="7A6E67"/>
              </a:solidFill>
              <a:latin typeface="Merriweather Light"/>
              <a:ea typeface="Merriweather Light"/>
              <a:cs typeface="Merriweather Light"/>
              <a:sym typeface="Merriweather Light"/>
            </a:endParaRPr>
          </a:p>
        </p:txBody>
      </p:sp>
      <p:cxnSp>
        <p:nvCxnSpPr>
          <p:cNvPr id="198" name="Google Shape;198;p24"/>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sp>
        <p:nvSpPr>
          <p:cNvPr id="199" name="Google Shape;199;p24"/>
          <p:cNvSpPr txBox="1"/>
          <p:nvPr/>
        </p:nvSpPr>
        <p:spPr>
          <a:xfrm>
            <a:off x="721350" y="2693879"/>
            <a:ext cx="7701300" cy="11595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
                <a:solidFill>
                  <a:srgbClr val="7A6E67"/>
                </a:solidFill>
                <a:latin typeface="Merriweather Light"/>
                <a:ea typeface="Merriweather Light"/>
                <a:cs typeface="Merriweather Light"/>
                <a:sym typeface="Merriweather Light"/>
              </a:rPr>
              <a:t>Smallest configuration:</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A6E67"/>
                </a:solidFill>
                <a:latin typeface="Merriweather Light"/>
                <a:ea typeface="Merriweather Light"/>
                <a:cs typeface="Merriweather Light"/>
                <a:sym typeface="Merriweather Light"/>
              </a:rPr>
              <a:t>Cache Size = 1</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A6E67"/>
                </a:solidFill>
                <a:latin typeface="Merriweather Light"/>
                <a:ea typeface="Merriweather Light"/>
                <a:cs typeface="Merriweather Light"/>
                <a:sym typeface="Merriweather Light"/>
              </a:rPr>
              <a:t>Main Memory = 2</a:t>
            </a:r>
            <a:endParaRPr>
              <a:solidFill>
                <a:srgbClr val="7A6E67"/>
              </a:solidFill>
              <a:latin typeface="Merriweather Light"/>
              <a:ea typeface="Merriweather Light"/>
              <a:cs typeface="Merriweather Light"/>
              <a:sym typeface="Merriweather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State Space Still TOO LARGE!!!</a:t>
            </a:r>
            <a:endParaRPr b="1" sz="2200">
              <a:solidFill>
                <a:srgbClr val="C8102E"/>
              </a:solidFill>
              <a:latin typeface="Open Sans ExtraBold"/>
              <a:ea typeface="Open Sans ExtraBold"/>
              <a:cs typeface="Open Sans ExtraBold"/>
              <a:sym typeface="Open Sans ExtraBold"/>
            </a:endParaRPr>
          </a:p>
        </p:txBody>
      </p:sp>
      <p:sp>
        <p:nvSpPr>
          <p:cNvPr id="207" name="Google Shape;207;p25"/>
          <p:cNvSpPr txBox="1"/>
          <p:nvPr/>
        </p:nvSpPr>
        <p:spPr>
          <a:xfrm>
            <a:off x="604525" y="1383099"/>
            <a:ext cx="7701300" cy="3264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a:solidFill>
                  <a:srgbClr val="7F7F7F"/>
                </a:solidFill>
                <a:latin typeface="Merriweather Light"/>
                <a:ea typeface="Merriweather Light"/>
                <a:cs typeface="Merriweather Light"/>
                <a:sym typeface="Merriweather Light"/>
              </a:rPr>
              <a:t>How to reduce it.</a:t>
            </a:r>
            <a:endParaRPr>
              <a:solidFill>
                <a:srgbClr val="7F7F7F"/>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Optimizing Non-Deterministic Selection</a:t>
            </a:r>
            <a:endParaRPr>
              <a:solidFill>
                <a:srgbClr val="7F7F7F"/>
              </a:solidFill>
              <a:latin typeface="Merriweather Light"/>
              <a:ea typeface="Merriweather Light"/>
              <a:cs typeface="Merriweather Light"/>
              <a:sym typeface="Merriweather Light"/>
            </a:endParaRPr>
          </a:p>
          <a:p>
            <a:pPr indent="-317500" lvl="1" marL="9144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Expand </a:t>
            </a:r>
            <a:r>
              <a:rPr b="1" lang="en">
                <a:solidFill>
                  <a:srgbClr val="7F7F7F"/>
                </a:solidFill>
                <a:latin typeface="Courier New"/>
                <a:ea typeface="Courier New"/>
                <a:cs typeface="Courier New"/>
                <a:sym typeface="Courier New"/>
              </a:rPr>
              <a:t>select</a:t>
            </a:r>
            <a:r>
              <a:rPr lang="en">
                <a:solidFill>
                  <a:srgbClr val="7F7F7F"/>
                </a:solidFill>
                <a:latin typeface="Merriweather Light"/>
                <a:ea typeface="Merriweather Light"/>
                <a:cs typeface="Merriweather Light"/>
                <a:sym typeface="Merriweather Light"/>
              </a:rPr>
              <a:t> statements to </a:t>
            </a:r>
            <a:r>
              <a:rPr b="1" lang="en">
                <a:solidFill>
                  <a:srgbClr val="7F7F7F"/>
                </a:solidFill>
                <a:latin typeface="Courier New"/>
                <a:ea typeface="Courier New"/>
                <a:cs typeface="Courier New"/>
                <a:sym typeface="Courier New"/>
              </a:rPr>
              <a:t>if</a:t>
            </a:r>
            <a:r>
              <a:rPr lang="en">
                <a:solidFill>
                  <a:srgbClr val="7F7F7F"/>
                </a:solidFill>
                <a:latin typeface="Merriweather Light"/>
                <a:ea typeface="Merriweather Light"/>
                <a:cs typeface="Merriweather Light"/>
                <a:sym typeface="Merriweather Light"/>
              </a:rPr>
              <a:t> statements (if bounds known at compile-time) </a:t>
            </a:r>
            <a:endParaRPr>
              <a:solidFill>
                <a:srgbClr val="7F7F7F"/>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Reduce with Atomic</a:t>
            </a:r>
            <a:endParaRPr>
              <a:solidFill>
                <a:srgbClr val="7F7F7F"/>
              </a:solidFill>
              <a:latin typeface="Merriweather Light"/>
              <a:ea typeface="Merriweather Light"/>
              <a:cs typeface="Merriweather Light"/>
              <a:sym typeface="Merriweather Light"/>
            </a:endParaRPr>
          </a:p>
          <a:p>
            <a:pPr indent="-317500" lvl="1" marL="9144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Abuse the </a:t>
            </a:r>
            <a:r>
              <a:rPr b="1" lang="en">
                <a:solidFill>
                  <a:srgbClr val="7F7F7F"/>
                </a:solidFill>
                <a:latin typeface="Courier New"/>
                <a:ea typeface="Courier New"/>
                <a:cs typeface="Courier New"/>
                <a:sym typeface="Courier New"/>
              </a:rPr>
              <a:t>atomic</a:t>
            </a:r>
            <a:r>
              <a:rPr lang="en">
                <a:solidFill>
                  <a:srgbClr val="7F7F7F"/>
                </a:solidFill>
                <a:latin typeface="Merriweather Light"/>
                <a:ea typeface="Merriweather Light"/>
                <a:cs typeface="Merriweather Light"/>
                <a:sym typeface="Merriweather Light"/>
              </a:rPr>
              <a:t> keyword to reduce statespace without altering the behavior that we are interested in verifying</a:t>
            </a:r>
            <a:endParaRPr>
              <a:solidFill>
                <a:srgbClr val="7F7F7F"/>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Deterministic Acknowledgments</a:t>
            </a:r>
            <a:endParaRPr>
              <a:solidFill>
                <a:srgbClr val="7F7F7F"/>
              </a:solidFill>
              <a:latin typeface="Merriweather Light"/>
              <a:ea typeface="Merriweather Light"/>
              <a:cs typeface="Merriweather Light"/>
              <a:sym typeface="Merriweather Light"/>
            </a:endParaRPr>
          </a:p>
          <a:p>
            <a:pPr indent="-317500" lvl="1" marL="9144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Enforce a deterministic ordering for processors to send bus </a:t>
            </a:r>
            <a:r>
              <a:rPr lang="en">
                <a:solidFill>
                  <a:srgbClr val="7F7F7F"/>
                </a:solidFill>
                <a:latin typeface="Merriweather Light"/>
                <a:ea typeface="Merriweather Light"/>
                <a:cs typeface="Merriweather Light"/>
                <a:sym typeface="Merriweather Light"/>
              </a:rPr>
              <a:t>acknowledgements</a:t>
            </a:r>
            <a:endParaRPr>
              <a:solidFill>
                <a:srgbClr val="7F7F7F"/>
              </a:solidFill>
              <a:latin typeface="Merriweather Light"/>
              <a:ea typeface="Merriweather Light"/>
              <a:cs typeface="Merriweather Light"/>
              <a:sym typeface="Merriweather Light"/>
            </a:endParaRPr>
          </a:p>
        </p:txBody>
      </p:sp>
      <p:cxnSp>
        <p:nvCxnSpPr>
          <p:cNvPr id="208" name="Google Shape;208;p25"/>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6"/>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Results</a:t>
            </a:r>
            <a:endParaRPr b="1" sz="2200">
              <a:solidFill>
                <a:srgbClr val="C8102E"/>
              </a:solidFill>
              <a:latin typeface="Open Sans ExtraBold"/>
              <a:ea typeface="Open Sans ExtraBold"/>
              <a:cs typeface="Open Sans ExtraBold"/>
              <a:sym typeface="Open Sans ExtraBold"/>
            </a:endParaRPr>
          </a:p>
        </p:txBody>
      </p:sp>
      <p:sp>
        <p:nvSpPr>
          <p:cNvPr id="216" name="Google Shape;216;p26"/>
          <p:cNvSpPr txBox="1"/>
          <p:nvPr/>
        </p:nvSpPr>
        <p:spPr>
          <a:xfrm>
            <a:off x="604525" y="1383100"/>
            <a:ext cx="5223900" cy="27369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Successfully verified entire statespace for 2-4 processors!</a:t>
            </a:r>
            <a:endParaRPr>
              <a:solidFill>
                <a:srgbClr val="7F7F7F"/>
              </a:solidFill>
              <a:latin typeface="Merriweather Light"/>
              <a:ea typeface="Merriweather Light"/>
              <a:cs typeface="Merriweather Light"/>
              <a:sym typeface="Merriweather Light"/>
            </a:endParaRPr>
          </a:p>
        </p:txBody>
      </p:sp>
      <p:cxnSp>
        <p:nvCxnSpPr>
          <p:cNvPr id="217" name="Google Shape;217;p26"/>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218" name="Google Shape;218;p26"/>
          <p:cNvPicPr preferRelativeResize="0"/>
          <p:nvPr/>
        </p:nvPicPr>
        <p:blipFill>
          <a:blip r:embed="rId3">
            <a:alphaModFix/>
          </a:blip>
          <a:stretch>
            <a:fillRect/>
          </a:stretch>
        </p:blipFill>
        <p:spPr>
          <a:xfrm>
            <a:off x="1792075" y="2109485"/>
            <a:ext cx="3737575" cy="2518325"/>
          </a:xfrm>
          <a:prstGeom prst="rect">
            <a:avLst/>
          </a:prstGeom>
          <a:noFill/>
          <a:ln>
            <a:noFill/>
          </a:ln>
        </p:spPr>
      </p:pic>
      <p:pic>
        <p:nvPicPr>
          <p:cNvPr id="219" name="Google Shape;219;p26"/>
          <p:cNvPicPr preferRelativeResize="0"/>
          <p:nvPr/>
        </p:nvPicPr>
        <p:blipFill>
          <a:blip r:embed="rId4">
            <a:alphaModFix/>
          </a:blip>
          <a:stretch>
            <a:fillRect/>
          </a:stretch>
        </p:blipFill>
        <p:spPr>
          <a:xfrm>
            <a:off x="5906627" y="0"/>
            <a:ext cx="3237372" cy="2225500"/>
          </a:xfrm>
          <a:prstGeom prst="rect">
            <a:avLst/>
          </a:prstGeom>
          <a:noFill/>
          <a:ln>
            <a:noFill/>
          </a:ln>
        </p:spPr>
      </p:pic>
      <p:pic>
        <p:nvPicPr>
          <p:cNvPr id="220" name="Google Shape;220;p26"/>
          <p:cNvPicPr preferRelativeResize="0"/>
          <p:nvPr/>
        </p:nvPicPr>
        <p:blipFill>
          <a:blip r:embed="rId5">
            <a:alphaModFix/>
          </a:blip>
          <a:stretch>
            <a:fillRect/>
          </a:stretch>
        </p:blipFill>
        <p:spPr>
          <a:xfrm>
            <a:off x="5828425" y="2277844"/>
            <a:ext cx="3315574" cy="23499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Results</a:t>
            </a:r>
            <a:endParaRPr b="1" sz="2200">
              <a:solidFill>
                <a:srgbClr val="C8102E"/>
              </a:solidFill>
              <a:latin typeface="Open Sans ExtraBold"/>
              <a:ea typeface="Open Sans ExtraBold"/>
              <a:cs typeface="Open Sans ExtraBold"/>
              <a:sym typeface="Open Sans ExtraBold"/>
            </a:endParaRPr>
          </a:p>
        </p:txBody>
      </p:sp>
      <p:sp>
        <p:nvSpPr>
          <p:cNvPr id="228" name="Google Shape;228;p27"/>
          <p:cNvSpPr txBox="1"/>
          <p:nvPr/>
        </p:nvSpPr>
        <p:spPr>
          <a:xfrm>
            <a:off x="604525" y="1383100"/>
            <a:ext cx="7883100" cy="27369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Only partially verified 5 processors</a:t>
            </a:r>
            <a:endParaRPr>
              <a:solidFill>
                <a:srgbClr val="7F7F7F"/>
              </a:solidFill>
              <a:latin typeface="Merriweather Light"/>
              <a:ea typeface="Merriweather Light"/>
              <a:cs typeface="Merriweather Light"/>
              <a:sym typeface="Merriweather Light"/>
            </a:endParaRPr>
          </a:p>
          <a:p>
            <a:pPr indent="-317500" lvl="1" marL="9144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SPIN’s max search depth limited to 1,410,065,408?</a:t>
            </a:r>
            <a:endParaRPr>
              <a:solidFill>
                <a:srgbClr val="7F7F7F"/>
              </a:solidFill>
              <a:latin typeface="Merriweather Light"/>
              <a:ea typeface="Merriweather Light"/>
              <a:cs typeface="Merriweather Light"/>
              <a:sym typeface="Merriweather Light"/>
            </a:endParaRPr>
          </a:p>
          <a:p>
            <a:pPr indent="-317500" lvl="1" marL="914400" marR="0" rtl="0" algn="l">
              <a:lnSpc>
                <a:spcPct val="150000"/>
              </a:lnSpc>
              <a:spcBef>
                <a:spcPts val="0"/>
              </a:spcBef>
              <a:spcAft>
                <a:spcPts val="0"/>
              </a:spcAft>
              <a:buClr>
                <a:srgbClr val="7F7F7F"/>
              </a:buClr>
              <a:buSzPts val="1400"/>
              <a:buFont typeface="Merriweather Light"/>
              <a:buChar char="○"/>
            </a:pPr>
            <a:r>
              <a:rPr lang="en">
                <a:solidFill>
                  <a:srgbClr val="7F7F7F"/>
                </a:solidFill>
                <a:latin typeface="Merriweather Light"/>
                <a:ea typeface="Merriweather Light"/>
                <a:cs typeface="Merriweather Light"/>
                <a:sym typeface="Merriweather Light"/>
              </a:rPr>
              <a:t>Used 700GB of Memory, 18 hours and still did not finish to depth of </a:t>
            </a:r>
            <a:r>
              <a:rPr lang="en">
                <a:solidFill>
                  <a:srgbClr val="7F7F7F"/>
                </a:solidFill>
                <a:latin typeface="Merriweather Light"/>
                <a:ea typeface="Merriweather Light"/>
                <a:cs typeface="Merriweather Light"/>
                <a:sym typeface="Merriweather Light"/>
              </a:rPr>
              <a:t>1,410,065,408.</a:t>
            </a:r>
            <a:endParaRPr>
              <a:solidFill>
                <a:srgbClr val="7F7F7F"/>
              </a:solidFill>
              <a:latin typeface="Merriweather Light"/>
              <a:ea typeface="Merriweather Light"/>
              <a:cs typeface="Merriweather Light"/>
              <a:sym typeface="Merriweather Light"/>
            </a:endParaRPr>
          </a:p>
        </p:txBody>
      </p:sp>
      <p:cxnSp>
        <p:nvCxnSpPr>
          <p:cNvPr id="229" name="Google Shape;229;p27"/>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8"/>
          <p:cNvSpPr txBox="1"/>
          <p:nvPr/>
        </p:nvSpPr>
        <p:spPr>
          <a:xfrm>
            <a:off x="604520" y="583109"/>
            <a:ext cx="51054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Questions?</a:t>
            </a:r>
            <a:endParaRPr sz="2200">
              <a:solidFill>
                <a:srgbClr val="C8102E"/>
              </a:solidFill>
              <a:latin typeface="Times"/>
              <a:ea typeface="Times"/>
              <a:cs typeface="Times"/>
              <a:sym typeface="Times"/>
            </a:endParaRPr>
          </a:p>
        </p:txBody>
      </p:sp>
      <p:cxnSp>
        <p:nvCxnSpPr>
          <p:cNvPr id="237" name="Google Shape;237;p28"/>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238" name="Google Shape;238;p28"/>
          <p:cNvPicPr preferRelativeResize="0"/>
          <p:nvPr/>
        </p:nvPicPr>
        <p:blipFill>
          <a:blip r:embed="rId3">
            <a:alphaModFix/>
          </a:blip>
          <a:stretch>
            <a:fillRect/>
          </a:stretch>
        </p:blipFill>
        <p:spPr>
          <a:xfrm>
            <a:off x="3337604" y="2783425"/>
            <a:ext cx="2737335" cy="1844376"/>
          </a:xfrm>
          <a:prstGeom prst="rect">
            <a:avLst/>
          </a:prstGeom>
          <a:noFill/>
          <a:ln>
            <a:noFill/>
          </a:ln>
        </p:spPr>
      </p:pic>
      <p:pic>
        <p:nvPicPr>
          <p:cNvPr id="239" name="Google Shape;239;p28"/>
          <p:cNvPicPr preferRelativeResize="0"/>
          <p:nvPr/>
        </p:nvPicPr>
        <p:blipFill>
          <a:blip r:embed="rId4">
            <a:alphaModFix/>
          </a:blip>
          <a:stretch>
            <a:fillRect/>
          </a:stretch>
        </p:blipFill>
        <p:spPr>
          <a:xfrm>
            <a:off x="6167632" y="401725"/>
            <a:ext cx="2990882" cy="2056050"/>
          </a:xfrm>
          <a:prstGeom prst="rect">
            <a:avLst/>
          </a:prstGeom>
          <a:noFill/>
          <a:ln>
            <a:noFill/>
          </a:ln>
        </p:spPr>
      </p:pic>
      <p:pic>
        <p:nvPicPr>
          <p:cNvPr id="240" name="Google Shape;240;p28"/>
          <p:cNvPicPr preferRelativeResize="0"/>
          <p:nvPr/>
        </p:nvPicPr>
        <p:blipFill>
          <a:blip r:embed="rId5">
            <a:alphaModFix/>
          </a:blip>
          <a:stretch>
            <a:fillRect/>
          </a:stretch>
        </p:blipFill>
        <p:spPr>
          <a:xfrm>
            <a:off x="2028729" y="1234000"/>
            <a:ext cx="3681200" cy="1329325"/>
          </a:xfrm>
          <a:prstGeom prst="rect">
            <a:avLst/>
          </a:prstGeom>
          <a:noFill/>
          <a:ln>
            <a:noFill/>
          </a:ln>
        </p:spPr>
      </p:pic>
      <p:graphicFrame>
        <p:nvGraphicFramePr>
          <p:cNvPr id="241" name="Google Shape;241;p28"/>
          <p:cNvGraphicFramePr/>
          <p:nvPr/>
        </p:nvGraphicFramePr>
        <p:xfrm>
          <a:off x="906000" y="2533975"/>
          <a:ext cx="3000000" cy="3000000"/>
        </p:xfrm>
        <a:graphic>
          <a:graphicData uri="http://schemas.openxmlformats.org/drawingml/2006/table">
            <a:tbl>
              <a:tblPr>
                <a:noFill/>
                <a:tableStyleId>{14151F70-1101-4352-8899-61A261FAA7A6}</a:tableStyleId>
              </a:tblPr>
              <a:tblGrid>
                <a:gridCol w="1340800"/>
              </a:tblGrid>
              <a:tr h="381000">
                <a:tc>
                  <a:txBody>
                    <a:bodyPr/>
                    <a:lstStyle/>
                    <a:p>
                      <a:pPr indent="0" lvl="0" marL="0" rtl="0" algn="l">
                        <a:spcBef>
                          <a:spcPts val="0"/>
                        </a:spcBef>
                        <a:spcAft>
                          <a:spcPts val="0"/>
                        </a:spcAft>
                        <a:buNone/>
                      </a:pPr>
                      <a:r>
                        <a:rPr lang="en"/>
                        <a:t>Main Memory</a:t>
                      </a:r>
                      <a:endParaRPr/>
                    </a:p>
                  </a:txBody>
                  <a:tcPr marT="91425" marB="91425" marR="91425" marL="91425"/>
                </a:tc>
              </a:tr>
            </a:tbl>
          </a:graphicData>
        </a:graphic>
      </p:graphicFrame>
      <p:graphicFrame>
        <p:nvGraphicFramePr>
          <p:cNvPr id="242" name="Google Shape;242;p28"/>
          <p:cNvGraphicFramePr/>
          <p:nvPr/>
        </p:nvGraphicFramePr>
        <p:xfrm>
          <a:off x="302800" y="3214325"/>
          <a:ext cx="3000000" cy="3000000"/>
        </p:xfrm>
        <a:graphic>
          <a:graphicData uri="http://schemas.openxmlformats.org/drawingml/2006/table">
            <a:tbl>
              <a:tblPr>
                <a:noFill/>
                <a:tableStyleId>{14151F70-1101-4352-8899-61A261FAA7A6}</a:tableStyleId>
              </a:tblPr>
              <a:tblGrid>
                <a:gridCol w="719575"/>
              </a:tblGrid>
              <a:tr h="381000">
                <a:tc>
                  <a:txBody>
                    <a:bodyPr/>
                    <a:lstStyle/>
                    <a:p>
                      <a:pPr indent="0" lvl="0" marL="0" rtl="0" algn="l">
                        <a:spcBef>
                          <a:spcPts val="0"/>
                        </a:spcBef>
                        <a:spcAft>
                          <a:spcPts val="0"/>
                        </a:spcAft>
                        <a:buNone/>
                      </a:pPr>
                      <a:r>
                        <a:rPr lang="en"/>
                        <a:t>L1 Cache</a:t>
                      </a:r>
                      <a:endParaRPr/>
                    </a:p>
                  </a:txBody>
                  <a:tcPr marT="91425" marB="91425" marR="91425" marL="91425"/>
                </a:tc>
              </a:tr>
            </a:tbl>
          </a:graphicData>
        </a:graphic>
      </p:graphicFrame>
      <p:graphicFrame>
        <p:nvGraphicFramePr>
          <p:cNvPr id="243" name="Google Shape;243;p28"/>
          <p:cNvGraphicFramePr/>
          <p:nvPr/>
        </p:nvGraphicFramePr>
        <p:xfrm>
          <a:off x="2130425" y="3214325"/>
          <a:ext cx="3000000" cy="3000000"/>
        </p:xfrm>
        <a:graphic>
          <a:graphicData uri="http://schemas.openxmlformats.org/drawingml/2006/table">
            <a:tbl>
              <a:tblPr>
                <a:noFill/>
                <a:tableStyleId>{14151F70-1101-4352-8899-61A261FAA7A6}</a:tableStyleId>
              </a:tblPr>
              <a:tblGrid>
                <a:gridCol w="719575"/>
              </a:tblGrid>
              <a:tr h="381000">
                <a:tc>
                  <a:txBody>
                    <a:bodyPr/>
                    <a:lstStyle/>
                    <a:p>
                      <a:pPr indent="0" lvl="0" marL="0" rtl="0" algn="l">
                        <a:spcBef>
                          <a:spcPts val="0"/>
                        </a:spcBef>
                        <a:spcAft>
                          <a:spcPts val="0"/>
                        </a:spcAft>
                        <a:buNone/>
                      </a:pPr>
                      <a:r>
                        <a:rPr lang="en"/>
                        <a:t>L1 Cache</a:t>
                      </a:r>
                      <a:endParaRPr/>
                    </a:p>
                  </a:txBody>
                  <a:tcPr marT="91425" marB="91425" marR="91425" marL="91425"/>
                </a:tc>
              </a:tr>
            </a:tbl>
          </a:graphicData>
        </a:graphic>
      </p:graphicFrame>
      <p:graphicFrame>
        <p:nvGraphicFramePr>
          <p:cNvPr id="244" name="Google Shape;244;p28"/>
          <p:cNvGraphicFramePr/>
          <p:nvPr/>
        </p:nvGraphicFramePr>
        <p:xfrm>
          <a:off x="1889600" y="4036825"/>
          <a:ext cx="3000000" cy="3000000"/>
        </p:xfrm>
        <a:graphic>
          <a:graphicData uri="http://schemas.openxmlformats.org/drawingml/2006/table">
            <a:tbl>
              <a:tblPr>
                <a:noFill/>
                <a:tableStyleId>{14151F70-1101-4352-8899-61A261FAA7A6}</a:tableStyleId>
              </a:tblPr>
              <a:tblGrid>
                <a:gridCol w="1340800"/>
              </a:tblGrid>
              <a:tr h="381000">
                <a:tc>
                  <a:txBody>
                    <a:bodyPr/>
                    <a:lstStyle/>
                    <a:p>
                      <a:pPr indent="0" lvl="0" marL="0" rtl="0" algn="l">
                        <a:spcBef>
                          <a:spcPts val="0"/>
                        </a:spcBef>
                        <a:spcAft>
                          <a:spcPts val="0"/>
                        </a:spcAft>
                        <a:buNone/>
                      </a:pPr>
                      <a:r>
                        <a:rPr lang="en"/>
                        <a:t>Processor N-1</a:t>
                      </a:r>
                      <a:endParaRPr/>
                    </a:p>
                  </a:txBody>
                  <a:tcPr marT="91425" marB="91425" marR="91425" marL="91425"/>
                </a:tc>
              </a:tr>
            </a:tbl>
          </a:graphicData>
        </a:graphic>
      </p:graphicFrame>
      <p:graphicFrame>
        <p:nvGraphicFramePr>
          <p:cNvPr id="245" name="Google Shape;245;p28"/>
          <p:cNvGraphicFramePr/>
          <p:nvPr/>
        </p:nvGraphicFramePr>
        <p:xfrm>
          <a:off x="61975" y="4036825"/>
          <a:ext cx="3000000" cy="3000000"/>
        </p:xfrm>
        <a:graphic>
          <a:graphicData uri="http://schemas.openxmlformats.org/drawingml/2006/table">
            <a:tbl>
              <a:tblPr>
                <a:noFill/>
                <a:tableStyleId>{14151F70-1101-4352-8899-61A261FAA7A6}</a:tableStyleId>
              </a:tblPr>
              <a:tblGrid>
                <a:gridCol w="1201225"/>
              </a:tblGrid>
              <a:tr h="381000">
                <a:tc>
                  <a:txBody>
                    <a:bodyPr/>
                    <a:lstStyle/>
                    <a:p>
                      <a:pPr indent="0" lvl="0" marL="0" rtl="0" algn="l">
                        <a:spcBef>
                          <a:spcPts val="0"/>
                        </a:spcBef>
                        <a:spcAft>
                          <a:spcPts val="0"/>
                        </a:spcAft>
                        <a:buNone/>
                      </a:pPr>
                      <a:r>
                        <a:rPr lang="en"/>
                        <a:t>Processor 0</a:t>
                      </a:r>
                      <a:endParaRPr/>
                    </a:p>
                  </a:txBody>
                  <a:tcPr marT="91425" marB="91425" marR="91425" marL="91425"/>
                </a:tc>
              </a:tr>
            </a:tbl>
          </a:graphicData>
        </a:graphic>
      </p:graphicFrame>
      <p:sp>
        <p:nvSpPr>
          <p:cNvPr id="246" name="Google Shape;246;p28"/>
          <p:cNvSpPr txBox="1"/>
          <p:nvPr/>
        </p:nvSpPr>
        <p:spPr>
          <a:xfrm>
            <a:off x="1331150" y="4072625"/>
            <a:ext cx="490500" cy="32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247" name="Google Shape;247;p28"/>
          <p:cNvSpPr txBox="1"/>
          <p:nvPr/>
        </p:nvSpPr>
        <p:spPr>
          <a:xfrm>
            <a:off x="1331150" y="3339100"/>
            <a:ext cx="490500" cy="32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t>
            </a:r>
            <a:endParaRPr/>
          </a:p>
        </p:txBody>
      </p:sp>
      <p:cxnSp>
        <p:nvCxnSpPr>
          <p:cNvPr id="248" name="Google Shape;248;p28"/>
          <p:cNvCxnSpPr/>
          <p:nvPr/>
        </p:nvCxnSpPr>
        <p:spPr>
          <a:xfrm>
            <a:off x="1576400" y="2930175"/>
            <a:ext cx="0" cy="1815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28"/>
          <p:cNvCxnSpPr/>
          <p:nvPr/>
        </p:nvCxnSpPr>
        <p:spPr>
          <a:xfrm>
            <a:off x="578300" y="3110300"/>
            <a:ext cx="1996200" cy="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28"/>
          <p:cNvCxnSpPr/>
          <p:nvPr/>
        </p:nvCxnSpPr>
        <p:spPr>
          <a:xfrm>
            <a:off x="578300" y="3110300"/>
            <a:ext cx="0" cy="1188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8"/>
          <p:cNvCxnSpPr/>
          <p:nvPr/>
        </p:nvCxnSpPr>
        <p:spPr>
          <a:xfrm>
            <a:off x="2574500" y="3110300"/>
            <a:ext cx="0" cy="1188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8"/>
          <p:cNvCxnSpPr/>
          <p:nvPr/>
        </p:nvCxnSpPr>
        <p:spPr>
          <a:xfrm>
            <a:off x="662588" y="3823875"/>
            <a:ext cx="4800" cy="2286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28"/>
          <p:cNvCxnSpPr/>
          <p:nvPr/>
        </p:nvCxnSpPr>
        <p:spPr>
          <a:xfrm>
            <a:off x="2557588" y="3823875"/>
            <a:ext cx="4800" cy="228600"/>
          </a:xfrm>
          <a:prstGeom prst="straightConnector1">
            <a:avLst/>
          </a:prstGeom>
          <a:noFill/>
          <a:ln cap="flat" cmpd="sng" w="9525">
            <a:solidFill>
              <a:schemeClr val="dk2"/>
            </a:solidFill>
            <a:prstDash val="solid"/>
            <a:round/>
            <a:headEnd len="med" w="med" type="none"/>
            <a:tailEnd len="med" w="med" type="none"/>
          </a:ln>
        </p:spPr>
      </p:cxnSp>
      <p:pic>
        <p:nvPicPr>
          <p:cNvPr id="254" name="Google Shape;254;p28"/>
          <p:cNvPicPr preferRelativeResize="0"/>
          <p:nvPr/>
        </p:nvPicPr>
        <p:blipFill>
          <a:blip r:embed="rId6">
            <a:alphaModFix/>
          </a:blip>
          <a:stretch>
            <a:fillRect/>
          </a:stretch>
        </p:blipFill>
        <p:spPr>
          <a:xfrm>
            <a:off x="6227338" y="2610175"/>
            <a:ext cx="2764261" cy="19592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9"/>
          <p:cNvSpPr txBox="1"/>
          <p:nvPr/>
        </p:nvSpPr>
        <p:spPr>
          <a:xfrm>
            <a:off x="604525" y="1383107"/>
            <a:ext cx="7701300" cy="2632500"/>
          </a:xfrm>
          <a:prstGeom prst="rect">
            <a:avLst/>
          </a:prstGeom>
          <a:noFill/>
          <a:ln>
            <a:noFill/>
          </a:ln>
        </p:spPr>
        <p:txBody>
          <a:bodyPr anchorCtr="0" anchor="t" bIns="45700" lIns="91425" spcFirstLastPara="1" rIns="91425" wrap="square" tIns="45700">
            <a:noAutofit/>
          </a:bodyPr>
          <a:lstStyle/>
          <a:p>
            <a:pPr indent="-323850" lvl="0" marL="457200" rtl="0" algn="l">
              <a:lnSpc>
                <a:spcPct val="150000"/>
              </a:lnSpc>
              <a:spcBef>
                <a:spcPts val="0"/>
              </a:spcBef>
              <a:spcAft>
                <a:spcPts val="0"/>
              </a:spcAft>
              <a:buClr>
                <a:srgbClr val="7A6E67"/>
              </a:buClr>
              <a:buSzPts val="1500"/>
              <a:buFont typeface="Merriweather Light"/>
              <a:buAutoNum type="arabicPeriod"/>
            </a:pPr>
            <a:r>
              <a:rPr lang="en" sz="1500">
                <a:solidFill>
                  <a:srgbClr val="7A6E67"/>
                </a:solidFill>
                <a:latin typeface="Merriweather Light"/>
                <a:ea typeface="Merriweather Light"/>
                <a:cs typeface="Merriweather Light"/>
                <a:sym typeface="Merriweather Light"/>
              </a:rPr>
              <a:t>Preserve program order</a:t>
            </a:r>
            <a:endParaRPr sz="1500">
              <a:solidFill>
                <a:srgbClr val="7A6E67"/>
              </a:solidFill>
              <a:latin typeface="Merriweather Light"/>
              <a:ea typeface="Merriweather Light"/>
              <a:cs typeface="Merriweather Light"/>
              <a:sym typeface="Merriweather Light"/>
            </a:endParaRPr>
          </a:p>
          <a:p>
            <a:pPr indent="-323850" lvl="0" marL="457200" rtl="0" algn="l">
              <a:lnSpc>
                <a:spcPct val="150000"/>
              </a:lnSpc>
              <a:spcBef>
                <a:spcPts val="0"/>
              </a:spcBef>
              <a:spcAft>
                <a:spcPts val="0"/>
              </a:spcAft>
              <a:buClr>
                <a:srgbClr val="7A6E67"/>
              </a:buClr>
              <a:buSzPts val="1500"/>
              <a:buFont typeface="Merriweather Light"/>
              <a:buAutoNum type="arabicPeriod"/>
            </a:pPr>
            <a:r>
              <a:rPr lang="en" sz="1500">
                <a:solidFill>
                  <a:srgbClr val="7A6E67"/>
                </a:solidFill>
                <a:latin typeface="Merriweather Light"/>
                <a:ea typeface="Merriweather Light"/>
                <a:cs typeface="Merriweather Light"/>
                <a:sym typeface="Merriweather Light"/>
              </a:rPr>
              <a:t>Coherent view of memory</a:t>
            </a:r>
            <a:endParaRPr sz="1500">
              <a:solidFill>
                <a:srgbClr val="7A6E67"/>
              </a:solidFill>
              <a:latin typeface="Merriweather Light"/>
              <a:ea typeface="Merriweather Light"/>
              <a:cs typeface="Merriweather Light"/>
              <a:sym typeface="Merriweather Light"/>
            </a:endParaRPr>
          </a:p>
          <a:p>
            <a:pPr indent="-323850" lvl="0" marL="457200" rtl="0" algn="l">
              <a:lnSpc>
                <a:spcPct val="150000"/>
              </a:lnSpc>
              <a:spcBef>
                <a:spcPts val="0"/>
              </a:spcBef>
              <a:spcAft>
                <a:spcPts val="0"/>
              </a:spcAft>
              <a:buClr>
                <a:srgbClr val="7A6E67"/>
              </a:buClr>
              <a:buSzPts val="1500"/>
              <a:buFont typeface="Merriweather Light"/>
              <a:buAutoNum type="arabicPeriod"/>
            </a:pPr>
            <a:r>
              <a:rPr lang="en" sz="1500">
                <a:solidFill>
                  <a:srgbClr val="7A6E67"/>
                </a:solidFill>
                <a:latin typeface="Merriweather Light"/>
                <a:ea typeface="Merriweather Light"/>
                <a:cs typeface="Merriweather Light"/>
                <a:sym typeface="Merriweather Light"/>
              </a:rPr>
              <a:t>Write serialization</a:t>
            </a:r>
            <a:endParaRPr sz="1500">
              <a:solidFill>
                <a:srgbClr val="7A6E67"/>
              </a:solidFill>
              <a:latin typeface="Merriweather Light"/>
              <a:ea typeface="Merriweather Light"/>
              <a:cs typeface="Merriweather Light"/>
              <a:sym typeface="Merriweather Light"/>
            </a:endParaRPr>
          </a:p>
        </p:txBody>
      </p:sp>
      <p:sp>
        <p:nvSpPr>
          <p:cNvPr id="262" name="Google Shape;262;p29"/>
          <p:cNvSpPr txBox="1"/>
          <p:nvPr/>
        </p:nvSpPr>
        <p:spPr>
          <a:xfrm>
            <a:off x="604527" y="583100"/>
            <a:ext cx="71457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2200">
                <a:solidFill>
                  <a:srgbClr val="C8102E"/>
                </a:solidFill>
                <a:latin typeface="Open Sans ExtraBold"/>
                <a:ea typeface="Open Sans ExtraBold"/>
                <a:cs typeface="Open Sans ExtraBold"/>
                <a:sym typeface="Open Sans ExtraBold"/>
              </a:rPr>
              <a:t>Defining a Coherent Memory System</a:t>
            </a:r>
            <a:endParaRPr b="1" sz="2200">
              <a:solidFill>
                <a:srgbClr val="C8102E"/>
              </a:solidFill>
              <a:latin typeface="Open Sans ExtraBold"/>
              <a:ea typeface="Open Sans ExtraBold"/>
              <a:cs typeface="Open Sans ExtraBold"/>
              <a:sym typeface="Open Sans ExtraBold"/>
            </a:endParaRPr>
          </a:p>
        </p:txBody>
      </p:sp>
      <p:cxnSp>
        <p:nvCxnSpPr>
          <p:cNvPr id="263" name="Google Shape;263;p29"/>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nvSpPr>
        <p:spPr>
          <a:xfrm>
            <a:off x="604525" y="1383106"/>
            <a:ext cx="7701300" cy="24903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rgbClr val="7A6E67"/>
              </a:buClr>
              <a:buSzPts val="1400"/>
              <a:buChar char="●"/>
            </a:pPr>
            <a:r>
              <a:rPr lang="en">
                <a:solidFill>
                  <a:srgbClr val="7A6E67"/>
                </a:solidFill>
                <a:latin typeface="Merriweather Light"/>
                <a:ea typeface="Merriweather Light"/>
                <a:cs typeface="Merriweather Light"/>
                <a:sym typeface="Merriweather Light"/>
              </a:rPr>
              <a:t>Cache Controller </a:t>
            </a:r>
            <a:r>
              <a:rPr b="1" i="1" lang="en">
                <a:solidFill>
                  <a:srgbClr val="7A6E67"/>
                </a:solidFill>
                <a:latin typeface="Merriweather"/>
                <a:ea typeface="Merriweather"/>
                <a:cs typeface="Merriweather"/>
                <a:sym typeface="Merriweather"/>
              </a:rPr>
              <a:t>snoops</a:t>
            </a:r>
            <a:r>
              <a:rPr lang="en">
                <a:solidFill>
                  <a:srgbClr val="7A6E67"/>
                </a:solidFill>
                <a:latin typeface="Merriweather Light"/>
                <a:ea typeface="Merriweather Light"/>
                <a:cs typeface="Merriweather Light"/>
                <a:sym typeface="Merriweather Light"/>
              </a:rPr>
              <a:t> all transactions on the shared bus.</a:t>
            </a:r>
            <a:endParaRPr>
              <a:solidFill>
                <a:srgbClr val="7A6E67"/>
              </a:solidFill>
              <a:latin typeface="Merriweather Light"/>
              <a:ea typeface="Merriweather Light"/>
              <a:cs typeface="Merriweather Light"/>
              <a:sym typeface="Merriweather Light"/>
            </a:endParaRPr>
          </a:p>
        </p:txBody>
      </p:sp>
      <p:sp>
        <p:nvSpPr>
          <p:cNvPr id="78" name="Google Shape;78;p16"/>
          <p:cNvSpPr txBox="1"/>
          <p:nvPr/>
        </p:nvSpPr>
        <p:spPr>
          <a:xfrm>
            <a:off x="604527" y="583100"/>
            <a:ext cx="76506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C8102E"/>
                </a:solidFill>
                <a:latin typeface="Open Sans ExtraBold"/>
                <a:ea typeface="Open Sans ExtraBold"/>
                <a:cs typeface="Open Sans ExtraBold"/>
                <a:sym typeface="Open Sans ExtraBold"/>
              </a:rPr>
              <a:t>MESI Cache Coherence Protocol</a:t>
            </a:r>
            <a:endParaRPr b="1" sz="2200">
              <a:solidFill>
                <a:srgbClr val="C8102E"/>
              </a:solidFill>
              <a:latin typeface="Open Sans ExtraBold"/>
              <a:ea typeface="Open Sans ExtraBold"/>
              <a:cs typeface="Open Sans ExtraBold"/>
              <a:sym typeface="Open Sans ExtraBold"/>
            </a:endParaRPr>
          </a:p>
        </p:txBody>
      </p:sp>
      <p:cxnSp>
        <p:nvCxnSpPr>
          <p:cNvPr id="79" name="Google Shape;79;p16"/>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80" name="Google Shape;80;p16"/>
          <p:cNvPicPr preferRelativeResize="0"/>
          <p:nvPr/>
        </p:nvPicPr>
        <p:blipFill>
          <a:blip r:embed="rId3">
            <a:alphaModFix/>
          </a:blip>
          <a:stretch>
            <a:fillRect/>
          </a:stretch>
        </p:blipFill>
        <p:spPr>
          <a:xfrm>
            <a:off x="652500" y="1782800"/>
            <a:ext cx="7605351" cy="2746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nvSpPr>
        <p:spPr>
          <a:xfrm>
            <a:off x="604525" y="1383106"/>
            <a:ext cx="7701300" cy="24903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None/>
            </a:pPr>
            <a:r>
              <a:rPr lang="en">
                <a:solidFill>
                  <a:srgbClr val="7A6E67"/>
                </a:solidFill>
                <a:latin typeface="Merriweather Light"/>
                <a:ea typeface="Merriweather Light"/>
                <a:cs typeface="Merriweather Light"/>
                <a:sym typeface="Merriweather Light"/>
              </a:rPr>
              <a:t>Four State Finite </a:t>
            </a:r>
            <a:r>
              <a:rPr lang="en">
                <a:solidFill>
                  <a:srgbClr val="7A6E67"/>
                </a:solidFill>
                <a:latin typeface="Merriweather Light"/>
                <a:ea typeface="Merriweather Light"/>
                <a:cs typeface="Merriweather Light"/>
                <a:sym typeface="Merriweather Light"/>
              </a:rPr>
              <a:t>Automata</a:t>
            </a:r>
            <a:endParaRPr>
              <a:solidFill>
                <a:srgbClr val="7A6E67"/>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A6E67"/>
              </a:buClr>
              <a:buSzPts val="1400"/>
              <a:buFont typeface="Merriweather"/>
              <a:buChar char="●"/>
            </a:pPr>
            <a:r>
              <a:rPr b="1" lang="en">
                <a:solidFill>
                  <a:srgbClr val="7A6E67"/>
                </a:solidFill>
                <a:latin typeface="Merriweather"/>
                <a:ea typeface="Merriweather"/>
                <a:cs typeface="Merriweather"/>
                <a:sym typeface="Merriweather"/>
              </a:rPr>
              <a:t>M</a:t>
            </a:r>
            <a:r>
              <a:rPr lang="en">
                <a:solidFill>
                  <a:srgbClr val="7A6E67"/>
                </a:solidFill>
                <a:latin typeface="Merriweather Light"/>
                <a:ea typeface="Merriweather Light"/>
                <a:cs typeface="Merriweather Light"/>
                <a:sym typeface="Merriweather Light"/>
              </a:rPr>
              <a:t>odified</a:t>
            </a:r>
            <a:endParaRPr>
              <a:solidFill>
                <a:srgbClr val="7A6E67"/>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A6E67"/>
              </a:buClr>
              <a:buSzPts val="1400"/>
              <a:buFont typeface="Merriweather"/>
              <a:buChar char="●"/>
            </a:pPr>
            <a:r>
              <a:rPr b="1" lang="en">
                <a:solidFill>
                  <a:srgbClr val="7A6E67"/>
                </a:solidFill>
                <a:latin typeface="Merriweather"/>
                <a:ea typeface="Merriweather"/>
                <a:cs typeface="Merriweather"/>
                <a:sym typeface="Merriweather"/>
              </a:rPr>
              <a:t>E</a:t>
            </a:r>
            <a:r>
              <a:rPr lang="en">
                <a:solidFill>
                  <a:srgbClr val="7A6E67"/>
                </a:solidFill>
                <a:latin typeface="Merriweather Light"/>
                <a:ea typeface="Merriweather Light"/>
                <a:cs typeface="Merriweather Light"/>
                <a:sym typeface="Merriweather Light"/>
              </a:rPr>
              <a:t>xclusive</a:t>
            </a:r>
            <a:endParaRPr>
              <a:solidFill>
                <a:srgbClr val="7A6E67"/>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A6E67"/>
              </a:buClr>
              <a:buSzPts val="1400"/>
              <a:buFont typeface="Merriweather"/>
              <a:buChar char="●"/>
            </a:pPr>
            <a:r>
              <a:rPr b="1" lang="en">
                <a:solidFill>
                  <a:srgbClr val="7A6E67"/>
                </a:solidFill>
                <a:latin typeface="Merriweather"/>
                <a:ea typeface="Merriweather"/>
                <a:cs typeface="Merriweather"/>
                <a:sym typeface="Merriweather"/>
              </a:rPr>
              <a:t>S</a:t>
            </a:r>
            <a:r>
              <a:rPr lang="en">
                <a:solidFill>
                  <a:srgbClr val="7A6E67"/>
                </a:solidFill>
                <a:latin typeface="Merriweather Light"/>
                <a:ea typeface="Merriweather Light"/>
                <a:cs typeface="Merriweather Light"/>
                <a:sym typeface="Merriweather Light"/>
              </a:rPr>
              <a:t>hared</a:t>
            </a:r>
            <a:endParaRPr>
              <a:solidFill>
                <a:srgbClr val="7A6E67"/>
              </a:solidFill>
              <a:latin typeface="Merriweather Light"/>
              <a:ea typeface="Merriweather Light"/>
              <a:cs typeface="Merriweather Light"/>
              <a:sym typeface="Merriweather Light"/>
            </a:endParaRPr>
          </a:p>
          <a:p>
            <a:pPr indent="-317500" lvl="0" marL="457200" marR="0" rtl="0" algn="l">
              <a:lnSpc>
                <a:spcPct val="150000"/>
              </a:lnSpc>
              <a:spcBef>
                <a:spcPts val="0"/>
              </a:spcBef>
              <a:spcAft>
                <a:spcPts val="0"/>
              </a:spcAft>
              <a:buClr>
                <a:srgbClr val="7A6E67"/>
              </a:buClr>
              <a:buSzPts val="1400"/>
              <a:buFont typeface="Merriweather"/>
              <a:buChar char="●"/>
            </a:pPr>
            <a:r>
              <a:rPr b="1" lang="en">
                <a:solidFill>
                  <a:srgbClr val="7A6E67"/>
                </a:solidFill>
                <a:latin typeface="Merriweather"/>
                <a:ea typeface="Merriweather"/>
                <a:cs typeface="Merriweather"/>
                <a:sym typeface="Merriweather"/>
              </a:rPr>
              <a:t>I</a:t>
            </a:r>
            <a:r>
              <a:rPr lang="en">
                <a:solidFill>
                  <a:srgbClr val="7A6E67"/>
                </a:solidFill>
                <a:latin typeface="Merriweather Light"/>
                <a:ea typeface="Merriweather Light"/>
                <a:cs typeface="Merriweather Light"/>
                <a:sym typeface="Merriweather Light"/>
              </a:rPr>
              <a:t>nvalid</a:t>
            </a:r>
            <a:endParaRPr>
              <a:solidFill>
                <a:srgbClr val="7A6E67"/>
              </a:solidFill>
              <a:latin typeface="Merriweather Light"/>
              <a:ea typeface="Merriweather Light"/>
              <a:cs typeface="Merriweather Light"/>
              <a:sym typeface="Merriweather Light"/>
            </a:endParaRPr>
          </a:p>
        </p:txBody>
      </p:sp>
      <p:sp>
        <p:nvSpPr>
          <p:cNvPr id="88" name="Google Shape;88;p17"/>
          <p:cNvSpPr txBox="1"/>
          <p:nvPr/>
        </p:nvSpPr>
        <p:spPr>
          <a:xfrm>
            <a:off x="604527" y="583100"/>
            <a:ext cx="7650600" cy="43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2200">
                <a:solidFill>
                  <a:srgbClr val="C8102E"/>
                </a:solidFill>
                <a:latin typeface="Open Sans ExtraBold"/>
                <a:ea typeface="Open Sans ExtraBold"/>
                <a:cs typeface="Open Sans ExtraBold"/>
                <a:sym typeface="Open Sans ExtraBold"/>
              </a:rPr>
              <a:t>MESI Cache Coherence Protocol</a:t>
            </a:r>
            <a:endParaRPr b="1" sz="2200">
              <a:solidFill>
                <a:srgbClr val="C8102E"/>
              </a:solidFill>
              <a:latin typeface="Open Sans ExtraBold"/>
              <a:ea typeface="Open Sans ExtraBold"/>
              <a:cs typeface="Open Sans ExtraBold"/>
              <a:sym typeface="Open Sans ExtraBold"/>
            </a:endParaRPr>
          </a:p>
        </p:txBody>
      </p:sp>
      <p:cxnSp>
        <p:nvCxnSpPr>
          <p:cNvPr id="89" name="Google Shape;89;p17"/>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90" name="Google Shape;90;p17"/>
          <p:cNvPicPr preferRelativeResize="0"/>
          <p:nvPr/>
        </p:nvPicPr>
        <p:blipFill>
          <a:blip r:embed="rId3">
            <a:alphaModFix/>
          </a:blip>
          <a:stretch>
            <a:fillRect/>
          </a:stretch>
        </p:blipFill>
        <p:spPr>
          <a:xfrm>
            <a:off x="1982195" y="3551670"/>
            <a:ext cx="1501500" cy="955500"/>
          </a:xfrm>
          <a:prstGeom prst="rect">
            <a:avLst/>
          </a:prstGeom>
          <a:noFill/>
          <a:ln>
            <a:noFill/>
          </a:ln>
        </p:spPr>
      </p:pic>
      <p:pic>
        <p:nvPicPr>
          <p:cNvPr id="91" name="Google Shape;91;p17"/>
          <p:cNvPicPr preferRelativeResize="0"/>
          <p:nvPr/>
        </p:nvPicPr>
        <p:blipFill>
          <a:blip r:embed="rId4">
            <a:alphaModFix/>
          </a:blip>
          <a:stretch>
            <a:fillRect/>
          </a:stretch>
        </p:blipFill>
        <p:spPr>
          <a:xfrm>
            <a:off x="5602525" y="1234000"/>
            <a:ext cx="2703300" cy="3338000"/>
          </a:xfrm>
          <a:prstGeom prst="rect">
            <a:avLst/>
          </a:prstGeom>
          <a:noFill/>
          <a:ln>
            <a:noFill/>
          </a:ln>
        </p:spPr>
      </p:pic>
      <p:sp>
        <p:nvSpPr>
          <p:cNvPr id="92" name="Google Shape;92;p17"/>
          <p:cNvSpPr txBox="1"/>
          <p:nvPr/>
        </p:nvSpPr>
        <p:spPr>
          <a:xfrm>
            <a:off x="897675" y="4051800"/>
            <a:ext cx="1135800" cy="3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Cache Line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Formal Verification</a:t>
            </a:r>
            <a:endParaRPr b="1" sz="2200">
              <a:solidFill>
                <a:srgbClr val="C8102E"/>
              </a:solidFill>
              <a:latin typeface="Open Sans ExtraBold"/>
              <a:ea typeface="Open Sans ExtraBold"/>
              <a:cs typeface="Open Sans ExtraBold"/>
              <a:sym typeface="Open Sans ExtraBold"/>
            </a:endParaRPr>
          </a:p>
        </p:txBody>
      </p:sp>
      <p:sp>
        <p:nvSpPr>
          <p:cNvPr id="100" name="Google Shape;100;p18"/>
          <p:cNvSpPr txBox="1"/>
          <p:nvPr/>
        </p:nvSpPr>
        <p:spPr>
          <a:xfrm>
            <a:off x="604525" y="1383107"/>
            <a:ext cx="7701300" cy="26682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Goal: Formally verify the </a:t>
            </a:r>
            <a:r>
              <a:rPr b="1" lang="en">
                <a:solidFill>
                  <a:srgbClr val="7A6E67"/>
                </a:solidFill>
                <a:latin typeface="Merriweather"/>
                <a:ea typeface="Merriweather"/>
                <a:cs typeface="Merriweather"/>
                <a:sym typeface="Merriweather"/>
              </a:rPr>
              <a:t>MESI</a:t>
            </a:r>
            <a:r>
              <a:rPr lang="en">
                <a:solidFill>
                  <a:srgbClr val="7A6E67"/>
                </a:solidFill>
                <a:latin typeface="Merriweather Light"/>
                <a:ea typeface="Merriweather Light"/>
                <a:cs typeface="Merriweather Light"/>
                <a:sym typeface="Merriweather Light"/>
              </a:rPr>
              <a:t> </a:t>
            </a:r>
            <a:r>
              <a:rPr b="1" lang="en">
                <a:solidFill>
                  <a:srgbClr val="7A6E67"/>
                </a:solidFill>
                <a:latin typeface="Merriweather"/>
                <a:ea typeface="Merriweather"/>
                <a:cs typeface="Merriweather"/>
                <a:sym typeface="Merriweather"/>
              </a:rPr>
              <a:t>protocol</a:t>
            </a:r>
            <a:r>
              <a:rPr lang="en">
                <a:solidFill>
                  <a:srgbClr val="7A6E67"/>
                </a:solidFill>
                <a:latin typeface="Merriweather Light"/>
                <a:ea typeface="Merriweather Light"/>
                <a:cs typeface="Merriweather Light"/>
                <a:sym typeface="Merriweather Light"/>
              </a:rPr>
              <a:t> </a:t>
            </a:r>
            <a:r>
              <a:rPr lang="en">
                <a:solidFill>
                  <a:srgbClr val="7A6E67"/>
                </a:solidFill>
                <a:latin typeface="Merriweather Light"/>
                <a:ea typeface="Merriweather Light"/>
                <a:cs typeface="Merriweather Light"/>
                <a:sym typeface="Merriweather Light"/>
              </a:rPr>
              <a:t>satisfies the properties of a </a:t>
            </a:r>
            <a:r>
              <a:rPr b="1" lang="en">
                <a:solidFill>
                  <a:srgbClr val="7A6E67"/>
                </a:solidFill>
                <a:latin typeface="Merriweather"/>
                <a:ea typeface="Merriweather"/>
                <a:cs typeface="Merriweather"/>
                <a:sym typeface="Merriweather"/>
              </a:rPr>
              <a:t>coherent memory system</a:t>
            </a:r>
            <a:r>
              <a:rPr lang="en">
                <a:solidFill>
                  <a:srgbClr val="7A6E67"/>
                </a:solidFill>
                <a:latin typeface="Merriweather Light"/>
                <a:ea typeface="Merriweather Light"/>
                <a:cs typeface="Merriweather Light"/>
                <a:sym typeface="Merriweather Light"/>
              </a:rPr>
              <a:t>.</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Using </a:t>
            </a:r>
            <a:r>
              <a:rPr b="1" lang="en">
                <a:solidFill>
                  <a:srgbClr val="7A6E67"/>
                </a:solidFill>
                <a:latin typeface="Merriweather"/>
                <a:ea typeface="Merriweather"/>
                <a:cs typeface="Merriweather"/>
                <a:sym typeface="Merriweather"/>
              </a:rPr>
              <a:t>SPIN</a:t>
            </a:r>
            <a:r>
              <a:rPr lang="en">
                <a:solidFill>
                  <a:srgbClr val="7A6E67"/>
                </a:solidFill>
                <a:latin typeface="Merriweather Light"/>
                <a:ea typeface="Merriweather Light"/>
                <a:cs typeface="Merriweather Light"/>
                <a:sym typeface="Merriweather Light"/>
              </a:rPr>
              <a:t>.</a:t>
            </a:r>
            <a:endParaRPr>
              <a:solidFill>
                <a:srgbClr val="7A6E67"/>
              </a:solidFill>
              <a:latin typeface="Merriweather Light"/>
              <a:ea typeface="Merriweather Light"/>
              <a:cs typeface="Merriweather Light"/>
              <a:sym typeface="Merriweather Light"/>
            </a:endParaRPr>
          </a:p>
          <a:p>
            <a:pPr indent="-317500" lvl="1" marL="9144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Promela is particularly strong in expressing concurrent algorithms.</a:t>
            </a:r>
            <a:endParaRPr>
              <a:solidFill>
                <a:srgbClr val="7A6E67"/>
              </a:solidFill>
              <a:latin typeface="Merriweather Light"/>
              <a:ea typeface="Merriweather Light"/>
              <a:cs typeface="Merriweather Light"/>
              <a:sym typeface="Merriweather Light"/>
            </a:endParaRPr>
          </a:p>
        </p:txBody>
      </p:sp>
      <p:cxnSp>
        <p:nvCxnSpPr>
          <p:cNvPr id="101" name="Google Shape;101;p18"/>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02" name="Google Shape;102;p18"/>
          <p:cNvPicPr preferRelativeResize="0"/>
          <p:nvPr/>
        </p:nvPicPr>
        <p:blipFill>
          <a:blip r:embed="rId3">
            <a:alphaModFix/>
          </a:blip>
          <a:stretch>
            <a:fillRect/>
          </a:stretch>
        </p:blipFill>
        <p:spPr>
          <a:xfrm>
            <a:off x="7495447" y="2976572"/>
            <a:ext cx="1648550" cy="1648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The Model</a:t>
            </a:r>
            <a:endParaRPr b="1" sz="2200">
              <a:solidFill>
                <a:srgbClr val="C8102E"/>
              </a:solidFill>
              <a:latin typeface="Open Sans ExtraBold"/>
              <a:ea typeface="Open Sans ExtraBold"/>
              <a:cs typeface="Open Sans ExtraBold"/>
              <a:sym typeface="Open Sans ExtraBold"/>
            </a:endParaRPr>
          </a:p>
        </p:txBody>
      </p:sp>
      <p:sp>
        <p:nvSpPr>
          <p:cNvPr id="110" name="Google Shape;110;p19"/>
          <p:cNvSpPr txBox="1"/>
          <p:nvPr/>
        </p:nvSpPr>
        <p:spPr>
          <a:xfrm>
            <a:off x="604525" y="1383099"/>
            <a:ext cx="7701300" cy="32307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rgbClr val="7A6E67"/>
              </a:buClr>
              <a:buSzPts val="1400"/>
              <a:buFont typeface="Merriweather Light"/>
              <a:buChar char="●"/>
            </a:pPr>
            <a:r>
              <a:rPr b="1" lang="en">
                <a:solidFill>
                  <a:srgbClr val="7A6E67"/>
                </a:solidFill>
                <a:latin typeface="Merriweather"/>
                <a:ea typeface="Merriweather"/>
                <a:cs typeface="Merriweather"/>
                <a:sym typeface="Merriweather"/>
              </a:rPr>
              <a:t>Parameterized</a:t>
            </a:r>
            <a:r>
              <a:rPr lang="en">
                <a:solidFill>
                  <a:srgbClr val="7A6E67"/>
                </a:solidFill>
                <a:latin typeface="Merriweather Light"/>
                <a:ea typeface="Merriweather Light"/>
                <a:cs typeface="Merriweather Light"/>
                <a:sym typeface="Merriweather Light"/>
              </a:rPr>
              <a:t>: # of processors, cache size, and memory size</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A6E67"/>
              </a:buClr>
              <a:buSzPts val="1400"/>
              <a:buFont typeface="Merriweather Light"/>
              <a:buChar char="●"/>
            </a:pPr>
            <a:r>
              <a:rPr b="1" lang="en">
                <a:solidFill>
                  <a:srgbClr val="7A6E67"/>
                </a:solidFill>
                <a:latin typeface="Merriweather"/>
                <a:ea typeface="Merriweather"/>
                <a:cs typeface="Merriweather"/>
                <a:sym typeface="Merriweather"/>
              </a:rPr>
              <a:t>Assumption</a:t>
            </a:r>
            <a:r>
              <a:rPr lang="en">
                <a:solidFill>
                  <a:srgbClr val="7A6E67"/>
                </a:solidFill>
                <a:latin typeface="Merriweather Light"/>
                <a:ea typeface="Merriweather Light"/>
                <a:cs typeface="Merriweather Light"/>
                <a:sym typeface="Merriweather Light"/>
              </a:rPr>
              <a:t>: Caches are implemented to be symmetric.</a:t>
            </a:r>
            <a:endParaRPr>
              <a:solidFill>
                <a:srgbClr val="7A6E67"/>
              </a:solidFill>
              <a:latin typeface="Merriweather Light"/>
              <a:ea typeface="Merriweather Light"/>
              <a:cs typeface="Merriweather Light"/>
              <a:sym typeface="Merriweather Light"/>
            </a:endParaRPr>
          </a:p>
          <a:p>
            <a:pPr indent="-317500" lvl="1" marL="9144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Common in real world systems</a:t>
            </a:r>
            <a:endParaRPr>
              <a:solidFill>
                <a:srgbClr val="7A6E67"/>
              </a:solidFill>
              <a:latin typeface="Merriweather Light"/>
              <a:ea typeface="Merriweather Light"/>
              <a:cs typeface="Merriweather Light"/>
              <a:sym typeface="Merriweather Light"/>
            </a:endParaRPr>
          </a:p>
          <a:p>
            <a:pPr indent="-317500" lvl="1" marL="9144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Greatly simplifies the model</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A6E67"/>
              </a:buClr>
              <a:buSzPts val="1400"/>
              <a:buFont typeface="Merriweather"/>
              <a:buChar char="●"/>
            </a:pPr>
            <a:r>
              <a:rPr b="1" lang="en">
                <a:solidFill>
                  <a:srgbClr val="7A6E67"/>
                </a:solidFill>
                <a:latin typeface="Merriweather"/>
                <a:ea typeface="Merriweather"/>
                <a:cs typeface="Merriweather"/>
                <a:sym typeface="Merriweather"/>
              </a:rPr>
              <a:t>Direct-Mapped Cache</a:t>
            </a:r>
            <a:endParaRPr b="1">
              <a:solidFill>
                <a:srgbClr val="7A6E67"/>
              </a:solidFill>
              <a:latin typeface="Merriweather"/>
              <a:ea typeface="Merriweather"/>
              <a:cs typeface="Merriweather"/>
              <a:sym typeface="Merriweather"/>
            </a:endParaRPr>
          </a:p>
          <a:p>
            <a:pPr indent="-317500" lvl="1" marL="9144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No need to model replacement policies                                                                                         like LRU or FIFO</a:t>
            </a:r>
            <a:endParaRPr>
              <a:solidFill>
                <a:srgbClr val="7A6E67"/>
              </a:solidFill>
              <a:latin typeface="Merriweather Light"/>
              <a:ea typeface="Merriweather Light"/>
              <a:cs typeface="Merriweather Light"/>
              <a:sym typeface="Merriweather Light"/>
            </a:endParaRPr>
          </a:p>
          <a:p>
            <a:pPr indent="0" lvl="0" marL="0" rtl="0" algn="l">
              <a:lnSpc>
                <a:spcPct val="150000"/>
              </a:lnSpc>
              <a:spcBef>
                <a:spcPts val="0"/>
              </a:spcBef>
              <a:spcAft>
                <a:spcPts val="0"/>
              </a:spcAft>
              <a:buNone/>
            </a:pPr>
            <a:r>
              <a:t/>
            </a:r>
            <a:endParaRPr>
              <a:solidFill>
                <a:srgbClr val="7A6E67"/>
              </a:solidFill>
              <a:latin typeface="Merriweather Light"/>
              <a:ea typeface="Merriweather Light"/>
              <a:cs typeface="Merriweather Light"/>
              <a:sym typeface="Merriweather Light"/>
            </a:endParaRPr>
          </a:p>
        </p:txBody>
      </p:sp>
      <p:cxnSp>
        <p:nvCxnSpPr>
          <p:cNvPr id="111" name="Google Shape;111;p19"/>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graphicFrame>
        <p:nvGraphicFramePr>
          <p:cNvPr id="112" name="Google Shape;112;p19"/>
          <p:cNvGraphicFramePr/>
          <p:nvPr/>
        </p:nvGraphicFramePr>
        <p:xfrm>
          <a:off x="6304500" y="2013325"/>
          <a:ext cx="3000000" cy="3000000"/>
        </p:xfrm>
        <a:graphic>
          <a:graphicData uri="http://schemas.openxmlformats.org/drawingml/2006/table">
            <a:tbl>
              <a:tblPr>
                <a:noFill/>
                <a:tableStyleId>{14151F70-1101-4352-8899-61A261FAA7A6}</a:tableStyleId>
              </a:tblPr>
              <a:tblGrid>
                <a:gridCol w="1340800"/>
              </a:tblGrid>
              <a:tr h="381000">
                <a:tc>
                  <a:txBody>
                    <a:bodyPr/>
                    <a:lstStyle/>
                    <a:p>
                      <a:pPr indent="0" lvl="0" marL="0" rtl="0" algn="l">
                        <a:spcBef>
                          <a:spcPts val="0"/>
                        </a:spcBef>
                        <a:spcAft>
                          <a:spcPts val="0"/>
                        </a:spcAft>
                        <a:buNone/>
                      </a:pPr>
                      <a:r>
                        <a:rPr lang="en"/>
                        <a:t>Main Memory</a:t>
                      </a:r>
                      <a:endParaRPr/>
                    </a:p>
                  </a:txBody>
                  <a:tcPr marT="91425" marB="91425" marR="91425" marL="91425"/>
                </a:tc>
              </a:tr>
            </a:tbl>
          </a:graphicData>
        </a:graphic>
      </p:graphicFrame>
      <p:graphicFrame>
        <p:nvGraphicFramePr>
          <p:cNvPr id="113" name="Google Shape;113;p19"/>
          <p:cNvGraphicFramePr/>
          <p:nvPr/>
        </p:nvGraphicFramePr>
        <p:xfrm>
          <a:off x="5701300" y="2693675"/>
          <a:ext cx="3000000" cy="3000000"/>
        </p:xfrm>
        <a:graphic>
          <a:graphicData uri="http://schemas.openxmlformats.org/drawingml/2006/table">
            <a:tbl>
              <a:tblPr>
                <a:noFill/>
                <a:tableStyleId>{14151F70-1101-4352-8899-61A261FAA7A6}</a:tableStyleId>
              </a:tblPr>
              <a:tblGrid>
                <a:gridCol w="719575"/>
              </a:tblGrid>
              <a:tr h="381000">
                <a:tc>
                  <a:txBody>
                    <a:bodyPr/>
                    <a:lstStyle/>
                    <a:p>
                      <a:pPr indent="0" lvl="0" marL="0" rtl="0" algn="l">
                        <a:spcBef>
                          <a:spcPts val="0"/>
                        </a:spcBef>
                        <a:spcAft>
                          <a:spcPts val="0"/>
                        </a:spcAft>
                        <a:buNone/>
                      </a:pPr>
                      <a:r>
                        <a:rPr lang="en"/>
                        <a:t>L1 Cache</a:t>
                      </a:r>
                      <a:endParaRPr/>
                    </a:p>
                  </a:txBody>
                  <a:tcPr marT="91425" marB="91425" marR="91425" marL="91425"/>
                </a:tc>
              </a:tr>
            </a:tbl>
          </a:graphicData>
        </a:graphic>
      </p:graphicFrame>
      <p:graphicFrame>
        <p:nvGraphicFramePr>
          <p:cNvPr id="114" name="Google Shape;114;p19"/>
          <p:cNvGraphicFramePr/>
          <p:nvPr/>
        </p:nvGraphicFramePr>
        <p:xfrm>
          <a:off x="7528925" y="2693675"/>
          <a:ext cx="3000000" cy="3000000"/>
        </p:xfrm>
        <a:graphic>
          <a:graphicData uri="http://schemas.openxmlformats.org/drawingml/2006/table">
            <a:tbl>
              <a:tblPr>
                <a:noFill/>
                <a:tableStyleId>{14151F70-1101-4352-8899-61A261FAA7A6}</a:tableStyleId>
              </a:tblPr>
              <a:tblGrid>
                <a:gridCol w="719575"/>
              </a:tblGrid>
              <a:tr h="381000">
                <a:tc>
                  <a:txBody>
                    <a:bodyPr/>
                    <a:lstStyle/>
                    <a:p>
                      <a:pPr indent="0" lvl="0" marL="0" rtl="0" algn="l">
                        <a:spcBef>
                          <a:spcPts val="0"/>
                        </a:spcBef>
                        <a:spcAft>
                          <a:spcPts val="0"/>
                        </a:spcAft>
                        <a:buNone/>
                      </a:pPr>
                      <a:r>
                        <a:rPr lang="en"/>
                        <a:t>L1 Cache</a:t>
                      </a:r>
                      <a:endParaRPr/>
                    </a:p>
                  </a:txBody>
                  <a:tcPr marT="91425" marB="91425" marR="91425" marL="91425"/>
                </a:tc>
              </a:tr>
            </a:tbl>
          </a:graphicData>
        </a:graphic>
      </p:graphicFrame>
      <p:graphicFrame>
        <p:nvGraphicFramePr>
          <p:cNvPr id="115" name="Google Shape;115;p19"/>
          <p:cNvGraphicFramePr/>
          <p:nvPr/>
        </p:nvGraphicFramePr>
        <p:xfrm>
          <a:off x="7288100" y="3516175"/>
          <a:ext cx="3000000" cy="3000000"/>
        </p:xfrm>
        <a:graphic>
          <a:graphicData uri="http://schemas.openxmlformats.org/drawingml/2006/table">
            <a:tbl>
              <a:tblPr>
                <a:noFill/>
                <a:tableStyleId>{14151F70-1101-4352-8899-61A261FAA7A6}</a:tableStyleId>
              </a:tblPr>
              <a:tblGrid>
                <a:gridCol w="1340800"/>
              </a:tblGrid>
              <a:tr h="381000">
                <a:tc>
                  <a:txBody>
                    <a:bodyPr/>
                    <a:lstStyle/>
                    <a:p>
                      <a:pPr indent="0" lvl="0" marL="0" rtl="0" algn="l">
                        <a:spcBef>
                          <a:spcPts val="0"/>
                        </a:spcBef>
                        <a:spcAft>
                          <a:spcPts val="0"/>
                        </a:spcAft>
                        <a:buNone/>
                      </a:pPr>
                      <a:r>
                        <a:rPr lang="en"/>
                        <a:t>Processor N-1</a:t>
                      </a:r>
                      <a:endParaRPr/>
                    </a:p>
                  </a:txBody>
                  <a:tcPr marT="91425" marB="91425" marR="91425" marL="91425"/>
                </a:tc>
              </a:tr>
            </a:tbl>
          </a:graphicData>
        </a:graphic>
      </p:graphicFrame>
      <p:graphicFrame>
        <p:nvGraphicFramePr>
          <p:cNvPr id="116" name="Google Shape;116;p19"/>
          <p:cNvGraphicFramePr/>
          <p:nvPr/>
        </p:nvGraphicFramePr>
        <p:xfrm>
          <a:off x="5460475" y="3516175"/>
          <a:ext cx="3000000" cy="3000000"/>
        </p:xfrm>
        <a:graphic>
          <a:graphicData uri="http://schemas.openxmlformats.org/drawingml/2006/table">
            <a:tbl>
              <a:tblPr>
                <a:noFill/>
                <a:tableStyleId>{14151F70-1101-4352-8899-61A261FAA7A6}</a:tableStyleId>
              </a:tblPr>
              <a:tblGrid>
                <a:gridCol w="1201225"/>
              </a:tblGrid>
              <a:tr h="381000">
                <a:tc>
                  <a:txBody>
                    <a:bodyPr/>
                    <a:lstStyle/>
                    <a:p>
                      <a:pPr indent="0" lvl="0" marL="0" rtl="0" algn="l">
                        <a:spcBef>
                          <a:spcPts val="0"/>
                        </a:spcBef>
                        <a:spcAft>
                          <a:spcPts val="0"/>
                        </a:spcAft>
                        <a:buNone/>
                      </a:pPr>
                      <a:r>
                        <a:rPr lang="en"/>
                        <a:t>Processor 0</a:t>
                      </a:r>
                      <a:endParaRPr/>
                    </a:p>
                  </a:txBody>
                  <a:tcPr marT="91425" marB="91425" marR="91425" marL="91425"/>
                </a:tc>
              </a:tr>
            </a:tbl>
          </a:graphicData>
        </a:graphic>
      </p:graphicFrame>
      <p:sp>
        <p:nvSpPr>
          <p:cNvPr id="117" name="Google Shape;117;p19"/>
          <p:cNvSpPr txBox="1"/>
          <p:nvPr/>
        </p:nvSpPr>
        <p:spPr>
          <a:xfrm>
            <a:off x="6729650" y="3551975"/>
            <a:ext cx="490500" cy="32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t>
            </a:r>
            <a:endParaRPr/>
          </a:p>
        </p:txBody>
      </p:sp>
      <p:sp>
        <p:nvSpPr>
          <p:cNvPr id="118" name="Google Shape;118;p19"/>
          <p:cNvSpPr txBox="1"/>
          <p:nvPr/>
        </p:nvSpPr>
        <p:spPr>
          <a:xfrm>
            <a:off x="6729650" y="2818450"/>
            <a:ext cx="490500" cy="32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t>
            </a:r>
            <a:endParaRPr/>
          </a:p>
        </p:txBody>
      </p:sp>
      <p:cxnSp>
        <p:nvCxnSpPr>
          <p:cNvPr id="119" name="Google Shape;119;p19"/>
          <p:cNvCxnSpPr/>
          <p:nvPr/>
        </p:nvCxnSpPr>
        <p:spPr>
          <a:xfrm>
            <a:off x="6974900" y="2409525"/>
            <a:ext cx="0" cy="1815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9"/>
          <p:cNvCxnSpPr/>
          <p:nvPr/>
        </p:nvCxnSpPr>
        <p:spPr>
          <a:xfrm>
            <a:off x="5976800" y="2589650"/>
            <a:ext cx="1996200" cy="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9"/>
          <p:cNvCxnSpPr/>
          <p:nvPr/>
        </p:nvCxnSpPr>
        <p:spPr>
          <a:xfrm>
            <a:off x="5976800" y="2589650"/>
            <a:ext cx="0" cy="1188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9"/>
          <p:cNvCxnSpPr/>
          <p:nvPr/>
        </p:nvCxnSpPr>
        <p:spPr>
          <a:xfrm>
            <a:off x="7973000" y="2589650"/>
            <a:ext cx="0" cy="1188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9"/>
          <p:cNvCxnSpPr/>
          <p:nvPr/>
        </p:nvCxnSpPr>
        <p:spPr>
          <a:xfrm>
            <a:off x="6061088" y="3303225"/>
            <a:ext cx="4800" cy="2286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9"/>
          <p:cNvCxnSpPr/>
          <p:nvPr/>
        </p:nvCxnSpPr>
        <p:spPr>
          <a:xfrm>
            <a:off x="7956088" y="3303225"/>
            <a:ext cx="4800" cy="228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Validation</a:t>
            </a:r>
            <a:endParaRPr b="1" sz="2200">
              <a:solidFill>
                <a:srgbClr val="C8102E"/>
              </a:solidFill>
              <a:latin typeface="Open Sans ExtraBold"/>
              <a:ea typeface="Open Sans ExtraBold"/>
              <a:cs typeface="Open Sans ExtraBold"/>
              <a:sym typeface="Open Sans ExtraBold"/>
            </a:endParaRPr>
          </a:p>
        </p:txBody>
      </p:sp>
      <p:sp>
        <p:nvSpPr>
          <p:cNvPr id="132" name="Google Shape;132;p20"/>
          <p:cNvSpPr txBox="1"/>
          <p:nvPr/>
        </p:nvSpPr>
        <p:spPr>
          <a:xfrm>
            <a:off x="604525" y="1383104"/>
            <a:ext cx="7701300" cy="1056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
                <a:solidFill>
                  <a:srgbClr val="7A6E67"/>
                </a:solidFill>
                <a:latin typeface="Merriweather Light"/>
                <a:ea typeface="Merriweather Light"/>
                <a:cs typeface="Merriweather Light"/>
                <a:sym typeface="Merriweather Light"/>
              </a:rPr>
              <a:t>Goal: Validate that our memory hierarchy model is functional</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Negated LTL statements used to prove that desired operations can occur</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Assertions used to check that transitions disallowed by MESI cannot occur</a:t>
            </a:r>
            <a:endParaRPr>
              <a:solidFill>
                <a:srgbClr val="7A6E67"/>
              </a:solidFill>
              <a:latin typeface="Merriweather Light"/>
              <a:ea typeface="Merriweather Light"/>
              <a:cs typeface="Merriweather Light"/>
              <a:sym typeface="Merriweather Light"/>
            </a:endParaRPr>
          </a:p>
        </p:txBody>
      </p:sp>
      <p:cxnSp>
        <p:nvCxnSpPr>
          <p:cNvPr id="133" name="Google Shape;133;p20"/>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34" name="Google Shape;134;p20"/>
          <p:cNvPicPr preferRelativeResize="0"/>
          <p:nvPr/>
        </p:nvPicPr>
        <p:blipFill>
          <a:blip r:embed="rId3">
            <a:alphaModFix/>
          </a:blip>
          <a:stretch>
            <a:fillRect/>
          </a:stretch>
        </p:blipFill>
        <p:spPr>
          <a:xfrm>
            <a:off x="4913637" y="2439700"/>
            <a:ext cx="1748949" cy="382078"/>
          </a:xfrm>
          <a:prstGeom prst="rect">
            <a:avLst/>
          </a:prstGeom>
          <a:noFill/>
          <a:ln>
            <a:noFill/>
          </a:ln>
        </p:spPr>
      </p:pic>
      <p:pic>
        <p:nvPicPr>
          <p:cNvPr id="135" name="Google Shape;135;p20"/>
          <p:cNvPicPr preferRelativeResize="0"/>
          <p:nvPr/>
        </p:nvPicPr>
        <p:blipFill>
          <a:blip r:embed="rId4">
            <a:alphaModFix/>
          </a:blip>
          <a:stretch>
            <a:fillRect/>
          </a:stretch>
        </p:blipFill>
        <p:spPr>
          <a:xfrm>
            <a:off x="4591166" y="3227703"/>
            <a:ext cx="2198174" cy="642850"/>
          </a:xfrm>
          <a:prstGeom prst="rect">
            <a:avLst/>
          </a:prstGeom>
          <a:noFill/>
          <a:ln>
            <a:noFill/>
          </a:ln>
        </p:spPr>
      </p:pic>
      <p:pic>
        <p:nvPicPr>
          <p:cNvPr id="136" name="Google Shape;136;p20"/>
          <p:cNvPicPr preferRelativeResize="0"/>
          <p:nvPr/>
        </p:nvPicPr>
        <p:blipFill>
          <a:blip r:embed="rId5">
            <a:alphaModFix/>
          </a:blip>
          <a:stretch>
            <a:fillRect/>
          </a:stretch>
        </p:blipFill>
        <p:spPr>
          <a:xfrm>
            <a:off x="3819088" y="2855228"/>
            <a:ext cx="1813600" cy="339322"/>
          </a:xfrm>
          <a:prstGeom prst="rect">
            <a:avLst/>
          </a:prstGeom>
          <a:noFill/>
          <a:ln>
            <a:noFill/>
          </a:ln>
        </p:spPr>
      </p:pic>
      <p:pic>
        <p:nvPicPr>
          <p:cNvPr id="137" name="Google Shape;137;p20"/>
          <p:cNvPicPr preferRelativeResize="0"/>
          <p:nvPr/>
        </p:nvPicPr>
        <p:blipFill>
          <a:blip r:embed="rId6">
            <a:alphaModFix/>
          </a:blip>
          <a:stretch>
            <a:fillRect/>
          </a:stretch>
        </p:blipFill>
        <p:spPr>
          <a:xfrm>
            <a:off x="6049938" y="2855225"/>
            <a:ext cx="1748951" cy="339325"/>
          </a:xfrm>
          <a:prstGeom prst="rect">
            <a:avLst/>
          </a:prstGeom>
          <a:noFill/>
          <a:ln>
            <a:noFill/>
          </a:ln>
        </p:spPr>
      </p:pic>
      <p:pic>
        <p:nvPicPr>
          <p:cNvPr id="138" name="Google Shape;138;p20"/>
          <p:cNvPicPr preferRelativeResize="0"/>
          <p:nvPr/>
        </p:nvPicPr>
        <p:blipFill>
          <a:blip r:embed="rId7">
            <a:alphaModFix/>
          </a:blip>
          <a:stretch>
            <a:fillRect/>
          </a:stretch>
        </p:blipFill>
        <p:spPr>
          <a:xfrm>
            <a:off x="5098300" y="3870550"/>
            <a:ext cx="1183925" cy="751900"/>
          </a:xfrm>
          <a:prstGeom prst="rect">
            <a:avLst/>
          </a:prstGeom>
          <a:noFill/>
          <a:ln>
            <a:noFill/>
          </a:ln>
        </p:spPr>
      </p:pic>
      <p:graphicFrame>
        <p:nvGraphicFramePr>
          <p:cNvPr id="139" name="Google Shape;139;p20"/>
          <p:cNvGraphicFramePr/>
          <p:nvPr/>
        </p:nvGraphicFramePr>
        <p:xfrm>
          <a:off x="1249638" y="2439700"/>
          <a:ext cx="3000000" cy="3000000"/>
        </p:xfrm>
        <a:graphic>
          <a:graphicData uri="http://schemas.openxmlformats.org/drawingml/2006/table">
            <a:tbl>
              <a:tblPr>
                <a:noFill/>
                <a:tableStyleId>{14151F70-1101-4352-8899-61A261FAA7A6}</a:tableStyleId>
              </a:tblPr>
              <a:tblGrid>
                <a:gridCol w="2466375"/>
                <a:gridCol w="4178350"/>
              </a:tblGrid>
              <a:tr h="378725">
                <a:tc>
                  <a:txBody>
                    <a:bodyPr/>
                    <a:lstStyle/>
                    <a:p>
                      <a:pPr indent="0" lvl="0" marL="0" rtl="0" algn="l">
                        <a:spcBef>
                          <a:spcPts val="0"/>
                        </a:spcBef>
                        <a:spcAft>
                          <a:spcPts val="0"/>
                        </a:spcAft>
                        <a:buNone/>
                      </a:pPr>
                      <a:r>
                        <a:rPr lang="en" sz="900">
                          <a:latin typeface="Merriweather"/>
                          <a:ea typeface="Merriweather"/>
                          <a:cs typeface="Merriweather"/>
                          <a:sym typeface="Merriweather"/>
                        </a:rPr>
                        <a:t>Memory can be written to</a:t>
                      </a:r>
                      <a:endParaRPr sz="900">
                        <a:latin typeface="Merriweather"/>
                        <a:ea typeface="Merriweather"/>
                        <a:cs typeface="Merriweather"/>
                        <a:sym typeface="Merriweath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378725">
                <a:tc>
                  <a:txBody>
                    <a:bodyPr/>
                    <a:lstStyle/>
                    <a:p>
                      <a:pPr indent="0" lvl="0" marL="0" rtl="0" algn="l">
                        <a:spcBef>
                          <a:spcPts val="0"/>
                        </a:spcBef>
                        <a:spcAft>
                          <a:spcPts val="0"/>
                        </a:spcAft>
                        <a:buNone/>
                      </a:pPr>
                      <a:r>
                        <a:rPr lang="en" sz="900">
                          <a:latin typeface="Merriweather"/>
                          <a:ea typeface="Merriweather"/>
                          <a:cs typeface="Merriweather"/>
                          <a:sym typeface="Merriweather"/>
                        </a:rPr>
                        <a:t>Cache can be written to</a:t>
                      </a:r>
                      <a:endParaRPr sz="900">
                        <a:latin typeface="Merriweather"/>
                        <a:ea typeface="Merriweather"/>
                        <a:cs typeface="Merriweather"/>
                        <a:sym typeface="Merriweath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661450">
                <a:tc>
                  <a:txBody>
                    <a:bodyPr/>
                    <a:lstStyle/>
                    <a:p>
                      <a:pPr indent="0" lvl="0" marL="0" rtl="0" algn="l">
                        <a:spcBef>
                          <a:spcPts val="0"/>
                        </a:spcBef>
                        <a:spcAft>
                          <a:spcPts val="0"/>
                        </a:spcAft>
                        <a:buNone/>
                      </a:pPr>
                      <a:r>
                        <a:rPr lang="en" sz="900">
                          <a:latin typeface="Merriweather"/>
                          <a:ea typeface="Merriweather"/>
                          <a:cs typeface="Merriweather"/>
                          <a:sym typeface="Merriweather"/>
                        </a:rPr>
                        <a:t>All cacheline states can be reached</a:t>
                      </a:r>
                      <a:endParaRPr sz="900">
                        <a:latin typeface="Merriweather"/>
                        <a:ea typeface="Merriweather"/>
                        <a:cs typeface="Merriweather"/>
                        <a:sym typeface="Merriweath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r h="728900">
                <a:tc>
                  <a:txBody>
                    <a:bodyPr/>
                    <a:lstStyle/>
                    <a:p>
                      <a:pPr indent="0" lvl="0" marL="0" rtl="0" algn="l">
                        <a:spcBef>
                          <a:spcPts val="0"/>
                        </a:spcBef>
                        <a:spcAft>
                          <a:spcPts val="0"/>
                        </a:spcAft>
                        <a:buNone/>
                      </a:pPr>
                      <a:r>
                        <a:rPr lang="en" sz="900">
                          <a:latin typeface="Merriweather"/>
                          <a:ea typeface="Merriweather"/>
                          <a:cs typeface="Merriweather"/>
                          <a:sym typeface="Merriweather"/>
                        </a:rPr>
                        <a:t>All bus operations can occur</a:t>
                      </a:r>
                      <a:endParaRPr sz="900">
                        <a:latin typeface="Merriweather"/>
                        <a:ea typeface="Merriweather"/>
                        <a:cs typeface="Merriweather"/>
                        <a:sym typeface="Merriweathe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Verification</a:t>
            </a:r>
            <a:endParaRPr b="1" sz="2200">
              <a:solidFill>
                <a:srgbClr val="C8102E"/>
              </a:solidFill>
              <a:latin typeface="Open Sans ExtraBold"/>
              <a:ea typeface="Open Sans ExtraBold"/>
              <a:cs typeface="Open Sans ExtraBold"/>
              <a:sym typeface="Open Sans ExtraBold"/>
            </a:endParaRPr>
          </a:p>
        </p:txBody>
      </p:sp>
      <p:sp>
        <p:nvSpPr>
          <p:cNvPr id="147" name="Google Shape;147;p21"/>
          <p:cNvSpPr txBox="1"/>
          <p:nvPr/>
        </p:nvSpPr>
        <p:spPr>
          <a:xfrm>
            <a:off x="604525" y="1383104"/>
            <a:ext cx="7701300" cy="10884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Verify that the MESI protocol exhibits the coherency principles</a:t>
            </a:r>
            <a:endParaRPr>
              <a:solidFill>
                <a:srgbClr val="7A6E67"/>
              </a:solidFill>
              <a:latin typeface="Merriweather Light"/>
              <a:ea typeface="Merriweather Light"/>
              <a:cs typeface="Merriweather Light"/>
              <a:sym typeface="Merriweather Light"/>
            </a:endParaRPr>
          </a:p>
          <a:p>
            <a:pPr indent="-317500" lvl="1" marL="9144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LTL safety property that checks that the transitions defined by MESI do not violate coherency</a:t>
            </a:r>
            <a:endParaRPr>
              <a:solidFill>
                <a:srgbClr val="7A6E67"/>
              </a:solidFill>
              <a:latin typeface="Merriweather Light"/>
              <a:ea typeface="Merriweather Light"/>
              <a:cs typeface="Merriweather Light"/>
              <a:sym typeface="Merriweather Light"/>
            </a:endParaRPr>
          </a:p>
        </p:txBody>
      </p:sp>
      <p:cxnSp>
        <p:nvCxnSpPr>
          <p:cNvPr id="148" name="Google Shape;148;p21"/>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graphicFrame>
        <p:nvGraphicFramePr>
          <p:cNvPr id="149" name="Google Shape;149;p21"/>
          <p:cNvGraphicFramePr/>
          <p:nvPr/>
        </p:nvGraphicFramePr>
        <p:xfrm>
          <a:off x="604525" y="2647950"/>
          <a:ext cx="3000000" cy="3000000"/>
        </p:xfrm>
        <a:graphic>
          <a:graphicData uri="http://schemas.openxmlformats.org/drawingml/2006/table">
            <a:tbl>
              <a:tblPr>
                <a:noFill/>
                <a:tableStyleId>{14151F70-1101-4352-8899-61A261FAA7A6}</a:tableStyleId>
              </a:tblPr>
              <a:tblGrid>
                <a:gridCol w="662875"/>
                <a:gridCol w="616100"/>
                <a:gridCol w="823200"/>
              </a:tblGrid>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Tag</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Data</a:t>
                      </a:r>
                      <a:endParaRPr sz="1200">
                        <a:latin typeface="Courier New"/>
                        <a:ea typeface="Courier New"/>
                        <a:cs typeface="Courier New"/>
                        <a:sym typeface="Courier New"/>
                      </a:endParaRPr>
                    </a:p>
                  </a:txBody>
                  <a:tcPr marT="91425" marB="91425" marR="91425" marL="91425"/>
                </a:tc>
              </a:tr>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M</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0x01</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0x00</a:t>
                      </a:r>
                      <a:endParaRPr sz="1200">
                        <a:latin typeface="Courier New"/>
                        <a:ea typeface="Courier New"/>
                        <a:cs typeface="Courier New"/>
                        <a:sym typeface="Courier New"/>
                      </a:endParaRPr>
                    </a:p>
                  </a:txBody>
                  <a:tcPr marT="91425" marB="91425" marR="91425" marL="91425"/>
                </a:tc>
              </a:tr>
            </a:tbl>
          </a:graphicData>
        </a:graphic>
      </p:graphicFrame>
      <p:graphicFrame>
        <p:nvGraphicFramePr>
          <p:cNvPr id="150" name="Google Shape;150;p21"/>
          <p:cNvGraphicFramePr/>
          <p:nvPr/>
        </p:nvGraphicFramePr>
        <p:xfrm>
          <a:off x="2823725" y="2647950"/>
          <a:ext cx="3000000" cy="3000000"/>
        </p:xfrm>
        <a:graphic>
          <a:graphicData uri="http://schemas.openxmlformats.org/drawingml/2006/table">
            <a:tbl>
              <a:tblPr>
                <a:noFill/>
                <a:tableStyleId>{14151F70-1101-4352-8899-61A261FAA7A6}</a:tableStyleId>
              </a:tblPr>
              <a:tblGrid>
                <a:gridCol w="662875"/>
                <a:gridCol w="616100"/>
                <a:gridCol w="823200"/>
              </a:tblGrid>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Tag</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Data</a:t>
                      </a:r>
                      <a:endParaRPr sz="1200">
                        <a:latin typeface="Courier New"/>
                        <a:ea typeface="Courier New"/>
                        <a:cs typeface="Courier New"/>
                        <a:sym typeface="Courier New"/>
                      </a:endParaRPr>
                    </a:p>
                  </a:txBody>
                  <a:tcPr marT="91425" marB="91425" marR="91425" marL="91425"/>
                </a:tc>
              </a:tr>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I</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0x01</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0x01</a:t>
                      </a:r>
                      <a:endParaRPr sz="1200">
                        <a:latin typeface="Courier New"/>
                        <a:ea typeface="Courier New"/>
                        <a:cs typeface="Courier New"/>
                        <a:sym typeface="Courier New"/>
                      </a:endParaRPr>
                    </a:p>
                  </a:txBody>
                  <a:tcPr marT="91425" marB="91425" marR="91425" marL="91425"/>
                </a:tc>
              </a:tr>
            </a:tbl>
          </a:graphicData>
        </a:graphic>
      </p:graphicFrame>
      <p:graphicFrame>
        <p:nvGraphicFramePr>
          <p:cNvPr id="151" name="Google Shape;151;p21"/>
          <p:cNvGraphicFramePr/>
          <p:nvPr/>
        </p:nvGraphicFramePr>
        <p:xfrm>
          <a:off x="604525" y="3867150"/>
          <a:ext cx="3000000" cy="3000000"/>
        </p:xfrm>
        <a:graphic>
          <a:graphicData uri="http://schemas.openxmlformats.org/drawingml/2006/table">
            <a:tbl>
              <a:tblPr>
                <a:noFill/>
                <a:tableStyleId>{14151F70-1101-4352-8899-61A261FAA7A6}</a:tableStyleId>
              </a:tblPr>
              <a:tblGrid>
                <a:gridCol w="662875"/>
                <a:gridCol w="616100"/>
                <a:gridCol w="823200"/>
              </a:tblGrid>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Tag</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Data</a:t>
                      </a:r>
                      <a:endParaRPr sz="1200">
                        <a:latin typeface="Courier New"/>
                        <a:ea typeface="Courier New"/>
                        <a:cs typeface="Courier New"/>
                        <a:sym typeface="Courier New"/>
                      </a:endParaRPr>
                    </a:p>
                  </a:txBody>
                  <a:tcPr marT="91425" marB="91425" marR="91425" marL="91425"/>
                </a:tc>
              </a:tr>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M</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0x00</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0x00</a:t>
                      </a:r>
                      <a:endParaRPr sz="1200">
                        <a:latin typeface="Courier New"/>
                        <a:ea typeface="Courier New"/>
                        <a:cs typeface="Courier New"/>
                        <a:sym typeface="Courier New"/>
                      </a:endParaRPr>
                    </a:p>
                  </a:txBody>
                  <a:tcPr marT="91425" marB="91425" marR="91425" marL="91425"/>
                </a:tc>
              </a:tr>
            </a:tbl>
          </a:graphicData>
        </a:graphic>
      </p:graphicFrame>
      <p:graphicFrame>
        <p:nvGraphicFramePr>
          <p:cNvPr id="152" name="Google Shape;152;p21"/>
          <p:cNvGraphicFramePr/>
          <p:nvPr/>
        </p:nvGraphicFramePr>
        <p:xfrm>
          <a:off x="2823725" y="3867150"/>
          <a:ext cx="3000000" cy="3000000"/>
        </p:xfrm>
        <a:graphic>
          <a:graphicData uri="http://schemas.openxmlformats.org/drawingml/2006/table">
            <a:tbl>
              <a:tblPr>
                <a:noFill/>
                <a:tableStyleId>{14151F70-1101-4352-8899-61A261FAA7A6}</a:tableStyleId>
              </a:tblPr>
              <a:tblGrid>
                <a:gridCol w="662875"/>
                <a:gridCol w="616100"/>
                <a:gridCol w="823200"/>
              </a:tblGrid>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Tag</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Data</a:t>
                      </a:r>
                      <a:endParaRPr sz="1200">
                        <a:latin typeface="Courier New"/>
                        <a:ea typeface="Courier New"/>
                        <a:cs typeface="Courier New"/>
                        <a:sym typeface="Courier New"/>
                      </a:endParaRPr>
                    </a:p>
                  </a:txBody>
                  <a:tcPr marT="91425" marB="91425" marR="91425" marL="91425"/>
                </a:tc>
              </a:tr>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M</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0x00</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0x01</a:t>
                      </a:r>
                      <a:endParaRPr sz="1200">
                        <a:latin typeface="Courier New"/>
                        <a:ea typeface="Courier New"/>
                        <a:cs typeface="Courier New"/>
                        <a:sym typeface="Courier New"/>
                      </a:endParaRPr>
                    </a:p>
                  </a:txBody>
                  <a:tcPr marT="91425" marB="91425" marR="91425" marL="91425"/>
                </a:tc>
              </a:tr>
            </a:tbl>
          </a:graphicData>
        </a:graphic>
      </p:graphicFrame>
      <p:sp>
        <p:nvSpPr>
          <p:cNvPr id="153" name="Google Shape;153;p21"/>
          <p:cNvSpPr txBox="1"/>
          <p:nvPr/>
        </p:nvSpPr>
        <p:spPr>
          <a:xfrm>
            <a:off x="604563" y="3526350"/>
            <a:ext cx="21021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Cache 1</a:t>
            </a:r>
            <a:endParaRPr>
              <a:latin typeface="Courier New"/>
              <a:ea typeface="Courier New"/>
              <a:cs typeface="Courier New"/>
              <a:sym typeface="Courier New"/>
            </a:endParaRPr>
          </a:p>
        </p:txBody>
      </p:sp>
      <p:sp>
        <p:nvSpPr>
          <p:cNvPr id="154" name="Google Shape;154;p21"/>
          <p:cNvSpPr txBox="1"/>
          <p:nvPr/>
        </p:nvSpPr>
        <p:spPr>
          <a:xfrm>
            <a:off x="2814363" y="3526350"/>
            <a:ext cx="21021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Cache 2</a:t>
            </a:r>
            <a:endParaRPr>
              <a:latin typeface="Courier New"/>
              <a:ea typeface="Courier New"/>
              <a:cs typeface="Courier New"/>
              <a:sym typeface="Courier New"/>
            </a:endParaRPr>
          </a:p>
        </p:txBody>
      </p:sp>
      <p:sp>
        <p:nvSpPr>
          <p:cNvPr id="155" name="Google Shape;155;p21"/>
          <p:cNvSpPr txBox="1"/>
          <p:nvPr/>
        </p:nvSpPr>
        <p:spPr>
          <a:xfrm>
            <a:off x="604563" y="2307150"/>
            <a:ext cx="21021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Cache 1</a:t>
            </a:r>
            <a:endParaRPr>
              <a:latin typeface="Courier New"/>
              <a:ea typeface="Courier New"/>
              <a:cs typeface="Courier New"/>
              <a:sym typeface="Courier New"/>
            </a:endParaRPr>
          </a:p>
        </p:txBody>
      </p:sp>
      <p:sp>
        <p:nvSpPr>
          <p:cNvPr id="156" name="Google Shape;156;p21"/>
          <p:cNvSpPr txBox="1"/>
          <p:nvPr/>
        </p:nvSpPr>
        <p:spPr>
          <a:xfrm>
            <a:off x="2814363" y="2307150"/>
            <a:ext cx="21021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Cache 2</a:t>
            </a:r>
            <a:endParaRPr>
              <a:latin typeface="Courier New"/>
              <a:ea typeface="Courier New"/>
              <a:cs typeface="Courier New"/>
              <a:sym typeface="Courier New"/>
            </a:endParaRPr>
          </a:p>
        </p:txBody>
      </p:sp>
      <p:sp>
        <p:nvSpPr>
          <p:cNvPr id="157" name="Google Shape;157;p21"/>
          <p:cNvSpPr txBox="1"/>
          <p:nvPr/>
        </p:nvSpPr>
        <p:spPr>
          <a:xfrm>
            <a:off x="4730275" y="3372897"/>
            <a:ext cx="5469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CC4125"/>
                </a:solidFill>
                <a:latin typeface="Courier New"/>
                <a:ea typeface="Courier New"/>
                <a:cs typeface="Courier New"/>
                <a:sym typeface="Courier New"/>
              </a:rPr>
              <a:t>𐄂</a:t>
            </a:r>
            <a:endParaRPr b="1" sz="4000">
              <a:solidFill>
                <a:srgbClr val="CC4125"/>
              </a:solidFill>
              <a:latin typeface="Courier New"/>
              <a:ea typeface="Courier New"/>
              <a:cs typeface="Courier New"/>
              <a:sym typeface="Courier New"/>
            </a:endParaRPr>
          </a:p>
        </p:txBody>
      </p:sp>
      <p:sp>
        <p:nvSpPr>
          <p:cNvPr id="158" name="Google Shape;158;p21"/>
          <p:cNvSpPr txBox="1"/>
          <p:nvPr/>
        </p:nvSpPr>
        <p:spPr>
          <a:xfrm>
            <a:off x="4730275" y="2151600"/>
            <a:ext cx="546900" cy="8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38761D"/>
                </a:solidFill>
                <a:latin typeface="Courier New"/>
                <a:ea typeface="Courier New"/>
                <a:cs typeface="Courier New"/>
                <a:sym typeface="Courier New"/>
              </a:rPr>
              <a:t>✓</a:t>
            </a:r>
            <a:endParaRPr sz="4000">
              <a:solidFill>
                <a:srgbClr val="38761D"/>
              </a:solidFill>
              <a:latin typeface="Courier New"/>
              <a:ea typeface="Courier New"/>
              <a:cs typeface="Courier New"/>
              <a:sym typeface="Courier New"/>
            </a:endParaRPr>
          </a:p>
        </p:txBody>
      </p:sp>
      <p:graphicFrame>
        <p:nvGraphicFramePr>
          <p:cNvPr id="159" name="Google Shape;159;p21"/>
          <p:cNvGraphicFramePr/>
          <p:nvPr/>
        </p:nvGraphicFramePr>
        <p:xfrm>
          <a:off x="6028750" y="2151600"/>
          <a:ext cx="3000000" cy="3000000"/>
        </p:xfrm>
        <a:graphic>
          <a:graphicData uri="http://schemas.openxmlformats.org/drawingml/2006/table">
            <a:tbl>
              <a:tblPr>
                <a:noFill/>
                <a:tableStyleId>{14151F70-1101-4352-8899-61A261FAA7A6}</a:tableStyleId>
              </a:tblPr>
              <a:tblGrid>
                <a:gridCol w="467800"/>
                <a:gridCol w="467800"/>
                <a:gridCol w="467800"/>
                <a:gridCol w="467800"/>
                <a:gridCol w="467800"/>
              </a:tblGrid>
              <a:tr h="472425">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en"/>
                        <a:t>M</a:t>
                      </a:r>
                      <a:endParaRPr/>
                    </a:p>
                  </a:txBody>
                  <a:tcPr marT="91425" marB="91425" marR="91425" marL="91425" anchor="ctr"/>
                </a:tc>
                <a:tc>
                  <a:txBody>
                    <a:bodyPr/>
                    <a:lstStyle/>
                    <a:p>
                      <a:pPr indent="0" lvl="0" marL="0" rtl="0" algn="ctr">
                        <a:spcBef>
                          <a:spcPts val="0"/>
                        </a:spcBef>
                        <a:spcAft>
                          <a:spcPts val="0"/>
                        </a:spcAft>
                        <a:buNone/>
                      </a:pPr>
                      <a:r>
                        <a:rPr lang="en"/>
                        <a:t>E</a:t>
                      </a:r>
                      <a:endParaRPr/>
                    </a:p>
                  </a:txBody>
                  <a:tcPr marT="91425" marB="91425" marR="91425" marL="91425" anchor="ctr"/>
                </a:tc>
                <a:tc>
                  <a:txBody>
                    <a:bodyPr/>
                    <a:lstStyle/>
                    <a:p>
                      <a:pPr indent="0" lvl="0" marL="0" rtl="0" algn="ctr">
                        <a:spcBef>
                          <a:spcPts val="0"/>
                        </a:spcBef>
                        <a:spcAft>
                          <a:spcPts val="0"/>
                        </a:spcAft>
                        <a:buNone/>
                      </a:pPr>
                      <a:r>
                        <a:rPr lang="en"/>
                        <a:t>S</a:t>
                      </a:r>
                      <a:endParaRPr/>
                    </a:p>
                  </a:txBody>
                  <a:tcPr marT="91425" marB="91425" marR="91425" marL="91425" anchor="ctr"/>
                </a:tc>
                <a:tc>
                  <a:txBody>
                    <a:bodyPr/>
                    <a:lstStyle/>
                    <a:p>
                      <a:pPr indent="0" lvl="0" marL="0" rtl="0" algn="ctr">
                        <a:spcBef>
                          <a:spcPts val="0"/>
                        </a:spcBef>
                        <a:spcAft>
                          <a:spcPts val="0"/>
                        </a:spcAft>
                        <a:buNone/>
                      </a:pPr>
                      <a:r>
                        <a:rPr lang="en"/>
                        <a:t>I</a:t>
                      </a:r>
                      <a:endParaRPr/>
                    </a:p>
                  </a:txBody>
                  <a:tcPr marT="91425" marB="91425" marR="91425" marL="91425" anchor="ctr"/>
                </a:tc>
              </a:tr>
              <a:tr h="472425">
                <a:tc>
                  <a:txBody>
                    <a:bodyPr/>
                    <a:lstStyle/>
                    <a:p>
                      <a:pPr indent="0" lvl="0" marL="0" rtl="0" algn="ctr">
                        <a:spcBef>
                          <a:spcPts val="0"/>
                        </a:spcBef>
                        <a:spcAft>
                          <a:spcPts val="0"/>
                        </a:spcAft>
                        <a:buNone/>
                      </a:pPr>
                      <a:r>
                        <a:rPr lang="en"/>
                        <a:t>M</a:t>
                      </a:r>
                      <a:endParaRPr/>
                    </a:p>
                  </a:txBody>
                  <a:tcPr marT="91425" marB="91425" marR="91425" marL="91425" anchor="ctr"/>
                </a:tc>
                <a:tc>
                  <a:txBody>
                    <a:bodyPr/>
                    <a:lstStyle/>
                    <a:p>
                      <a:pPr indent="0" lvl="0" marL="0" rtl="0" algn="ctr">
                        <a:spcBef>
                          <a:spcPts val="0"/>
                        </a:spcBef>
                        <a:spcAft>
                          <a:spcPts val="0"/>
                        </a:spcAft>
                        <a:buNone/>
                      </a:pPr>
                      <a:r>
                        <a:rPr b="1" lang="en" sz="1900">
                          <a:solidFill>
                            <a:srgbClr val="CC4125"/>
                          </a:solidFill>
                        </a:rPr>
                        <a:t>𐄂</a:t>
                      </a:r>
                      <a:endParaRPr b="1" sz="1900">
                        <a:solidFill>
                          <a:srgbClr val="CC4125"/>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CC4125"/>
                          </a:solidFill>
                        </a:rPr>
                        <a:t>𐄂</a:t>
                      </a:r>
                      <a:endParaRPr b="1" sz="1900">
                        <a:solidFill>
                          <a:srgbClr val="CC4125"/>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CC4125"/>
                          </a:solidFill>
                        </a:rPr>
                        <a:t>𐄂</a:t>
                      </a:r>
                      <a:endParaRPr b="1" sz="1900">
                        <a:solidFill>
                          <a:srgbClr val="CC4125"/>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38761D"/>
                          </a:solidFill>
                        </a:rPr>
                        <a:t>✓</a:t>
                      </a:r>
                      <a:endParaRPr b="1" sz="1900">
                        <a:solidFill>
                          <a:srgbClr val="38761D"/>
                        </a:solidFill>
                      </a:endParaRPr>
                    </a:p>
                  </a:txBody>
                  <a:tcPr marT="91425" marB="91425" marR="91425" marL="91425" anchor="ctr"/>
                </a:tc>
              </a:tr>
              <a:tr h="472425">
                <a:tc>
                  <a:txBody>
                    <a:bodyPr/>
                    <a:lstStyle/>
                    <a:p>
                      <a:pPr indent="0" lvl="0" marL="0" rtl="0" algn="ctr">
                        <a:spcBef>
                          <a:spcPts val="0"/>
                        </a:spcBef>
                        <a:spcAft>
                          <a:spcPts val="0"/>
                        </a:spcAft>
                        <a:buNone/>
                      </a:pPr>
                      <a:r>
                        <a:rPr lang="en"/>
                        <a:t>E</a:t>
                      </a:r>
                      <a:endParaRPr/>
                    </a:p>
                  </a:txBody>
                  <a:tcPr marT="91425" marB="91425" marR="91425" marL="91425" anchor="ctr"/>
                </a:tc>
                <a:tc>
                  <a:txBody>
                    <a:bodyPr/>
                    <a:lstStyle/>
                    <a:p>
                      <a:pPr indent="0" lvl="0" marL="0" rtl="0" algn="ctr">
                        <a:spcBef>
                          <a:spcPts val="0"/>
                        </a:spcBef>
                        <a:spcAft>
                          <a:spcPts val="0"/>
                        </a:spcAft>
                        <a:buNone/>
                      </a:pPr>
                      <a:r>
                        <a:rPr b="1" lang="en" sz="1900">
                          <a:solidFill>
                            <a:srgbClr val="CC4125"/>
                          </a:solidFill>
                        </a:rPr>
                        <a:t>𐄂</a:t>
                      </a:r>
                      <a:endParaRPr b="1" sz="1900">
                        <a:solidFill>
                          <a:srgbClr val="CC4125"/>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CC4125"/>
                          </a:solidFill>
                        </a:rPr>
                        <a:t>𐄂</a:t>
                      </a:r>
                      <a:endParaRPr b="1" sz="1900">
                        <a:solidFill>
                          <a:srgbClr val="CC4125"/>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CC4125"/>
                          </a:solidFill>
                        </a:rPr>
                        <a:t>𐄂</a:t>
                      </a:r>
                      <a:endParaRPr b="1" sz="1900">
                        <a:solidFill>
                          <a:srgbClr val="CC4125"/>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38761D"/>
                          </a:solidFill>
                        </a:rPr>
                        <a:t>✓</a:t>
                      </a:r>
                      <a:endParaRPr b="1" sz="1900">
                        <a:solidFill>
                          <a:srgbClr val="38761D"/>
                        </a:solidFill>
                      </a:endParaRPr>
                    </a:p>
                  </a:txBody>
                  <a:tcPr marT="91425" marB="91425" marR="91425" marL="91425" anchor="ctr"/>
                </a:tc>
              </a:tr>
              <a:tr h="472425">
                <a:tc>
                  <a:txBody>
                    <a:bodyPr/>
                    <a:lstStyle/>
                    <a:p>
                      <a:pPr indent="0" lvl="0" marL="0" rtl="0" algn="ctr">
                        <a:spcBef>
                          <a:spcPts val="0"/>
                        </a:spcBef>
                        <a:spcAft>
                          <a:spcPts val="0"/>
                        </a:spcAft>
                        <a:buNone/>
                      </a:pPr>
                      <a:r>
                        <a:rPr lang="en"/>
                        <a:t>S</a:t>
                      </a:r>
                      <a:endParaRPr/>
                    </a:p>
                  </a:txBody>
                  <a:tcPr marT="91425" marB="91425" marR="91425" marL="91425" anchor="ctr"/>
                </a:tc>
                <a:tc>
                  <a:txBody>
                    <a:bodyPr/>
                    <a:lstStyle/>
                    <a:p>
                      <a:pPr indent="0" lvl="0" marL="0" rtl="0" algn="ctr">
                        <a:spcBef>
                          <a:spcPts val="0"/>
                        </a:spcBef>
                        <a:spcAft>
                          <a:spcPts val="0"/>
                        </a:spcAft>
                        <a:buNone/>
                      </a:pPr>
                      <a:r>
                        <a:rPr b="1" lang="en" sz="1900">
                          <a:solidFill>
                            <a:srgbClr val="CC4125"/>
                          </a:solidFill>
                        </a:rPr>
                        <a:t>𐄂</a:t>
                      </a:r>
                      <a:endParaRPr b="1" sz="1900">
                        <a:solidFill>
                          <a:srgbClr val="CC4125"/>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CC4125"/>
                          </a:solidFill>
                        </a:rPr>
                        <a:t>𐄂</a:t>
                      </a:r>
                      <a:endParaRPr b="1" sz="1900">
                        <a:solidFill>
                          <a:srgbClr val="CC4125"/>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38761D"/>
                          </a:solidFill>
                        </a:rPr>
                        <a:t>✓</a:t>
                      </a:r>
                      <a:endParaRPr b="1" sz="1900">
                        <a:solidFill>
                          <a:srgbClr val="38761D"/>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38761D"/>
                          </a:solidFill>
                        </a:rPr>
                        <a:t>✓</a:t>
                      </a:r>
                      <a:endParaRPr b="1" sz="1900">
                        <a:solidFill>
                          <a:srgbClr val="38761D"/>
                        </a:solidFill>
                      </a:endParaRPr>
                    </a:p>
                  </a:txBody>
                  <a:tcPr marT="91425" marB="91425" marR="91425" marL="91425" anchor="ctr"/>
                </a:tc>
              </a:tr>
              <a:tr h="472425">
                <a:tc>
                  <a:txBody>
                    <a:bodyPr/>
                    <a:lstStyle/>
                    <a:p>
                      <a:pPr indent="0" lvl="0" marL="0" rtl="0" algn="ctr">
                        <a:spcBef>
                          <a:spcPts val="0"/>
                        </a:spcBef>
                        <a:spcAft>
                          <a:spcPts val="0"/>
                        </a:spcAft>
                        <a:buNone/>
                      </a:pPr>
                      <a:r>
                        <a:rPr lang="en"/>
                        <a:t>I</a:t>
                      </a:r>
                      <a:endParaRPr/>
                    </a:p>
                  </a:txBody>
                  <a:tcPr marT="91425" marB="91425" marR="91425" marL="91425" anchor="ctr"/>
                </a:tc>
                <a:tc>
                  <a:txBody>
                    <a:bodyPr/>
                    <a:lstStyle/>
                    <a:p>
                      <a:pPr indent="0" lvl="0" marL="0" rtl="0" algn="ctr">
                        <a:spcBef>
                          <a:spcPts val="0"/>
                        </a:spcBef>
                        <a:spcAft>
                          <a:spcPts val="0"/>
                        </a:spcAft>
                        <a:buNone/>
                      </a:pPr>
                      <a:r>
                        <a:rPr b="1" lang="en" sz="1900">
                          <a:solidFill>
                            <a:srgbClr val="38761D"/>
                          </a:solidFill>
                        </a:rPr>
                        <a:t>✓</a:t>
                      </a:r>
                      <a:endParaRPr b="1" sz="1900">
                        <a:solidFill>
                          <a:srgbClr val="38761D"/>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38761D"/>
                          </a:solidFill>
                        </a:rPr>
                        <a:t>✓</a:t>
                      </a:r>
                      <a:endParaRPr b="1" sz="1900">
                        <a:solidFill>
                          <a:srgbClr val="38761D"/>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38761D"/>
                          </a:solidFill>
                        </a:rPr>
                        <a:t>✓</a:t>
                      </a:r>
                      <a:endParaRPr b="1" sz="1900">
                        <a:solidFill>
                          <a:srgbClr val="38761D"/>
                        </a:solidFill>
                      </a:endParaRPr>
                    </a:p>
                  </a:txBody>
                  <a:tcPr marT="91425" marB="91425" marR="91425" marL="91425" anchor="ctr"/>
                </a:tc>
                <a:tc>
                  <a:txBody>
                    <a:bodyPr/>
                    <a:lstStyle/>
                    <a:p>
                      <a:pPr indent="0" lvl="0" marL="0" rtl="0" algn="ctr">
                        <a:spcBef>
                          <a:spcPts val="0"/>
                        </a:spcBef>
                        <a:spcAft>
                          <a:spcPts val="0"/>
                        </a:spcAft>
                        <a:buNone/>
                      </a:pPr>
                      <a:r>
                        <a:rPr b="1" lang="en" sz="1900">
                          <a:solidFill>
                            <a:srgbClr val="38761D"/>
                          </a:solidFill>
                        </a:rPr>
                        <a:t>✓</a:t>
                      </a:r>
                      <a:endParaRPr b="1" sz="1900">
                        <a:solidFill>
                          <a:srgbClr val="38761D"/>
                        </a:solidFill>
                      </a:endParaRPr>
                    </a:p>
                  </a:txBody>
                  <a:tcPr marT="91425" marB="91425" marR="91425" marL="9142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2"/>
          <p:cNvSpPr txBox="1"/>
          <p:nvPr/>
        </p:nvSpPr>
        <p:spPr>
          <a:xfrm>
            <a:off x="604525" y="583100"/>
            <a:ext cx="5595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Verification</a:t>
            </a:r>
            <a:endParaRPr b="1" sz="2200">
              <a:solidFill>
                <a:srgbClr val="C8102E"/>
              </a:solidFill>
              <a:latin typeface="Open Sans ExtraBold"/>
              <a:ea typeface="Open Sans ExtraBold"/>
              <a:cs typeface="Open Sans ExtraBold"/>
              <a:sym typeface="Open Sans ExtraBold"/>
            </a:endParaRPr>
          </a:p>
        </p:txBody>
      </p:sp>
      <p:sp>
        <p:nvSpPr>
          <p:cNvPr id="167" name="Google Shape;167;p22"/>
          <p:cNvSpPr txBox="1"/>
          <p:nvPr/>
        </p:nvSpPr>
        <p:spPr>
          <a:xfrm>
            <a:off x="604525" y="1383104"/>
            <a:ext cx="7701300" cy="1088400"/>
          </a:xfrm>
          <a:prstGeom prst="rect">
            <a:avLst/>
          </a:prstGeom>
          <a:noFill/>
          <a:ln>
            <a:noFill/>
          </a:ln>
        </p:spPr>
        <p:txBody>
          <a:bodyPr anchorCtr="0" anchor="t" bIns="45700" lIns="91425" spcFirstLastPara="1" rIns="91425" wrap="square" tIns="45700">
            <a:noAutofit/>
          </a:bodyPr>
          <a:lstStyle/>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Verify that the MESI protocol exhibits the coherency principles</a:t>
            </a:r>
            <a:endParaRPr>
              <a:solidFill>
                <a:srgbClr val="7A6E67"/>
              </a:solidFill>
              <a:latin typeface="Merriweather Light"/>
              <a:ea typeface="Merriweather Light"/>
              <a:cs typeface="Merriweather Light"/>
              <a:sym typeface="Merriweather Light"/>
            </a:endParaRPr>
          </a:p>
          <a:p>
            <a:pPr indent="-317500" lvl="1" marL="9144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LTL safety property that checks that the transitions defined by MESI do not violate coherency</a:t>
            </a:r>
            <a:endParaRPr>
              <a:solidFill>
                <a:srgbClr val="7A6E67"/>
              </a:solidFill>
              <a:latin typeface="Merriweather Light"/>
              <a:ea typeface="Merriweather Light"/>
              <a:cs typeface="Merriweather Light"/>
              <a:sym typeface="Merriweather Light"/>
            </a:endParaRPr>
          </a:p>
        </p:txBody>
      </p:sp>
      <p:cxnSp>
        <p:nvCxnSpPr>
          <p:cNvPr id="168" name="Google Shape;168;p22"/>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pic>
        <p:nvPicPr>
          <p:cNvPr id="169" name="Google Shape;169;p22"/>
          <p:cNvPicPr preferRelativeResize="0"/>
          <p:nvPr/>
        </p:nvPicPr>
        <p:blipFill>
          <a:blip r:embed="rId3">
            <a:alphaModFix/>
          </a:blip>
          <a:stretch>
            <a:fillRect/>
          </a:stretch>
        </p:blipFill>
        <p:spPr>
          <a:xfrm>
            <a:off x="5503806" y="3383600"/>
            <a:ext cx="3466469" cy="1242925"/>
          </a:xfrm>
          <a:prstGeom prst="rect">
            <a:avLst/>
          </a:prstGeom>
          <a:noFill/>
          <a:ln>
            <a:noFill/>
          </a:ln>
        </p:spPr>
      </p:pic>
      <p:graphicFrame>
        <p:nvGraphicFramePr>
          <p:cNvPr id="170" name="Google Shape;170;p22"/>
          <p:cNvGraphicFramePr/>
          <p:nvPr/>
        </p:nvGraphicFramePr>
        <p:xfrm>
          <a:off x="604525" y="2647950"/>
          <a:ext cx="3000000" cy="3000000"/>
        </p:xfrm>
        <a:graphic>
          <a:graphicData uri="http://schemas.openxmlformats.org/drawingml/2006/table">
            <a:tbl>
              <a:tblPr>
                <a:noFill/>
                <a:tableStyleId>{14151F70-1101-4352-8899-61A261FAA7A6}</a:tableStyleId>
              </a:tblPr>
              <a:tblGrid>
                <a:gridCol w="662875"/>
                <a:gridCol w="616100"/>
                <a:gridCol w="823200"/>
              </a:tblGrid>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Tag</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Data</a:t>
                      </a:r>
                      <a:endParaRPr sz="1200">
                        <a:latin typeface="Courier New"/>
                        <a:ea typeface="Courier New"/>
                        <a:cs typeface="Courier New"/>
                        <a:sym typeface="Courier New"/>
                      </a:endParaRPr>
                    </a:p>
                  </a:txBody>
                  <a:tcPr marT="91425" marB="91425" marR="91425" marL="91425"/>
                </a:tc>
              </a:tr>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M</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0x01</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0x00</a:t>
                      </a:r>
                      <a:endParaRPr sz="1200">
                        <a:latin typeface="Courier New"/>
                        <a:ea typeface="Courier New"/>
                        <a:cs typeface="Courier New"/>
                        <a:sym typeface="Courier New"/>
                      </a:endParaRPr>
                    </a:p>
                  </a:txBody>
                  <a:tcPr marT="91425" marB="91425" marR="91425" marL="91425"/>
                </a:tc>
              </a:tr>
            </a:tbl>
          </a:graphicData>
        </a:graphic>
      </p:graphicFrame>
      <p:graphicFrame>
        <p:nvGraphicFramePr>
          <p:cNvPr id="171" name="Google Shape;171;p22"/>
          <p:cNvGraphicFramePr/>
          <p:nvPr/>
        </p:nvGraphicFramePr>
        <p:xfrm>
          <a:off x="2823725" y="2647950"/>
          <a:ext cx="3000000" cy="3000000"/>
        </p:xfrm>
        <a:graphic>
          <a:graphicData uri="http://schemas.openxmlformats.org/drawingml/2006/table">
            <a:tbl>
              <a:tblPr>
                <a:noFill/>
                <a:tableStyleId>{14151F70-1101-4352-8899-61A261FAA7A6}</a:tableStyleId>
              </a:tblPr>
              <a:tblGrid>
                <a:gridCol w="662875"/>
                <a:gridCol w="616100"/>
                <a:gridCol w="823200"/>
              </a:tblGrid>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Tag</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Data</a:t>
                      </a:r>
                      <a:endParaRPr sz="1200">
                        <a:latin typeface="Courier New"/>
                        <a:ea typeface="Courier New"/>
                        <a:cs typeface="Courier New"/>
                        <a:sym typeface="Courier New"/>
                      </a:endParaRPr>
                    </a:p>
                  </a:txBody>
                  <a:tcPr marT="91425" marB="91425" marR="91425" marL="91425"/>
                </a:tc>
              </a:tr>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I</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0x01</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0x01</a:t>
                      </a:r>
                      <a:endParaRPr sz="1200">
                        <a:latin typeface="Courier New"/>
                        <a:ea typeface="Courier New"/>
                        <a:cs typeface="Courier New"/>
                        <a:sym typeface="Courier New"/>
                      </a:endParaRPr>
                    </a:p>
                  </a:txBody>
                  <a:tcPr marT="91425" marB="91425" marR="91425" marL="91425"/>
                </a:tc>
              </a:tr>
            </a:tbl>
          </a:graphicData>
        </a:graphic>
      </p:graphicFrame>
      <p:graphicFrame>
        <p:nvGraphicFramePr>
          <p:cNvPr id="172" name="Google Shape;172;p22"/>
          <p:cNvGraphicFramePr/>
          <p:nvPr/>
        </p:nvGraphicFramePr>
        <p:xfrm>
          <a:off x="604525" y="3867150"/>
          <a:ext cx="3000000" cy="3000000"/>
        </p:xfrm>
        <a:graphic>
          <a:graphicData uri="http://schemas.openxmlformats.org/drawingml/2006/table">
            <a:tbl>
              <a:tblPr>
                <a:noFill/>
                <a:tableStyleId>{14151F70-1101-4352-8899-61A261FAA7A6}</a:tableStyleId>
              </a:tblPr>
              <a:tblGrid>
                <a:gridCol w="662875"/>
                <a:gridCol w="616100"/>
                <a:gridCol w="823200"/>
              </a:tblGrid>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Tag</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Data</a:t>
                      </a:r>
                      <a:endParaRPr sz="1200">
                        <a:latin typeface="Courier New"/>
                        <a:ea typeface="Courier New"/>
                        <a:cs typeface="Courier New"/>
                        <a:sym typeface="Courier New"/>
                      </a:endParaRPr>
                    </a:p>
                  </a:txBody>
                  <a:tcPr marT="91425" marB="91425" marR="91425" marL="91425"/>
                </a:tc>
              </a:tr>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M</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0x00</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0x00</a:t>
                      </a:r>
                      <a:endParaRPr sz="1200">
                        <a:latin typeface="Courier New"/>
                        <a:ea typeface="Courier New"/>
                        <a:cs typeface="Courier New"/>
                        <a:sym typeface="Courier New"/>
                      </a:endParaRPr>
                    </a:p>
                  </a:txBody>
                  <a:tcPr marT="91425" marB="91425" marR="91425" marL="91425"/>
                </a:tc>
              </a:tr>
            </a:tbl>
          </a:graphicData>
        </a:graphic>
      </p:graphicFrame>
      <p:graphicFrame>
        <p:nvGraphicFramePr>
          <p:cNvPr id="173" name="Google Shape;173;p22"/>
          <p:cNvGraphicFramePr/>
          <p:nvPr/>
        </p:nvGraphicFramePr>
        <p:xfrm>
          <a:off x="2823725" y="3867150"/>
          <a:ext cx="3000000" cy="3000000"/>
        </p:xfrm>
        <a:graphic>
          <a:graphicData uri="http://schemas.openxmlformats.org/drawingml/2006/table">
            <a:tbl>
              <a:tblPr>
                <a:noFill/>
                <a:tableStyleId>{14151F70-1101-4352-8899-61A261FAA7A6}</a:tableStyleId>
              </a:tblPr>
              <a:tblGrid>
                <a:gridCol w="662875"/>
                <a:gridCol w="616100"/>
                <a:gridCol w="823200"/>
              </a:tblGrid>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State</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Tag</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Data</a:t>
                      </a:r>
                      <a:endParaRPr sz="1200">
                        <a:latin typeface="Courier New"/>
                        <a:ea typeface="Courier New"/>
                        <a:cs typeface="Courier New"/>
                        <a:sym typeface="Courier New"/>
                      </a:endParaRPr>
                    </a:p>
                  </a:txBody>
                  <a:tcPr marT="91425" marB="91425" marR="91425" marL="91425"/>
                </a:tc>
              </a:tr>
              <a:tr h="340800">
                <a:tc>
                  <a:txBody>
                    <a:bodyPr/>
                    <a:lstStyle/>
                    <a:p>
                      <a:pPr indent="0" lvl="0" marL="0" rtl="0" algn="l">
                        <a:spcBef>
                          <a:spcPts val="0"/>
                        </a:spcBef>
                        <a:spcAft>
                          <a:spcPts val="0"/>
                        </a:spcAft>
                        <a:buNone/>
                      </a:pPr>
                      <a:r>
                        <a:rPr lang="en" sz="1200">
                          <a:latin typeface="Courier New"/>
                          <a:ea typeface="Courier New"/>
                          <a:cs typeface="Courier New"/>
                          <a:sym typeface="Courier New"/>
                        </a:rPr>
                        <a:t>S</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0x00</a:t>
                      </a:r>
                      <a:endParaRPr sz="1200">
                        <a:latin typeface="Courier New"/>
                        <a:ea typeface="Courier New"/>
                        <a:cs typeface="Courier New"/>
                        <a:sym typeface="Courier New"/>
                      </a:endParaRPr>
                    </a:p>
                  </a:txBody>
                  <a:tcPr marT="91425" marB="91425" marR="91425" marL="91425"/>
                </a:tc>
                <a:tc>
                  <a:txBody>
                    <a:bodyPr/>
                    <a:lstStyle/>
                    <a:p>
                      <a:pPr indent="0" lvl="0" marL="0" rtl="0" algn="l">
                        <a:spcBef>
                          <a:spcPts val="0"/>
                        </a:spcBef>
                        <a:spcAft>
                          <a:spcPts val="0"/>
                        </a:spcAft>
                        <a:buNone/>
                      </a:pPr>
                      <a:r>
                        <a:rPr lang="en" sz="1200">
                          <a:latin typeface="Courier New"/>
                          <a:ea typeface="Courier New"/>
                          <a:cs typeface="Courier New"/>
                          <a:sym typeface="Courier New"/>
                        </a:rPr>
                        <a:t>0x00</a:t>
                      </a:r>
                      <a:endParaRPr sz="1200">
                        <a:latin typeface="Courier New"/>
                        <a:ea typeface="Courier New"/>
                        <a:cs typeface="Courier New"/>
                        <a:sym typeface="Courier New"/>
                      </a:endParaRPr>
                    </a:p>
                  </a:txBody>
                  <a:tcPr marT="91425" marB="91425" marR="91425" marL="91425"/>
                </a:tc>
              </a:tr>
            </a:tbl>
          </a:graphicData>
        </a:graphic>
      </p:graphicFrame>
      <p:sp>
        <p:nvSpPr>
          <p:cNvPr id="174" name="Google Shape;174;p22"/>
          <p:cNvSpPr txBox="1"/>
          <p:nvPr/>
        </p:nvSpPr>
        <p:spPr>
          <a:xfrm>
            <a:off x="604563" y="3526350"/>
            <a:ext cx="21021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Cache 1</a:t>
            </a:r>
            <a:endParaRPr>
              <a:latin typeface="Courier New"/>
              <a:ea typeface="Courier New"/>
              <a:cs typeface="Courier New"/>
              <a:sym typeface="Courier New"/>
            </a:endParaRPr>
          </a:p>
        </p:txBody>
      </p:sp>
      <p:sp>
        <p:nvSpPr>
          <p:cNvPr id="175" name="Google Shape;175;p22"/>
          <p:cNvSpPr txBox="1"/>
          <p:nvPr/>
        </p:nvSpPr>
        <p:spPr>
          <a:xfrm>
            <a:off x="2814363" y="3526350"/>
            <a:ext cx="21021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Cache 2</a:t>
            </a:r>
            <a:endParaRPr>
              <a:latin typeface="Courier New"/>
              <a:ea typeface="Courier New"/>
              <a:cs typeface="Courier New"/>
              <a:sym typeface="Courier New"/>
            </a:endParaRPr>
          </a:p>
        </p:txBody>
      </p:sp>
      <p:sp>
        <p:nvSpPr>
          <p:cNvPr id="176" name="Google Shape;176;p22"/>
          <p:cNvSpPr txBox="1"/>
          <p:nvPr/>
        </p:nvSpPr>
        <p:spPr>
          <a:xfrm>
            <a:off x="604563" y="2307150"/>
            <a:ext cx="21021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Cache 1</a:t>
            </a:r>
            <a:endParaRPr>
              <a:latin typeface="Courier New"/>
              <a:ea typeface="Courier New"/>
              <a:cs typeface="Courier New"/>
              <a:sym typeface="Courier New"/>
            </a:endParaRPr>
          </a:p>
        </p:txBody>
      </p:sp>
      <p:sp>
        <p:nvSpPr>
          <p:cNvPr id="177" name="Google Shape;177;p22"/>
          <p:cNvSpPr txBox="1"/>
          <p:nvPr/>
        </p:nvSpPr>
        <p:spPr>
          <a:xfrm>
            <a:off x="2814363" y="2307150"/>
            <a:ext cx="2102100" cy="34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Cache 2</a:t>
            </a:r>
            <a:endParaRPr>
              <a:latin typeface="Courier New"/>
              <a:ea typeface="Courier New"/>
              <a:cs typeface="Courier New"/>
              <a:sym typeface="Courier New"/>
            </a:endParaRPr>
          </a:p>
        </p:txBody>
      </p:sp>
      <p:sp>
        <p:nvSpPr>
          <p:cNvPr id="178" name="Google Shape;178;p22"/>
          <p:cNvSpPr txBox="1"/>
          <p:nvPr/>
        </p:nvSpPr>
        <p:spPr>
          <a:xfrm>
            <a:off x="4730275" y="2151600"/>
            <a:ext cx="546900" cy="8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4000">
                <a:solidFill>
                  <a:srgbClr val="38761D"/>
                </a:solidFill>
                <a:latin typeface="Courier New"/>
                <a:ea typeface="Courier New"/>
                <a:cs typeface="Courier New"/>
                <a:sym typeface="Courier New"/>
              </a:rPr>
              <a:t>✓</a:t>
            </a:r>
            <a:endParaRPr sz="4000">
              <a:solidFill>
                <a:srgbClr val="38761D"/>
              </a:solidFill>
              <a:latin typeface="Courier New"/>
              <a:ea typeface="Courier New"/>
              <a:cs typeface="Courier New"/>
              <a:sym typeface="Courier New"/>
            </a:endParaRPr>
          </a:p>
        </p:txBody>
      </p:sp>
      <p:sp>
        <p:nvSpPr>
          <p:cNvPr id="179" name="Google Shape;179;p22"/>
          <p:cNvSpPr txBox="1"/>
          <p:nvPr/>
        </p:nvSpPr>
        <p:spPr>
          <a:xfrm>
            <a:off x="4730275" y="3372897"/>
            <a:ext cx="5469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CC4125"/>
                </a:solidFill>
                <a:latin typeface="Courier New"/>
                <a:ea typeface="Courier New"/>
                <a:cs typeface="Courier New"/>
                <a:sym typeface="Courier New"/>
              </a:rPr>
              <a:t>𐄂</a:t>
            </a:r>
            <a:endParaRPr b="1" sz="4000">
              <a:solidFill>
                <a:srgbClr val="CC4125"/>
              </a:solidFill>
              <a:latin typeface="Courier New"/>
              <a:ea typeface="Courier New"/>
              <a:cs typeface="Courier New"/>
              <a:sym typeface="Courier New"/>
            </a:endParaRPr>
          </a:p>
        </p:txBody>
      </p:sp>
      <p:pic>
        <p:nvPicPr>
          <p:cNvPr id="180" name="Google Shape;180;p22"/>
          <p:cNvPicPr preferRelativeResize="0"/>
          <p:nvPr/>
        </p:nvPicPr>
        <p:blipFill>
          <a:blip r:embed="rId4">
            <a:alphaModFix/>
          </a:blip>
          <a:stretch>
            <a:fillRect/>
          </a:stretch>
        </p:blipFill>
        <p:spPr>
          <a:xfrm>
            <a:off x="6542615" y="1983650"/>
            <a:ext cx="1388848" cy="1399949"/>
          </a:xfrm>
          <a:prstGeom prst="rect">
            <a:avLst/>
          </a:prstGeom>
          <a:noFill/>
          <a:ln>
            <a:noFill/>
          </a:ln>
        </p:spPr>
      </p:pic>
    </p:spTree>
  </p:cSld>
  <p:clrMapOvr>
    <a:masterClrMapping/>
  </p:clrMapOvr>
  <mc:AlternateContent>
    <mc:Choice Requires="p14">
      <p:transition p14:dur="100">
        <p:fade/>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nvSpPr>
        <p:spPr>
          <a:xfrm>
            <a:off x="604525" y="583100"/>
            <a:ext cx="7701300" cy="430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sz="2200">
                <a:solidFill>
                  <a:srgbClr val="C8102E"/>
                </a:solidFill>
                <a:latin typeface="Open Sans ExtraBold"/>
                <a:ea typeface="Open Sans ExtraBold"/>
                <a:cs typeface="Open Sans ExtraBold"/>
                <a:sym typeface="Open Sans ExtraBold"/>
              </a:rPr>
              <a:t>Selecting Sufficiently Large Structures</a:t>
            </a:r>
            <a:endParaRPr b="1" sz="2200">
              <a:solidFill>
                <a:srgbClr val="C8102E"/>
              </a:solidFill>
              <a:latin typeface="Open Sans ExtraBold"/>
              <a:ea typeface="Open Sans ExtraBold"/>
              <a:cs typeface="Open Sans ExtraBold"/>
              <a:sym typeface="Open Sans ExtraBold"/>
            </a:endParaRPr>
          </a:p>
        </p:txBody>
      </p:sp>
      <p:sp>
        <p:nvSpPr>
          <p:cNvPr id="188" name="Google Shape;188;p23"/>
          <p:cNvSpPr txBox="1"/>
          <p:nvPr/>
        </p:nvSpPr>
        <p:spPr>
          <a:xfrm>
            <a:off x="604525" y="1383107"/>
            <a:ext cx="7701300" cy="2736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
                <a:solidFill>
                  <a:srgbClr val="7F7F7F"/>
                </a:solidFill>
                <a:latin typeface="Merriweather"/>
                <a:ea typeface="Merriweather"/>
                <a:cs typeface="Merriweather"/>
                <a:sym typeface="Merriweather"/>
              </a:rPr>
              <a:t>How big should memory and each cache be? </a:t>
            </a:r>
            <a:endParaRPr b="1">
              <a:solidFill>
                <a:srgbClr val="7F7F7F"/>
              </a:solidFill>
              <a:latin typeface="Merriweather"/>
              <a:ea typeface="Merriweather"/>
              <a:cs typeface="Merriweather"/>
              <a:sym typeface="Merriweather"/>
            </a:endParaRPr>
          </a:p>
          <a:p>
            <a:pPr indent="-317500" lvl="0" marL="457200" rtl="0" algn="l">
              <a:lnSpc>
                <a:spcPct val="150000"/>
              </a:lnSpc>
              <a:spcBef>
                <a:spcPts val="0"/>
              </a:spcBef>
              <a:spcAft>
                <a:spcPts val="0"/>
              </a:spcAft>
              <a:buClr>
                <a:srgbClr val="7F7F7F"/>
              </a:buClr>
              <a:buSzPts val="1400"/>
              <a:buFont typeface="Merriweather Light"/>
              <a:buChar char="●"/>
            </a:pPr>
            <a:r>
              <a:rPr lang="en">
                <a:solidFill>
                  <a:srgbClr val="7A6E67"/>
                </a:solidFill>
                <a:latin typeface="Merriweather Light"/>
                <a:ea typeface="Merriweather Light"/>
                <a:cs typeface="Merriweather Light"/>
                <a:sym typeface="Merriweather Light"/>
              </a:rPr>
              <a:t>Large enough to ensure coverage of all transitions.</a:t>
            </a:r>
            <a:endParaRPr>
              <a:solidFill>
                <a:srgbClr val="7A6E67"/>
              </a:solidFill>
              <a:latin typeface="Merriweather Light"/>
              <a:ea typeface="Merriweather Light"/>
              <a:cs typeface="Merriweather Light"/>
              <a:sym typeface="Merriweather Light"/>
            </a:endParaRPr>
          </a:p>
          <a:p>
            <a:pPr indent="-317500" lvl="0" marL="457200" rtl="0" algn="l">
              <a:lnSpc>
                <a:spcPct val="150000"/>
              </a:lnSpc>
              <a:spcBef>
                <a:spcPts val="0"/>
              </a:spcBef>
              <a:spcAft>
                <a:spcPts val="0"/>
              </a:spcAft>
              <a:buClr>
                <a:srgbClr val="7A6E67"/>
              </a:buClr>
              <a:buSzPts val="1400"/>
              <a:buFont typeface="Merriweather Light"/>
              <a:buChar char="●"/>
            </a:pPr>
            <a:r>
              <a:rPr lang="en">
                <a:solidFill>
                  <a:srgbClr val="7A6E67"/>
                </a:solidFill>
                <a:latin typeface="Merriweather Light"/>
                <a:ea typeface="Merriweather Light"/>
                <a:cs typeface="Merriweather Light"/>
                <a:sym typeface="Merriweather Light"/>
              </a:rPr>
              <a:t>Small enough to be checked with SPIN.</a:t>
            </a:r>
            <a:endParaRPr>
              <a:solidFill>
                <a:srgbClr val="7A6E67"/>
              </a:solidFill>
              <a:latin typeface="Merriweather Light"/>
              <a:ea typeface="Merriweather Light"/>
              <a:cs typeface="Merriweather Light"/>
              <a:sym typeface="Merriweather Light"/>
            </a:endParaRPr>
          </a:p>
        </p:txBody>
      </p:sp>
      <p:cxnSp>
        <p:nvCxnSpPr>
          <p:cNvPr id="189" name="Google Shape;189;p23"/>
          <p:cNvCxnSpPr/>
          <p:nvPr/>
        </p:nvCxnSpPr>
        <p:spPr>
          <a:xfrm>
            <a:off x="685800" y="1123950"/>
            <a:ext cx="7467600" cy="0"/>
          </a:xfrm>
          <a:prstGeom prst="straightConnector1">
            <a:avLst/>
          </a:prstGeom>
          <a:solidFill>
            <a:schemeClr val="accent1"/>
          </a:solidFill>
          <a:ln cap="flat" cmpd="sng" w="12700">
            <a:solidFill>
              <a:srgbClr val="F1BE48"/>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