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erriweather Light"/>
      <p:regular r:id="rId24"/>
      <p:bold r:id="rId25"/>
      <p:italic r:id="rId26"/>
      <p:boldItalic r:id="rId27"/>
    </p:embeddedFont>
    <p:embeddedFont>
      <p:font typeface="Open Sans ExtraBold"/>
      <p:bold r:id="rId28"/>
      <p:boldItalic r:id="rId29"/>
    </p:embeddedFont>
    <p:embeddedFont>
      <p:font typeface="Oswald"/>
      <p:regular r:id="rId30"/>
      <p:bold r:id="rId31"/>
    </p:embeddedFont>
    <p:embeddedFont>
      <p:font typeface="Merriweather"/>
      <p:regular r:id="rId32"/>
      <p:bold r:id="rId33"/>
      <p:italic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font" Target="fonts/MerriweatherLigh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Light-italic.fntdata"/><Relationship Id="rId25" Type="http://schemas.openxmlformats.org/officeDocument/2006/relationships/font" Target="fonts/MerriweatherLight-bold.fntdata"/><Relationship Id="rId28" Type="http://schemas.openxmlformats.org/officeDocument/2006/relationships/font" Target="fonts/OpenSansExtraBold-bold.fntdata"/><Relationship Id="rId27" Type="http://schemas.openxmlformats.org/officeDocument/2006/relationships/font" Target="fonts/Merriweather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Extra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37" Type="http://schemas.openxmlformats.org/officeDocument/2006/relationships/font" Target="fonts/OpenSansLight-bold.fntdata"/><Relationship Id="rId14" Type="http://schemas.openxmlformats.org/officeDocument/2006/relationships/slide" Target="slides/slide8.xml"/><Relationship Id="rId36" Type="http://schemas.openxmlformats.org/officeDocument/2006/relationships/font" Target="fonts/OpenSansLight-regular.fntdata"/><Relationship Id="rId17" Type="http://schemas.openxmlformats.org/officeDocument/2006/relationships/slide" Target="slides/slide11.xml"/><Relationship Id="rId39" Type="http://schemas.openxmlformats.org/officeDocument/2006/relationships/font" Target="fonts/OpenSansLight-boldItalic.fntdata"/><Relationship Id="rId16" Type="http://schemas.openxmlformats.org/officeDocument/2006/relationships/slide" Target="slides/slide10.xml"/><Relationship Id="rId38" Type="http://schemas.openxmlformats.org/officeDocument/2006/relationships/font" Target="fonts/OpenSans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in_memory" TargetMode="External"/><Relationship Id="rId3" Type="http://schemas.openxmlformats.org/officeDocument/2006/relationships/hyperlink" Target="https://en.wikipedia.org/wiki/Main_memor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in_memory" TargetMode="External"/><Relationship Id="rId3" Type="http://schemas.openxmlformats.org/officeDocument/2006/relationships/hyperlink" Target="https://en.wikipedia.org/wiki/Main_memory"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690839585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9690839585_2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2020 27th Asia-Pacific Software Engineering Conference (APSEC)</a:t>
            </a:r>
            <a:endParaRPr/>
          </a:p>
        </p:txBody>
      </p:sp>
      <p:sp>
        <p:nvSpPr>
          <p:cNvPr id="61" name="Google Shape;61;g9690839585_2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2" name="Google Shape;62;g9690839585_2_2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7fa59b66c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97fa59b66c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97fa59b66c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g297fa59b66c_0_4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afde69892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9afde69892_0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Modified (M)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cache line is present only in the current cache, and is </a:t>
            </a:r>
            <a:r>
              <a:rPr i="1" lang="en">
                <a:solidFill>
                  <a:schemeClr val="dk1"/>
                </a:solidFill>
              </a:rPr>
              <a:t>dirty</a:t>
            </a:r>
            <a:r>
              <a:rPr lang="en">
                <a:solidFill>
                  <a:schemeClr val="dk1"/>
                </a:solidFill>
              </a:rPr>
              <a:t> - it has been modified (M state) from the value in</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main memory</a:t>
            </a:r>
            <a:r>
              <a:rPr lang="en">
                <a:solidFill>
                  <a:schemeClr val="dk1"/>
                </a:solidFill>
              </a:rPr>
              <a:t>. The cache is required to write the data back to main memory at some time in the future, before permitting any other read of the (no longer valid) main memory state. The write-back changes the line to the Shared state(S).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Exclusive (E)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cache line is present only in the current cache, but is </a:t>
            </a:r>
            <a:r>
              <a:rPr i="1" lang="en">
                <a:solidFill>
                  <a:schemeClr val="dk1"/>
                </a:solidFill>
              </a:rPr>
              <a:t>clean</a:t>
            </a:r>
            <a:r>
              <a:rPr lang="en">
                <a:solidFill>
                  <a:schemeClr val="dk1"/>
                </a:solidFill>
              </a:rPr>
              <a:t> - it matches main memory. It may be changed to the Shared state at any time, in response to a read request. Alternatively, it may be changed to the Modified state when writing to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Shared (S)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Indicates that this cache line may be stored in other caches of the machine and is </a:t>
            </a:r>
            <a:r>
              <a:rPr i="1" lang="en">
                <a:solidFill>
                  <a:schemeClr val="dk1"/>
                </a:solidFill>
              </a:rPr>
              <a:t>clean</a:t>
            </a:r>
            <a:r>
              <a:rPr lang="en">
                <a:solidFill>
                  <a:schemeClr val="dk1"/>
                </a:solidFill>
              </a:rPr>
              <a:t> - it matches the main memory. The line may be discarded (changed to the Invalid state) at any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Invalid (I)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Indicates that this cache line is invalid (unused)</a:t>
            </a:r>
            <a:endParaRPr>
              <a:solidFill>
                <a:schemeClr val="dk1"/>
              </a:solidFill>
            </a:endParaRPr>
          </a:p>
          <a:p>
            <a:pPr indent="0" lvl="0" marL="0" rtl="0" algn="l">
              <a:spcBef>
                <a:spcPts val="0"/>
              </a:spcBef>
              <a:spcAft>
                <a:spcPts val="0"/>
              </a:spcAft>
              <a:buNone/>
            </a:pPr>
            <a:r>
              <a:t/>
            </a:r>
            <a:endParaRPr/>
          </a:p>
        </p:txBody>
      </p:sp>
      <p:sp>
        <p:nvSpPr>
          <p:cNvPr id="183" name="Google Shape;183;g29afde69892_0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g29afde69892_0_9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7fa59b66c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97fa59b66c_0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97fa59b66c_0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g297fa59b66c_0_20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7fa59b66c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97fa59b66c_0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Correctness of Memory Management</a:t>
            </a:r>
            <a:endParaRPr/>
          </a:p>
          <a:p>
            <a:pPr indent="0" lvl="0" marL="0" rtl="0" algn="l">
              <a:spcBef>
                <a:spcPts val="0"/>
              </a:spcBef>
              <a:spcAft>
                <a:spcPts val="0"/>
              </a:spcAft>
              <a:buSzPts val="1100"/>
              <a:buNone/>
            </a:pPr>
            <a:r>
              <a:rPr lang="en"/>
              <a:t>-Mapping of virtual address to a physical address.</a:t>
            </a:r>
            <a:endParaRPr/>
          </a:p>
          <a:p>
            <a:pPr indent="0" lvl="0" marL="0" rtl="0" algn="l">
              <a:spcBef>
                <a:spcPts val="0"/>
              </a:spcBef>
              <a:spcAft>
                <a:spcPts val="0"/>
              </a:spcAft>
              <a:buSzPts val="1100"/>
              <a:buNone/>
            </a:pPr>
            <a:r>
              <a:rPr lang="en">
                <a:solidFill>
                  <a:schemeClr val="dk1"/>
                </a:solidFill>
              </a:rPr>
              <a:t>Lemma1 The physical address mapped from the virtual address cannot overflow.</a:t>
            </a:r>
            <a:endParaRPr>
              <a:solidFill>
                <a:schemeClr val="dk1"/>
              </a:solidFill>
            </a:endParaRPr>
          </a:p>
          <a:p>
            <a:pPr indent="0" lvl="0" marL="0" rtl="0" algn="l">
              <a:spcBef>
                <a:spcPts val="0"/>
              </a:spcBef>
              <a:spcAft>
                <a:spcPts val="0"/>
              </a:spcAft>
              <a:buSzPts val="1100"/>
              <a:buNone/>
            </a:pPr>
            <a:r>
              <a:rPr lang="en">
                <a:solidFill>
                  <a:schemeClr val="dk1"/>
                </a:solidFill>
              </a:rPr>
              <a:t>Lemma2 A secure virtual address can be mapped to a secure physical address or to a normal physical address, but a normal virtual address can only be mapped to a normal physical address.</a:t>
            </a:r>
            <a:endParaRPr/>
          </a:p>
          <a:p>
            <a:pPr indent="0" lvl="0" marL="0" rtl="0" algn="l">
              <a:spcBef>
                <a:spcPts val="0"/>
              </a:spcBef>
              <a:spcAft>
                <a:spcPts val="0"/>
              </a:spcAft>
              <a:buSzPts val="1100"/>
              <a:buNone/>
            </a:pPr>
            <a:r>
              <a:rPr lang="en"/>
              <a:t>-non-secure transactions cannot modify the sensitive data in secure memory.</a:t>
            </a:r>
            <a:endParaRPr/>
          </a:p>
          <a:p>
            <a:pPr indent="0" lvl="0" marL="0" rtl="0" algn="l">
              <a:spcBef>
                <a:spcPts val="0"/>
              </a:spcBef>
              <a:spcAft>
                <a:spcPts val="0"/>
              </a:spcAft>
              <a:buSzPts val="1100"/>
              <a:buNone/>
            </a:pPr>
            <a:r>
              <a:rPr lang="en"/>
              <a:t>Lemma3 </a:t>
            </a:r>
            <a:r>
              <a:rPr lang="en">
                <a:solidFill>
                  <a:schemeClr val="dk1"/>
                </a:solidFill>
              </a:rPr>
              <a:t>Memory write operation that occurs in REE does not modify secure memory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Information Flow Security</a:t>
            </a:r>
            <a:endParaRPr/>
          </a:p>
          <a:p>
            <a:pPr indent="0" lvl="0" marL="0" rtl="0" algn="l">
              <a:spcBef>
                <a:spcPts val="0"/>
              </a:spcBef>
              <a:spcAft>
                <a:spcPts val="0"/>
              </a:spcAft>
              <a:buSzPts val="1100"/>
              <a:buNone/>
            </a:pPr>
            <a:r>
              <a:rPr lang="en"/>
              <a:t>Noninterference - means that the actions taken by a lower security process should not affect the actions or information available to the higher security processes.</a:t>
            </a:r>
            <a:br>
              <a:rPr lang="en"/>
            </a:br>
            <a:r>
              <a:rPr lang="en"/>
              <a:t>Noninfluence - high-security </a:t>
            </a:r>
            <a:r>
              <a:rPr lang="en">
                <a:solidFill>
                  <a:schemeClr val="dk1"/>
                </a:solidFill>
              </a:rPr>
              <a:t>processes</a:t>
            </a:r>
            <a:r>
              <a:rPr lang="en"/>
              <a:t> do not interfere with the security of lower-security components or processes, and vice versa.</a:t>
            </a:r>
            <a:endParaRPr/>
          </a:p>
          <a:p>
            <a:pPr indent="0" lvl="0" marL="0" rtl="0" algn="l">
              <a:spcBef>
                <a:spcPts val="0"/>
              </a:spcBef>
              <a:spcAft>
                <a:spcPts val="0"/>
              </a:spcAft>
              <a:buSzPts val="1100"/>
              <a:buNone/>
            </a:pPr>
            <a:r>
              <a:rPr lang="en"/>
              <a:t>Nonleakage - means that access control should not be violated.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A strong definition for Noninfluence should also show noninterference and nonleakage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206" name="Google Shape;206;g297fa59b66c_0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g297fa59b66c_0_11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69083958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hardware needs to correctly implement security</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extensions to isolate resources of the secure and normal worlds</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TEE software needs to correctly implement intended functions to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ensure code isolated execution and protect critical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monitor needs to correctly manipulate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state of the two worlds and to achieve the world switch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without leaking sensitive information of the secure world.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correct implementation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both hardware and software is essential to guarantee the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isolation of TEE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research was motivated by recent security vulnerabilities discovered in some implementations of the arm TrustZone TEE.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paper attempts verification that arm TrustZone TEE specification satisfies security properties and considers both hardware and software components.</a:t>
            </a:r>
            <a:endParaRPr>
              <a:solidFill>
                <a:schemeClr val="dk1"/>
              </a:solidFill>
            </a:endParaRPr>
          </a:p>
          <a:p>
            <a:pPr indent="0" lvl="0" marL="0" rtl="0" algn="l">
              <a:spcBef>
                <a:spcPts val="0"/>
              </a:spcBef>
              <a:spcAft>
                <a:spcPts val="0"/>
              </a:spcAft>
              <a:buNone/>
            </a:pPr>
            <a:r>
              <a:t/>
            </a:r>
            <a:endParaRPr/>
          </a:p>
        </p:txBody>
      </p:sp>
      <p:sp>
        <p:nvSpPr>
          <p:cNvPr id="214" name="Google Shape;214;g9690839585_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afde69892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9afde69892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Correctness of Memory Management</a:t>
            </a:r>
            <a:endParaRPr/>
          </a:p>
          <a:p>
            <a:pPr indent="0" lvl="0" marL="0" rtl="0" algn="l">
              <a:spcBef>
                <a:spcPts val="0"/>
              </a:spcBef>
              <a:spcAft>
                <a:spcPts val="0"/>
              </a:spcAft>
              <a:buSzPts val="1100"/>
              <a:buNone/>
            </a:pPr>
            <a:r>
              <a:rPr lang="en"/>
              <a:t>-Mapping of virtual address to a physical address.</a:t>
            </a:r>
            <a:endParaRPr/>
          </a:p>
          <a:p>
            <a:pPr indent="0" lvl="0" marL="0" rtl="0" algn="l">
              <a:spcBef>
                <a:spcPts val="0"/>
              </a:spcBef>
              <a:spcAft>
                <a:spcPts val="0"/>
              </a:spcAft>
              <a:buSzPts val="1100"/>
              <a:buNone/>
            </a:pPr>
            <a:r>
              <a:rPr lang="en">
                <a:solidFill>
                  <a:schemeClr val="dk1"/>
                </a:solidFill>
              </a:rPr>
              <a:t>Lemma1 The physical address mapped from the virtual address cannot overflow.</a:t>
            </a:r>
            <a:endParaRPr>
              <a:solidFill>
                <a:schemeClr val="dk1"/>
              </a:solidFill>
            </a:endParaRPr>
          </a:p>
          <a:p>
            <a:pPr indent="0" lvl="0" marL="0" rtl="0" algn="l">
              <a:spcBef>
                <a:spcPts val="0"/>
              </a:spcBef>
              <a:spcAft>
                <a:spcPts val="0"/>
              </a:spcAft>
              <a:buSzPts val="1100"/>
              <a:buNone/>
            </a:pPr>
            <a:r>
              <a:rPr lang="en">
                <a:solidFill>
                  <a:schemeClr val="dk1"/>
                </a:solidFill>
              </a:rPr>
              <a:t>Lemma2 A secure virtual address can be mapped to a secure physical address or to a normal physical address, but a normal virtual address can only be mapped to a normal physical address.</a:t>
            </a:r>
            <a:endParaRPr/>
          </a:p>
          <a:p>
            <a:pPr indent="0" lvl="0" marL="0" rtl="0" algn="l">
              <a:spcBef>
                <a:spcPts val="0"/>
              </a:spcBef>
              <a:spcAft>
                <a:spcPts val="0"/>
              </a:spcAft>
              <a:buSzPts val="1100"/>
              <a:buNone/>
            </a:pPr>
            <a:r>
              <a:rPr lang="en"/>
              <a:t>-non-secure transactions cannot modify the sensitive data in secure memory.</a:t>
            </a:r>
            <a:endParaRPr/>
          </a:p>
          <a:p>
            <a:pPr indent="0" lvl="0" marL="0" rtl="0" algn="l">
              <a:spcBef>
                <a:spcPts val="0"/>
              </a:spcBef>
              <a:spcAft>
                <a:spcPts val="0"/>
              </a:spcAft>
              <a:buSzPts val="1100"/>
              <a:buNone/>
            </a:pPr>
            <a:r>
              <a:rPr lang="en"/>
              <a:t>Lemma3 </a:t>
            </a:r>
            <a:r>
              <a:rPr lang="en">
                <a:solidFill>
                  <a:schemeClr val="dk1"/>
                </a:solidFill>
              </a:rPr>
              <a:t>Memory write operation that occurs in REE does not modify secure memory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Information Flow Security</a:t>
            </a:r>
            <a:endParaRPr/>
          </a:p>
          <a:p>
            <a:pPr indent="0" lvl="0" marL="0" rtl="0" algn="l">
              <a:spcBef>
                <a:spcPts val="0"/>
              </a:spcBef>
              <a:spcAft>
                <a:spcPts val="0"/>
              </a:spcAft>
              <a:buSzPts val="1100"/>
              <a:buNone/>
            </a:pPr>
            <a:r>
              <a:rPr lang="en"/>
              <a:t>Noninterference - means that the actions taken by a lower security process should not affect the actions or information available to the higher security processes.</a:t>
            </a:r>
            <a:br>
              <a:rPr lang="en"/>
            </a:br>
            <a:r>
              <a:rPr lang="en"/>
              <a:t>Noninfluence - high-security </a:t>
            </a:r>
            <a:r>
              <a:rPr lang="en">
                <a:solidFill>
                  <a:schemeClr val="dk1"/>
                </a:solidFill>
              </a:rPr>
              <a:t>processes</a:t>
            </a:r>
            <a:r>
              <a:rPr lang="en"/>
              <a:t> do not interfere with the security of lower-security components or processes, and vice versa.</a:t>
            </a:r>
            <a:endParaRPr/>
          </a:p>
          <a:p>
            <a:pPr indent="0" lvl="0" marL="0" rtl="0" algn="l">
              <a:spcBef>
                <a:spcPts val="0"/>
              </a:spcBef>
              <a:spcAft>
                <a:spcPts val="0"/>
              </a:spcAft>
              <a:buSzPts val="1100"/>
              <a:buNone/>
            </a:pPr>
            <a:r>
              <a:rPr lang="en"/>
              <a:t>Nonleakage - means that access control should not be violated.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A strong definition for Noninfluence should also show noninterference and nonleakage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225" name="Google Shape;225;g29afde69892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g29afde69892_0_11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7fa59b66c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97fa59b66c_0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Modified (M)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cache line is present only in the current cache, and is </a:t>
            </a:r>
            <a:r>
              <a:rPr i="1" lang="en">
                <a:solidFill>
                  <a:schemeClr val="dk1"/>
                </a:solidFill>
              </a:rPr>
              <a:t>dirty</a:t>
            </a:r>
            <a:r>
              <a:rPr lang="en">
                <a:solidFill>
                  <a:schemeClr val="dk1"/>
                </a:solidFill>
              </a:rPr>
              <a:t> - it has been modified (M state) from the value in</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main memory</a:t>
            </a:r>
            <a:r>
              <a:rPr lang="en">
                <a:solidFill>
                  <a:schemeClr val="dk1"/>
                </a:solidFill>
              </a:rPr>
              <a:t>. The cache is required to write the data back to main memory at some time in the future, before permitting any other read of the (no longer valid) main memory state. The write-back changes the line to the Shared state(S).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Exclusive (E)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cache line is present only in the current cache, but is </a:t>
            </a:r>
            <a:r>
              <a:rPr i="1" lang="en">
                <a:solidFill>
                  <a:schemeClr val="dk1"/>
                </a:solidFill>
              </a:rPr>
              <a:t>clean</a:t>
            </a:r>
            <a:r>
              <a:rPr lang="en">
                <a:solidFill>
                  <a:schemeClr val="dk1"/>
                </a:solidFill>
              </a:rPr>
              <a:t> - it matches main memory. It may be changed to the Shared state at any time, in response to a read request. Alternatively, it may be changed to the Modified state when writing to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Shared (S)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Indicates that this cache line may be stored in other caches of the machine and is </a:t>
            </a:r>
            <a:r>
              <a:rPr i="1" lang="en">
                <a:solidFill>
                  <a:schemeClr val="dk1"/>
                </a:solidFill>
              </a:rPr>
              <a:t>clean</a:t>
            </a:r>
            <a:r>
              <a:rPr lang="en">
                <a:solidFill>
                  <a:schemeClr val="dk1"/>
                </a:solidFill>
              </a:rPr>
              <a:t> - it matches the main memory. The line may be discarded (changed to the Invalid state) at any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Invalid (I)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Indicates that this cache line is invalid (unused)</a:t>
            </a:r>
            <a:endParaRPr>
              <a:solidFill>
                <a:schemeClr val="dk1"/>
              </a:solidFill>
            </a:endParaRPr>
          </a:p>
          <a:p>
            <a:pPr indent="0" lvl="0" marL="0" rtl="0" algn="l">
              <a:spcBef>
                <a:spcPts val="0"/>
              </a:spcBef>
              <a:spcAft>
                <a:spcPts val="0"/>
              </a:spcAft>
              <a:buNone/>
            </a:pPr>
            <a:r>
              <a:t/>
            </a:r>
            <a:endParaRPr/>
          </a:p>
        </p:txBody>
      </p:sp>
      <p:sp>
        <p:nvSpPr>
          <p:cNvPr id="234" name="Google Shape;234;g297fa59b66c_0_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g297fa59b66c_0_15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7fa59b66c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97fa59b66c_0_1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Page fades in, red pops up. Only this page</a:t>
            </a:r>
            <a:endParaRPr/>
          </a:p>
        </p:txBody>
      </p:sp>
      <p:sp>
        <p:nvSpPr>
          <p:cNvPr id="253" name="Google Shape;253;g297fa59b66c_0_1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g297fa59b66c_0_16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7fa59b66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297fa59b66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Why is this important?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https://confidentialcomputing.io/wp-content/uploads/sites/10/2023/03/CCC_outreach_whitepaper_updated_November_2022.pdf</a:t>
            </a:r>
            <a:endParaRPr/>
          </a:p>
        </p:txBody>
      </p:sp>
      <p:sp>
        <p:nvSpPr>
          <p:cNvPr id="74" name="Google Shape;74;g297fa59b66c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5" name="Google Shape;75;g297fa59b66c_0_2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7fa59b66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97fa59b66c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a:t>Arm Exception levels, also known as Exception levels or EL, are a hierarchical privilege and execution mode framework used in Arm architecture-based processors. They help manage and isolate different software components, such as the operating system (OS) and user applications. </a:t>
            </a:r>
            <a:endParaRPr/>
          </a:p>
          <a:p>
            <a:pPr indent="0" lvl="0" marL="0" rtl="0" algn="l">
              <a:lnSpc>
                <a:spcPct val="115000"/>
              </a:lnSpc>
              <a:spcBef>
                <a:spcPts val="1200"/>
              </a:spcBef>
              <a:spcAft>
                <a:spcPts val="0"/>
              </a:spcAft>
              <a:buSzPts val="1100"/>
              <a:buNone/>
            </a:pPr>
            <a:r>
              <a:rPr lang="en"/>
              <a:t>Exception levels allow for a structured separation of privilege and facilitate secure and efficient execution of software components with different privilege levels.</a:t>
            </a:r>
            <a:endParaRPr/>
          </a:p>
          <a:p>
            <a:pPr indent="0" lvl="0" marL="0" rtl="0" algn="l">
              <a:lnSpc>
                <a:spcPct val="115000"/>
              </a:lnSpc>
              <a:spcBef>
                <a:spcPts val="1200"/>
              </a:spcBef>
              <a:spcAft>
                <a:spcPts val="0"/>
              </a:spcAft>
              <a:buClr>
                <a:schemeClr val="dk1"/>
              </a:buClr>
              <a:buSzPts val="1100"/>
              <a:buFont typeface="Arial"/>
              <a:buNone/>
            </a:pPr>
            <a:r>
              <a:rPr lang="en"/>
              <a:t>Intel and RISCV have their own version of these too.</a:t>
            </a:r>
            <a:br>
              <a:rPr lang="en"/>
            </a:br>
            <a:br>
              <a:rPr lang="en"/>
            </a:br>
            <a:r>
              <a:rPr lang="en"/>
              <a:t>https://developer.arm.com/documentation/102412/0103/Privilege-and-Exception-levels/Exception-levels</a:t>
            </a:r>
            <a:endParaRPr/>
          </a:p>
          <a:p>
            <a:pPr indent="0" lvl="0" marL="0" rtl="0" algn="l">
              <a:spcBef>
                <a:spcPts val="1200"/>
              </a:spcBef>
              <a:spcAft>
                <a:spcPts val="0"/>
              </a:spcAft>
              <a:buNone/>
            </a:pPr>
            <a:r>
              <a:t/>
            </a:r>
            <a:endParaRPr/>
          </a:p>
        </p:txBody>
      </p:sp>
      <p:sp>
        <p:nvSpPr>
          <p:cNvPr id="87" name="Google Shape;87;g297fa59b66c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g297fa59b66c_0_1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afde6989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29afde69892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a:t>Arm Exception levels, also known as Exception levels or EL, are a hierarchical privilege and execution mode framework used in Arm architecture-based processors. They help manage and isolate different software components, such as the operating system (OS) and user applications. </a:t>
            </a:r>
            <a:endParaRPr/>
          </a:p>
          <a:p>
            <a:pPr indent="0" lvl="0" marL="0" rtl="0" algn="l">
              <a:lnSpc>
                <a:spcPct val="115000"/>
              </a:lnSpc>
              <a:spcBef>
                <a:spcPts val="1200"/>
              </a:spcBef>
              <a:spcAft>
                <a:spcPts val="0"/>
              </a:spcAft>
              <a:buSzPts val="1100"/>
              <a:buNone/>
            </a:pPr>
            <a:r>
              <a:rPr lang="en"/>
              <a:t>Exception levels allow for a structured separation of privilege and facilitate secure and efficient execution of software components with different privilege levels.</a:t>
            </a:r>
            <a:endParaRPr/>
          </a:p>
          <a:p>
            <a:pPr indent="0" lvl="0" marL="0" rtl="0" algn="l">
              <a:lnSpc>
                <a:spcPct val="115000"/>
              </a:lnSpc>
              <a:spcBef>
                <a:spcPts val="1200"/>
              </a:spcBef>
              <a:spcAft>
                <a:spcPts val="0"/>
              </a:spcAft>
              <a:buClr>
                <a:schemeClr val="dk1"/>
              </a:buClr>
              <a:buSzPts val="1100"/>
              <a:buFont typeface="Arial"/>
              <a:buNone/>
            </a:pPr>
            <a:r>
              <a:rPr lang="en"/>
              <a:t>Intel and RISCV have their own version of these too.</a:t>
            </a:r>
            <a:br>
              <a:rPr lang="en"/>
            </a:br>
            <a:br>
              <a:rPr lang="en"/>
            </a:br>
            <a:r>
              <a:rPr lang="en"/>
              <a:t>https://developer.arm.com/documentation/102412/0103/Privilege-and-Exception-levels/Exception-levels</a:t>
            </a:r>
            <a:endParaRPr/>
          </a:p>
          <a:p>
            <a:pPr indent="0" lvl="0" marL="0" rtl="0" algn="l">
              <a:spcBef>
                <a:spcPts val="1200"/>
              </a:spcBef>
              <a:spcAft>
                <a:spcPts val="0"/>
              </a:spcAft>
              <a:buNone/>
            </a:pPr>
            <a:r>
              <a:t/>
            </a:r>
            <a:endParaRPr/>
          </a:p>
        </p:txBody>
      </p:sp>
      <p:sp>
        <p:nvSpPr>
          <p:cNvPr id="96" name="Google Shape;96;g29afde69892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g29afde69892_0_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afde69892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9afde69892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a:t>Arm Exception levels, also known as Exception levels or EL, are a hierarchical privilege and execution mode framework used in Arm architecture-based processors. They help manage and isolate different software components, such as the operating system (OS) and user applications. </a:t>
            </a:r>
            <a:endParaRPr/>
          </a:p>
          <a:p>
            <a:pPr indent="0" lvl="0" marL="0" rtl="0" algn="l">
              <a:lnSpc>
                <a:spcPct val="115000"/>
              </a:lnSpc>
              <a:spcBef>
                <a:spcPts val="1200"/>
              </a:spcBef>
              <a:spcAft>
                <a:spcPts val="0"/>
              </a:spcAft>
              <a:buSzPts val="1100"/>
              <a:buNone/>
            </a:pPr>
            <a:r>
              <a:rPr lang="en"/>
              <a:t>Exception levels allow for a structured separation of privilege and facilitate secure and efficient execution of software components with different privilege levels.</a:t>
            </a:r>
            <a:endParaRPr/>
          </a:p>
          <a:p>
            <a:pPr indent="0" lvl="0" marL="0" rtl="0" algn="l">
              <a:lnSpc>
                <a:spcPct val="115000"/>
              </a:lnSpc>
              <a:spcBef>
                <a:spcPts val="1200"/>
              </a:spcBef>
              <a:spcAft>
                <a:spcPts val="0"/>
              </a:spcAft>
              <a:buClr>
                <a:schemeClr val="dk1"/>
              </a:buClr>
              <a:buSzPts val="1100"/>
              <a:buFont typeface="Arial"/>
              <a:buNone/>
            </a:pPr>
            <a:r>
              <a:rPr lang="en"/>
              <a:t>Intel and RISCV have their own version of these too.</a:t>
            </a:r>
            <a:br>
              <a:rPr lang="en"/>
            </a:br>
            <a:br>
              <a:rPr lang="en"/>
            </a:br>
            <a:r>
              <a:rPr lang="en"/>
              <a:t>https://developer.arm.com/documentation/102412/0103/Privilege-and-Exception-levels/Exception-levels</a:t>
            </a:r>
            <a:endParaRPr/>
          </a:p>
          <a:p>
            <a:pPr indent="0" lvl="0" marL="0" rtl="0" algn="l">
              <a:spcBef>
                <a:spcPts val="1200"/>
              </a:spcBef>
              <a:spcAft>
                <a:spcPts val="0"/>
              </a:spcAft>
              <a:buNone/>
            </a:pPr>
            <a:r>
              <a:t/>
            </a:r>
            <a:endParaRPr/>
          </a:p>
        </p:txBody>
      </p:sp>
      <p:sp>
        <p:nvSpPr>
          <p:cNvPr id="106" name="Google Shape;106;g29afde69892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g29afde69892_0_1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afde6989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9afde69892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a:t>Arm Exception levels, also known as Exception levels or EL, are a hierarchical privilege and execution mode framework used in Arm architecture-based processors. They help manage and isolate different software components, such as the operating system (OS) and user applications. </a:t>
            </a:r>
            <a:endParaRPr/>
          </a:p>
          <a:p>
            <a:pPr indent="0" lvl="0" marL="0" rtl="0" algn="l">
              <a:lnSpc>
                <a:spcPct val="115000"/>
              </a:lnSpc>
              <a:spcBef>
                <a:spcPts val="1200"/>
              </a:spcBef>
              <a:spcAft>
                <a:spcPts val="0"/>
              </a:spcAft>
              <a:buSzPts val="1100"/>
              <a:buNone/>
            </a:pPr>
            <a:r>
              <a:rPr lang="en"/>
              <a:t>Exception levels allow for a structured separation of privilege and facilitate secure and efficient execution of software components with different privilege levels.</a:t>
            </a:r>
            <a:endParaRPr/>
          </a:p>
          <a:p>
            <a:pPr indent="0" lvl="0" marL="0" rtl="0" algn="l">
              <a:lnSpc>
                <a:spcPct val="115000"/>
              </a:lnSpc>
              <a:spcBef>
                <a:spcPts val="1200"/>
              </a:spcBef>
              <a:spcAft>
                <a:spcPts val="0"/>
              </a:spcAft>
              <a:buClr>
                <a:schemeClr val="dk1"/>
              </a:buClr>
              <a:buSzPts val="1100"/>
              <a:buFont typeface="Arial"/>
              <a:buNone/>
            </a:pPr>
            <a:r>
              <a:rPr lang="en"/>
              <a:t>Intel and RISCV have their own version of these too.</a:t>
            </a:r>
            <a:br>
              <a:rPr lang="en"/>
            </a:br>
            <a:br>
              <a:rPr lang="en"/>
            </a:br>
            <a:r>
              <a:rPr lang="en"/>
              <a:t>https://developer.arm.com/documentation/102412/0103/Privilege-and-Exception-levels/Exception-levels</a:t>
            </a:r>
            <a:endParaRPr/>
          </a:p>
          <a:p>
            <a:pPr indent="0" lvl="0" marL="0" rtl="0" algn="l">
              <a:spcBef>
                <a:spcPts val="1200"/>
              </a:spcBef>
              <a:spcAft>
                <a:spcPts val="0"/>
              </a:spcAft>
              <a:buNone/>
            </a:pPr>
            <a:r>
              <a:t/>
            </a:r>
            <a:endParaRPr/>
          </a:p>
        </p:txBody>
      </p:sp>
      <p:sp>
        <p:nvSpPr>
          <p:cNvPr id="118" name="Google Shape;118;g29afde69892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g29afde69892_0_3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afde69892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9afde69892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a:t>Arm Exception levels, also known as Exception levels or EL, are a hierarchical privilege and execution mode framework used in Arm architecture-based processors. They help manage and isolate different software components, such as the operating system (OS) and user applications. </a:t>
            </a:r>
            <a:endParaRPr/>
          </a:p>
          <a:p>
            <a:pPr indent="0" lvl="0" marL="0" rtl="0" algn="l">
              <a:lnSpc>
                <a:spcPct val="115000"/>
              </a:lnSpc>
              <a:spcBef>
                <a:spcPts val="1200"/>
              </a:spcBef>
              <a:spcAft>
                <a:spcPts val="0"/>
              </a:spcAft>
              <a:buSzPts val="1100"/>
              <a:buNone/>
            </a:pPr>
            <a:r>
              <a:rPr lang="en"/>
              <a:t>Exception levels allow for a structured separation of privilege and facilitate secure and efficient execution of software components with different privilege levels.</a:t>
            </a:r>
            <a:endParaRPr/>
          </a:p>
          <a:p>
            <a:pPr indent="0" lvl="0" marL="0" rtl="0" algn="l">
              <a:lnSpc>
                <a:spcPct val="115000"/>
              </a:lnSpc>
              <a:spcBef>
                <a:spcPts val="1200"/>
              </a:spcBef>
              <a:spcAft>
                <a:spcPts val="0"/>
              </a:spcAft>
              <a:buClr>
                <a:schemeClr val="dk1"/>
              </a:buClr>
              <a:buSzPts val="1100"/>
              <a:buFont typeface="Arial"/>
              <a:buNone/>
            </a:pPr>
            <a:r>
              <a:rPr lang="en"/>
              <a:t>Intel and RISCV have their own version of these too.</a:t>
            </a:r>
            <a:br>
              <a:rPr lang="en"/>
            </a:br>
            <a:br>
              <a:rPr lang="en"/>
            </a:br>
            <a:r>
              <a:rPr lang="en"/>
              <a:t>https://developer.arm.com/documentation/102412/0103/Privilege-and-Exception-levels/Exception-levels</a:t>
            </a:r>
            <a:endParaRPr/>
          </a:p>
          <a:p>
            <a:pPr indent="0" lvl="0" marL="0" rtl="0" algn="l">
              <a:spcBef>
                <a:spcPts val="1200"/>
              </a:spcBef>
              <a:spcAft>
                <a:spcPts val="0"/>
              </a:spcAft>
              <a:buNone/>
            </a:pPr>
            <a:r>
              <a:t/>
            </a:r>
            <a:endParaRPr/>
          </a:p>
        </p:txBody>
      </p:sp>
      <p:sp>
        <p:nvSpPr>
          <p:cNvPr id="132" name="Google Shape;132;g29afde69892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g29afde69892_0_5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afde698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9afde69892_0_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
              <a:t>Arm Exception levels, also known as Exception levels or EL, are a hierarchical privilege and execution mode framework used in Arm architecture-based processors. They help manage and isolate different software components, such as the operating system (OS) and user applications. </a:t>
            </a:r>
            <a:endParaRPr/>
          </a:p>
          <a:p>
            <a:pPr indent="0" lvl="0" marL="0" rtl="0" algn="l">
              <a:lnSpc>
                <a:spcPct val="115000"/>
              </a:lnSpc>
              <a:spcBef>
                <a:spcPts val="1200"/>
              </a:spcBef>
              <a:spcAft>
                <a:spcPts val="0"/>
              </a:spcAft>
              <a:buSzPts val="1100"/>
              <a:buNone/>
            </a:pPr>
            <a:r>
              <a:rPr lang="en"/>
              <a:t>Exception levels allow for a structured separation of privilege and facilitate secure and efficient execution of software components with different privilege levels.</a:t>
            </a:r>
            <a:endParaRPr/>
          </a:p>
          <a:p>
            <a:pPr indent="0" lvl="0" marL="0" rtl="0" algn="l">
              <a:lnSpc>
                <a:spcPct val="115000"/>
              </a:lnSpc>
              <a:spcBef>
                <a:spcPts val="1200"/>
              </a:spcBef>
              <a:spcAft>
                <a:spcPts val="0"/>
              </a:spcAft>
              <a:buClr>
                <a:schemeClr val="dk1"/>
              </a:buClr>
              <a:buSzPts val="1100"/>
              <a:buFont typeface="Arial"/>
              <a:buNone/>
            </a:pPr>
            <a:r>
              <a:rPr lang="en"/>
              <a:t>Intel and RISCV have their own version of these too.</a:t>
            </a:r>
            <a:br>
              <a:rPr lang="en"/>
            </a:br>
            <a:br>
              <a:rPr lang="en"/>
            </a:br>
            <a:r>
              <a:rPr lang="en"/>
              <a:t>https://developer.arm.com/documentation/102412/0103/Privilege-and-Exception-levels/Exception-levels</a:t>
            </a:r>
            <a:endParaRPr/>
          </a:p>
          <a:p>
            <a:pPr indent="0" lvl="0" marL="0" rtl="0" algn="l">
              <a:spcBef>
                <a:spcPts val="1200"/>
              </a:spcBef>
              <a:spcAft>
                <a:spcPts val="0"/>
              </a:spcAft>
              <a:buNone/>
            </a:pPr>
            <a:r>
              <a:t/>
            </a:r>
            <a:endParaRPr/>
          </a:p>
        </p:txBody>
      </p:sp>
      <p:sp>
        <p:nvSpPr>
          <p:cNvPr id="147" name="Google Shape;147;g29afde69892_0_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g29afde69892_0_7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7fa59b66c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97fa59b66c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Preserve Program Order: A read by processor P to location X</a:t>
            </a:r>
            <a:endParaRPr/>
          </a:p>
          <a:p>
            <a:pPr indent="0" lvl="0" marL="0" rtl="0" algn="l">
              <a:spcBef>
                <a:spcPts val="0"/>
              </a:spcBef>
              <a:spcAft>
                <a:spcPts val="0"/>
              </a:spcAft>
              <a:buClr>
                <a:schemeClr val="dk1"/>
              </a:buClr>
              <a:buSzPts val="1100"/>
              <a:buFont typeface="Arial"/>
              <a:buNone/>
            </a:pPr>
            <a:r>
              <a:rPr lang="en"/>
              <a:t>that follows a write by P to X, with no writes of X by another</a:t>
            </a:r>
            <a:endParaRPr/>
          </a:p>
          <a:p>
            <a:pPr indent="0" lvl="0" marL="0" rtl="0" algn="l">
              <a:spcBef>
                <a:spcPts val="0"/>
              </a:spcBef>
              <a:spcAft>
                <a:spcPts val="0"/>
              </a:spcAft>
              <a:buClr>
                <a:schemeClr val="dk1"/>
              </a:buClr>
              <a:buSzPts val="1100"/>
              <a:buFont typeface="Arial"/>
              <a:buNone/>
            </a:pPr>
            <a:r>
              <a:rPr lang="en"/>
              <a:t>processor occurring between the write and the read by P,</a:t>
            </a:r>
            <a:endParaRPr/>
          </a:p>
          <a:p>
            <a:pPr indent="0" lvl="0" marL="0" rtl="0" algn="l">
              <a:spcBef>
                <a:spcPts val="0"/>
              </a:spcBef>
              <a:spcAft>
                <a:spcPts val="0"/>
              </a:spcAft>
              <a:buClr>
                <a:schemeClr val="dk1"/>
              </a:buClr>
              <a:buSzPts val="1100"/>
              <a:buFont typeface="Arial"/>
              <a:buNone/>
            </a:pPr>
            <a:r>
              <a:rPr lang="en"/>
              <a:t>always returns the value written by P</a:t>
            </a:r>
            <a:endParaRPr/>
          </a:p>
          <a:p>
            <a:pPr indent="0" lvl="0" marL="0" rtl="0" algn="l">
              <a:spcBef>
                <a:spcPts val="0"/>
              </a:spcBef>
              <a:spcAft>
                <a:spcPts val="0"/>
              </a:spcAft>
              <a:buClr>
                <a:schemeClr val="dk1"/>
              </a:buClr>
              <a:buSzPts val="1100"/>
              <a:buFont typeface="Arial"/>
              <a:buNone/>
            </a:pPr>
            <a:r>
              <a:rPr lang="en"/>
              <a:t>2. Coherent view of memory: Read by a processor to location X</a:t>
            </a:r>
            <a:endParaRPr/>
          </a:p>
          <a:p>
            <a:pPr indent="0" lvl="0" marL="0" rtl="0" algn="l">
              <a:spcBef>
                <a:spcPts val="0"/>
              </a:spcBef>
              <a:spcAft>
                <a:spcPts val="0"/>
              </a:spcAft>
              <a:buClr>
                <a:schemeClr val="dk1"/>
              </a:buClr>
              <a:buSzPts val="1100"/>
              <a:buFont typeface="Arial"/>
              <a:buNone/>
            </a:pPr>
            <a:r>
              <a:rPr lang="en"/>
              <a:t>that follows a write by another processor to X returns the</a:t>
            </a:r>
            <a:endParaRPr/>
          </a:p>
          <a:p>
            <a:pPr indent="0" lvl="0" marL="0" rtl="0" algn="l">
              <a:spcBef>
                <a:spcPts val="0"/>
              </a:spcBef>
              <a:spcAft>
                <a:spcPts val="0"/>
              </a:spcAft>
              <a:buClr>
                <a:schemeClr val="dk1"/>
              </a:buClr>
              <a:buSzPts val="1100"/>
              <a:buFont typeface="Arial"/>
              <a:buNone/>
            </a:pPr>
            <a:r>
              <a:rPr lang="en"/>
              <a:t>written value if the read and write are sufficiently separated in</a:t>
            </a:r>
            <a:endParaRPr/>
          </a:p>
          <a:p>
            <a:pPr indent="0" lvl="0" marL="0" rtl="0" algn="l">
              <a:spcBef>
                <a:spcPts val="0"/>
              </a:spcBef>
              <a:spcAft>
                <a:spcPts val="0"/>
              </a:spcAft>
              <a:buClr>
                <a:schemeClr val="dk1"/>
              </a:buClr>
              <a:buSzPts val="1100"/>
              <a:buFont typeface="Arial"/>
              <a:buNone/>
            </a:pPr>
            <a:r>
              <a:rPr lang="en"/>
              <a:t>time and no other writes to X occur between the two</a:t>
            </a:r>
            <a:endParaRPr/>
          </a:p>
          <a:p>
            <a:pPr indent="0" lvl="0" marL="0" rtl="0" algn="l">
              <a:spcBef>
                <a:spcPts val="0"/>
              </a:spcBef>
              <a:spcAft>
                <a:spcPts val="0"/>
              </a:spcAft>
              <a:buClr>
                <a:schemeClr val="dk1"/>
              </a:buClr>
              <a:buSzPts val="1100"/>
              <a:buFont typeface="Arial"/>
              <a:buNone/>
            </a:pPr>
            <a:r>
              <a:rPr lang="en"/>
              <a:t>accesses</a:t>
            </a:r>
            <a:endParaRPr/>
          </a:p>
          <a:p>
            <a:pPr indent="0" lvl="0" marL="0" rtl="0" algn="l">
              <a:spcBef>
                <a:spcPts val="0"/>
              </a:spcBef>
              <a:spcAft>
                <a:spcPts val="0"/>
              </a:spcAft>
              <a:buClr>
                <a:schemeClr val="dk1"/>
              </a:buClr>
              <a:buSzPts val="1100"/>
              <a:buFont typeface="Arial"/>
              <a:buNone/>
            </a:pPr>
            <a:r>
              <a:rPr lang="en"/>
              <a:t>3. Write serialization: 2 writes to same location by any 2</a:t>
            </a:r>
            <a:endParaRPr/>
          </a:p>
          <a:p>
            <a:pPr indent="0" lvl="0" marL="0" rtl="0" algn="l">
              <a:spcBef>
                <a:spcPts val="0"/>
              </a:spcBef>
              <a:spcAft>
                <a:spcPts val="0"/>
              </a:spcAft>
              <a:buSzPts val="1100"/>
              <a:buNone/>
            </a:pPr>
            <a:r>
              <a:rPr lang="en"/>
              <a:t>processors are seen in the same order by all processors</a:t>
            </a:r>
            <a:endParaRPr/>
          </a:p>
        </p:txBody>
      </p:sp>
      <p:sp>
        <p:nvSpPr>
          <p:cNvPr id="164" name="Google Shape;164;g297fa59b66c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g297fa59b66c_0_10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633931"/>
            <a:ext cx="9144000" cy="509569"/>
          </a:xfrm>
          <a:prstGeom prst="rect">
            <a:avLst/>
          </a:prstGeom>
          <a:solidFill>
            <a:srgbClr val="C810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sp>
        <p:nvSpPr>
          <p:cNvPr id="52" name="Google Shape;52;p13"/>
          <p:cNvSpPr txBox="1"/>
          <p:nvPr/>
        </p:nvSpPr>
        <p:spPr>
          <a:xfrm>
            <a:off x="212725" y="2616994"/>
            <a:ext cx="1846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pic>
        <p:nvPicPr>
          <p:cNvPr descr="ISU LEFT white.eps" id="53" name="Google Shape;53;p13"/>
          <p:cNvPicPr preferRelativeResize="0"/>
          <p:nvPr/>
        </p:nvPicPr>
        <p:blipFill rotWithShape="1">
          <a:blip r:embed="rId1">
            <a:alphaModFix/>
          </a:blip>
          <a:srcRect b="0" l="0" r="0" t="0"/>
          <a:stretch/>
        </p:blipFill>
        <p:spPr>
          <a:xfrm>
            <a:off x="381000" y="4788715"/>
            <a:ext cx="2396490" cy="197359"/>
          </a:xfrm>
          <a:prstGeom prst="rect">
            <a:avLst/>
          </a:prstGeom>
          <a:noFill/>
          <a:ln>
            <a:noFill/>
          </a:ln>
        </p:spPr>
      </p:pic>
      <p:sp>
        <p:nvSpPr>
          <p:cNvPr id="54" name="Google Shape;54;p13"/>
          <p:cNvSpPr txBox="1"/>
          <p:nvPr/>
        </p:nvSpPr>
        <p:spPr>
          <a:xfrm>
            <a:off x="4182782" y="4755356"/>
            <a:ext cx="4191000" cy="285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CE1126"/>
              </a:buClr>
              <a:buSzPts val="960"/>
              <a:buFont typeface="Times"/>
              <a:buNone/>
            </a:pPr>
            <a:r>
              <a:rPr b="1" lang="en" sz="1200">
                <a:solidFill>
                  <a:schemeClr val="lt1"/>
                </a:solidFill>
                <a:latin typeface="Open Sans"/>
                <a:ea typeface="Open Sans"/>
                <a:cs typeface="Open Sans"/>
                <a:sym typeface="Open Sans"/>
              </a:rPr>
              <a:t>Department of Computer Science</a:t>
            </a:r>
            <a:endParaRPr b="1" i="0" sz="1200" u="none">
              <a:solidFill>
                <a:schemeClr val="lt1"/>
              </a:solidFill>
              <a:latin typeface="Open Sans"/>
              <a:ea typeface="Open Sans"/>
              <a:cs typeface="Open Sans"/>
              <a:sym typeface="Open Sans"/>
            </a:endParaRPr>
          </a:p>
        </p:txBody>
      </p:sp>
      <p:cxnSp>
        <p:nvCxnSpPr>
          <p:cNvPr id="55" name="Google Shape;55;p13"/>
          <p:cNvCxnSpPr/>
          <p:nvPr/>
        </p:nvCxnSpPr>
        <p:spPr>
          <a:xfrm>
            <a:off x="8458200" y="4816475"/>
            <a:ext cx="0" cy="152400"/>
          </a:xfrm>
          <a:prstGeom prst="straightConnector1">
            <a:avLst/>
          </a:prstGeom>
          <a:solidFill>
            <a:schemeClr val="accent1"/>
          </a:solidFill>
          <a:ln cap="flat" cmpd="sng" w="9525">
            <a:solidFill>
              <a:srgbClr val="F1BE48"/>
            </a:solidFill>
            <a:prstDash val="solid"/>
            <a:round/>
            <a:headEnd len="sm" w="sm" type="none"/>
            <a:tailEnd len="sm" w="sm" type="none"/>
          </a:ln>
        </p:spPr>
      </p:cxnSp>
      <p:sp>
        <p:nvSpPr>
          <p:cNvPr id="56" name="Google Shape;56;p13"/>
          <p:cNvSpPr txBox="1"/>
          <p:nvPr/>
        </p:nvSpPr>
        <p:spPr>
          <a:xfrm>
            <a:off x="8534400" y="4755356"/>
            <a:ext cx="533400" cy="2746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 sz="1200" u="none">
                <a:solidFill>
                  <a:schemeClr val="lt1"/>
                </a:solidFill>
                <a:latin typeface="Times"/>
                <a:ea typeface="Times"/>
                <a:cs typeface="Times"/>
                <a:sym typeface="Times"/>
              </a:rPr>
              <a:t>‹#›</a:t>
            </a:fld>
            <a:endParaRPr b="0" sz="1200" u="none">
              <a:solidFill>
                <a:schemeClr val="lt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5" name="Google Shape;65;p15"/>
          <p:cNvSpPr/>
          <p:nvPr/>
        </p:nvSpPr>
        <p:spPr>
          <a:xfrm>
            <a:off x="0" y="0"/>
            <a:ext cx="9144000" cy="5143500"/>
          </a:xfrm>
          <a:prstGeom prst="rect">
            <a:avLst/>
          </a:prstGeom>
          <a:solidFill>
            <a:srgbClr val="C8102E">
              <a:alpha val="8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rgbClr val="C8102E"/>
              </a:solidFill>
              <a:latin typeface="Times"/>
              <a:ea typeface="Times"/>
              <a:cs typeface="Times"/>
              <a:sym typeface="Times"/>
            </a:endParaRPr>
          </a:p>
        </p:txBody>
      </p:sp>
      <p:sp>
        <p:nvSpPr>
          <p:cNvPr id="66" name="Google Shape;66;p15"/>
          <p:cNvSpPr txBox="1"/>
          <p:nvPr/>
        </p:nvSpPr>
        <p:spPr>
          <a:xfrm>
            <a:off x="934453" y="2800112"/>
            <a:ext cx="7162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chemeClr val="lt1"/>
                </a:solidFill>
                <a:latin typeface="Open Sans Light"/>
                <a:ea typeface="Open Sans Light"/>
                <a:cs typeface="Open Sans Light"/>
                <a:sym typeface="Open Sans Light"/>
              </a:rPr>
              <a:t>Team </a:t>
            </a:r>
            <a:r>
              <a:rPr lang="en">
                <a:solidFill>
                  <a:schemeClr val="lt1"/>
                </a:solidFill>
                <a:latin typeface="Open Sans Light"/>
                <a:ea typeface="Open Sans Light"/>
                <a:cs typeface="Open Sans Light"/>
                <a:sym typeface="Open Sans Light"/>
              </a:rPr>
              <a:t>Cache Me Outside</a:t>
            </a:r>
            <a:endParaRPr sz="1200">
              <a:latin typeface="Open Sans Light"/>
              <a:ea typeface="Open Sans Light"/>
              <a:cs typeface="Open Sans Light"/>
              <a:sym typeface="Open Sans Light"/>
            </a:endParaRPr>
          </a:p>
        </p:txBody>
      </p:sp>
      <p:cxnSp>
        <p:nvCxnSpPr>
          <p:cNvPr id="67" name="Google Shape;67;p15"/>
          <p:cNvCxnSpPr/>
          <p:nvPr/>
        </p:nvCxnSpPr>
        <p:spPr>
          <a:xfrm>
            <a:off x="0" y="3511550"/>
            <a:ext cx="9144000" cy="0"/>
          </a:xfrm>
          <a:prstGeom prst="straightConnector1">
            <a:avLst/>
          </a:prstGeom>
          <a:solidFill>
            <a:schemeClr val="accent1"/>
          </a:solidFill>
          <a:ln cap="flat" cmpd="sng" w="9525">
            <a:solidFill>
              <a:srgbClr val="F1BE48">
                <a:alpha val="80000"/>
              </a:srgbClr>
            </a:solidFill>
            <a:prstDash val="solid"/>
            <a:round/>
            <a:headEnd len="sm" w="sm" type="none"/>
            <a:tailEnd len="sm" w="sm" type="none"/>
          </a:ln>
        </p:spPr>
      </p:cxnSp>
      <p:sp>
        <p:nvSpPr>
          <p:cNvPr id="68" name="Google Shape;68;p15"/>
          <p:cNvSpPr txBox="1"/>
          <p:nvPr/>
        </p:nvSpPr>
        <p:spPr>
          <a:xfrm>
            <a:off x="914400" y="2103677"/>
            <a:ext cx="7162800" cy="708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100"/>
              <a:buNone/>
            </a:pPr>
            <a:r>
              <a:rPr lang="en" sz="4000">
                <a:solidFill>
                  <a:schemeClr val="lt1"/>
                </a:solidFill>
                <a:latin typeface="Oswald"/>
                <a:ea typeface="Oswald"/>
                <a:cs typeface="Oswald"/>
                <a:sym typeface="Oswald"/>
              </a:rPr>
              <a:t>Formal Verification of the MESI Cache </a:t>
            </a:r>
            <a:r>
              <a:rPr lang="en" sz="4000">
                <a:solidFill>
                  <a:schemeClr val="lt1"/>
                </a:solidFill>
                <a:latin typeface="Oswald"/>
                <a:ea typeface="Oswald"/>
                <a:cs typeface="Oswald"/>
                <a:sym typeface="Oswald"/>
              </a:rPr>
              <a:t>Coherence</a:t>
            </a:r>
            <a:r>
              <a:rPr lang="en" sz="4000">
                <a:solidFill>
                  <a:schemeClr val="lt1"/>
                </a:solidFill>
                <a:latin typeface="Oswald"/>
                <a:ea typeface="Oswald"/>
                <a:cs typeface="Oswald"/>
                <a:sym typeface="Oswald"/>
              </a:rPr>
              <a:t> Protocol</a:t>
            </a:r>
            <a:endParaRPr sz="4000">
              <a:solidFill>
                <a:schemeClr val="lt1"/>
              </a:solidFill>
              <a:latin typeface="Oswald"/>
              <a:ea typeface="Oswald"/>
              <a:cs typeface="Oswald"/>
              <a:sym typeface="Oswald"/>
            </a:endParaRPr>
          </a:p>
        </p:txBody>
      </p:sp>
      <p:pic>
        <p:nvPicPr>
          <p:cNvPr descr="ISU LEFT white.eps" id="69" name="Google Shape;69;p15"/>
          <p:cNvPicPr preferRelativeResize="0"/>
          <p:nvPr/>
        </p:nvPicPr>
        <p:blipFill rotWithShape="1">
          <a:blip r:embed="rId4">
            <a:alphaModFix/>
          </a:blip>
          <a:srcRect b="0" l="0" r="0" t="0"/>
          <a:stretch/>
        </p:blipFill>
        <p:spPr>
          <a:xfrm>
            <a:off x="6477000" y="4788715"/>
            <a:ext cx="2396490" cy="197359"/>
          </a:xfrm>
          <a:prstGeom prst="rect">
            <a:avLst/>
          </a:prstGeom>
          <a:noFill/>
          <a:ln>
            <a:noFill/>
          </a:ln>
        </p:spPr>
      </p:pic>
      <p:sp>
        <p:nvSpPr>
          <p:cNvPr id="70" name="Google Shape;70;p15"/>
          <p:cNvSpPr txBox="1"/>
          <p:nvPr/>
        </p:nvSpPr>
        <p:spPr>
          <a:xfrm>
            <a:off x="934453" y="3822835"/>
            <a:ext cx="7162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1200">
                <a:solidFill>
                  <a:schemeClr val="lt1"/>
                </a:solidFill>
                <a:latin typeface="Merriweather Light"/>
                <a:ea typeface="Merriweather Light"/>
                <a:cs typeface="Merriweather Light"/>
                <a:sym typeface="Merriweather Light"/>
              </a:rPr>
              <a:t>Luke Marzen</a:t>
            </a:r>
            <a:endParaRPr i="1" sz="1200">
              <a:solidFill>
                <a:schemeClr val="lt1"/>
              </a:solidFill>
              <a:latin typeface="Merriweather Light"/>
              <a:ea typeface="Merriweather Light"/>
              <a:cs typeface="Merriweather Light"/>
              <a:sym typeface="Merriweather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p:tgtEl>
                                          <p:spTgt spid="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604525" y="1383106"/>
            <a:ext cx="7701300" cy="24903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Char char="●"/>
            </a:pPr>
            <a:r>
              <a:rPr lang="en">
                <a:solidFill>
                  <a:srgbClr val="7A6E67"/>
                </a:solidFill>
                <a:latin typeface="Merriweather Light"/>
                <a:ea typeface="Merriweather Light"/>
                <a:cs typeface="Merriweather Light"/>
                <a:sym typeface="Merriweather Light"/>
              </a:rPr>
              <a:t>Cache Controller </a:t>
            </a:r>
            <a:r>
              <a:rPr b="1" i="1" lang="en">
                <a:solidFill>
                  <a:srgbClr val="7A6E67"/>
                </a:solidFill>
                <a:latin typeface="Merriweather"/>
                <a:ea typeface="Merriweather"/>
                <a:cs typeface="Merriweather"/>
                <a:sym typeface="Merriweather"/>
              </a:rPr>
              <a:t>snoops</a:t>
            </a:r>
            <a:r>
              <a:rPr lang="en">
                <a:solidFill>
                  <a:srgbClr val="7A6E67"/>
                </a:solidFill>
                <a:latin typeface="Merriweather Light"/>
                <a:ea typeface="Merriweather Light"/>
                <a:cs typeface="Merriweather Light"/>
                <a:sym typeface="Merriweather Light"/>
              </a:rPr>
              <a:t> all transactions on the shared bus.</a:t>
            </a:r>
            <a:endParaRPr>
              <a:solidFill>
                <a:srgbClr val="7A6E67"/>
              </a:solidFill>
              <a:latin typeface="Merriweather Light"/>
              <a:ea typeface="Merriweather Light"/>
              <a:cs typeface="Merriweather Light"/>
              <a:sym typeface="Merriweather Light"/>
            </a:endParaRPr>
          </a:p>
        </p:txBody>
      </p:sp>
      <p:sp>
        <p:nvSpPr>
          <p:cNvPr id="177" name="Google Shape;177;p24"/>
          <p:cNvSpPr txBox="1"/>
          <p:nvPr/>
        </p:nvSpPr>
        <p:spPr>
          <a:xfrm>
            <a:off x="604527" y="583100"/>
            <a:ext cx="76506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C8102E"/>
                </a:solidFill>
                <a:latin typeface="Open Sans ExtraBold"/>
                <a:ea typeface="Open Sans ExtraBold"/>
                <a:cs typeface="Open Sans ExtraBold"/>
                <a:sym typeface="Open Sans ExtraBold"/>
              </a:rPr>
              <a:t>MESI Cache Coherence Protocol</a:t>
            </a:r>
            <a:endParaRPr b="1" sz="2200">
              <a:solidFill>
                <a:srgbClr val="C8102E"/>
              </a:solidFill>
              <a:latin typeface="Open Sans ExtraBold"/>
              <a:ea typeface="Open Sans ExtraBold"/>
              <a:cs typeface="Open Sans ExtraBold"/>
              <a:sym typeface="Open Sans ExtraBold"/>
            </a:endParaRPr>
          </a:p>
        </p:txBody>
      </p:sp>
      <p:cxnSp>
        <p:nvCxnSpPr>
          <p:cNvPr id="178" name="Google Shape;178;p24"/>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79" name="Google Shape;179;p24"/>
          <p:cNvPicPr preferRelativeResize="0"/>
          <p:nvPr/>
        </p:nvPicPr>
        <p:blipFill>
          <a:blip r:embed="rId3">
            <a:alphaModFix/>
          </a:blip>
          <a:stretch>
            <a:fillRect/>
          </a:stretch>
        </p:blipFill>
        <p:spPr>
          <a:xfrm>
            <a:off x="652500" y="1782800"/>
            <a:ext cx="7605351" cy="274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nvSpPr>
        <p:spPr>
          <a:xfrm>
            <a:off x="604525" y="1383106"/>
            <a:ext cx="7701300" cy="2490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a:solidFill>
                  <a:srgbClr val="7A6E67"/>
                </a:solidFill>
                <a:latin typeface="Merriweather Light"/>
                <a:ea typeface="Merriweather Light"/>
                <a:cs typeface="Merriweather Light"/>
                <a:sym typeface="Merriweather Light"/>
              </a:rPr>
              <a:t>Four State Finite </a:t>
            </a:r>
            <a:r>
              <a:rPr lang="en">
                <a:solidFill>
                  <a:srgbClr val="7A6E67"/>
                </a:solidFill>
                <a:latin typeface="Merriweather Light"/>
                <a:ea typeface="Merriweather Light"/>
                <a:cs typeface="Merriweather Light"/>
                <a:sym typeface="Merriweather Light"/>
              </a:rPr>
              <a:t>Automata</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M</a:t>
            </a:r>
            <a:r>
              <a:rPr lang="en">
                <a:solidFill>
                  <a:srgbClr val="7A6E67"/>
                </a:solidFill>
                <a:latin typeface="Merriweather Light"/>
                <a:ea typeface="Merriweather Light"/>
                <a:cs typeface="Merriweather Light"/>
                <a:sym typeface="Merriweather Light"/>
              </a:rPr>
              <a:t>odified</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E</a:t>
            </a:r>
            <a:r>
              <a:rPr lang="en">
                <a:solidFill>
                  <a:srgbClr val="7A6E67"/>
                </a:solidFill>
                <a:latin typeface="Merriweather Light"/>
                <a:ea typeface="Merriweather Light"/>
                <a:cs typeface="Merriweather Light"/>
                <a:sym typeface="Merriweather Light"/>
              </a:rPr>
              <a:t>xclusive</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S</a:t>
            </a:r>
            <a:r>
              <a:rPr lang="en">
                <a:solidFill>
                  <a:srgbClr val="7A6E67"/>
                </a:solidFill>
                <a:latin typeface="Merriweather Light"/>
                <a:ea typeface="Merriweather Light"/>
                <a:cs typeface="Merriweather Light"/>
                <a:sym typeface="Merriweather Light"/>
              </a:rPr>
              <a:t>hared</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I</a:t>
            </a:r>
            <a:r>
              <a:rPr lang="en">
                <a:solidFill>
                  <a:srgbClr val="7A6E67"/>
                </a:solidFill>
                <a:latin typeface="Merriweather Light"/>
                <a:ea typeface="Merriweather Light"/>
                <a:cs typeface="Merriweather Light"/>
                <a:sym typeface="Merriweather Light"/>
              </a:rPr>
              <a:t>nvalid</a:t>
            </a:r>
            <a:endParaRPr>
              <a:solidFill>
                <a:srgbClr val="7A6E67"/>
              </a:solidFill>
              <a:latin typeface="Merriweather Light"/>
              <a:ea typeface="Merriweather Light"/>
              <a:cs typeface="Merriweather Light"/>
              <a:sym typeface="Merriweather Light"/>
            </a:endParaRPr>
          </a:p>
        </p:txBody>
      </p:sp>
      <p:sp>
        <p:nvSpPr>
          <p:cNvPr id="187" name="Google Shape;187;p25"/>
          <p:cNvSpPr txBox="1"/>
          <p:nvPr/>
        </p:nvSpPr>
        <p:spPr>
          <a:xfrm>
            <a:off x="604527" y="583100"/>
            <a:ext cx="76506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C8102E"/>
                </a:solidFill>
                <a:latin typeface="Open Sans ExtraBold"/>
                <a:ea typeface="Open Sans ExtraBold"/>
                <a:cs typeface="Open Sans ExtraBold"/>
                <a:sym typeface="Open Sans ExtraBold"/>
              </a:rPr>
              <a:t>MESI Cache Coherence Protocol</a:t>
            </a:r>
            <a:endParaRPr b="1" sz="2200">
              <a:solidFill>
                <a:srgbClr val="C8102E"/>
              </a:solidFill>
              <a:latin typeface="Open Sans ExtraBold"/>
              <a:ea typeface="Open Sans ExtraBold"/>
              <a:cs typeface="Open Sans ExtraBold"/>
              <a:sym typeface="Open Sans ExtraBold"/>
            </a:endParaRPr>
          </a:p>
        </p:txBody>
      </p:sp>
      <p:cxnSp>
        <p:nvCxnSpPr>
          <p:cNvPr id="188" name="Google Shape;188;p25"/>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89" name="Google Shape;189;p25"/>
          <p:cNvPicPr preferRelativeResize="0"/>
          <p:nvPr/>
        </p:nvPicPr>
        <p:blipFill>
          <a:blip r:embed="rId3">
            <a:alphaModFix/>
          </a:blip>
          <a:stretch>
            <a:fillRect/>
          </a:stretch>
        </p:blipFill>
        <p:spPr>
          <a:xfrm>
            <a:off x="1982195" y="3551670"/>
            <a:ext cx="1501500" cy="955500"/>
          </a:xfrm>
          <a:prstGeom prst="rect">
            <a:avLst/>
          </a:prstGeom>
          <a:noFill/>
          <a:ln>
            <a:noFill/>
          </a:ln>
        </p:spPr>
      </p:pic>
      <p:pic>
        <p:nvPicPr>
          <p:cNvPr id="190" name="Google Shape;190;p25"/>
          <p:cNvPicPr preferRelativeResize="0"/>
          <p:nvPr/>
        </p:nvPicPr>
        <p:blipFill>
          <a:blip r:embed="rId4">
            <a:alphaModFix/>
          </a:blip>
          <a:stretch>
            <a:fillRect/>
          </a:stretch>
        </p:blipFill>
        <p:spPr>
          <a:xfrm>
            <a:off x="5602525" y="1234000"/>
            <a:ext cx="2703300" cy="3338000"/>
          </a:xfrm>
          <a:prstGeom prst="rect">
            <a:avLst/>
          </a:prstGeom>
          <a:noFill/>
          <a:ln>
            <a:noFill/>
          </a:ln>
        </p:spPr>
      </p:pic>
      <p:sp>
        <p:nvSpPr>
          <p:cNvPr id="191" name="Google Shape;191;p25"/>
          <p:cNvSpPr txBox="1"/>
          <p:nvPr/>
        </p:nvSpPr>
        <p:spPr>
          <a:xfrm>
            <a:off x="897675" y="4051800"/>
            <a:ext cx="113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Cache 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Formal Verification</a:t>
            </a:r>
            <a:endParaRPr b="1" sz="2200">
              <a:solidFill>
                <a:srgbClr val="C8102E"/>
              </a:solidFill>
              <a:latin typeface="Open Sans ExtraBold"/>
              <a:ea typeface="Open Sans ExtraBold"/>
              <a:cs typeface="Open Sans ExtraBold"/>
              <a:sym typeface="Open Sans ExtraBold"/>
            </a:endParaRPr>
          </a:p>
        </p:txBody>
      </p:sp>
      <p:sp>
        <p:nvSpPr>
          <p:cNvPr id="199" name="Google Shape;199;p26"/>
          <p:cNvSpPr txBox="1"/>
          <p:nvPr/>
        </p:nvSpPr>
        <p:spPr>
          <a:xfrm>
            <a:off x="604525" y="1383107"/>
            <a:ext cx="7701300" cy="26682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Goal: Formally verify the </a:t>
            </a:r>
            <a:r>
              <a:rPr b="1" lang="en">
                <a:solidFill>
                  <a:srgbClr val="7A6E67"/>
                </a:solidFill>
                <a:latin typeface="Merriweather"/>
                <a:ea typeface="Merriweather"/>
                <a:cs typeface="Merriweather"/>
                <a:sym typeface="Merriweather"/>
              </a:rPr>
              <a:t>MESI</a:t>
            </a:r>
            <a:r>
              <a:rPr lang="en">
                <a:solidFill>
                  <a:srgbClr val="7A6E67"/>
                </a:solidFill>
                <a:latin typeface="Merriweather Light"/>
                <a:ea typeface="Merriweather Light"/>
                <a:cs typeface="Merriweather Light"/>
                <a:sym typeface="Merriweather Light"/>
              </a:rPr>
              <a:t> </a:t>
            </a:r>
            <a:r>
              <a:rPr b="1" lang="en">
                <a:solidFill>
                  <a:srgbClr val="7A6E67"/>
                </a:solidFill>
                <a:latin typeface="Merriweather"/>
                <a:ea typeface="Merriweather"/>
                <a:cs typeface="Merriweather"/>
                <a:sym typeface="Merriweather"/>
              </a:rPr>
              <a:t>protocol</a:t>
            </a:r>
            <a:r>
              <a:rPr lang="en">
                <a:solidFill>
                  <a:srgbClr val="7A6E67"/>
                </a:solidFill>
                <a:latin typeface="Merriweather Light"/>
                <a:ea typeface="Merriweather Light"/>
                <a:cs typeface="Merriweather Light"/>
                <a:sym typeface="Merriweather Light"/>
              </a:rPr>
              <a:t> </a:t>
            </a:r>
            <a:r>
              <a:rPr lang="en">
                <a:solidFill>
                  <a:srgbClr val="7A6E67"/>
                </a:solidFill>
                <a:latin typeface="Merriweather Light"/>
                <a:ea typeface="Merriweather Light"/>
                <a:cs typeface="Merriweather Light"/>
                <a:sym typeface="Merriweather Light"/>
              </a:rPr>
              <a:t>satisfies the properties of a </a:t>
            </a:r>
            <a:r>
              <a:rPr b="1" lang="en">
                <a:solidFill>
                  <a:srgbClr val="7A6E67"/>
                </a:solidFill>
                <a:latin typeface="Merriweather"/>
                <a:ea typeface="Merriweather"/>
                <a:cs typeface="Merriweather"/>
                <a:sym typeface="Merriweather"/>
              </a:rPr>
              <a:t>coherent memory system</a:t>
            </a:r>
            <a:r>
              <a:rPr lang="en">
                <a:solidFill>
                  <a:srgbClr val="7A6E67"/>
                </a:solidFill>
                <a:latin typeface="Merriweather Light"/>
                <a:ea typeface="Merriweather Light"/>
                <a:cs typeface="Merriweather Light"/>
                <a:sym typeface="Merriweather Light"/>
              </a:rPr>
              <a:t>.</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Using </a:t>
            </a:r>
            <a:r>
              <a:rPr b="1" lang="en">
                <a:solidFill>
                  <a:srgbClr val="7A6E67"/>
                </a:solidFill>
                <a:latin typeface="Merriweather"/>
                <a:ea typeface="Merriweather"/>
                <a:cs typeface="Merriweather"/>
                <a:sym typeface="Merriweather"/>
              </a:rPr>
              <a:t>SPIN</a:t>
            </a:r>
            <a:r>
              <a:rPr lang="en">
                <a:solidFill>
                  <a:srgbClr val="7A6E67"/>
                </a:solidFill>
                <a:latin typeface="Merriweather Light"/>
                <a:ea typeface="Merriweather Light"/>
                <a:cs typeface="Merriweather Light"/>
                <a:sym typeface="Merriweather Light"/>
              </a:rPr>
              <a:t>.</a:t>
            </a:r>
            <a:endParaRPr>
              <a:solidFill>
                <a:srgbClr val="7A6E67"/>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Promela is particularly strong in expressing concurrent algorithms.</a:t>
            </a:r>
            <a:endParaRPr>
              <a:solidFill>
                <a:srgbClr val="7A6E67"/>
              </a:solidFill>
              <a:latin typeface="Merriweather Light"/>
              <a:ea typeface="Merriweather Light"/>
              <a:cs typeface="Merriweather Light"/>
              <a:sym typeface="Merriweather Light"/>
            </a:endParaRPr>
          </a:p>
        </p:txBody>
      </p:sp>
      <p:cxnSp>
        <p:nvCxnSpPr>
          <p:cNvPr id="200" name="Google Shape;200;p26"/>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201" name="Google Shape;201;p26"/>
          <p:cNvPicPr preferRelativeResize="0"/>
          <p:nvPr/>
        </p:nvPicPr>
        <p:blipFill>
          <a:blip r:embed="rId3">
            <a:alphaModFix/>
          </a:blip>
          <a:stretch>
            <a:fillRect/>
          </a:stretch>
        </p:blipFill>
        <p:spPr>
          <a:xfrm>
            <a:off x="7495447" y="2976572"/>
            <a:ext cx="1648550" cy="1648550"/>
          </a:xfrm>
          <a:prstGeom prst="rect">
            <a:avLst/>
          </a:prstGeom>
          <a:noFill/>
          <a:ln>
            <a:noFill/>
          </a:ln>
        </p:spPr>
      </p:pic>
      <p:pic>
        <p:nvPicPr>
          <p:cNvPr id="202" name="Google Shape;202;p26"/>
          <p:cNvPicPr preferRelativeResize="0"/>
          <p:nvPr/>
        </p:nvPicPr>
        <p:blipFill>
          <a:blip r:embed="rId4">
            <a:alphaModFix/>
          </a:blip>
          <a:stretch>
            <a:fillRect/>
          </a:stretch>
        </p:blipFill>
        <p:spPr>
          <a:xfrm>
            <a:off x="5873275" y="3086475"/>
            <a:ext cx="1447800" cy="142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Progress</a:t>
            </a:r>
            <a:endParaRPr b="1" sz="2200">
              <a:solidFill>
                <a:srgbClr val="C8102E"/>
              </a:solidFill>
              <a:latin typeface="Open Sans ExtraBold"/>
              <a:ea typeface="Open Sans ExtraBold"/>
              <a:cs typeface="Open Sans ExtraBold"/>
              <a:sym typeface="Open Sans ExtraBold"/>
            </a:endParaRPr>
          </a:p>
        </p:txBody>
      </p:sp>
      <p:sp>
        <p:nvSpPr>
          <p:cNvPr id="210" name="Google Shape;210;p27"/>
          <p:cNvSpPr txBox="1"/>
          <p:nvPr/>
        </p:nvSpPr>
        <p:spPr>
          <a:xfrm>
            <a:off x="604525" y="1383107"/>
            <a:ext cx="7701300" cy="27369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Model is defined in </a:t>
            </a:r>
            <a:r>
              <a:rPr lang="en">
                <a:solidFill>
                  <a:srgbClr val="7F7F7F"/>
                </a:solidFill>
                <a:latin typeface="Merriweather Light"/>
                <a:ea typeface="Merriweather Light"/>
                <a:cs typeface="Merriweather Light"/>
                <a:sym typeface="Merriweather Light"/>
              </a:rPr>
              <a:t>Promela</a:t>
            </a:r>
            <a:r>
              <a:rPr lang="en">
                <a:solidFill>
                  <a:srgbClr val="7F7F7F"/>
                </a:solidFill>
                <a:latin typeface="Merriweather Light"/>
                <a:ea typeface="Merriweather Light"/>
                <a:cs typeface="Merriweather Light"/>
                <a:sym typeface="Merriweather Light"/>
              </a:rPr>
              <a:t>.</a:t>
            </a:r>
            <a:endParaRPr>
              <a:solidFill>
                <a:srgbClr val="7F7F7F"/>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Cache controllers + Shared bus. </a:t>
            </a:r>
            <a:endParaRPr>
              <a:solidFill>
                <a:srgbClr val="7F7F7F"/>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Partially validated.</a:t>
            </a:r>
            <a:endParaRPr>
              <a:solidFill>
                <a:srgbClr val="7F7F7F"/>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Verification LTL formulas written.</a:t>
            </a:r>
            <a:endParaRPr>
              <a:solidFill>
                <a:srgbClr val="7F7F7F"/>
              </a:solidFill>
              <a:latin typeface="Merriweather Light"/>
              <a:ea typeface="Merriweather Light"/>
              <a:cs typeface="Merriweather Light"/>
              <a:sym typeface="Merriweather Light"/>
            </a:endParaRPr>
          </a:p>
        </p:txBody>
      </p:sp>
      <p:cxnSp>
        <p:nvCxnSpPr>
          <p:cNvPr id="211" name="Google Shape;211;p27"/>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3694814" y="583109"/>
            <a:ext cx="51054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Challenges</a:t>
            </a:r>
            <a:endParaRPr b="1" sz="2200">
              <a:solidFill>
                <a:srgbClr val="C8102E"/>
              </a:solidFill>
              <a:latin typeface="Open Sans ExtraBold"/>
              <a:ea typeface="Open Sans ExtraBold"/>
              <a:cs typeface="Open Sans ExtraBold"/>
              <a:sym typeface="Open Sans ExtraBold"/>
            </a:endParaRPr>
          </a:p>
        </p:txBody>
      </p:sp>
      <p:cxnSp>
        <p:nvCxnSpPr>
          <p:cNvPr id="217" name="Google Shape;217;p28"/>
          <p:cNvCxnSpPr/>
          <p:nvPr/>
        </p:nvCxnSpPr>
        <p:spPr>
          <a:xfrm>
            <a:off x="3776094" y="1123950"/>
            <a:ext cx="4377300" cy="0"/>
          </a:xfrm>
          <a:prstGeom prst="straightConnector1">
            <a:avLst/>
          </a:prstGeom>
          <a:solidFill>
            <a:schemeClr val="accent1"/>
          </a:solidFill>
          <a:ln cap="flat" cmpd="sng" w="12700">
            <a:solidFill>
              <a:srgbClr val="F1BE48"/>
            </a:solidFill>
            <a:prstDash val="solid"/>
            <a:round/>
            <a:headEnd len="sm" w="sm" type="none"/>
            <a:tailEnd len="sm" w="sm" type="none"/>
          </a:ln>
        </p:spPr>
      </p:cxnSp>
      <p:sp>
        <p:nvSpPr>
          <p:cNvPr id="218" name="Google Shape;218;p28"/>
          <p:cNvSpPr txBox="1"/>
          <p:nvPr/>
        </p:nvSpPr>
        <p:spPr>
          <a:xfrm>
            <a:off x="3694825" y="1383101"/>
            <a:ext cx="4763400" cy="3053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
                <a:solidFill>
                  <a:srgbClr val="7F7F7F"/>
                </a:solidFill>
                <a:latin typeface="Merriweather"/>
                <a:ea typeface="Merriweather"/>
                <a:cs typeface="Merriweather"/>
                <a:sym typeface="Merriweather"/>
              </a:rPr>
              <a:t>Statespace explosion.</a:t>
            </a:r>
            <a:endParaRPr b="1">
              <a:solidFill>
                <a:srgbClr val="7F7F7F"/>
              </a:solidFill>
              <a:latin typeface="Merriweather"/>
              <a:ea typeface="Merriweather"/>
              <a:cs typeface="Merriweather"/>
              <a:sym typeface="Merriweather"/>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Greatly reduced by experimenting with techniques I read about online.</a:t>
            </a:r>
            <a:endParaRPr>
              <a:solidFill>
                <a:srgbClr val="7F7F7F"/>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Model in </a:t>
            </a:r>
            <a:r>
              <a:rPr b="1" lang="en">
                <a:solidFill>
                  <a:srgbClr val="7F7F7F"/>
                </a:solidFill>
                <a:latin typeface="Merriweather"/>
                <a:ea typeface="Merriweather"/>
                <a:cs typeface="Merriweather"/>
                <a:sym typeface="Merriweather"/>
              </a:rPr>
              <a:t>nuXmv</a:t>
            </a:r>
            <a:r>
              <a:rPr lang="en">
                <a:solidFill>
                  <a:srgbClr val="7F7F7F"/>
                </a:solidFill>
                <a:latin typeface="Merriweather Light"/>
                <a:ea typeface="Merriweather Light"/>
                <a:cs typeface="Merriweather Light"/>
                <a:sym typeface="Merriweather Light"/>
              </a:rPr>
              <a:t>?</a:t>
            </a:r>
            <a:endParaRPr>
              <a:solidFill>
                <a:srgbClr val="7F7F7F"/>
              </a:solidFill>
              <a:latin typeface="Merriweather Light"/>
              <a:ea typeface="Merriweather Light"/>
              <a:cs typeface="Merriweather Light"/>
              <a:sym typeface="Merriweather Light"/>
            </a:endParaRPr>
          </a:p>
          <a:p>
            <a:pPr indent="0" lvl="0" marL="0" rtl="0" algn="l">
              <a:lnSpc>
                <a:spcPct val="150000"/>
              </a:lnSpc>
              <a:spcBef>
                <a:spcPts val="0"/>
              </a:spcBef>
              <a:spcAft>
                <a:spcPts val="0"/>
              </a:spcAft>
              <a:buNone/>
            </a:pPr>
            <a:r>
              <a:rPr b="1" lang="en">
                <a:solidFill>
                  <a:srgbClr val="7F7F7F"/>
                </a:solidFill>
                <a:latin typeface="Merriweather"/>
                <a:ea typeface="Merriweather"/>
                <a:cs typeface="Merriweather"/>
                <a:sym typeface="Merriweather"/>
              </a:rPr>
              <a:t>Memory constraints.</a:t>
            </a:r>
            <a:endParaRPr b="1">
              <a:solidFill>
                <a:srgbClr val="7F7F7F"/>
              </a:solidFill>
              <a:latin typeface="Merriweather"/>
              <a:ea typeface="Merriweather"/>
              <a:cs typeface="Merriweather"/>
              <a:sym typeface="Merriweather"/>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Partially resolved by reducing statespace.</a:t>
            </a:r>
            <a:endParaRPr>
              <a:solidFill>
                <a:srgbClr val="7F7F7F"/>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Experimented with </a:t>
            </a:r>
            <a:r>
              <a:rPr b="1" lang="en">
                <a:solidFill>
                  <a:srgbClr val="7F7F7F"/>
                </a:solidFill>
                <a:latin typeface="Merriweather"/>
                <a:ea typeface="Merriweather"/>
                <a:cs typeface="Merriweather"/>
                <a:sym typeface="Merriweather"/>
              </a:rPr>
              <a:t>Compile Options</a:t>
            </a:r>
            <a:r>
              <a:rPr lang="en">
                <a:solidFill>
                  <a:srgbClr val="7F7F7F"/>
                </a:solidFill>
                <a:latin typeface="Merriweather Light"/>
                <a:ea typeface="Merriweather Light"/>
                <a:cs typeface="Merriweather Light"/>
                <a:sym typeface="Merriweather Light"/>
              </a:rPr>
              <a:t>.</a:t>
            </a:r>
            <a:endParaRPr>
              <a:solidFill>
                <a:srgbClr val="7F7F7F"/>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Give up and run on HPC with up to 1.5TB of RAM.</a:t>
            </a:r>
            <a:endParaRPr>
              <a:solidFill>
                <a:srgbClr val="7F7F7F"/>
              </a:solidFill>
              <a:latin typeface="Merriweather Light"/>
              <a:ea typeface="Merriweather Light"/>
              <a:cs typeface="Merriweather Light"/>
              <a:sym typeface="Merriweather Light"/>
            </a:endParaRPr>
          </a:p>
          <a:p>
            <a:pPr indent="0" lvl="0" marL="0" rtl="0" algn="l">
              <a:lnSpc>
                <a:spcPct val="150000"/>
              </a:lnSpc>
              <a:spcBef>
                <a:spcPts val="0"/>
              </a:spcBef>
              <a:spcAft>
                <a:spcPts val="0"/>
              </a:spcAft>
              <a:buNone/>
            </a:pPr>
            <a:r>
              <a:rPr b="1" lang="en">
                <a:solidFill>
                  <a:srgbClr val="7F7F7F"/>
                </a:solidFill>
                <a:latin typeface="Merriweather"/>
                <a:ea typeface="Merriweather"/>
                <a:cs typeface="Merriweather"/>
                <a:sym typeface="Merriweather"/>
              </a:rPr>
              <a:t>Headache to debug long traces.</a:t>
            </a:r>
            <a:endParaRPr b="1">
              <a:solidFill>
                <a:srgbClr val="7F7F7F"/>
              </a:solidFill>
              <a:latin typeface="Merriweather"/>
              <a:ea typeface="Merriweather"/>
              <a:cs typeface="Merriweather"/>
              <a:sym typeface="Merriweather"/>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Skill issue.</a:t>
            </a:r>
            <a:endParaRPr>
              <a:solidFill>
                <a:srgbClr val="7F7F7F"/>
              </a:solidFill>
              <a:latin typeface="Merriweather Light"/>
              <a:ea typeface="Merriweather Light"/>
              <a:cs typeface="Merriweather Light"/>
              <a:sym typeface="Merriweather Light"/>
            </a:endParaRPr>
          </a:p>
          <a:p>
            <a:pPr indent="0" lvl="0" marL="0" marR="0" rtl="0" algn="l">
              <a:lnSpc>
                <a:spcPct val="150000"/>
              </a:lnSpc>
              <a:spcBef>
                <a:spcPts val="0"/>
              </a:spcBef>
              <a:spcAft>
                <a:spcPts val="0"/>
              </a:spcAft>
              <a:buNone/>
            </a:pPr>
            <a:r>
              <a:t/>
            </a:r>
            <a:endParaRPr sz="1500">
              <a:solidFill>
                <a:srgbClr val="7A6E67"/>
              </a:solidFill>
              <a:latin typeface="Merriweather Light"/>
              <a:ea typeface="Merriweather Light"/>
              <a:cs typeface="Merriweather Light"/>
              <a:sym typeface="Merriweather Light"/>
            </a:endParaRPr>
          </a:p>
        </p:txBody>
      </p:sp>
      <p:cxnSp>
        <p:nvCxnSpPr>
          <p:cNvPr id="219" name="Google Shape;219;p28"/>
          <p:cNvCxnSpPr/>
          <p:nvPr/>
        </p:nvCxnSpPr>
        <p:spPr>
          <a:xfrm>
            <a:off x="8458200" y="4816475"/>
            <a:ext cx="0" cy="152400"/>
          </a:xfrm>
          <a:prstGeom prst="straightConnector1">
            <a:avLst/>
          </a:prstGeom>
          <a:solidFill>
            <a:schemeClr val="accent1"/>
          </a:solidFill>
          <a:ln cap="flat" cmpd="sng" w="9525">
            <a:solidFill>
              <a:srgbClr val="F1BE48"/>
            </a:solidFill>
            <a:prstDash val="solid"/>
            <a:round/>
            <a:headEnd len="sm" w="sm" type="none"/>
            <a:tailEnd len="sm" w="sm" type="none"/>
          </a:ln>
        </p:spPr>
      </p:cxnSp>
      <p:sp>
        <p:nvSpPr>
          <p:cNvPr id="220" name="Google Shape;220;p28"/>
          <p:cNvSpPr/>
          <p:nvPr/>
        </p:nvSpPr>
        <p:spPr>
          <a:xfrm>
            <a:off x="0" y="0"/>
            <a:ext cx="3090600" cy="4635900"/>
          </a:xfrm>
          <a:prstGeom prst="rect">
            <a:avLst/>
          </a:prstGeom>
          <a:solidFill>
            <a:srgbClr val="7F7F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pic>
        <p:nvPicPr>
          <p:cNvPr id="221" name="Google Shape;221;p28"/>
          <p:cNvPicPr preferRelativeResize="0"/>
          <p:nvPr/>
        </p:nvPicPr>
        <p:blipFill rotWithShape="1">
          <a:blip r:embed="rId3">
            <a:alphaModFix/>
          </a:blip>
          <a:srcRect b="0" l="21207" r="37572" t="0"/>
          <a:stretch/>
        </p:blipFill>
        <p:spPr>
          <a:xfrm>
            <a:off x="0" y="0"/>
            <a:ext cx="3090600" cy="463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Report Outline</a:t>
            </a:r>
            <a:endParaRPr b="1" sz="2200">
              <a:solidFill>
                <a:srgbClr val="C8102E"/>
              </a:solidFill>
              <a:latin typeface="Open Sans ExtraBold"/>
              <a:ea typeface="Open Sans ExtraBold"/>
              <a:cs typeface="Open Sans ExtraBold"/>
              <a:sym typeface="Open Sans ExtraBold"/>
            </a:endParaRPr>
          </a:p>
        </p:txBody>
      </p:sp>
      <p:sp>
        <p:nvSpPr>
          <p:cNvPr id="229" name="Google Shape;229;p29"/>
          <p:cNvSpPr txBox="1"/>
          <p:nvPr/>
        </p:nvSpPr>
        <p:spPr>
          <a:xfrm>
            <a:off x="604525" y="1383107"/>
            <a:ext cx="7701300" cy="2736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a:solidFill>
                  <a:srgbClr val="7F7F7F"/>
                </a:solidFill>
                <a:latin typeface="Merriweather Light"/>
                <a:ea typeface="Merriweather Light"/>
                <a:cs typeface="Merriweather Light"/>
                <a:sym typeface="Merriweather Light"/>
              </a:rPr>
              <a:t>Introduction</a:t>
            </a:r>
            <a:endParaRPr>
              <a:solidFill>
                <a:srgbClr val="7F7F7F"/>
              </a:solidFill>
              <a:latin typeface="Merriweather Light"/>
              <a:ea typeface="Merriweather Light"/>
              <a:cs typeface="Merriweather Light"/>
              <a:sym typeface="Merriweather Light"/>
            </a:endParaRPr>
          </a:p>
          <a:p>
            <a:pPr indent="0" lvl="0" marL="0" marR="0" rtl="0" algn="l">
              <a:lnSpc>
                <a:spcPct val="150000"/>
              </a:lnSpc>
              <a:spcBef>
                <a:spcPts val="0"/>
              </a:spcBef>
              <a:spcAft>
                <a:spcPts val="0"/>
              </a:spcAft>
              <a:buNone/>
            </a:pPr>
            <a:r>
              <a:rPr lang="en">
                <a:solidFill>
                  <a:srgbClr val="7F7F7F"/>
                </a:solidFill>
                <a:latin typeface="Merriweather Light"/>
                <a:ea typeface="Merriweather Light"/>
                <a:cs typeface="Merriweather Light"/>
                <a:sym typeface="Merriweather Light"/>
              </a:rPr>
              <a:t>Background</a:t>
            </a:r>
            <a:endParaRPr>
              <a:solidFill>
                <a:srgbClr val="7F7F7F"/>
              </a:solidFill>
              <a:latin typeface="Merriweather Light"/>
              <a:ea typeface="Merriweather Light"/>
              <a:cs typeface="Merriweather Light"/>
              <a:sym typeface="Merriweather Light"/>
            </a:endParaRPr>
          </a:p>
          <a:p>
            <a:pPr indent="0" lvl="0" marL="0" marR="0" rtl="0" algn="l">
              <a:lnSpc>
                <a:spcPct val="150000"/>
              </a:lnSpc>
              <a:spcBef>
                <a:spcPts val="0"/>
              </a:spcBef>
              <a:spcAft>
                <a:spcPts val="0"/>
              </a:spcAft>
              <a:buNone/>
            </a:pPr>
            <a:r>
              <a:rPr lang="en">
                <a:solidFill>
                  <a:srgbClr val="7F7F7F"/>
                </a:solidFill>
                <a:latin typeface="Merriweather Light"/>
                <a:ea typeface="Merriweather Light"/>
                <a:cs typeface="Merriweather Light"/>
                <a:sym typeface="Merriweather Light"/>
              </a:rPr>
              <a:t>Model + Validation</a:t>
            </a:r>
            <a:endParaRPr>
              <a:solidFill>
                <a:srgbClr val="7F7F7F"/>
              </a:solidFill>
              <a:latin typeface="Merriweather Light"/>
              <a:ea typeface="Merriweather Light"/>
              <a:cs typeface="Merriweather Light"/>
              <a:sym typeface="Merriweather Light"/>
            </a:endParaRPr>
          </a:p>
          <a:p>
            <a:pPr indent="0" lvl="0" marL="0" marR="0" rtl="0" algn="l">
              <a:lnSpc>
                <a:spcPct val="150000"/>
              </a:lnSpc>
              <a:spcBef>
                <a:spcPts val="0"/>
              </a:spcBef>
              <a:spcAft>
                <a:spcPts val="0"/>
              </a:spcAft>
              <a:buNone/>
            </a:pPr>
            <a:r>
              <a:rPr lang="en">
                <a:solidFill>
                  <a:srgbClr val="7F7F7F"/>
                </a:solidFill>
                <a:latin typeface="Merriweather Light"/>
                <a:ea typeface="Merriweather Light"/>
                <a:cs typeface="Merriweather Light"/>
                <a:sym typeface="Merriweather Light"/>
              </a:rPr>
              <a:t>Verification Results</a:t>
            </a:r>
            <a:endParaRPr>
              <a:solidFill>
                <a:srgbClr val="7F7F7F"/>
              </a:solidFill>
              <a:latin typeface="Merriweather Light"/>
              <a:ea typeface="Merriweather Light"/>
              <a:cs typeface="Merriweather Light"/>
              <a:sym typeface="Merriweather Light"/>
            </a:endParaRPr>
          </a:p>
          <a:p>
            <a:pPr indent="0" lvl="0" marL="0" marR="0" rtl="0" algn="l">
              <a:lnSpc>
                <a:spcPct val="150000"/>
              </a:lnSpc>
              <a:spcBef>
                <a:spcPts val="0"/>
              </a:spcBef>
              <a:spcAft>
                <a:spcPts val="0"/>
              </a:spcAft>
              <a:buNone/>
            </a:pPr>
            <a:r>
              <a:rPr lang="en">
                <a:solidFill>
                  <a:srgbClr val="7F7F7F"/>
                </a:solidFill>
                <a:latin typeface="Merriweather Light"/>
                <a:ea typeface="Merriweather Light"/>
                <a:cs typeface="Merriweather Light"/>
                <a:sym typeface="Merriweather Light"/>
              </a:rPr>
              <a:t>Conclusion</a:t>
            </a:r>
            <a:endParaRPr>
              <a:solidFill>
                <a:srgbClr val="7F7F7F"/>
              </a:solidFill>
              <a:latin typeface="Merriweather Light"/>
              <a:ea typeface="Merriweather Light"/>
              <a:cs typeface="Merriweather Light"/>
              <a:sym typeface="Merriweather Light"/>
            </a:endParaRPr>
          </a:p>
          <a:p>
            <a:pPr indent="0" lvl="0" marL="0" marR="0" rtl="0" algn="l">
              <a:lnSpc>
                <a:spcPct val="150000"/>
              </a:lnSpc>
              <a:spcBef>
                <a:spcPts val="0"/>
              </a:spcBef>
              <a:spcAft>
                <a:spcPts val="0"/>
              </a:spcAft>
              <a:buNone/>
            </a:pPr>
            <a:r>
              <a:t/>
            </a:r>
            <a:endParaRPr>
              <a:solidFill>
                <a:srgbClr val="7F7F7F"/>
              </a:solidFill>
              <a:latin typeface="Merriweather Light"/>
              <a:ea typeface="Merriweather Light"/>
              <a:cs typeface="Merriweather Light"/>
              <a:sym typeface="Merriweather Light"/>
            </a:endParaRPr>
          </a:p>
        </p:txBody>
      </p:sp>
      <p:cxnSp>
        <p:nvCxnSpPr>
          <p:cNvPr id="230" name="Google Shape;230;p29"/>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Questions</a:t>
            </a:r>
            <a:endParaRPr sz="2200">
              <a:solidFill>
                <a:srgbClr val="C8102E"/>
              </a:solidFill>
              <a:latin typeface="Times"/>
              <a:ea typeface="Times"/>
              <a:cs typeface="Times"/>
              <a:sym typeface="Times"/>
            </a:endParaRPr>
          </a:p>
        </p:txBody>
      </p:sp>
      <p:cxnSp>
        <p:nvCxnSpPr>
          <p:cNvPr id="238" name="Google Shape;238;p30"/>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239" name="Google Shape;239;p30"/>
          <p:cNvPicPr preferRelativeResize="0"/>
          <p:nvPr/>
        </p:nvPicPr>
        <p:blipFill>
          <a:blip r:embed="rId3">
            <a:alphaModFix/>
          </a:blip>
          <a:stretch>
            <a:fillRect/>
          </a:stretch>
        </p:blipFill>
        <p:spPr>
          <a:xfrm>
            <a:off x="6393850" y="1277950"/>
            <a:ext cx="2703300" cy="3338000"/>
          </a:xfrm>
          <a:prstGeom prst="rect">
            <a:avLst/>
          </a:prstGeom>
          <a:noFill/>
          <a:ln>
            <a:noFill/>
          </a:ln>
        </p:spPr>
      </p:pic>
      <p:pic>
        <p:nvPicPr>
          <p:cNvPr id="240" name="Google Shape;240;p30"/>
          <p:cNvPicPr preferRelativeResize="0"/>
          <p:nvPr/>
        </p:nvPicPr>
        <p:blipFill>
          <a:blip r:embed="rId4">
            <a:alphaModFix/>
          </a:blip>
          <a:stretch>
            <a:fillRect/>
          </a:stretch>
        </p:blipFill>
        <p:spPr>
          <a:xfrm>
            <a:off x="496854" y="2014900"/>
            <a:ext cx="5661928" cy="2564900"/>
          </a:xfrm>
          <a:prstGeom prst="rect">
            <a:avLst/>
          </a:prstGeom>
          <a:noFill/>
          <a:ln>
            <a:noFill/>
          </a:ln>
        </p:spPr>
      </p:pic>
      <p:sp>
        <p:nvSpPr>
          <p:cNvPr id="241" name="Google Shape;241;p30"/>
          <p:cNvSpPr txBox="1"/>
          <p:nvPr/>
        </p:nvSpPr>
        <p:spPr>
          <a:xfrm>
            <a:off x="4890023" y="3285404"/>
            <a:ext cx="6963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242" name="Google Shape;242;p30"/>
          <p:cNvSpPr/>
          <p:nvPr/>
        </p:nvSpPr>
        <p:spPr>
          <a:xfrm>
            <a:off x="746049" y="3618932"/>
            <a:ext cx="5563210" cy="857077"/>
          </a:xfrm>
          <a:custGeom>
            <a:rect b="b" l="l" r="r" t="t"/>
            <a:pathLst>
              <a:path extrusionOk="0" h="46650" w="254930">
                <a:moveTo>
                  <a:pt x="211354" y="1375"/>
                </a:moveTo>
                <a:cubicBezTo>
                  <a:pt x="217039" y="8756"/>
                  <a:pt x="277688" y="41029"/>
                  <a:pt x="245461" y="45659"/>
                </a:cubicBezTo>
                <a:cubicBezTo>
                  <a:pt x="213234" y="50289"/>
                  <a:pt x="56500" y="36766"/>
                  <a:pt x="17992" y="29156"/>
                </a:cubicBezTo>
                <a:cubicBezTo>
                  <a:pt x="-20515" y="21546"/>
                  <a:pt x="15012" y="4859"/>
                  <a:pt x="14416" y="0"/>
                </a:cubicBezTo>
              </a:path>
            </a:pathLst>
          </a:custGeom>
          <a:noFill/>
          <a:ln cap="flat" cmpd="sng" w="38100">
            <a:solidFill>
              <a:srgbClr val="FF9900"/>
            </a:solidFill>
            <a:prstDash val="solid"/>
            <a:round/>
            <a:headEnd len="med" w="med" type="none"/>
            <a:tailEnd len="med" w="med" type="stealth"/>
          </a:ln>
        </p:spPr>
      </p:sp>
      <p:sp>
        <p:nvSpPr>
          <p:cNvPr id="243" name="Google Shape;243;p30"/>
          <p:cNvSpPr txBox="1"/>
          <p:nvPr/>
        </p:nvSpPr>
        <p:spPr>
          <a:xfrm>
            <a:off x="857515" y="3369760"/>
            <a:ext cx="6963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244" name="Google Shape;244;p30"/>
          <p:cNvSpPr/>
          <p:nvPr/>
        </p:nvSpPr>
        <p:spPr>
          <a:xfrm>
            <a:off x="3582519" y="3535463"/>
            <a:ext cx="2015941" cy="781713"/>
          </a:xfrm>
          <a:custGeom>
            <a:rect b="b" l="l" r="r" t="t"/>
            <a:pathLst>
              <a:path extrusionOk="0" h="36111" w="92379">
                <a:moveTo>
                  <a:pt x="72570" y="0"/>
                </a:moveTo>
                <a:cubicBezTo>
                  <a:pt x="75412" y="4814"/>
                  <a:pt x="100534" y="23151"/>
                  <a:pt x="89623" y="28881"/>
                </a:cubicBezTo>
                <a:cubicBezTo>
                  <a:pt x="78713" y="34611"/>
                  <a:pt x="21364" y="38462"/>
                  <a:pt x="7107" y="34382"/>
                </a:cubicBezTo>
                <a:cubicBezTo>
                  <a:pt x="-7150" y="30302"/>
                  <a:pt x="4585" y="9398"/>
                  <a:pt x="4081" y="4401"/>
                </a:cubicBezTo>
              </a:path>
            </a:pathLst>
          </a:custGeom>
          <a:noFill/>
          <a:ln cap="flat" cmpd="sng" w="38100">
            <a:solidFill>
              <a:srgbClr val="38761D"/>
            </a:solidFill>
            <a:prstDash val="solid"/>
            <a:round/>
            <a:headEnd len="med" w="med" type="none"/>
            <a:tailEnd len="med" w="med" type="stealth"/>
          </a:ln>
        </p:spPr>
      </p:sp>
      <p:sp>
        <p:nvSpPr>
          <p:cNvPr id="245" name="Google Shape;245;p30"/>
          <p:cNvSpPr txBox="1"/>
          <p:nvPr/>
        </p:nvSpPr>
        <p:spPr>
          <a:xfrm>
            <a:off x="3329447" y="3369742"/>
            <a:ext cx="1050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x=0</a:t>
            </a:r>
            <a:r>
              <a:rPr lang="en"/>
              <a:t>  x=5</a:t>
            </a:r>
            <a:endParaRPr/>
          </a:p>
        </p:txBody>
      </p:sp>
      <p:sp>
        <p:nvSpPr>
          <p:cNvPr id="246" name="Google Shape;246;p30"/>
          <p:cNvSpPr/>
          <p:nvPr/>
        </p:nvSpPr>
        <p:spPr>
          <a:xfrm>
            <a:off x="3329453" y="3279452"/>
            <a:ext cx="420170" cy="154801"/>
          </a:xfrm>
          <a:custGeom>
            <a:rect b="b" l="l" r="r" t="t"/>
            <a:pathLst>
              <a:path extrusionOk="0" h="7151" w="19254">
                <a:moveTo>
                  <a:pt x="0" y="0"/>
                </a:moveTo>
                <a:cubicBezTo>
                  <a:pt x="3209" y="1192"/>
                  <a:pt x="16045" y="5959"/>
                  <a:pt x="19254" y="7151"/>
                </a:cubicBezTo>
              </a:path>
            </a:pathLst>
          </a:custGeom>
          <a:noFill/>
          <a:ln cap="flat" cmpd="sng" w="38100">
            <a:solidFill>
              <a:srgbClr val="3C78D8"/>
            </a:solidFill>
            <a:prstDash val="solid"/>
            <a:round/>
            <a:headEnd len="med" w="med" type="none"/>
            <a:tailEnd len="med" w="med" type="stealth"/>
          </a:ln>
        </p:spPr>
      </p:sp>
      <p:cxnSp>
        <p:nvCxnSpPr>
          <p:cNvPr id="247" name="Google Shape;247;p30"/>
          <p:cNvCxnSpPr/>
          <p:nvPr/>
        </p:nvCxnSpPr>
        <p:spPr>
          <a:xfrm rot="10800000">
            <a:off x="708249" y="3187829"/>
            <a:ext cx="203100" cy="277500"/>
          </a:xfrm>
          <a:prstGeom prst="straightConnector1">
            <a:avLst/>
          </a:prstGeom>
          <a:noFill/>
          <a:ln cap="flat" cmpd="sng" w="38100">
            <a:solidFill>
              <a:srgbClr val="C27BA0"/>
            </a:solidFill>
            <a:prstDash val="solid"/>
            <a:round/>
            <a:headEnd len="med" w="med" type="none"/>
            <a:tailEnd len="med" w="med" type="stealth"/>
          </a:ln>
        </p:spPr>
      </p:cxnSp>
      <p:sp>
        <p:nvSpPr>
          <p:cNvPr id="248" name="Google Shape;248;p30"/>
          <p:cNvSpPr txBox="1"/>
          <p:nvPr/>
        </p:nvSpPr>
        <p:spPr>
          <a:xfrm>
            <a:off x="461600" y="2854382"/>
            <a:ext cx="6963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49" name="Google Shape;249;p30"/>
          <p:cNvSpPr txBox="1"/>
          <p:nvPr/>
        </p:nvSpPr>
        <p:spPr>
          <a:xfrm>
            <a:off x="604525" y="1383106"/>
            <a:ext cx="7701300" cy="63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
                <a:solidFill>
                  <a:srgbClr val="7F7F7F"/>
                </a:solidFill>
                <a:latin typeface="Merriweather"/>
                <a:ea typeface="Merriweather"/>
                <a:cs typeface="Merriweather"/>
                <a:sym typeface="Merriweather"/>
              </a:rPr>
              <a:t>MESI</a:t>
            </a:r>
            <a:r>
              <a:rPr lang="en">
                <a:solidFill>
                  <a:srgbClr val="7F7F7F"/>
                </a:solidFill>
                <a:latin typeface="Merriweather Light"/>
                <a:ea typeface="Merriweather Light"/>
                <a:cs typeface="Merriweather Light"/>
                <a:sym typeface="Merriweather Light"/>
              </a:rPr>
              <a:t> – </a:t>
            </a:r>
            <a:r>
              <a:rPr b="1" lang="en">
                <a:solidFill>
                  <a:srgbClr val="7F7F7F"/>
                </a:solidFill>
                <a:latin typeface="Merriweather"/>
                <a:ea typeface="Merriweather"/>
                <a:cs typeface="Merriweather"/>
                <a:sym typeface="Merriweather"/>
              </a:rPr>
              <a:t>M</a:t>
            </a:r>
            <a:r>
              <a:rPr lang="en">
                <a:solidFill>
                  <a:srgbClr val="7F7F7F"/>
                </a:solidFill>
                <a:latin typeface="Merriweather Light"/>
                <a:ea typeface="Merriweather Light"/>
                <a:cs typeface="Merriweather Light"/>
                <a:sym typeface="Merriweather Light"/>
              </a:rPr>
              <a:t>odified, </a:t>
            </a:r>
            <a:r>
              <a:rPr b="1" lang="en">
                <a:solidFill>
                  <a:srgbClr val="7F7F7F"/>
                </a:solidFill>
                <a:latin typeface="Merriweather"/>
                <a:ea typeface="Merriweather"/>
                <a:cs typeface="Merriweather"/>
                <a:sym typeface="Merriweather"/>
              </a:rPr>
              <a:t>E</a:t>
            </a:r>
            <a:r>
              <a:rPr lang="en">
                <a:solidFill>
                  <a:srgbClr val="7F7F7F"/>
                </a:solidFill>
                <a:latin typeface="Merriweather Light"/>
                <a:ea typeface="Merriweather Light"/>
                <a:cs typeface="Merriweather Light"/>
                <a:sym typeface="Merriweather Light"/>
              </a:rPr>
              <a:t>xclusive, </a:t>
            </a:r>
            <a:r>
              <a:rPr b="1" lang="en">
                <a:solidFill>
                  <a:srgbClr val="7F7F7F"/>
                </a:solidFill>
                <a:latin typeface="Merriweather"/>
                <a:ea typeface="Merriweather"/>
                <a:cs typeface="Merriweather"/>
                <a:sym typeface="Merriweather"/>
              </a:rPr>
              <a:t>S</a:t>
            </a:r>
            <a:r>
              <a:rPr lang="en">
                <a:solidFill>
                  <a:srgbClr val="7F7F7F"/>
                </a:solidFill>
                <a:latin typeface="Merriweather Light"/>
                <a:ea typeface="Merriweather Light"/>
                <a:cs typeface="Merriweather Light"/>
                <a:sym typeface="Merriweather Light"/>
              </a:rPr>
              <a:t>hared, </a:t>
            </a:r>
            <a:r>
              <a:rPr b="1" lang="en">
                <a:solidFill>
                  <a:srgbClr val="7F7F7F"/>
                </a:solidFill>
                <a:latin typeface="Merriweather"/>
                <a:ea typeface="Merriweather"/>
                <a:cs typeface="Merriweather"/>
                <a:sym typeface="Merriweather"/>
              </a:rPr>
              <a:t>I</a:t>
            </a:r>
            <a:r>
              <a:rPr lang="en">
                <a:solidFill>
                  <a:srgbClr val="7F7F7F"/>
                </a:solidFill>
                <a:latin typeface="Merriweather Light"/>
                <a:ea typeface="Merriweather Light"/>
                <a:cs typeface="Merriweather Light"/>
                <a:sym typeface="Merriweather Light"/>
              </a:rPr>
              <a:t>nvalid.</a:t>
            </a:r>
            <a:endParaRPr>
              <a:solidFill>
                <a:srgbClr val="7F7F7F"/>
              </a:solidFill>
              <a:latin typeface="Merriweather Light"/>
              <a:ea typeface="Merriweather Light"/>
              <a:cs typeface="Merriweather Light"/>
              <a:sym typeface="Merriweather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Thank You</a:t>
            </a:r>
            <a:endParaRPr sz="2200">
              <a:solidFill>
                <a:srgbClr val="C8102E"/>
              </a:solidFill>
              <a:latin typeface="Times"/>
              <a:ea typeface="Times"/>
              <a:cs typeface="Times"/>
              <a:sym typeface="Times"/>
            </a:endParaRPr>
          </a:p>
        </p:txBody>
      </p:sp>
      <p:cxnSp>
        <p:nvCxnSpPr>
          <p:cNvPr id="257" name="Google Shape;257;p31"/>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604527" y="583100"/>
            <a:ext cx="76506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C8102E"/>
                </a:solidFill>
                <a:latin typeface="Open Sans ExtraBold"/>
                <a:ea typeface="Open Sans ExtraBold"/>
                <a:cs typeface="Open Sans ExtraBold"/>
                <a:sym typeface="Open Sans ExtraBold"/>
              </a:rPr>
              <a:t>Memory </a:t>
            </a:r>
            <a:r>
              <a:rPr lang="en" sz="2200">
                <a:solidFill>
                  <a:srgbClr val="C8102E"/>
                </a:solidFill>
                <a:latin typeface="Open Sans ExtraBold"/>
                <a:ea typeface="Open Sans ExtraBold"/>
                <a:cs typeface="Open Sans ExtraBold"/>
                <a:sym typeface="Open Sans ExtraBold"/>
              </a:rPr>
              <a:t>Hierarchy</a:t>
            </a:r>
            <a:endParaRPr b="1" sz="2200">
              <a:solidFill>
                <a:srgbClr val="C8102E"/>
              </a:solidFill>
              <a:latin typeface="Open Sans ExtraBold"/>
              <a:ea typeface="Open Sans ExtraBold"/>
              <a:cs typeface="Open Sans ExtraBold"/>
              <a:sym typeface="Open Sans ExtraBold"/>
            </a:endParaRPr>
          </a:p>
        </p:txBody>
      </p:sp>
      <p:cxnSp>
        <p:nvCxnSpPr>
          <p:cNvPr id="78" name="Google Shape;78;p16"/>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79" name="Google Shape;79;p16"/>
          <p:cNvPicPr preferRelativeResize="0"/>
          <p:nvPr/>
        </p:nvPicPr>
        <p:blipFill rotWithShape="1">
          <a:blip r:embed="rId3">
            <a:alphaModFix/>
          </a:blip>
          <a:srcRect b="10698" l="0" r="0" t="0"/>
          <a:stretch/>
        </p:blipFill>
        <p:spPr>
          <a:xfrm>
            <a:off x="1042544" y="1234000"/>
            <a:ext cx="8101455" cy="3400625"/>
          </a:xfrm>
          <a:prstGeom prst="rect">
            <a:avLst/>
          </a:prstGeom>
          <a:noFill/>
          <a:ln>
            <a:noFill/>
          </a:ln>
        </p:spPr>
      </p:pic>
      <p:sp>
        <p:nvSpPr>
          <p:cNvPr id="80" name="Google Shape;80;p16"/>
          <p:cNvSpPr txBox="1"/>
          <p:nvPr/>
        </p:nvSpPr>
        <p:spPr>
          <a:xfrm>
            <a:off x="5638600" y="1595300"/>
            <a:ext cx="15060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&lt;1 cycle</a:t>
            </a:r>
            <a:endParaRPr/>
          </a:p>
        </p:txBody>
      </p:sp>
      <p:sp>
        <p:nvSpPr>
          <p:cNvPr id="81" name="Google Shape;81;p16"/>
          <p:cNvSpPr txBox="1"/>
          <p:nvPr/>
        </p:nvSpPr>
        <p:spPr>
          <a:xfrm>
            <a:off x="6217350" y="2310450"/>
            <a:ext cx="15060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2-50</a:t>
            </a:r>
            <a:r>
              <a:rPr lang="en"/>
              <a:t> cycles</a:t>
            </a:r>
            <a:endParaRPr/>
          </a:p>
        </p:txBody>
      </p:sp>
      <p:sp>
        <p:nvSpPr>
          <p:cNvPr id="82" name="Google Shape;82;p16"/>
          <p:cNvSpPr txBox="1"/>
          <p:nvPr/>
        </p:nvSpPr>
        <p:spPr>
          <a:xfrm>
            <a:off x="6599275" y="2894950"/>
            <a:ext cx="15060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150</a:t>
            </a:r>
            <a:r>
              <a:rPr lang="en"/>
              <a:t> cycles</a:t>
            </a:r>
            <a:endParaRPr/>
          </a:p>
        </p:txBody>
      </p:sp>
      <p:sp>
        <p:nvSpPr>
          <p:cNvPr id="83" name="Google Shape;83;p16"/>
          <p:cNvSpPr txBox="1"/>
          <p:nvPr/>
        </p:nvSpPr>
        <p:spPr>
          <a:xfrm>
            <a:off x="6923550" y="3417550"/>
            <a:ext cx="15060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1-10M</a:t>
            </a:r>
            <a:r>
              <a:rPr lang="en"/>
              <a:t> cycles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Cache Coherence</a:t>
            </a:r>
            <a:endParaRPr sz="2200">
              <a:solidFill>
                <a:srgbClr val="C8102E"/>
              </a:solidFill>
              <a:latin typeface="Times"/>
              <a:ea typeface="Times"/>
              <a:cs typeface="Times"/>
              <a:sym typeface="Times"/>
            </a:endParaRPr>
          </a:p>
        </p:txBody>
      </p:sp>
      <p:cxnSp>
        <p:nvCxnSpPr>
          <p:cNvPr id="91" name="Google Shape;91;p17"/>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92" name="Google Shape;92;p17"/>
          <p:cNvPicPr preferRelativeResize="0"/>
          <p:nvPr/>
        </p:nvPicPr>
        <p:blipFill>
          <a:blip r:embed="rId3">
            <a:alphaModFix/>
          </a:blip>
          <a:stretch>
            <a:fillRect/>
          </a:stretch>
        </p:blipFill>
        <p:spPr>
          <a:xfrm>
            <a:off x="1176338" y="1324459"/>
            <a:ext cx="6486525" cy="296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Cache Coherence</a:t>
            </a:r>
            <a:endParaRPr sz="2200">
              <a:solidFill>
                <a:srgbClr val="C8102E"/>
              </a:solidFill>
              <a:latin typeface="Times"/>
              <a:ea typeface="Times"/>
              <a:cs typeface="Times"/>
              <a:sym typeface="Times"/>
            </a:endParaRPr>
          </a:p>
        </p:txBody>
      </p:sp>
      <p:cxnSp>
        <p:nvCxnSpPr>
          <p:cNvPr id="100" name="Google Shape;100;p18"/>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01" name="Google Shape;101;p18"/>
          <p:cNvPicPr preferRelativeResize="0"/>
          <p:nvPr/>
        </p:nvPicPr>
        <p:blipFill>
          <a:blip r:embed="rId3">
            <a:alphaModFix/>
          </a:blip>
          <a:stretch>
            <a:fillRect/>
          </a:stretch>
        </p:blipFill>
        <p:spPr>
          <a:xfrm>
            <a:off x="1176338" y="1324459"/>
            <a:ext cx="6486525" cy="2962275"/>
          </a:xfrm>
          <a:prstGeom prst="rect">
            <a:avLst/>
          </a:prstGeom>
          <a:noFill/>
          <a:ln>
            <a:noFill/>
          </a:ln>
        </p:spPr>
      </p:pic>
      <p:sp>
        <p:nvSpPr>
          <p:cNvPr id="102" name="Google Shape;102;p18"/>
          <p:cNvSpPr txBox="1"/>
          <p:nvPr/>
        </p:nvSpPr>
        <p:spPr>
          <a:xfrm>
            <a:off x="6209325" y="2791800"/>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Cache Coherence</a:t>
            </a:r>
            <a:endParaRPr sz="2200">
              <a:solidFill>
                <a:srgbClr val="C8102E"/>
              </a:solidFill>
              <a:latin typeface="Times"/>
              <a:ea typeface="Times"/>
              <a:cs typeface="Times"/>
              <a:sym typeface="Times"/>
            </a:endParaRPr>
          </a:p>
        </p:txBody>
      </p:sp>
      <p:cxnSp>
        <p:nvCxnSpPr>
          <p:cNvPr id="110" name="Google Shape;110;p19"/>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11" name="Google Shape;111;p19"/>
          <p:cNvPicPr preferRelativeResize="0"/>
          <p:nvPr/>
        </p:nvPicPr>
        <p:blipFill>
          <a:blip r:embed="rId3">
            <a:alphaModFix/>
          </a:blip>
          <a:stretch>
            <a:fillRect/>
          </a:stretch>
        </p:blipFill>
        <p:spPr>
          <a:xfrm>
            <a:off x="1176338" y="1324459"/>
            <a:ext cx="6486525" cy="2962275"/>
          </a:xfrm>
          <a:prstGeom prst="rect">
            <a:avLst/>
          </a:prstGeom>
          <a:noFill/>
          <a:ln>
            <a:noFill/>
          </a:ln>
        </p:spPr>
      </p:pic>
      <p:sp>
        <p:nvSpPr>
          <p:cNvPr id="112" name="Google Shape;112;p19"/>
          <p:cNvSpPr txBox="1"/>
          <p:nvPr/>
        </p:nvSpPr>
        <p:spPr>
          <a:xfrm>
            <a:off x="6209325" y="2791800"/>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13" name="Google Shape;113;p19"/>
          <p:cNvSpPr/>
          <p:nvPr/>
        </p:nvSpPr>
        <p:spPr>
          <a:xfrm>
            <a:off x="1461825" y="3177000"/>
            <a:ext cx="6373250" cy="990030"/>
          </a:xfrm>
          <a:custGeom>
            <a:rect b="b" l="l" r="r" t="t"/>
            <a:pathLst>
              <a:path extrusionOk="0" h="46650" w="254930">
                <a:moveTo>
                  <a:pt x="211354" y="1375"/>
                </a:moveTo>
                <a:cubicBezTo>
                  <a:pt x="217039" y="8756"/>
                  <a:pt x="277688" y="41029"/>
                  <a:pt x="245461" y="45659"/>
                </a:cubicBezTo>
                <a:cubicBezTo>
                  <a:pt x="213234" y="50289"/>
                  <a:pt x="56500" y="36766"/>
                  <a:pt x="17992" y="29156"/>
                </a:cubicBezTo>
                <a:cubicBezTo>
                  <a:pt x="-20515" y="21546"/>
                  <a:pt x="15012" y="4859"/>
                  <a:pt x="14416" y="0"/>
                </a:cubicBezTo>
              </a:path>
            </a:pathLst>
          </a:custGeom>
          <a:noFill/>
          <a:ln cap="flat" cmpd="sng" w="38100">
            <a:solidFill>
              <a:srgbClr val="FF9900"/>
            </a:solidFill>
            <a:prstDash val="solid"/>
            <a:round/>
            <a:headEnd len="med" w="med" type="none"/>
            <a:tailEnd len="med" w="med" type="stealth"/>
          </a:ln>
        </p:spPr>
      </p:sp>
      <p:sp>
        <p:nvSpPr>
          <p:cNvPr id="114" name="Google Shape;114;p19"/>
          <p:cNvSpPr txBox="1"/>
          <p:nvPr/>
        </p:nvSpPr>
        <p:spPr>
          <a:xfrm>
            <a:off x="1589525" y="2889225"/>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Cache Coherence</a:t>
            </a:r>
            <a:endParaRPr sz="2200">
              <a:solidFill>
                <a:srgbClr val="C8102E"/>
              </a:solidFill>
              <a:latin typeface="Times"/>
              <a:ea typeface="Times"/>
              <a:cs typeface="Times"/>
              <a:sym typeface="Times"/>
            </a:endParaRPr>
          </a:p>
        </p:txBody>
      </p:sp>
      <p:cxnSp>
        <p:nvCxnSpPr>
          <p:cNvPr id="122" name="Google Shape;122;p20"/>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23" name="Google Shape;123;p20"/>
          <p:cNvPicPr preferRelativeResize="0"/>
          <p:nvPr/>
        </p:nvPicPr>
        <p:blipFill>
          <a:blip r:embed="rId3">
            <a:alphaModFix/>
          </a:blip>
          <a:stretch>
            <a:fillRect/>
          </a:stretch>
        </p:blipFill>
        <p:spPr>
          <a:xfrm>
            <a:off x="1176338" y="1324459"/>
            <a:ext cx="6486525" cy="2962275"/>
          </a:xfrm>
          <a:prstGeom prst="rect">
            <a:avLst/>
          </a:prstGeom>
          <a:noFill/>
          <a:ln>
            <a:noFill/>
          </a:ln>
        </p:spPr>
      </p:pic>
      <p:sp>
        <p:nvSpPr>
          <p:cNvPr id="124" name="Google Shape;124;p20"/>
          <p:cNvSpPr txBox="1"/>
          <p:nvPr/>
        </p:nvSpPr>
        <p:spPr>
          <a:xfrm>
            <a:off x="6209325" y="2791800"/>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25" name="Google Shape;125;p20"/>
          <p:cNvSpPr/>
          <p:nvPr/>
        </p:nvSpPr>
        <p:spPr>
          <a:xfrm>
            <a:off x="1461825" y="3177000"/>
            <a:ext cx="6373250" cy="990030"/>
          </a:xfrm>
          <a:custGeom>
            <a:rect b="b" l="l" r="r" t="t"/>
            <a:pathLst>
              <a:path extrusionOk="0" h="46650" w="254930">
                <a:moveTo>
                  <a:pt x="211354" y="1375"/>
                </a:moveTo>
                <a:cubicBezTo>
                  <a:pt x="217039" y="8756"/>
                  <a:pt x="277688" y="41029"/>
                  <a:pt x="245461" y="45659"/>
                </a:cubicBezTo>
                <a:cubicBezTo>
                  <a:pt x="213234" y="50289"/>
                  <a:pt x="56500" y="36766"/>
                  <a:pt x="17992" y="29156"/>
                </a:cubicBezTo>
                <a:cubicBezTo>
                  <a:pt x="-20515" y="21546"/>
                  <a:pt x="15012" y="4859"/>
                  <a:pt x="14416" y="0"/>
                </a:cubicBezTo>
              </a:path>
            </a:pathLst>
          </a:custGeom>
          <a:noFill/>
          <a:ln cap="flat" cmpd="sng" w="38100">
            <a:solidFill>
              <a:srgbClr val="FF9900"/>
            </a:solidFill>
            <a:prstDash val="solid"/>
            <a:round/>
            <a:headEnd len="med" w="med" type="none"/>
            <a:tailEnd len="med" w="med" type="stealth"/>
          </a:ln>
        </p:spPr>
      </p:sp>
      <p:sp>
        <p:nvSpPr>
          <p:cNvPr id="126" name="Google Shape;126;p20"/>
          <p:cNvSpPr txBox="1"/>
          <p:nvPr/>
        </p:nvSpPr>
        <p:spPr>
          <a:xfrm>
            <a:off x="1589525" y="2889225"/>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27" name="Google Shape;127;p20"/>
          <p:cNvSpPr/>
          <p:nvPr/>
        </p:nvSpPr>
        <p:spPr>
          <a:xfrm>
            <a:off x="4711396" y="3080600"/>
            <a:ext cx="2309475" cy="902775"/>
          </a:xfrm>
          <a:custGeom>
            <a:rect b="b" l="l" r="r" t="t"/>
            <a:pathLst>
              <a:path extrusionOk="0" h="36111" w="92379">
                <a:moveTo>
                  <a:pt x="72570" y="0"/>
                </a:moveTo>
                <a:cubicBezTo>
                  <a:pt x="75412" y="4814"/>
                  <a:pt x="100534" y="23151"/>
                  <a:pt x="89623" y="28881"/>
                </a:cubicBezTo>
                <a:cubicBezTo>
                  <a:pt x="78713" y="34611"/>
                  <a:pt x="21364" y="38462"/>
                  <a:pt x="7107" y="34382"/>
                </a:cubicBezTo>
                <a:cubicBezTo>
                  <a:pt x="-7150" y="30302"/>
                  <a:pt x="4585" y="9398"/>
                  <a:pt x="4081" y="4401"/>
                </a:cubicBezTo>
              </a:path>
            </a:pathLst>
          </a:custGeom>
          <a:noFill/>
          <a:ln cap="flat" cmpd="sng" w="38100">
            <a:solidFill>
              <a:srgbClr val="38761D"/>
            </a:solidFill>
            <a:prstDash val="solid"/>
            <a:round/>
            <a:headEnd len="med" w="med" type="none"/>
            <a:tailEnd len="med" w="med" type="stealth"/>
          </a:ln>
        </p:spPr>
      </p:sp>
      <p:sp>
        <p:nvSpPr>
          <p:cNvPr id="128" name="Google Shape;128;p20"/>
          <p:cNvSpPr txBox="1"/>
          <p:nvPr/>
        </p:nvSpPr>
        <p:spPr>
          <a:xfrm>
            <a:off x="4606400" y="2889225"/>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Cache Coherence</a:t>
            </a:r>
            <a:endParaRPr sz="2200">
              <a:solidFill>
                <a:srgbClr val="C8102E"/>
              </a:solidFill>
              <a:latin typeface="Times"/>
              <a:ea typeface="Times"/>
              <a:cs typeface="Times"/>
              <a:sym typeface="Times"/>
            </a:endParaRPr>
          </a:p>
        </p:txBody>
      </p:sp>
      <p:cxnSp>
        <p:nvCxnSpPr>
          <p:cNvPr id="136" name="Google Shape;136;p21"/>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37" name="Google Shape;137;p21"/>
          <p:cNvPicPr preferRelativeResize="0"/>
          <p:nvPr/>
        </p:nvPicPr>
        <p:blipFill>
          <a:blip r:embed="rId3">
            <a:alphaModFix/>
          </a:blip>
          <a:stretch>
            <a:fillRect/>
          </a:stretch>
        </p:blipFill>
        <p:spPr>
          <a:xfrm>
            <a:off x="1176338" y="1324459"/>
            <a:ext cx="6486525" cy="2962275"/>
          </a:xfrm>
          <a:prstGeom prst="rect">
            <a:avLst/>
          </a:prstGeom>
          <a:noFill/>
          <a:ln>
            <a:noFill/>
          </a:ln>
        </p:spPr>
      </p:pic>
      <p:sp>
        <p:nvSpPr>
          <p:cNvPr id="138" name="Google Shape;138;p21"/>
          <p:cNvSpPr txBox="1"/>
          <p:nvPr/>
        </p:nvSpPr>
        <p:spPr>
          <a:xfrm>
            <a:off x="6209325" y="2791800"/>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39" name="Google Shape;139;p21"/>
          <p:cNvSpPr/>
          <p:nvPr/>
        </p:nvSpPr>
        <p:spPr>
          <a:xfrm>
            <a:off x="1461825" y="3177000"/>
            <a:ext cx="6373250" cy="990030"/>
          </a:xfrm>
          <a:custGeom>
            <a:rect b="b" l="l" r="r" t="t"/>
            <a:pathLst>
              <a:path extrusionOk="0" h="46650" w="254930">
                <a:moveTo>
                  <a:pt x="211354" y="1375"/>
                </a:moveTo>
                <a:cubicBezTo>
                  <a:pt x="217039" y="8756"/>
                  <a:pt x="277688" y="41029"/>
                  <a:pt x="245461" y="45659"/>
                </a:cubicBezTo>
                <a:cubicBezTo>
                  <a:pt x="213234" y="50289"/>
                  <a:pt x="56500" y="36766"/>
                  <a:pt x="17992" y="29156"/>
                </a:cubicBezTo>
                <a:cubicBezTo>
                  <a:pt x="-20515" y="21546"/>
                  <a:pt x="15012" y="4859"/>
                  <a:pt x="14416" y="0"/>
                </a:cubicBezTo>
              </a:path>
            </a:pathLst>
          </a:custGeom>
          <a:noFill/>
          <a:ln cap="flat" cmpd="sng" w="38100">
            <a:solidFill>
              <a:srgbClr val="FF9900"/>
            </a:solidFill>
            <a:prstDash val="solid"/>
            <a:round/>
            <a:headEnd len="med" w="med" type="none"/>
            <a:tailEnd len="med" w="med" type="stealth"/>
          </a:ln>
        </p:spPr>
      </p:sp>
      <p:sp>
        <p:nvSpPr>
          <p:cNvPr id="140" name="Google Shape;140;p21"/>
          <p:cNvSpPr txBox="1"/>
          <p:nvPr/>
        </p:nvSpPr>
        <p:spPr>
          <a:xfrm>
            <a:off x="1589525" y="2889225"/>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41" name="Google Shape;141;p21"/>
          <p:cNvSpPr/>
          <p:nvPr/>
        </p:nvSpPr>
        <p:spPr>
          <a:xfrm>
            <a:off x="4711396" y="3080600"/>
            <a:ext cx="2309475" cy="902775"/>
          </a:xfrm>
          <a:custGeom>
            <a:rect b="b" l="l" r="r" t="t"/>
            <a:pathLst>
              <a:path extrusionOk="0" h="36111" w="92379">
                <a:moveTo>
                  <a:pt x="72570" y="0"/>
                </a:moveTo>
                <a:cubicBezTo>
                  <a:pt x="75412" y="4814"/>
                  <a:pt x="100534" y="23151"/>
                  <a:pt x="89623" y="28881"/>
                </a:cubicBezTo>
                <a:cubicBezTo>
                  <a:pt x="78713" y="34611"/>
                  <a:pt x="21364" y="38462"/>
                  <a:pt x="7107" y="34382"/>
                </a:cubicBezTo>
                <a:cubicBezTo>
                  <a:pt x="-7150" y="30302"/>
                  <a:pt x="4585" y="9398"/>
                  <a:pt x="4081" y="4401"/>
                </a:cubicBezTo>
              </a:path>
            </a:pathLst>
          </a:custGeom>
          <a:noFill/>
          <a:ln cap="flat" cmpd="sng" w="38100">
            <a:solidFill>
              <a:srgbClr val="38761D"/>
            </a:solidFill>
            <a:prstDash val="solid"/>
            <a:round/>
            <a:headEnd len="med" w="med" type="none"/>
            <a:tailEnd len="med" w="med" type="stealth"/>
          </a:ln>
        </p:spPr>
      </p:sp>
      <p:sp>
        <p:nvSpPr>
          <p:cNvPr id="142" name="Google Shape;142;p21"/>
          <p:cNvSpPr txBox="1"/>
          <p:nvPr/>
        </p:nvSpPr>
        <p:spPr>
          <a:xfrm>
            <a:off x="4517750" y="2889225"/>
            <a:ext cx="886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x=0</a:t>
            </a:r>
            <a:r>
              <a:rPr lang="en"/>
              <a:t>  x=5</a:t>
            </a:r>
            <a:endParaRPr/>
          </a:p>
        </p:txBody>
      </p:sp>
      <p:sp>
        <p:nvSpPr>
          <p:cNvPr id="143" name="Google Shape;143;p21"/>
          <p:cNvSpPr/>
          <p:nvPr/>
        </p:nvSpPr>
        <p:spPr>
          <a:xfrm>
            <a:off x="4421475" y="2784925"/>
            <a:ext cx="481350" cy="178775"/>
          </a:xfrm>
          <a:custGeom>
            <a:rect b="b" l="l" r="r" t="t"/>
            <a:pathLst>
              <a:path extrusionOk="0" h="7151" w="19254">
                <a:moveTo>
                  <a:pt x="0" y="0"/>
                </a:moveTo>
                <a:cubicBezTo>
                  <a:pt x="3209" y="1192"/>
                  <a:pt x="16045" y="5959"/>
                  <a:pt x="19254" y="7151"/>
                </a:cubicBezTo>
              </a:path>
            </a:pathLst>
          </a:custGeom>
          <a:noFill/>
          <a:ln cap="flat" cmpd="sng" w="38100">
            <a:solidFill>
              <a:srgbClr val="3C78D8"/>
            </a:solidFill>
            <a:prstDash val="solid"/>
            <a:round/>
            <a:headEnd len="med" w="med" type="none"/>
            <a:tailEnd len="med" w="med" type="stealth"/>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Cache Coherence</a:t>
            </a:r>
            <a:endParaRPr sz="2200">
              <a:solidFill>
                <a:srgbClr val="C8102E"/>
              </a:solidFill>
              <a:latin typeface="Times"/>
              <a:ea typeface="Times"/>
              <a:cs typeface="Times"/>
              <a:sym typeface="Times"/>
            </a:endParaRPr>
          </a:p>
        </p:txBody>
      </p:sp>
      <p:cxnSp>
        <p:nvCxnSpPr>
          <p:cNvPr id="151" name="Google Shape;151;p22"/>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52" name="Google Shape;152;p22"/>
          <p:cNvPicPr preferRelativeResize="0"/>
          <p:nvPr/>
        </p:nvPicPr>
        <p:blipFill>
          <a:blip r:embed="rId3">
            <a:alphaModFix/>
          </a:blip>
          <a:stretch>
            <a:fillRect/>
          </a:stretch>
        </p:blipFill>
        <p:spPr>
          <a:xfrm>
            <a:off x="1176338" y="1324459"/>
            <a:ext cx="6486525" cy="2962275"/>
          </a:xfrm>
          <a:prstGeom prst="rect">
            <a:avLst/>
          </a:prstGeom>
          <a:noFill/>
          <a:ln>
            <a:noFill/>
          </a:ln>
        </p:spPr>
      </p:pic>
      <p:sp>
        <p:nvSpPr>
          <p:cNvPr id="153" name="Google Shape;153;p22"/>
          <p:cNvSpPr txBox="1"/>
          <p:nvPr/>
        </p:nvSpPr>
        <p:spPr>
          <a:xfrm>
            <a:off x="6209325" y="2791800"/>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54" name="Google Shape;154;p22"/>
          <p:cNvSpPr/>
          <p:nvPr/>
        </p:nvSpPr>
        <p:spPr>
          <a:xfrm>
            <a:off x="1461825" y="3177000"/>
            <a:ext cx="6373250" cy="990030"/>
          </a:xfrm>
          <a:custGeom>
            <a:rect b="b" l="l" r="r" t="t"/>
            <a:pathLst>
              <a:path extrusionOk="0" h="46650" w="254930">
                <a:moveTo>
                  <a:pt x="211354" y="1375"/>
                </a:moveTo>
                <a:cubicBezTo>
                  <a:pt x="217039" y="8756"/>
                  <a:pt x="277688" y="41029"/>
                  <a:pt x="245461" y="45659"/>
                </a:cubicBezTo>
                <a:cubicBezTo>
                  <a:pt x="213234" y="50289"/>
                  <a:pt x="56500" y="36766"/>
                  <a:pt x="17992" y="29156"/>
                </a:cubicBezTo>
                <a:cubicBezTo>
                  <a:pt x="-20515" y="21546"/>
                  <a:pt x="15012" y="4859"/>
                  <a:pt x="14416" y="0"/>
                </a:cubicBezTo>
              </a:path>
            </a:pathLst>
          </a:custGeom>
          <a:noFill/>
          <a:ln cap="flat" cmpd="sng" w="38100">
            <a:solidFill>
              <a:srgbClr val="FF9900"/>
            </a:solidFill>
            <a:prstDash val="solid"/>
            <a:round/>
            <a:headEnd len="med" w="med" type="none"/>
            <a:tailEnd len="med" w="med" type="stealth"/>
          </a:ln>
        </p:spPr>
      </p:sp>
      <p:sp>
        <p:nvSpPr>
          <p:cNvPr id="155" name="Google Shape;155;p22"/>
          <p:cNvSpPr txBox="1"/>
          <p:nvPr/>
        </p:nvSpPr>
        <p:spPr>
          <a:xfrm>
            <a:off x="1589525" y="2889225"/>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x=0</a:t>
            </a:r>
            <a:endParaRPr/>
          </a:p>
        </p:txBody>
      </p:sp>
      <p:sp>
        <p:nvSpPr>
          <p:cNvPr id="156" name="Google Shape;156;p22"/>
          <p:cNvSpPr/>
          <p:nvPr/>
        </p:nvSpPr>
        <p:spPr>
          <a:xfrm>
            <a:off x="4711396" y="3080600"/>
            <a:ext cx="2309475" cy="902775"/>
          </a:xfrm>
          <a:custGeom>
            <a:rect b="b" l="l" r="r" t="t"/>
            <a:pathLst>
              <a:path extrusionOk="0" h="36111" w="92379">
                <a:moveTo>
                  <a:pt x="72570" y="0"/>
                </a:moveTo>
                <a:cubicBezTo>
                  <a:pt x="75412" y="4814"/>
                  <a:pt x="100534" y="23151"/>
                  <a:pt x="89623" y="28881"/>
                </a:cubicBezTo>
                <a:cubicBezTo>
                  <a:pt x="78713" y="34611"/>
                  <a:pt x="21364" y="38462"/>
                  <a:pt x="7107" y="34382"/>
                </a:cubicBezTo>
                <a:cubicBezTo>
                  <a:pt x="-7150" y="30302"/>
                  <a:pt x="4585" y="9398"/>
                  <a:pt x="4081" y="4401"/>
                </a:cubicBezTo>
              </a:path>
            </a:pathLst>
          </a:custGeom>
          <a:noFill/>
          <a:ln cap="flat" cmpd="sng" w="38100">
            <a:solidFill>
              <a:srgbClr val="38761D"/>
            </a:solidFill>
            <a:prstDash val="solid"/>
            <a:round/>
            <a:headEnd len="med" w="med" type="none"/>
            <a:tailEnd len="med" w="med" type="stealth"/>
          </a:ln>
        </p:spPr>
      </p:sp>
      <p:sp>
        <p:nvSpPr>
          <p:cNvPr id="157" name="Google Shape;157;p22"/>
          <p:cNvSpPr txBox="1"/>
          <p:nvPr/>
        </p:nvSpPr>
        <p:spPr>
          <a:xfrm>
            <a:off x="4517750" y="2889225"/>
            <a:ext cx="8862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trike="sngStrike"/>
              <a:t>x=0</a:t>
            </a:r>
            <a:r>
              <a:rPr lang="en"/>
              <a:t>  x=5</a:t>
            </a:r>
            <a:endParaRPr/>
          </a:p>
        </p:txBody>
      </p:sp>
      <p:sp>
        <p:nvSpPr>
          <p:cNvPr id="158" name="Google Shape;158;p22"/>
          <p:cNvSpPr/>
          <p:nvPr/>
        </p:nvSpPr>
        <p:spPr>
          <a:xfrm>
            <a:off x="4421475" y="2784925"/>
            <a:ext cx="481350" cy="178775"/>
          </a:xfrm>
          <a:custGeom>
            <a:rect b="b" l="l" r="r" t="t"/>
            <a:pathLst>
              <a:path extrusionOk="0" h="7151" w="19254">
                <a:moveTo>
                  <a:pt x="0" y="0"/>
                </a:moveTo>
                <a:cubicBezTo>
                  <a:pt x="3209" y="1192"/>
                  <a:pt x="16045" y="5959"/>
                  <a:pt x="19254" y="7151"/>
                </a:cubicBezTo>
              </a:path>
            </a:pathLst>
          </a:custGeom>
          <a:noFill/>
          <a:ln cap="flat" cmpd="sng" w="38100">
            <a:solidFill>
              <a:srgbClr val="3C78D8"/>
            </a:solidFill>
            <a:prstDash val="solid"/>
            <a:round/>
            <a:headEnd len="med" w="med" type="none"/>
            <a:tailEnd len="med" w="med" type="stealth"/>
          </a:ln>
        </p:spPr>
      </p:sp>
      <p:cxnSp>
        <p:nvCxnSpPr>
          <p:cNvPr id="159" name="Google Shape;159;p22"/>
          <p:cNvCxnSpPr/>
          <p:nvPr/>
        </p:nvCxnSpPr>
        <p:spPr>
          <a:xfrm rot="10800000">
            <a:off x="1418400" y="2679200"/>
            <a:ext cx="232800" cy="320400"/>
          </a:xfrm>
          <a:prstGeom prst="straightConnector1">
            <a:avLst/>
          </a:prstGeom>
          <a:noFill/>
          <a:ln cap="flat" cmpd="sng" w="38100">
            <a:solidFill>
              <a:srgbClr val="C27BA0"/>
            </a:solidFill>
            <a:prstDash val="solid"/>
            <a:round/>
            <a:headEnd len="med" w="med" type="none"/>
            <a:tailEnd len="med" w="med" type="stealth"/>
          </a:ln>
        </p:spPr>
      </p:cxnSp>
      <p:sp>
        <p:nvSpPr>
          <p:cNvPr id="160" name="Google Shape;160;p22"/>
          <p:cNvSpPr txBox="1"/>
          <p:nvPr/>
        </p:nvSpPr>
        <p:spPr>
          <a:xfrm>
            <a:off x="1135950" y="2294000"/>
            <a:ext cx="7977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nvSpPr>
        <p:spPr>
          <a:xfrm>
            <a:off x="604525" y="1383107"/>
            <a:ext cx="7701300" cy="26325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0"/>
              </a:spcBef>
              <a:spcAft>
                <a:spcPts val="0"/>
              </a:spcAft>
              <a:buClr>
                <a:srgbClr val="7A6E67"/>
              </a:buClr>
              <a:buSzPts val="1500"/>
              <a:buFont typeface="Merriweather Light"/>
              <a:buAutoNum type="arabicPeriod"/>
            </a:pPr>
            <a:r>
              <a:rPr lang="en" sz="1500">
                <a:solidFill>
                  <a:srgbClr val="7A6E67"/>
                </a:solidFill>
                <a:latin typeface="Merriweather Light"/>
                <a:ea typeface="Merriweather Light"/>
                <a:cs typeface="Merriweather Light"/>
                <a:sym typeface="Merriweather Light"/>
              </a:rPr>
              <a:t>Preserve program order</a:t>
            </a:r>
            <a:endParaRPr sz="1500">
              <a:solidFill>
                <a:srgbClr val="7A6E67"/>
              </a:solidFill>
              <a:latin typeface="Merriweather Light"/>
              <a:ea typeface="Merriweather Light"/>
              <a:cs typeface="Merriweather Light"/>
              <a:sym typeface="Merriweather Light"/>
            </a:endParaRPr>
          </a:p>
          <a:p>
            <a:pPr indent="-323850" lvl="0" marL="457200" rtl="0" algn="l">
              <a:lnSpc>
                <a:spcPct val="150000"/>
              </a:lnSpc>
              <a:spcBef>
                <a:spcPts val="0"/>
              </a:spcBef>
              <a:spcAft>
                <a:spcPts val="0"/>
              </a:spcAft>
              <a:buClr>
                <a:srgbClr val="7A6E67"/>
              </a:buClr>
              <a:buSzPts val="1500"/>
              <a:buFont typeface="Merriweather Light"/>
              <a:buAutoNum type="arabicPeriod"/>
            </a:pPr>
            <a:r>
              <a:rPr lang="en" sz="1500">
                <a:solidFill>
                  <a:srgbClr val="7A6E67"/>
                </a:solidFill>
                <a:latin typeface="Merriweather Light"/>
                <a:ea typeface="Merriweather Light"/>
                <a:cs typeface="Merriweather Light"/>
                <a:sym typeface="Merriweather Light"/>
              </a:rPr>
              <a:t>Coherent view of memory</a:t>
            </a:r>
            <a:endParaRPr sz="1500">
              <a:solidFill>
                <a:srgbClr val="7A6E67"/>
              </a:solidFill>
              <a:latin typeface="Merriweather Light"/>
              <a:ea typeface="Merriweather Light"/>
              <a:cs typeface="Merriweather Light"/>
              <a:sym typeface="Merriweather Light"/>
            </a:endParaRPr>
          </a:p>
          <a:p>
            <a:pPr indent="-323850" lvl="0" marL="457200" rtl="0" algn="l">
              <a:lnSpc>
                <a:spcPct val="150000"/>
              </a:lnSpc>
              <a:spcBef>
                <a:spcPts val="0"/>
              </a:spcBef>
              <a:spcAft>
                <a:spcPts val="0"/>
              </a:spcAft>
              <a:buClr>
                <a:srgbClr val="7A6E67"/>
              </a:buClr>
              <a:buSzPts val="1500"/>
              <a:buFont typeface="Merriweather Light"/>
              <a:buAutoNum type="arabicPeriod"/>
            </a:pPr>
            <a:r>
              <a:rPr lang="en" sz="1500">
                <a:solidFill>
                  <a:srgbClr val="7A6E67"/>
                </a:solidFill>
                <a:latin typeface="Merriweather Light"/>
                <a:ea typeface="Merriweather Light"/>
                <a:cs typeface="Merriweather Light"/>
                <a:sym typeface="Merriweather Light"/>
              </a:rPr>
              <a:t>Write serialization</a:t>
            </a:r>
            <a:endParaRPr sz="1500">
              <a:solidFill>
                <a:srgbClr val="7A6E67"/>
              </a:solidFill>
              <a:latin typeface="Merriweather Light"/>
              <a:ea typeface="Merriweather Light"/>
              <a:cs typeface="Merriweather Light"/>
              <a:sym typeface="Merriweather Light"/>
            </a:endParaRPr>
          </a:p>
        </p:txBody>
      </p:sp>
      <p:sp>
        <p:nvSpPr>
          <p:cNvPr id="168" name="Google Shape;168;p23"/>
          <p:cNvSpPr txBox="1"/>
          <p:nvPr/>
        </p:nvSpPr>
        <p:spPr>
          <a:xfrm>
            <a:off x="604527" y="583100"/>
            <a:ext cx="71457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Defining a Coherent Memory System</a:t>
            </a:r>
            <a:endParaRPr b="1" sz="2200">
              <a:solidFill>
                <a:srgbClr val="C8102E"/>
              </a:solidFill>
              <a:latin typeface="Open Sans ExtraBold"/>
              <a:ea typeface="Open Sans ExtraBold"/>
              <a:cs typeface="Open Sans ExtraBold"/>
              <a:sym typeface="Open Sans ExtraBold"/>
            </a:endParaRPr>
          </a:p>
        </p:txBody>
      </p:sp>
      <p:cxnSp>
        <p:nvCxnSpPr>
          <p:cNvPr id="169" name="Google Shape;169;p23"/>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