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  <a:srgbClr val="B40F20"/>
    <a:srgbClr val="20A387"/>
    <a:srgbClr val="FDE725"/>
    <a:srgbClr val="F2650E"/>
    <a:srgbClr val="F37325"/>
    <a:srgbClr val="FFAA01"/>
    <a:srgbClr val="739E26"/>
    <a:srgbClr val="BB495C"/>
    <a:srgbClr val="E8A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9184" y="223114"/>
            <a:ext cx="7464847" cy="7983841"/>
            <a:chOff x="329184" y="223114"/>
            <a:chExt cx="7464847" cy="7983841"/>
          </a:xfrm>
        </p:grpSpPr>
        <p:grpSp>
          <p:nvGrpSpPr>
            <p:cNvPr id="7" name="Groupe 6"/>
            <p:cNvGrpSpPr/>
            <p:nvPr/>
          </p:nvGrpSpPr>
          <p:grpSpPr>
            <a:xfrm>
              <a:off x="329184" y="223114"/>
              <a:ext cx="7410297" cy="7983841"/>
              <a:chOff x="329184" y="223114"/>
              <a:chExt cx="7410297" cy="7983841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329184" y="223114"/>
                <a:ext cx="5062118" cy="7983841"/>
                <a:chOff x="329184" y="223114"/>
                <a:chExt cx="5062118" cy="7983841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184" y="223114"/>
                  <a:ext cx="5062118" cy="6327648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284" y="6634795"/>
                  <a:ext cx="2219917" cy="1572160"/>
                </a:xfrm>
                <a:prstGeom prst="rect">
                  <a:avLst/>
                </a:prstGeom>
              </p:spPr>
            </p:pic>
          </p:grpSp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8990" y="354972"/>
                <a:ext cx="2470491" cy="1796721"/>
              </a:xfrm>
              <a:prstGeom prst="rect">
                <a:avLst/>
              </a:prstGeom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8991" y="3576353"/>
                <a:ext cx="2469600" cy="1796072"/>
              </a:xfrm>
              <a:prstGeom prst="rect">
                <a:avLst/>
              </a:prstGeom>
            </p:spPr>
          </p:pic>
        </p:grp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479" y="2235726"/>
              <a:ext cx="2296552" cy="83511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440" y="5402669"/>
              <a:ext cx="2294591" cy="834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36490" y="-2393604"/>
            <a:ext cx="10968959" cy="9214380"/>
            <a:chOff x="136490" y="-2393604"/>
            <a:chExt cx="10968959" cy="9214380"/>
          </a:xfrm>
        </p:grpSpPr>
        <p:grpSp>
          <p:nvGrpSpPr>
            <p:cNvPr id="18" name="Groupe 17"/>
            <p:cNvGrpSpPr/>
            <p:nvPr/>
          </p:nvGrpSpPr>
          <p:grpSpPr>
            <a:xfrm>
              <a:off x="136490" y="-2393604"/>
              <a:ext cx="8923428" cy="9214380"/>
              <a:chOff x="117440" y="-2336454"/>
              <a:chExt cx="8923428" cy="921438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17440" y="-2336454"/>
                <a:ext cx="8923428" cy="9214380"/>
                <a:chOff x="117440" y="-2336454"/>
                <a:chExt cx="8923428" cy="9214380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50" b="23470"/>
                <a:stretch/>
              </p:blipFill>
              <p:spPr>
                <a:xfrm>
                  <a:off x="453123" y="-2336454"/>
                  <a:ext cx="8445345" cy="5496167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40" y="3109155"/>
                  <a:ext cx="4704915" cy="3528687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869" y="3109155"/>
                  <a:ext cx="4703999" cy="3528000"/>
                </a:xfrm>
                <a:prstGeom prst="rect">
                  <a:avLst/>
                </a:prstGeom>
              </p:spPr>
            </p:pic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2" t="1281" r="7292" b="2245"/>
                <a:stretch/>
              </p:blipFill>
              <p:spPr>
                <a:xfrm>
                  <a:off x="6057900" y="-1846765"/>
                  <a:ext cx="2724150" cy="15016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1" t="79866" r="12413" b="12781"/>
                <a:stretch/>
              </p:blipFill>
              <p:spPr>
                <a:xfrm>
                  <a:off x="2530989" y="6407279"/>
                  <a:ext cx="4289612" cy="470647"/>
                </a:xfrm>
                <a:prstGeom prst="rect">
                  <a:avLst/>
                </a:prstGeom>
              </p:spPr>
            </p:pic>
          </p:grpSp>
          <p:sp>
            <p:nvSpPr>
              <p:cNvPr id="14" name="ZoneTexte 13"/>
              <p:cNvSpPr txBox="1"/>
              <p:nvPr/>
            </p:nvSpPr>
            <p:spPr>
              <a:xfrm>
                <a:off x="1250575" y="-941294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Chesterfield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510552" y="0"/>
                <a:ext cx="8561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Bellona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487269" y="-1595718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D’Entrecasteaux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678937" y="632013"/>
                <a:ext cx="874700" cy="31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Nouméa</a:t>
                </a:r>
                <a:endParaRPr lang="fr-FR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9059918" y="-711037"/>
              <a:ext cx="1982784" cy="1596586"/>
              <a:chOff x="9059918" y="-711037"/>
              <a:chExt cx="1982784" cy="1596586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9144000" y="-59007"/>
                <a:ext cx="1467610" cy="261610"/>
                <a:chOff x="1334981" y="7153693"/>
                <a:chExt cx="1467610" cy="261610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334981" y="7228668"/>
                  <a:ext cx="108000" cy="108000"/>
                </a:xfrm>
                <a:prstGeom prst="ellipse">
                  <a:avLst/>
                </a:prstGeom>
                <a:solidFill>
                  <a:srgbClr val="20A3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395357" y="7153693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9144000" y="280636"/>
                <a:ext cx="1898702" cy="261610"/>
                <a:chOff x="2944466" y="6929563"/>
                <a:chExt cx="1898702" cy="261610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2944466" y="7006368"/>
                  <a:ext cx="108000" cy="108000"/>
                </a:xfrm>
                <a:prstGeom prst="ellipse">
                  <a:avLst/>
                </a:prstGeom>
                <a:solidFill>
                  <a:srgbClr val="B40F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010445" y="6929563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~250m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e 35"/>
              <p:cNvGrpSpPr/>
              <p:nvPr/>
            </p:nvGrpSpPr>
            <p:grpSpPr>
              <a:xfrm>
                <a:off x="9144000" y="623939"/>
                <a:ext cx="1898702" cy="261610"/>
                <a:chOff x="2944466" y="7150807"/>
                <a:chExt cx="1898702" cy="261610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944466" y="7228668"/>
                  <a:ext cx="108000" cy="108000"/>
                </a:xfrm>
                <a:prstGeom prst="ellipse">
                  <a:avLst/>
                </a:prstGeom>
                <a:solidFill>
                  <a:srgbClr val="44015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010445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~500m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9144000" y="-402310"/>
                <a:ext cx="1467610" cy="261610"/>
                <a:chOff x="1334981" y="6924675"/>
                <a:chExt cx="1467610" cy="26161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334981" y="7006368"/>
                  <a:ext cx="108000" cy="108000"/>
                </a:xfrm>
                <a:prstGeom prst="ellipse">
                  <a:avLst/>
                </a:prstGeom>
                <a:solidFill>
                  <a:srgbClr val="FDE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1395357" y="6924675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Deep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ZoneTexte 36"/>
              <p:cNvSpPr txBox="1"/>
              <p:nvPr/>
            </p:nvSpPr>
            <p:spPr>
              <a:xfrm>
                <a:off x="9059918" y="-711037"/>
                <a:ext cx="834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Habitat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059917" y="3614074"/>
              <a:ext cx="2045532" cy="1288809"/>
              <a:chOff x="9059917" y="3614074"/>
              <a:chExt cx="2045532" cy="1288809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144000" y="3972307"/>
                <a:ext cx="1568476" cy="261610"/>
                <a:chOff x="5354291" y="6933495"/>
                <a:chExt cx="1568476" cy="261610"/>
              </a:xfrm>
            </p:grpSpPr>
            <p:sp>
              <p:nvSpPr>
                <p:cNvPr id="7" name="Triangle isocèle 6"/>
                <p:cNvSpPr/>
                <p:nvPr/>
              </p:nvSpPr>
              <p:spPr>
                <a:xfrm>
                  <a:off x="5354291" y="7006368"/>
                  <a:ext cx="108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5462291" y="6933495"/>
                  <a:ext cx="14604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BRUVS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9144000" y="4306790"/>
                <a:ext cx="1940723" cy="261610"/>
                <a:chOff x="5354291" y="7150807"/>
                <a:chExt cx="1940723" cy="261610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5354291" y="722761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462291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eDNA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9144000" y="4641273"/>
                <a:ext cx="1961449" cy="261610"/>
                <a:chOff x="6974243" y="6933495"/>
                <a:chExt cx="1961449" cy="261610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6974243" y="70283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7040222" y="6933495"/>
                  <a:ext cx="189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Acoustic</a:t>
                  </a:r>
                  <a:r>
                    <a:rPr lang="fr-FR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recordings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9059917" y="3614074"/>
                <a:ext cx="1303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 type</a:t>
                </a:r>
                <a:endParaRPr lang="fr-FR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5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6695" y="236723"/>
            <a:ext cx="8814942" cy="5853374"/>
            <a:chOff x="116695" y="236723"/>
            <a:chExt cx="8814942" cy="5853374"/>
          </a:xfrm>
        </p:grpSpPr>
        <p:grpSp>
          <p:nvGrpSpPr>
            <p:cNvPr id="4" name="Groupe 3"/>
            <p:cNvGrpSpPr/>
            <p:nvPr/>
          </p:nvGrpSpPr>
          <p:grpSpPr>
            <a:xfrm>
              <a:off x="116695" y="236723"/>
              <a:ext cx="8814942" cy="5853374"/>
              <a:chOff x="116695" y="236723"/>
              <a:chExt cx="8814942" cy="5853374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16695" y="236723"/>
                <a:ext cx="8814942" cy="5853374"/>
                <a:chOff x="116695" y="236723"/>
                <a:chExt cx="8814942" cy="5853374"/>
              </a:xfrm>
            </p:grpSpPr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89" b="40455"/>
                <a:stretch/>
              </p:blipFill>
              <p:spPr>
                <a:xfrm>
                  <a:off x="4289054" y="295009"/>
                  <a:ext cx="4642583" cy="2663778"/>
                </a:xfrm>
                <a:prstGeom prst="rect">
                  <a:avLst/>
                </a:prstGeom>
              </p:spPr>
            </p:pic>
            <p:grpSp>
              <p:nvGrpSpPr>
                <p:cNvPr id="12" name="Groupe 11"/>
                <p:cNvGrpSpPr/>
                <p:nvPr/>
              </p:nvGrpSpPr>
              <p:grpSpPr>
                <a:xfrm>
                  <a:off x="116695" y="236723"/>
                  <a:ext cx="4519178" cy="5853374"/>
                  <a:chOff x="4458236" y="16954"/>
                  <a:chExt cx="4519178" cy="5853374"/>
                </a:xfrm>
              </p:grpSpPr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4458236" y="90756"/>
                    <a:ext cx="252000" cy="369332"/>
                    <a:chOff x="4471834" y="58162"/>
                    <a:chExt cx="252000" cy="369332"/>
                  </a:xfrm>
                </p:grpSpPr>
                <p:sp>
                  <p:nvSpPr>
                    <p:cNvPr id="59" name="Ellipse 58"/>
                    <p:cNvSpPr/>
                    <p:nvPr/>
                  </p:nvSpPr>
                  <p:spPr>
                    <a:xfrm>
                      <a:off x="4471834" y="116828"/>
                      <a:ext cx="252000" cy="252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60" name="ZoneTexte 59"/>
                    <p:cNvSpPr txBox="1"/>
                    <p:nvPr/>
                  </p:nvSpPr>
                  <p:spPr>
                    <a:xfrm>
                      <a:off x="4481732" y="58162"/>
                      <a:ext cx="1110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19" name="Groupe 18"/>
                  <p:cNvGrpSpPr/>
                  <p:nvPr/>
                </p:nvGrpSpPr>
                <p:grpSpPr>
                  <a:xfrm>
                    <a:off x="4458236" y="16954"/>
                    <a:ext cx="4519178" cy="5853374"/>
                    <a:chOff x="4458236" y="16954"/>
                    <a:chExt cx="4519178" cy="5853374"/>
                  </a:xfrm>
                </p:grpSpPr>
                <p:sp>
                  <p:nvSpPr>
                    <p:cNvPr id="20" name="ZoneTexte 19"/>
                    <p:cNvSpPr txBox="1"/>
                    <p:nvPr/>
                  </p:nvSpPr>
                  <p:spPr>
                    <a:xfrm>
                      <a:off x="4961052" y="16954"/>
                      <a:ext cx="395752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Sampling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seamounts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deep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slopes</a:t>
                      </a:r>
                      <a:r>
                        <a:rPr lang="fr-FR" sz="1400" dirty="0" smtClean="0"/>
                        <a:t> and </a:t>
                      </a:r>
                      <a:r>
                        <a:rPr lang="fr-FR" sz="1400" dirty="0" err="1" smtClean="0"/>
                        <a:t>pelagic</a:t>
                      </a:r>
                      <a:r>
                        <a:rPr lang="fr-FR" sz="1400" dirty="0" smtClean="0"/>
                        <a:t> areas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/>
                        <a:t> BRUVS</a:t>
                      </a:r>
                      <a:r>
                        <a:rPr lang="fr-FR" sz="1400" dirty="0" smtClean="0"/>
                        <a:t>, eDNA </a:t>
                      </a:r>
                      <a:r>
                        <a:rPr lang="fr-FR" sz="1400" dirty="0"/>
                        <a:t>and echosounder</a:t>
                      </a:r>
                    </a:p>
                  </p:txBody>
                </p:sp>
                <p:cxnSp>
                  <p:nvCxnSpPr>
                    <p:cNvPr id="21" name="Connecteur droit avec flèche 20"/>
                    <p:cNvCxnSpPr/>
                    <p:nvPr/>
                  </p:nvCxnSpPr>
                  <p:spPr>
                    <a:xfrm flipH="1">
                      <a:off x="6254496" y="903610"/>
                      <a:ext cx="248717" cy="3472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avec flèche 21"/>
                    <p:cNvCxnSpPr/>
                    <p:nvPr/>
                  </p:nvCxnSpPr>
                  <p:spPr>
                    <a:xfrm>
                      <a:off x="7191913" y="903610"/>
                      <a:ext cx="335049" cy="3472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ZoneTexte 22"/>
                    <p:cNvSpPr txBox="1"/>
                    <p:nvPr/>
                  </p:nvSpPr>
                  <p:spPr>
                    <a:xfrm>
                      <a:off x="4799669" y="1305359"/>
                      <a:ext cx="2026310" cy="110799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species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richness</a:t>
                      </a:r>
                      <a:r>
                        <a:rPr lang="fr-FR" sz="1100" dirty="0" smtClean="0"/>
                        <a:t>, </a:t>
                      </a: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, </a:t>
                      </a:r>
                      <a:r>
                        <a:rPr lang="fr-FR" sz="1100" dirty="0" err="1" smtClean="0"/>
                        <a:t>biomass</a:t>
                      </a:r>
                      <a:r>
                        <a:rPr lang="fr-FR" sz="1100" dirty="0" smtClean="0"/>
                        <a:t> (BRUVS)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smtClean="0"/>
                        <a:t>eDNA </a:t>
                      </a: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and </a:t>
                      </a:r>
                      <a:r>
                        <a:rPr lang="fr-FR" sz="1100" dirty="0" err="1" smtClean="0"/>
                        <a:t>pelagic</a:t>
                      </a:r>
                      <a:r>
                        <a:rPr lang="fr-FR" sz="1100" dirty="0" smtClean="0"/>
                        <a:t> MOTU </a:t>
                      </a:r>
                      <a:r>
                        <a:rPr lang="fr-FR" sz="1100" dirty="0" err="1" smtClean="0"/>
                        <a:t>richness</a:t>
                      </a:r>
                      <a:endParaRPr lang="fr-FR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Benthic</a:t>
                      </a:r>
                      <a:r>
                        <a:rPr lang="fr-FR" sz="1100" dirty="0" smtClean="0"/>
                        <a:t> and </a:t>
                      </a:r>
                      <a:r>
                        <a:rPr lang="fr-FR" sz="1100" dirty="0" err="1" smtClean="0"/>
                        <a:t>pelagic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acoustic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biomass</a:t>
                      </a:r>
                      <a:endParaRPr lang="fr-FR" sz="1100" dirty="0"/>
                    </a:p>
                  </p:txBody>
                </p:sp>
                <p:sp>
                  <p:nvSpPr>
                    <p:cNvPr id="24" name="ZoneTexte 23"/>
                    <p:cNvSpPr txBox="1"/>
                    <p:nvPr/>
                  </p:nvSpPr>
                  <p:spPr>
                    <a:xfrm>
                      <a:off x="7032806" y="1305359"/>
                      <a:ext cx="1783459" cy="110799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 of </a:t>
                      </a:r>
                      <a:r>
                        <a:rPr lang="fr-FR" sz="1100" dirty="0" err="1" smtClean="0"/>
                        <a:t>most</a:t>
                      </a:r>
                      <a:r>
                        <a:rPr lang="fr-FR" sz="1100" dirty="0" smtClean="0"/>
                        <a:t> occurrent </a:t>
                      </a:r>
                      <a:r>
                        <a:rPr lang="fr-FR" sz="1100" dirty="0" err="1" smtClean="0"/>
                        <a:t>species</a:t>
                      </a:r>
                      <a:r>
                        <a:rPr lang="fr-FR" sz="1100" dirty="0" smtClean="0"/>
                        <a:t> (BRUVS)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smtClean="0"/>
                        <a:t>eDNA </a:t>
                      </a:r>
                      <a:r>
                        <a:rPr lang="fr-FR" sz="1100" dirty="0" err="1" smtClean="0"/>
                        <a:t>read</a:t>
                      </a:r>
                      <a:r>
                        <a:rPr lang="fr-FR" sz="1100" dirty="0" smtClean="0"/>
                        <a:t> </a:t>
                      </a:r>
                      <a:r>
                        <a:rPr lang="fr-FR" sz="1100" dirty="0" err="1" smtClean="0"/>
                        <a:t>abundance</a:t>
                      </a:r>
                      <a:r>
                        <a:rPr lang="fr-FR" sz="1100" dirty="0" smtClean="0"/>
                        <a:t> of </a:t>
                      </a:r>
                      <a:r>
                        <a:rPr lang="fr-FR" sz="1100" dirty="0" err="1" smtClean="0"/>
                        <a:t>most</a:t>
                      </a:r>
                      <a:r>
                        <a:rPr lang="fr-FR" sz="1100" dirty="0" smtClean="0"/>
                        <a:t> occurrent MOTUs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100" dirty="0"/>
                    </a:p>
                  </p:txBody>
                </p:sp>
                <p:cxnSp>
                  <p:nvCxnSpPr>
                    <p:cNvPr id="25" name="Connecteur droit avec flèche 24"/>
                    <p:cNvCxnSpPr>
                      <a:stCxn id="23" idx="2"/>
                      <a:endCxn id="27" idx="0"/>
                    </p:cNvCxnSpPr>
                    <p:nvPr/>
                  </p:nvCxnSpPr>
                  <p:spPr>
                    <a:xfrm>
                      <a:off x="5812824" y="2413355"/>
                      <a:ext cx="0" cy="2943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eur droit avec flèche 25"/>
                    <p:cNvCxnSpPr>
                      <a:stCxn id="24" idx="2"/>
                      <a:endCxn id="28" idx="0"/>
                    </p:cNvCxnSpPr>
                    <p:nvPr/>
                  </p:nvCxnSpPr>
                  <p:spPr>
                    <a:xfrm flipH="1">
                      <a:off x="7924535" y="2413355"/>
                      <a:ext cx="1" cy="2943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ZoneTexte 26"/>
                    <p:cNvSpPr txBox="1"/>
                    <p:nvPr/>
                  </p:nvSpPr>
                  <p:spPr>
                    <a:xfrm>
                      <a:off x="4961052" y="2707700"/>
                      <a:ext cx="1703544" cy="30777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Modelling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BRTs</a:t>
                      </a:r>
                      <a:r>
                        <a:rPr lang="fr-FR" sz="1400" dirty="0" smtClean="0"/>
                        <a:t> </a:t>
                      </a:r>
                      <a:endParaRPr lang="fr-FR" sz="1400" dirty="0"/>
                    </a:p>
                  </p:txBody>
                </p:sp>
                <p:sp>
                  <p:nvSpPr>
                    <p:cNvPr id="28" name="ZoneTexte 27"/>
                    <p:cNvSpPr txBox="1"/>
                    <p:nvPr/>
                  </p:nvSpPr>
                  <p:spPr>
                    <a:xfrm>
                      <a:off x="7008893" y="2707700"/>
                      <a:ext cx="1831284" cy="307777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400" dirty="0" err="1" smtClean="0"/>
                        <a:t>Modelling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with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GJAMs</a:t>
                      </a:r>
                      <a:r>
                        <a:rPr lang="fr-FR" sz="1400" dirty="0" smtClean="0"/>
                        <a:t> </a:t>
                      </a:r>
                      <a:endParaRPr lang="fr-FR" sz="1400" dirty="0"/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stCxn id="27" idx="2"/>
                      <a:endCxn id="30" idx="0"/>
                    </p:cNvCxnSpPr>
                    <p:nvPr/>
                  </p:nvCxnSpPr>
                  <p:spPr>
                    <a:xfrm flipH="1">
                      <a:off x="5812823" y="3015477"/>
                      <a:ext cx="1" cy="43308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ZoneTexte 29"/>
                    <p:cNvSpPr txBox="1"/>
                    <p:nvPr/>
                  </p:nvSpPr>
                  <p:spPr>
                    <a:xfrm>
                      <a:off x="4808984" y="3448564"/>
                      <a:ext cx="200767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dirty="0" err="1" smtClean="0"/>
                        <a:t>Prediction</a:t>
                      </a:r>
                      <a:r>
                        <a:rPr lang="fr-FR" sz="1200" dirty="0" smtClean="0"/>
                        <a:t> of </a:t>
                      </a:r>
                      <a:r>
                        <a:rPr lang="fr-FR" sz="1200" dirty="0" err="1" smtClean="0"/>
                        <a:t>each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integrated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metric</a:t>
                      </a:r>
                      <a:r>
                        <a:rPr lang="fr-FR" sz="1200" dirty="0" smtClean="0"/>
                        <a:t> in 3 </a:t>
                      </a:r>
                      <a:r>
                        <a:rPr lang="fr-FR" sz="1200" dirty="0" err="1" smtClean="0"/>
                        <a:t>depth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layers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(0-200, 200-400, 400-600)</a:t>
                      </a:r>
                      <a:endParaRPr lang="fr-FR" sz="1200" dirty="0"/>
                    </a:p>
                  </p:txBody>
                </p:sp>
                <p:sp>
                  <p:nvSpPr>
                    <p:cNvPr id="31" name="ZoneTexte 30"/>
                    <p:cNvSpPr txBox="1"/>
                    <p:nvPr/>
                  </p:nvSpPr>
                  <p:spPr>
                    <a:xfrm>
                      <a:off x="6871655" y="3448563"/>
                      <a:ext cx="2105759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dirty="0" err="1" smtClean="0"/>
                        <a:t>Prediction</a:t>
                      </a:r>
                      <a:r>
                        <a:rPr lang="fr-FR" sz="1200" dirty="0" smtClean="0"/>
                        <a:t> of </a:t>
                      </a:r>
                      <a:r>
                        <a:rPr lang="fr-FR" sz="1200" dirty="0" err="1" smtClean="0"/>
                        <a:t>individual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species</a:t>
                      </a:r>
                      <a:r>
                        <a:rPr lang="fr-FR" sz="1200" dirty="0" smtClean="0"/>
                        <a:t> and MOTUs in 3 </a:t>
                      </a:r>
                      <a:r>
                        <a:rPr lang="fr-FR" sz="1200" dirty="0" err="1" smtClean="0"/>
                        <a:t>depth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layers</a:t>
                      </a:r>
                      <a:r>
                        <a:rPr lang="fr-FR" sz="1200" dirty="0" smtClean="0"/>
                        <a:t> </a:t>
                      </a:r>
                    </a:p>
                    <a:p>
                      <a:pPr algn="ctr"/>
                      <a:r>
                        <a:rPr lang="fr-FR" sz="1200" dirty="0" smtClean="0"/>
                        <a:t>(0-200, 200-400, 400-600)</a:t>
                      </a:r>
                      <a:endParaRPr lang="fr-FR" sz="1200" dirty="0"/>
                    </a:p>
                  </p:txBody>
                </p:sp>
                <p:cxnSp>
                  <p:nvCxnSpPr>
                    <p:cNvPr id="32" name="Connecteur droit avec flèche 31"/>
                    <p:cNvCxnSpPr>
                      <a:stCxn id="28" idx="2"/>
                      <a:endCxn id="31" idx="0"/>
                    </p:cNvCxnSpPr>
                    <p:nvPr/>
                  </p:nvCxnSpPr>
                  <p:spPr>
                    <a:xfrm>
                      <a:off x="7924535" y="3015477"/>
                      <a:ext cx="0" cy="4330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3" name="Groupe 32"/>
                    <p:cNvGrpSpPr/>
                    <p:nvPr/>
                  </p:nvGrpSpPr>
                  <p:grpSpPr>
                    <a:xfrm>
                      <a:off x="4458236" y="2676922"/>
                      <a:ext cx="252000" cy="369332"/>
                      <a:chOff x="4467418" y="40502"/>
                      <a:chExt cx="252000" cy="369332"/>
                    </a:xfrm>
                  </p:grpSpPr>
                  <p:sp>
                    <p:nvSpPr>
                      <p:cNvPr id="57" name="Ellipse 56"/>
                      <p:cNvSpPr/>
                      <p:nvPr/>
                    </p:nvSpPr>
                    <p:spPr>
                      <a:xfrm>
                        <a:off x="4467418" y="103855"/>
                        <a:ext cx="252000" cy="252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" name="ZoneTexte 57"/>
                      <p:cNvSpPr txBox="1"/>
                      <p:nvPr/>
                    </p:nvSpPr>
                    <p:spPr>
                      <a:xfrm>
                        <a:off x="4482344" y="40502"/>
                        <a:ext cx="1110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2</a:t>
                        </a:r>
                        <a:endParaRPr lang="fr-FR" dirty="0"/>
                      </a:p>
                    </p:txBody>
                  </p:sp>
                </p:grpSp>
                <p:grpSp>
                  <p:nvGrpSpPr>
                    <p:cNvPr id="34" name="Groupe 33"/>
                    <p:cNvGrpSpPr/>
                    <p:nvPr/>
                  </p:nvGrpSpPr>
                  <p:grpSpPr>
                    <a:xfrm>
                      <a:off x="4769294" y="4390728"/>
                      <a:ext cx="2047367" cy="1478752"/>
                      <a:chOff x="4547460" y="4185666"/>
                      <a:chExt cx="1927082" cy="1391874"/>
                    </a:xfrm>
                  </p:grpSpPr>
                  <p:grpSp>
                    <p:nvGrpSpPr>
                      <p:cNvPr id="48" name="Groupe 47"/>
                      <p:cNvGrpSpPr/>
                      <p:nvPr/>
                    </p:nvGrpSpPr>
                    <p:grpSpPr>
                      <a:xfrm>
                        <a:off x="4864927" y="4185666"/>
                        <a:ext cx="1609615" cy="999070"/>
                        <a:chOff x="397976" y="3015480"/>
                        <a:chExt cx="4103463" cy="2546973"/>
                      </a:xfrm>
                    </p:grpSpPr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6" name="Image 55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6" r="49678" b="62862"/>
                        <a:stretch/>
                      </p:blipFill>
                      <p:spPr>
                        <a:xfrm>
                          <a:off x="397976" y="3015480"/>
                          <a:ext cx="4103463" cy="254697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9" name="Groupe 48"/>
                      <p:cNvGrpSpPr/>
                      <p:nvPr/>
                    </p:nvGrpSpPr>
                    <p:grpSpPr>
                      <a:xfrm>
                        <a:off x="4769239" y="4329758"/>
                        <a:ext cx="1609615" cy="999070"/>
                        <a:chOff x="397976" y="3015480"/>
                        <a:chExt cx="4103463" cy="2546973"/>
                      </a:xfrm>
                    </p:grpSpPr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4" name="Image 53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6" r="49678" b="62862"/>
                        <a:stretch/>
                      </p:blipFill>
                      <p:spPr>
                        <a:xfrm>
                          <a:off x="397976" y="3015480"/>
                          <a:ext cx="4103463" cy="254697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50" name="Groupe 49"/>
                      <p:cNvGrpSpPr/>
                      <p:nvPr/>
                    </p:nvGrpSpPr>
                    <p:grpSpPr>
                      <a:xfrm>
                        <a:off x="4547460" y="4490161"/>
                        <a:ext cx="1721666" cy="1087379"/>
                        <a:chOff x="112322" y="3015477"/>
                        <a:chExt cx="4389120" cy="2772103"/>
                      </a:xfrm>
                    </p:grpSpPr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431597" y="3108961"/>
                          <a:ext cx="3986784" cy="24505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52" name="Image 5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321" r="49679" b="59579"/>
                        <a:stretch/>
                      </p:blipFill>
                      <p:spPr>
                        <a:xfrm>
                          <a:off x="112322" y="3015477"/>
                          <a:ext cx="4389120" cy="2772103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6929014" y="4390728"/>
                      <a:ext cx="2048400" cy="1479600"/>
                      <a:chOff x="6929014" y="4372110"/>
                      <a:chExt cx="2048400" cy="1479600"/>
                    </a:xfrm>
                  </p:grpSpPr>
                  <p:grpSp>
                    <p:nvGrpSpPr>
                      <p:cNvPr id="39" name="Groupe 38"/>
                      <p:cNvGrpSpPr/>
                      <p:nvPr/>
                    </p:nvGrpSpPr>
                    <p:grpSpPr>
                      <a:xfrm>
                        <a:off x="7242188" y="4372110"/>
                        <a:ext cx="1735226" cy="1141479"/>
                        <a:chOff x="202754" y="3567408"/>
                        <a:chExt cx="2902719" cy="1911677"/>
                      </a:xfrm>
                    </p:grpSpPr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241402" y="3782836"/>
                          <a:ext cx="2779776" cy="1696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7" name="Image 46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0" t="49438" r="49678" b="12379"/>
                        <a:stretch/>
                      </p:blipFill>
                      <p:spPr>
                        <a:xfrm>
                          <a:off x="202754" y="3567408"/>
                          <a:ext cx="2902719" cy="1852131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0" name="Groupe 39"/>
                      <p:cNvGrpSpPr/>
                      <p:nvPr/>
                    </p:nvGrpSpPr>
                    <p:grpSpPr>
                      <a:xfrm>
                        <a:off x="7149119" y="4510172"/>
                        <a:ext cx="1734836" cy="1112438"/>
                        <a:chOff x="668484" y="4029809"/>
                        <a:chExt cx="1735226" cy="1105924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688323" y="4080558"/>
                          <a:ext cx="1661732" cy="10128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5" name="Image 44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440" t="49438" r="49678" b="12379"/>
                        <a:stretch/>
                      </p:blipFill>
                      <p:spPr>
                        <a:xfrm>
                          <a:off x="668484" y="4029809"/>
                          <a:ext cx="1735226" cy="1105924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41" name="Groupe 40"/>
                      <p:cNvGrpSpPr/>
                      <p:nvPr/>
                    </p:nvGrpSpPr>
                    <p:grpSpPr>
                      <a:xfrm>
                        <a:off x="6929014" y="4649233"/>
                        <a:ext cx="1861481" cy="1202477"/>
                        <a:chOff x="-3841" y="3662763"/>
                        <a:chExt cx="3113921" cy="2013832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241402" y="3782836"/>
                          <a:ext cx="2779776" cy="16962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pic>
                      <p:nvPicPr>
                        <p:cNvPr id="43" name="Image 42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73" t="49438" r="49679" b="9045"/>
                        <a:stretch/>
                      </p:blipFill>
                      <p:spPr>
                        <a:xfrm>
                          <a:off x="-3841" y="3662763"/>
                          <a:ext cx="3113921" cy="2013832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4458236" y="3571235"/>
                      <a:ext cx="252000" cy="369332"/>
                      <a:chOff x="6721663" y="9725"/>
                      <a:chExt cx="252000" cy="369332"/>
                    </a:xfrm>
                  </p:grpSpPr>
                  <p:sp>
                    <p:nvSpPr>
                      <p:cNvPr id="37" name="Ellipse 36"/>
                      <p:cNvSpPr/>
                      <p:nvPr/>
                    </p:nvSpPr>
                    <p:spPr>
                      <a:xfrm>
                        <a:off x="6721663" y="74209"/>
                        <a:ext cx="252000" cy="2520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" name="ZoneTexte 37"/>
                      <p:cNvSpPr txBox="1"/>
                      <p:nvPr/>
                    </p:nvSpPr>
                    <p:spPr>
                      <a:xfrm>
                        <a:off x="6736589" y="9725"/>
                        <a:ext cx="1110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3</a:t>
                        </a:r>
                        <a:endParaRPr lang="fr-FR" dirty="0"/>
                      </a:p>
                    </p:txBody>
                  </p:sp>
                </p:grpSp>
              </p:grpSp>
            </p:grpSp>
            <p:cxnSp>
              <p:nvCxnSpPr>
                <p:cNvPr id="13" name="Connecteur droit avec flèche 12"/>
                <p:cNvCxnSpPr/>
                <p:nvPr/>
              </p:nvCxnSpPr>
              <p:spPr>
                <a:xfrm>
                  <a:off x="4824761" y="3991497"/>
                  <a:ext cx="5354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/>
                <p:cNvSpPr/>
                <p:nvPr/>
              </p:nvSpPr>
              <p:spPr>
                <a:xfrm>
                  <a:off x="5433798" y="3482983"/>
                  <a:ext cx="252000" cy="25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5448724" y="3418499"/>
                  <a:ext cx="111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4</a:t>
                  </a:r>
                </a:p>
              </p:txBody>
            </p:sp>
            <p:sp>
              <p:nvSpPr>
                <p:cNvPr id="16" name="ZoneTexte 15"/>
                <p:cNvSpPr txBox="1"/>
                <p:nvPr/>
              </p:nvSpPr>
              <p:spPr>
                <a:xfrm>
                  <a:off x="5859846" y="3668332"/>
                  <a:ext cx="281886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 smtClean="0"/>
                    <a:t>3D conservation planning to </a:t>
                  </a:r>
                  <a:r>
                    <a:rPr lang="fr-FR" sz="1400" dirty="0" err="1" smtClean="0"/>
                    <a:t>protect</a:t>
                  </a:r>
                  <a:r>
                    <a:rPr lang="fr-FR" sz="1400" dirty="0" smtClean="0"/>
                    <a:t> 30% of </a:t>
                  </a:r>
                  <a:r>
                    <a:rPr lang="fr-FR" sz="1400" dirty="0" err="1" smtClean="0"/>
                    <a:t>each</a:t>
                  </a:r>
                  <a:r>
                    <a:rPr lang="fr-FR" sz="1400" dirty="0" smtClean="0"/>
                    <a:t> </a:t>
                  </a:r>
                  <a:r>
                    <a:rPr lang="fr-FR" sz="1400" dirty="0" err="1" smtClean="0"/>
                    <a:t>metric</a:t>
                  </a:r>
                  <a:endParaRPr lang="fr-FR" sz="1400" dirty="0"/>
                </a:p>
              </p:txBody>
            </p:sp>
            <p:pic>
              <p:nvPicPr>
                <p:cNvPr id="17" name="Image 1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9" t="41255" r="2437" b="20805"/>
                <a:stretch/>
              </p:blipFill>
              <p:spPr>
                <a:xfrm>
                  <a:off x="5928880" y="4360206"/>
                  <a:ext cx="2680796" cy="1687551"/>
                </a:xfrm>
                <a:prstGeom prst="rect">
                  <a:avLst/>
                </a:prstGeom>
              </p:spPr>
            </p:pic>
          </p:grpSp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763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65724">
                <a:off x="2314325" y="767352"/>
                <a:ext cx="430379" cy="315392"/>
              </a:xfrm>
              <a:prstGeom prst="rect">
                <a:avLst/>
              </a:prstGeom>
            </p:spPr>
          </p:pic>
          <p:grpSp>
            <p:nvGrpSpPr>
              <p:cNvPr id="7" name="Groupe 6"/>
              <p:cNvGrpSpPr/>
              <p:nvPr/>
            </p:nvGrpSpPr>
            <p:grpSpPr>
              <a:xfrm>
                <a:off x="3060545" y="540783"/>
                <a:ext cx="614346" cy="614346"/>
                <a:chOff x="3154649" y="606659"/>
                <a:chExt cx="614346" cy="614346"/>
              </a:xfrm>
            </p:grpSpPr>
            <p:pic>
              <p:nvPicPr>
                <p:cNvPr id="9" name="Image 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4649" y="606659"/>
                  <a:ext cx="614346" cy="614346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10" cstate="print">
                  <a:biLevel thresh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3302801" y="937657"/>
                  <a:ext cx="309397" cy="281242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8121" b="90000" l="10000" r="90000">
                            <a14:foregroundMark x1="36121" y1="24000" x2="36121" y2="24000"/>
                            <a14:foregroundMark x1="54667" y1="21091" x2="54667" y2="2109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094"/>
              <a:stretch/>
            </p:blipFill>
            <p:spPr>
              <a:xfrm>
                <a:off x="1310203" y="640227"/>
                <a:ext cx="804193" cy="417423"/>
              </a:xfrm>
              <a:prstGeom prst="rect">
                <a:avLst/>
              </a:prstGeom>
            </p:spPr>
          </p:pic>
        </p:grpSp>
        <p:sp>
          <p:nvSpPr>
            <p:cNvPr id="61" name="ZoneTexte 60"/>
            <p:cNvSpPr txBox="1"/>
            <p:nvPr/>
          </p:nvSpPr>
          <p:spPr>
            <a:xfrm rot="3029229">
              <a:off x="7457157" y="1863778"/>
              <a:ext cx="1211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Loyaulty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island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 rot="1938884">
              <a:off x="5831096" y="1493941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Fairway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 rot="4077008">
              <a:off x="7044304" y="2343567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Norfolk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 rot="4077008">
              <a:off x="4797657" y="1971404"/>
              <a:ext cx="99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Lord Howe</a:t>
              </a:r>
              <a:r>
                <a:rPr lang="fr-FR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88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169</Words>
  <Application>Microsoft Office PowerPoint</Application>
  <PresentationFormat>Affichage à l'écran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32</cp:revision>
  <dcterms:created xsi:type="dcterms:W3CDTF">2022-04-21T23:59:13Z</dcterms:created>
  <dcterms:modified xsi:type="dcterms:W3CDTF">2022-11-08T08:52:08Z</dcterms:modified>
</cp:coreProperties>
</file>