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194"/>
    <a:srgbClr val="CB686A"/>
    <a:srgbClr val="999999"/>
    <a:srgbClr val="F57828"/>
    <a:srgbClr val="E388B6"/>
    <a:srgbClr val="E4191B"/>
    <a:srgbClr val="52987E"/>
    <a:srgbClr val="75926B"/>
    <a:srgbClr val="A75295"/>
    <a:srgbClr val="CB7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21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9184" y="223114"/>
            <a:ext cx="7464847" cy="7983841"/>
            <a:chOff x="329184" y="223114"/>
            <a:chExt cx="7464847" cy="7983841"/>
          </a:xfrm>
        </p:grpSpPr>
        <p:grpSp>
          <p:nvGrpSpPr>
            <p:cNvPr id="10" name="Groupe 9"/>
            <p:cNvGrpSpPr/>
            <p:nvPr/>
          </p:nvGrpSpPr>
          <p:grpSpPr>
            <a:xfrm>
              <a:off x="329184" y="223114"/>
              <a:ext cx="7464847" cy="7983841"/>
              <a:chOff x="329184" y="223114"/>
              <a:chExt cx="7464847" cy="798384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29184" y="223114"/>
                <a:ext cx="7410297" cy="7983841"/>
                <a:chOff x="329184" y="223114"/>
                <a:chExt cx="7410297" cy="7983841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29184" y="223114"/>
                  <a:ext cx="5062118" cy="7983841"/>
                  <a:chOff x="329184" y="223114"/>
                  <a:chExt cx="5062118" cy="7983841"/>
                </a:xfrm>
              </p:grpSpPr>
              <p:pic>
                <p:nvPicPr>
                  <p:cNvPr id="4" name="Image 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29184" y="223114"/>
                    <a:ext cx="5062118" cy="6327647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 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50284" y="6634795"/>
                    <a:ext cx="2219917" cy="15721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8990" y="354972"/>
                  <a:ext cx="2470491" cy="1796720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268991" y="3576353"/>
                  <a:ext cx="2469599" cy="1796072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7479" y="2235726"/>
                <a:ext cx="2296552" cy="835109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99441" y="5402669"/>
                <a:ext cx="2294589" cy="834396"/>
              </a:xfrm>
              <a:prstGeom prst="rect">
                <a:avLst/>
              </a:prstGeom>
            </p:spPr>
          </p:pic>
        </p:grpSp>
        <p:sp>
          <p:nvSpPr>
            <p:cNvPr id="11" name="ZoneTexte 10"/>
            <p:cNvSpPr txBox="1"/>
            <p:nvPr/>
          </p:nvSpPr>
          <p:spPr>
            <a:xfrm>
              <a:off x="6542980" y="2994443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42979" y="6159588"/>
              <a:ext cx="7136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Percentage</a:t>
              </a:r>
              <a:endParaRPr lang="fr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136490" y="-2393604"/>
            <a:ext cx="10968959" cy="9214380"/>
            <a:chOff x="136490" y="-2393604"/>
            <a:chExt cx="10968959" cy="9214380"/>
          </a:xfrm>
        </p:grpSpPr>
        <p:grpSp>
          <p:nvGrpSpPr>
            <p:cNvPr id="18" name="Groupe 17"/>
            <p:cNvGrpSpPr/>
            <p:nvPr/>
          </p:nvGrpSpPr>
          <p:grpSpPr>
            <a:xfrm>
              <a:off x="136490" y="-2393604"/>
              <a:ext cx="8923428" cy="9214380"/>
              <a:chOff x="117440" y="-2336454"/>
              <a:chExt cx="8923428" cy="921438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17440" y="-2336454"/>
                <a:ext cx="8923428" cy="9214380"/>
                <a:chOff x="117440" y="-2336454"/>
                <a:chExt cx="8923428" cy="9214380"/>
              </a:xfrm>
            </p:grpSpPr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1450" b="23470"/>
                <a:stretch/>
              </p:blipFill>
              <p:spPr>
                <a:xfrm>
                  <a:off x="453123" y="-2336454"/>
                  <a:ext cx="8445345" cy="5496167"/>
                </a:xfrm>
                <a:prstGeom prst="rect">
                  <a:avLst/>
                </a:prstGeom>
              </p:spPr>
            </p:pic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440" y="3109155"/>
                  <a:ext cx="4704915" cy="3528687"/>
                </a:xfrm>
                <a:prstGeom prst="rect">
                  <a:avLst/>
                </a:prstGeom>
              </p:spPr>
            </p:pic>
            <p:pic>
              <p:nvPicPr>
                <p:cNvPr id="10" name="Imag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6869" y="3109155"/>
                  <a:ext cx="4703999" cy="3528000"/>
                </a:xfrm>
                <a:prstGeom prst="rect">
                  <a:avLst/>
                </a:prstGeom>
              </p:spPr>
            </p:pic>
            <p:pic>
              <p:nvPicPr>
                <p:cNvPr id="11" name="Image 10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92" t="1281" r="7292" b="2245"/>
                <a:stretch/>
              </p:blipFill>
              <p:spPr>
                <a:xfrm>
                  <a:off x="6057900" y="-1846765"/>
                  <a:ext cx="2724150" cy="150160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571" t="79866" r="12413" b="12781"/>
                <a:stretch/>
              </p:blipFill>
              <p:spPr>
                <a:xfrm>
                  <a:off x="2530989" y="6407279"/>
                  <a:ext cx="4289612" cy="470647"/>
                </a:xfrm>
                <a:prstGeom prst="rect">
                  <a:avLst/>
                </a:prstGeom>
              </p:spPr>
            </p:pic>
          </p:grpSp>
          <p:sp>
            <p:nvSpPr>
              <p:cNvPr id="14" name="ZoneTexte 13"/>
              <p:cNvSpPr txBox="1"/>
              <p:nvPr/>
            </p:nvSpPr>
            <p:spPr>
              <a:xfrm>
                <a:off x="1250575" y="-941294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Chesterfield</a:t>
                </a: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510552" y="0"/>
                <a:ext cx="8561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Bellona</a:t>
                </a: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3487269" y="-1595718"/>
                <a:ext cx="15329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D’Entrecasteaux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4678937" y="632013"/>
                <a:ext cx="874700" cy="31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Nouméa</a:t>
                </a:r>
              </a:p>
            </p:txBody>
          </p:sp>
        </p:grpSp>
        <p:grpSp>
          <p:nvGrpSpPr>
            <p:cNvPr id="40" name="Groupe 39"/>
            <p:cNvGrpSpPr/>
            <p:nvPr/>
          </p:nvGrpSpPr>
          <p:grpSpPr>
            <a:xfrm>
              <a:off x="9059918" y="-711037"/>
              <a:ext cx="1982784" cy="1596586"/>
              <a:chOff x="9059918" y="-711037"/>
              <a:chExt cx="1982784" cy="1596586"/>
            </a:xfrm>
          </p:grpSpPr>
          <p:grpSp>
            <p:nvGrpSpPr>
              <p:cNvPr id="34" name="Groupe 33"/>
              <p:cNvGrpSpPr/>
              <p:nvPr/>
            </p:nvGrpSpPr>
            <p:grpSpPr>
              <a:xfrm>
                <a:off x="9144000" y="-59007"/>
                <a:ext cx="1467610" cy="261610"/>
                <a:chOff x="1334981" y="7153693"/>
                <a:chExt cx="1467610" cy="261610"/>
              </a:xfrm>
            </p:grpSpPr>
            <p:sp>
              <p:nvSpPr>
                <p:cNvPr id="19" name="Ellipse 18"/>
                <p:cNvSpPr/>
                <p:nvPr/>
              </p:nvSpPr>
              <p:spPr>
                <a:xfrm>
                  <a:off x="1334981" y="7228668"/>
                  <a:ext cx="108000" cy="108000"/>
                </a:xfrm>
                <a:prstGeom prst="ellipse">
                  <a:avLst/>
                </a:prstGeom>
                <a:solidFill>
                  <a:srgbClr val="20A3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395357" y="7153693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~50m</a:t>
                  </a:r>
                </a:p>
              </p:txBody>
            </p:sp>
          </p:grpSp>
          <p:grpSp>
            <p:nvGrpSpPr>
              <p:cNvPr id="35" name="Groupe 34"/>
              <p:cNvGrpSpPr/>
              <p:nvPr/>
            </p:nvGrpSpPr>
            <p:grpSpPr>
              <a:xfrm>
                <a:off x="9144000" y="280636"/>
                <a:ext cx="1898702" cy="261610"/>
                <a:chOff x="2944466" y="6929563"/>
                <a:chExt cx="1898702" cy="261610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2944466" y="7006368"/>
                  <a:ext cx="108000" cy="108000"/>
                </a:xfrm>
                <a:prstGeom prst="ellipse">
                  <a:avLst/>
                </a:prstGeom>
                <a:solidFill>
                  <a:srgbClr val="B40F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010445" y="6929563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~250m</a:t>
                  </a:r>
                </a:p>
              </p:txBody>
            </p:sp>
          </p:grpSp>
          <p:grpSp>
            <p:nvGrpSpPr>
              <p:cNvPr id="36" name="Groupe 35"/>
              <p:cNvGrpSpPr/>
              <p:nvPr/>
            </p:nvGrpSpPr>
            <p:grpSpPr>
              <a:xfrm>
                <a:off x="9144000" y="623939"/>
                <a:ext cx="1898702" cy="261610"/>
                <a:chOff x="2944466" y="7150807"/>
                <a:chExt cx="1898702" cy="261610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944466" y="7228668"/>
                  <a:ext cx="108000" cy="108000"/>
                </a:xfrm>
                <a:prstGeom prst="ellipse">
                  <a:avLst/>
                </a:prstGeom>
                <a:solidFill>
                  <a:srgbClr val="44015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ZoneTexte 22"/>
                <p:cNvSpPr txBox="1"/>
                <p:nvPr/>
              </p:nvSpPr>
              <p:spPr>
                <a:xfrm>
                  <a:off x="3010445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Seamount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~500m</a:t>
                  </a:r>
                </a:p>
              </p:txBody>
            </p:sp>
          </p:grpSp>
          <p:grpSp>
            <p:nvGrpSpPr>
              <p:cNvPr id="33" name="Groupe 32"/>
              <p:cNvGrpSpPr/>
              <p:nvPr/>
            </p:nvGrpSpPr>
            <p:grpSpPr>
              <a:xfrm>
                <a:off x="9144000" y="-402310"/>
                <a:ext cx="1467610" cy="261610"/>
                <a:chOff x="1334981" y="6924675"/>
                <a:chExt cx="1467610" cy="26161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1334981" y="7006368"/>
                  <a:ext cx="108000" cy="108000"/>
                </a:xfrm>
                <a:prstGeom prst="ellipse">
                  <a:avLst/>
                </a:prstGeom>
                <a:solidFill>
                  <a:srgbClr val="FDE72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ZoneTexte 23"/>
                <p:cNvSpPr txBox="1"/>
                <p:nvPr/>
              </p:nvSpPr>
              <p:spPr>
                <a:xfrm>
                  <a:off x="1395357" y="6924675"/>
                  <a:ext cx="140723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Deep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slope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37" name="ZoneTexte 36"/>
              <p:cNvSpPr txBox="1"/>
              <p:nvPr/>
            </p:nvSpPr>
            <p:spPr>
              <a:xfrm>
                <a:off x="9059918" y="-711037"/>
                <a:ext cx="834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Habitat</a:t>
                </a:r>
              </a:p>
            </p:txBody>
          </p:sp>
        </p:grpSp>
        <p:grpSp>
          <p:nvGrpSpPr>
            <p:cNvPr id="39" name="Groupe 38"/>
            <p:cNvGrpSpPr/>
            <p:nvPr/>
          </p:nvGrpSpPr>
          <p:grpSpPr>
            <a:xfrm>
              <a:off x="9059917" y="3614074"/>
              <a:ext cx="2045532" cy="1288809"/>
              <a:chOff x="9059917" y="3614074"/>
              <a:chExt cx="2045532" cy="1288809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9144000" y="3972307"/>
                <a:ext cx="1568476" cy="261610"/>
                <a:chOff x="5354291" y="6933495"/>
                <a:chExt cx="1568476" cy="261610"/>
              </a:xfrm>
            </p:grpSpPr>
            <p:sp>
              <p:nvSpPr>
                <p:cNvPr id="7" name="Triangle isocèle 6"/>
                <p:cNvSpPr/>
                <p:nvPr/>
              </p:nvSpPr>
              <p:spPr>
                <a:xfrm>
                  <a:off x="5354291" y="7006368"/>
                  <a:ext cx="108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5462291" y="6933495"/>
                  <a:ext cx="146047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BRUVS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9144000" y="4306790"/>
                <a:ext cx="1940723" cy="261610"/>
                <a:chOff x="5354291" y="7150807"/>
                <a:chExt cx="1940723" cy="261610"/>
              </a:xfrm>
            </p:grpSpPr>
            <p:sp>
              <p:nvSpPr>
                <p:cNvPr id="25" name="Ellipse 24"/>
                <p:cNvSpPr/>
                <p:nvPr/>
              </p:nvSpPr>
              <p:spPr>
                <a:xfrm>
                  <a:off x="5354291" y="722761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5462291" y="7150807"/>
                  <a:ext cx="18327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eDNA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samples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e 31"/>
              <p:cNvGrpSpPr/>
              <p:nvPr/>
            </p:nvGrpSpPr>
            <p:grpSpPr>
              <a:xfrm>
                <a:off x="9144000" y="4641273"/>
                <a:ext cx="1961449" cy="261610"/>
                <a:chOff x="6974243" y="6933495"/>
                <a:chExt cx="1961449" cy="261610"/>
              </a:xfrm>
            </p:grpSpPr>
            <p:sp>
              <p:nvSpPr>
                <p:cNvPr id="29" name="Ellipse 28"/>
                <p:cNvSpPr/>
                <p:nvPr/>
              </p:nvSpPr>
              <p:spPr>
                <a:xfrm>
                  <a:off x="6974243" y="7028300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7040222" y="6933495"/>
                  <a:ext cx="189547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Acoustic</a:t>
                  </a:r>
                  <a:r>
                    <a:rPr lang="fr-FR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11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recordings</a:t>
                  </a:r>
                  <a:endParaRPr lang="fr-FR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9059917" y="3614074"/>
                <a:ext cx="1303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5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FA0C0-7329-5E47-4264-56BF2DD894CB}"/>
              </a:ext>
            </a:extLst>
          </p:cNvPr>
          <p:cNvGrpSpPr/>
          <p:nvPr/>
        </p:nvGrpSpPr>
        <p:grpSpPr>
          <a:xfrm>
            <a:off x="164529" y="168743"/>
            <a:ext cx="8814942" cy="6150639"/>
            <a:chOff x="164529" y="168743"/>
            <a:chExt cx="8814942" cy="615063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9" b="40455"/>
            <a:stretch/>
          </p:blipFill>
          <p:spPr>
            <a:xfrm>
              <a:off x="4336888" y="227029"/>
              <a:ext cx="4642583" cy="2663778"/>
            </a:xfrm>
            <a:prstGeom prst="rect">
              <a:avLst/>
            </a:prstGeom>
          </p:spPr>
        </p:pic>
        <p:sp>
          <p:nvSpPr>
            <p:cNvPr id="59" name="Ellipse 58"/>
            <p:cNvSpPr/>
            <p:nvPr/>
          </p:nvSpPr>
          <p:spPr>
            <a:xfrm>
              <a:off x="164529" y="301211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74427" y="242545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67345" y="168743"/>
              <a:ext cx="3957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Sampling</a:t>
              </a:r>
              <a:r>
                <a:rPr lang="fr-FR" sz="1400" dirty="0"/>
                <a:t> </a:t>
              </a:r>
              <a:r>
                <a:rPr lang="fr-FR" sz="1400" dirty="0" err="1"/>
                <a:t>seamounts</a:t>
              </a:r>
              <a:r>
                <a:rPr lang="fr-FR" sz="1400" dirty="0"/>
                <a:t>, </a:t>
              </a:r>
              <a:r>
                <a:rPr lang="fr-FR" sz="1400" dirty="0" err="1"/>
                <a:t>deep</a:t>
              </a:r>
              <a:r>
                <a:rPr lang="fr-FR" sz="1400" dirty="0"/>
                <a:t> </a:t>
              </a:r>
              <a:r>
                <a:rPr lang="fr-FR" sz="1400" dirty="0" err="1"/>
                <a:t>slopes</a:t>
              </a:r>
              <a:r>
                <a:rPr lang="fr-FR" sz="1400" dirty="0"/>
                <a:t> and </a:t>
              </a:r>
              <a:r>
                <a:rPr lang="fr-FR" sz="1400" dirty="0" err="1"/>
                <a:t>pelagic</a:t>
              </a:r>
              <a:r>
                <a:rPr lang="fr-FR" sz="1400" dirty="0"/>
                <a:t> areas </a:t>
              </a:r>
              <a:r>
                <a:rPr lang="fr-FR" sz="1400" dirty="0" err="1"/>
                <a:t>with</a:t>
              </a:r>
              <a:r>
                <a:rPr lang="fr-FR" sz="1400" dirty="0"/>
                <a:t> BRUVS, eDNA and echosounder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1960789" y="1055399"/>
              <a:ext cx="248717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898206" y="1055399"/>
              <a:ext cx="335049" cy="347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05962" y="1457148"/>
              <a:ext cx="2026310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</a:t>
              </a:r>
              <a:r>
                <a:rPr lang="fr-FR" sz="1100" dirty="0" err="1"/>
                <a:t>species</a:t>
              </a:r>
              <a:r>
                <a:rPr lang="fr-FR" sz="1100" dirty="0"/>
                <a:t> </a:t>
              </a:r>
              <a:r>
                <a:rPr lang="fr-FR" sz="1100" dirty="0" err="1"/>
                <a:t>richness</a:t>
              </a:r>
              <a:r>
                <a:rPr lang="fr-FR" sz="1100" dirty="0"/>
                <a:t>, </a:t>
              </a:r>
              <a:r>
                <a:rPr lang="fr-FR" sz="1100" dirty="0" err="1"/>
                <a:t>abundance</a:t>
              </a:r>
              <a:r>
                <a:rPr lang="fr-FR" sz="1100" dirty="0"/>
                <a:t>, </a:t>
              </a:r>
              <a:r>
                <a:rPr lang="fr-FR" sz="1100" dirty="0" err="1"/>
                <a:t>biomass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MOTU </a:t>
              </a:r>
              <a:r>
                <a:rPr lang="fr-FR" sz="1100" dirty="0" err="1"/>
                <a:t>richness</a:t>
              </a:r>
              <a:endParaRPr lang="fr-FR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Benthic</a:t>
              </a:r>
              <a:r>
                <a:rPr lang="fr-FR" sz="1100" dirty="0"/>
                <a:t> and </a:t>
              </a:r>
              <a:r>
                <a:rPr lang="fr-FR" sz="1100" dirty="0" err="1"/>
                <a:t>pelagic</a:t>
              </a:r>
              <a:r>
                <a:rPr lang="fr-FR" sz="1100" dirty="0"/>
                <a:t> </a:t>
              </a:r>
              <a:r>
                <a:rPr lang="fr-FR" sz="1100" dirty="0" err="1"/>
                <a:t>acoustic</a:t>
              </a:r>
              <a:r>
                <a:rPr lang="fr-FR" sz="1100" dirty="0"/>
                <a:t> </a:t>
              </a:r>
              <a:r>
                <a:rPr lang="fr-FR" sz="1100" dirty="0" err="1"/>
                <a:t>biomass</a:t>
              </a:r>
              <a:endParaRPr lang="fr-FR" sz="11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739099" y="1457148"/>
              <a:ext cx="1783459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</a:t>
              </a:r>
              <a:r>
                <a:rPr lang="fr-FR" sz="1100" dirty="0" err="1"/>
                <a:t>species</a:t>
              </a:r>
              <a:r>
                <a:rPr lang="fr-FR" sz="1100" dirty="0"/>
                <a:t> (BRUVS)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/>
                <a:t>eDNA </a:t>
              </a:r>
              <a:r>
                <a:rPr lang="fr-FR" sz="1100" dirty="0" err="1"/>
                <a:t>read</a:t>
              </a:r>
              <a:r>
                <a:rPr lang="fr-FR" sz="1100" dirty="0"/>
                <a:t> </a:t>
              </a:r>
              <a:r>
                <a:rPr lang="fr-FR" sz="1100" dirty="0" err="1"/>
                <a:t>abundance</a:t>
              </a:r>
              <a:r>
                <a:rPr lang="fr-FR" sz="1100" dirty="0"/>
                <a:t> of </a:t>
              </a:r>
              <a:r>
                <a:rPr lang="fr-FR" sz="1100" dirty="0" err="1"/>
                <a:t>most</a:t>
              </a:r>
              <a:r>
                <a:rPr lang="fr-FR" sz="1100" dirty="0"/>
                <a:t> occurrent MOTUs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100" dirty="0"/>
            </a:p>
          </p:txBody>
        </p:sp>
        <p:cxnSp>
          <p:nvCxnSpPr>
            <p:cNvPr id="25" name="Connecteur droit avec flèche 24"/>
            <p:cNvCxnSpPr>
              <a:stCxn id="23" idx="2"/>
              <a:endCxn id="27" idx="0"/>
            </p:cNvCxnSpPr>
            <p:nvPr/>
          </p:nvCxnSpPr>
          <p:spPr>
            <a:xfrm>
              <a:off x="1519117" y="2565144"/>
              <a:ext cx="0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4" idx="2"/>
              <a:endCxn id="28" idx="0"/>
            </p:cNvCxnSpPr>
            <p:nvPr/>
          </p:nvCxnSpPr>
          <p:spPr>
            <a:xfrm flipH="1">
              <a:off x="3630828" y="2565144"/>
              <a:ext cx="1" cy="294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667345" y="2859489"/>
              <a:ext cx="1703544" cy="3077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Modelling</a:t>
              </a:r>
              <a:r>
                <a:rPr lang="fr-FR" sz="1400" dirty="0"/>
                <a:t>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BRTs</a:t>
              </a:r>
              <a:r>
                <a:rPr lang="fr-FR" sz="1400" dirty="0"/>
                <a:t> 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715186" y="2859489"/>
              <a:ext cx="1831284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Modelling</a:t>
              </a:r>
              <a:r>
                <a:rPr lang="fr-FR" sz="1400" dirty="0"/>
                <a:t>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GJAMs</a:t>
              </a:r>
              <a:r>
                <a:rPr lang="fr-FR" sz="1400" dirty="0"/>
                <a:t> </a:t>
              </a:r>
            </a:p>
          </p:txBody>
        </p:sp>
        <p:cxnSp>
          <p:nvCxnSpPr>
            <p:cNvPr id="29" name="Connecteur droit avec flèche 28"/>
            <p:cNvCxnSpPr>
              <a:stCxn id="27" idx="2"/>
              <a:endCxn id="30" idx="0"/>
            </p:cNvCxnSpPr>
            <p:nvPr/>
          </p:nvCxnSpPr>
          <p:spPr>
            <a:xfrm flipH="1">
              <a:off x="1519116" y="3167266"/>
              <a:ext cx="1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515277" y="3440533"/>
              <a:ext cx="2007677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each</a:t>
              </a:r>
              <a:r>
                <a:rPr lang="fr-FR" sz="1200" dirty="0"/>
                <a:t> </a:t>
              </a:r>
              <a:r>
                <a:rPr lang="fr-FR" sz="1200" dirty="0" err="1"/>
                <a:t>integrated</a:t>
              </a:r>
              <a:r>
                <a:rPr lang="fr-FR" sz="1200" dirty="0"/>
                <a:t> </a:t>
              </a:r>
              <a:r>
                <a:rPr lang="fr-FR" sz="1200" dirty="0" err="1"/>
                <a:t>metric</a:t>
              </a:r>
              <a:r>
                <a:rPr lang="fr-FR" sz="1200" dirty="0"/>
                <a:t>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577948" y="3440533"/>
              <a:ext cx="2105759" cy="64633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Prediction</a:t>
              </a:r>
              <a:r>
                <a:rPr lang="fr-FR" sz="1200" dirty="0"/>
                <a:t> of </a:t>
              </a:r>
              <a:r>
                <a:rPr lang="fr-FR" sz="1200" dirty="0" err="1"/>
                <a:t>individual</a:t>
              </a:r>
              <a:r>
                <a:rPr lang="fr-FR" sz="1200" dirty="0"/>
                <a:t> </a:t>
              </a:r>
              <a:r>
                <a:rPr lang="fr-FR" sz="1200" dirty="0" err="1"/>
                <a:t>species</a:t>
              </a:r>
              <a:r>
                <a:rPr lang="fr-FR" sz="1200" dirty="0"/>
                <a:t> and MOTUs in 3 </a:t>
              </a:r>
              <a:r>
                <a:rPr lang="fr-FR" sz="1200" dirty="0" err="1"/>
                <a:t>depth</a:t>
              </a:r>
              <a:r>
                <a:rPr lang="fr-FR" sz="1200" dirty="0"/>
                <a:t> </a:t>
              </a:r>
              <a:r>
                <a:rPr lang="fr-FR" sz="1200" dirty="0" err="1"/>
                <a:t>layers</a:t>
              </a:r>
              <a:r>
                <a:rPr lang="fr-FR" sz="1200" dirty="0"/>
                <a:t> </a:t>
              </a:r>
            </a:p>
            <a:p>
              <a:pPr algn="ctr"/>
              <a:r>
                <a:rPr lang="fr-FR" sz="1200" dirty="0"/>
                <a:t>(0-200, 200-400, 400-600)</a:t>
              </a:r>
            </a:p>
          </p:txBody>
        </p:sp>
        <p:cxnSp>
          <p:nvCxnSpPr>
            <p:cNvPr id="32" name="Connecteur droit avec flèche 31"/>
            <p:cNvCxnSpPr>
              <a:stCxn id="28" idx="2"/>
              <a:endCxn id="31" idx="0"/>
            </p:cNvCxnSpPr>
            <p:nvPr/>
          </p:nvCxnSpPr>
          <p:spPr>
            <a:xfrm>
              <a:off x="3630828" y="3167266"/>
              <a:ext cx="0" cy="27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e 32"/>
            <p:cNvGrpSpPr/>
            <p:nvPr/>
          </p:nvGrpSpPr>
          <p:grpSpPr>
            <a:xfrm>
              <a:off x="164529" y="2828711"/>
              <a:ext cx="252000" cy="369332"/>
              <a:chOff x="4467418" y="40502"/>
              <a:chExt cx="252000" cy="369332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4467418" y="103855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82344" y="40502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174427" y="4329011"/>
              <a:ext cx="2403521" cy="1748540"/>
              <a:chOff x="4544827" y="4187845"/>
              <a:chExt cx="1927083" cy="1391872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4862295" y="4187845"/>
                <a:ext cx="1609615" cy="999073"/>
                <a:chOff x="391267" y="3021032"/>
                <a:chExt cx="4103463" cy="254697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7" y="3021032"/>
                  <a:ext cx="4103463" cy="2546977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e 48"/>
              <p:cNvGrpSpPr/>
              <p:nvPr/>
            </p:nvGrpSpPr>
            <p:grpSpPr>
              <a:xfrm>
                <a:off x="4766608" y="4331935"/>
                <a:ext cx="1609615" cy="999072"/>
                <a:chOff x="391269" y="3021032"/>
                <a:chExt cx="4103463" cy="254698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4" name="Image 5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6" r="49678" b="62862"/>
                <a:stretch/>
              </p:blipFill>
              <p:spPr>
                <a:xfrm>
                  <a:off x="391269" y="3021032"/>
                  <a:ext cx="4103463" cy="254698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e 49"/>
              <p:cNvGrpSpPr/>
              <p:nvPr/>
            </p:nvGrpSpPr>
            <p:grpSpPr>
              <a:xfrm>
                <a:off x="4544827" y="4492342"/>
                <a:ext cx="1721665" cy="1087375"/>
                <a:chOff x="105610" y="3021047"/>
                <a:chExt cx="4389117" cy="2772103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431597" y="3108961"/>
                  <a:ext cx="3986784" cy="24505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1" r="49679" b="59579"/>
                <a:stretch/>
              </p:blipFill>
              <p:spPr>
                <a:xfrm>
                  <a:off x="105610" y="3021047"/>
                  <a:ext cx="4389117" cy="277210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Groupe 34"/>
            <p:cNvGrpSpPr/>
            <p:nvPr/>
          </p:nvGrpSpPr>
          <p:grpSpPr>
            <a:xfrm>
              <a:off x="2551323" y="4329010"/>
              <a:ext cx="2422674" cy="1821760"/>
              <a:chOff x="6925863" y="4371728"/>
              <a:chExt cx="2048400" cy="1479601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7239037" y="4371728"/>
                <a:ext cx="1735226" cy="1141841"/>
                <a:chOff x="197482" y="3566795"/>
                <a:chExt cx="2902718" cy="191229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7" name="Image 4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197482" y="3566795"/>
                  <a:ext cx="2902718" cy="1852138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e 39"/>
              <p:cNvGrpSpPr/>
              <p:nvPr/>
            </p:nvGrpSpPr>
            <p:grpSpPr>
              <a:xfrm>
                <a:off x="7145968" y="4509790"/>
                <a:ext cx="1734836" cy="1112438"/>
                <a:chOff x="665332" y="4029429"/>
                <a:chExt cx="1735226" cy="1105924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688323" y="4080558"/>
                  <a:ext cx="1661732" cy="1012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5" name="Image 4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40" t="49438" r="49678" b="12379"/>
                <a:stretch/>
              </p:blipFill>
              <p:spPr>
                <a:xfrm>
                  <a:off x="665332" y="4029429"/>
                  <a:ext cx="1735226" cy="1105924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925863" y="4648852"/>
                <a:ext cx="1861481" cy="1202477"/>
                <a:chOff x="-9112" y="3662134"/>
                <a:chExt cx="3113921" cy="201383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1402" y="3782836"/>
                  <a:ext cx="2779776" cy="1696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73" t="49438" r="49679" b="9045"/>
                <a:stretch/>
              </p:blipFill>
              <p:spPr>
                <a:xfrm>
                  <a:off x="-9112" y="3662134"/>
                  <a:ext cx="3113921" cy="20138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e 35"/>
            <p:cNvGrpSpPr/>
            <p:nvPr/>
          </p:nvGrpSpPr>
          <p:grpSpPr>
            <a:xfrm>
              <a:off x="164529" y="3510991"/>
              <a:ext cx="252000" cy="369332"/>
              <a:chOff x="6721663" y="-202308"/>
              <a:chExt cx="252000" cy="369332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6721663" y="-137824"/>
                <a:ext cx="252000" cy="252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6736589" y="-202308"/>
                <a:ext cx="111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>
              <a:off x="4863462" y="3655538"/>
              <a:ext cx="535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5533898" y="346892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562076" y="3410259"/>
              <a:ext cx="11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4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883229" y="3361020"/>
              <a:ext cx="281886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3D conservation planning </a:t>
              </a:r>
              <a:r>
                <a:rPr lang="fr-FR" sz="1400" dirty="0" err="1"/>
                <a:t>with</a:t>
              </a:r>
              <a:r>
                <a:rPr lang="fr-FR" sz="1400" dirty="0"/>
                <a:t> </a:t>
              </a:r>
              <a:r>
                <a:rPr lang="fr-FR" sz="1400" dirty="0" err="1"/>
                <a:t>various</a:t>
              </a:r>
              <a:r>
                <a:rPr lang="fr-FR" sz="1400" dirty="0"/>
                <a:t> </a:t>
              </a:r>
              <a:r>
                <a:rPr lang="fr-FR" sz="1400" dirty="0" err="1"/>
                <a:t>metric</a:t>
              </a:r>
              <a:r>
                <a:rPr lang="fr-FR" sz="1400" dirty="0"/>
                <a:t> </a:t>
              </a:r>
              <a:r>
                <a:rPr lang="fr-FR" sz="1400" dirty="0" err="1"/>
                <a:t>targets</a:t>
              </a:r>
              <a:endParaRPr lang="fr-FR" sz="1400" dirty="0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41255" r="2437" b="20805"/>
            <a:stretch/>
          </p:blipFill>
          <p:spPr>
            <a:xfrm>
              <a:off x="5883229" y="3951143"/>
              <a:ext cx="2680796" cy="168755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763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65724">
              <a:off x="2362159" y="699372"/>
              <a:ext cx="430379" cy="31539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379" y="472803"/>
              <a:ext cx="614346" cy="614346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56531" y="803801"/>
              <a:ext cx="309397" cy="28124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121" b="90000" l="10000" r="90000">
                          <a14:foregroundMark x1="36121" y1="24000" x2="36121" y2="24000"/>
                          <a14:foregroundMark x1="54667" y1="21091" x2="54667" y2="210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094"/>
            <a:stretch/>
          </p:blipFill>
          <p:spPr>
            <a:xfrm>
              <a:off x="1358037" y="572247"/>
              <a:ext cx="804193" cy="417423"/>
            </a:xfrm>
            <a:prstGeom prst="rect">
              <a:avLst/>
            </a:prstGeom>
          </p:spPr>
        </p:pic>
        <p:sp>
          <p:nvSpPr>
            <p:cNvPr id="61" name="ZoneTexte 60"/>
            <p:cNvSpPr txBox="1"/>
            <p:nvPr/>
          </p:nvSpPr>
          <p:spPr>
            <a:xfrm rot="3029229">
              <a:off x="7504991" y="1795798"/>
              <a:ext cx="12113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Loyaulty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island</a:t>
              </a:r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 rot="1938884">
              <a:off x="5878930" y="1425961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Fairway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 rot="4077008">
              <a:off x="7092138" y="2275587"/>
              <a:ext cx="799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Norfolk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 rot="4077008">
              <a:off x="4845491" y="1903424"/>
              <a:ext cx="990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Lord Howe </a:t>
              </a:r>
              <a:r>
                <a:rPr lang="fr-FR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ridge</a:t>
              </a:r>
              <a:endParaRPr lang="fr-FR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B8BEAA84-D714-79ED-3B0B-BCF268C7A9D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021" y="5654733"/>
              <a:ext cx="0" cy="324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2C09E1A-BB0F-E55A-296A-D0CC0479F92A}"/>
                </a:ext>
              </a:extLst>
            </p:cNvPr>
            <p:cNvSpPr txBox="1"/>
            <p:nvPr/>
          </p:nvSpPr>
          <p:spPr>
            <a:xfrm>
              <a:off x="5626191" y="6011605"/>
              <a:ext cx="32287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fr-FR" b="1" dirty="0"/>
                <a:t>Select solution </a:t>
              </a:r>
              <a:r>
                <a:rPr lang="fr-FR" b="1" dirty="0" err="1"/>
                <a:t>protecting</a:t>
              </a:r>
              <a:r>
                <a:rPr lang="fr-FR" b="1" dirty="0"/>
                <a:t> 30% of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8AE26477-98B5-2481-81C2-51D2A7D53BEC}"/>
              </a:ext>
            </a:extLst>
          </p:cNvPr>
          <p:cNvGrpSpPr/>
          <p:nvPr/>
        </p:nvGrpSpPr>
        <p:grpSpPr>
          <a:xfrm>
            <a:off x="0" y="-3566298"/>
            <a:ext cx="7632704" cy="10050534"/>
            <a:chOff x="0" y="-3566298"/>
            <a:chExt cx="7632704" cy="1005053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8D308FD-8385-35CF-5508-D266AABE2B10}"/>
                </a:ext>
              </a:extLst>
            </p:cNvPr>
            <p:cNvGrpSpPr/>
            <p:nvPr/>
          </p:nvGrpSpPr>
          <p:grpSpPr>
            <a:xfrm>
              <a:off x="0" y="967409"/>
              <a:ext cx="7474226" cy="5516827"/>
              <a:chOff x="0" y="749719"/>
              <a:chExt cx="6203288" cy="5734517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0" y="749719"/>
                <a:ext cx="6203288" cy="5734517"/>
                <a:chOff x="0" y="783422"/>
                <a:chExt cx="6203288" cy="5726939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52" t="23484"/>
                <a:stretch/>
              </p:blipFill>
              <p:spPr>
                <a:xfrm>
                  <a:off x="1631289" y="1784908"/>
                  <a:ext cx="4571999" cy="4725453"/>
                </a:xfrm>
                <a:prstGeom prst="rect">
                  <a:avLst/>
                </a:prstGeom>
              </p:spPr>
            </p:pic>
            <p:sp>
              <p:nvSpPr>
                <p:cNvPr id="5" name="ZoneTexte 4"/>
                <p:cNvSpPr txBox="1"/>
                <p:nvPr/>
              </p:nvSpPr>
              <p:spPr>
                <a:xfrm>
                  <a:off x="0" y="2525792"/>
                  <a:ext cx="1762963" cy="355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Bodianus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Gymnosarda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Carcharhinus albimarginatus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Epinephelus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Aphareus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Wattsia</a:t>
                  </a: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9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Seriola rivoliana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Pristipomoides filamentosus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Gymnocranius euanus</a:t>
                  </a: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Aprion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Carangoides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Pseudocaranx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dentex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chemeClr val="accent5"/>
                      </a:solidFill>
                    </a:rPr>
                    <a:t>Carcharhinus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Lethrinus</a:t>
                  </a:r>
                  <a:r>
                    <a:rPr lang="fr-FR" sz="900" b="1" i="1" dirty="0">
                      <a:solidFill>
                        <a:schemeClr val="accent5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900" b="1" i="1" dirty="0">
                    <a:solidFill>
                      <a:schemeClr val="accent5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Polymixia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Squalus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Pristipomoides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Pentaceros</a:t>
                  </a:r>
                  <a:r>
                    <a:rPr lang="fr-FR" sz="900" b="1" i="1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Etelis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  <a:p>
                  <a:pPr algn="r">
                    <a:spcBef>
                      <a:spcPts val="100"/>
                    </a:spcBef>
                  </a:pPr>
                  <a:r>
                    <a:rPr lang="fr-FR" sz="900" b="1" i="1" dirty="0">
                      <a:solidFill>
                        <a:srgbClr val="C00000"/>
                      </a:solidFill>
                    </a:rPr>
                    <a:t>Seriola </a:t>
                  </a:r>
                  <a:r>
                    <a:rPr lang="fr-FR" sz="9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900" b="1" i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 rot="16200000">
                  <a:off x="2436457" y="24803"/>
                  <a:ext cx="1052690" cy="2569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lalandi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coruscans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richardsoni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argyrogrammicus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S.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megalops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rgbClr val="C00000"/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rgbClr val="C00000"/>
                      </a:solidFill>
                    </a:rPr>
                    <a:t>japonica</a:t>
                  </a:r>
                  <a:endParaRPr lang="fr-FR" sz="800" b="1" i="1" dirty="0">
                    <a:solidFill>
                      <a:srgbClr val="C00000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rubrioperculatus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plumbeus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P. dentex</a:t>
                  </a: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C.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orthogrammus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virescens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L. </a:t>
                  </a:r>
                  <a:r>
                    <a:rPr lang="fr-FR" sz="800" b="1" i="1" dirty="0" err="1">
                      <a:solidFill>
                        <a:schemeClr val="accent5"/>
                      </a:solidFill>
                    </a:rPr>
                    <a:t>miniatus</a:t>
                  </a:r>
                  <a:endParaRPr lang="fr-FR" sz="800" b="1" i="1" dirty="0">
                    <a:solidFill>
                      <a:schemeClr val="accent5"/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5"/>
                      </a:solidFill>
                    </a:rPr>
                    <a:t>G. euanus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filamentosus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S. rivoliana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W.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mossambica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A.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rutilans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P.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flavipinnis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chlorostigma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E.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morrhua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C. albimarginatus</a:t>
                  </a: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G.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unicolor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r>
                    <a:rPr lang="fr-FR" sz="800" b="1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B. </a:t>
                  </a:r>
                  <a:r>
                    <a:rPr lang="fr-FR" sz="800" b="1" i="1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bimaculatus</a:t>
                  </a:r>
                  <a:endParaRPr lang="fr-FR" sz="800" b="1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 rot="16200000">
                  <a:off x="4675910" y="351864"/>
                  <a:ext cx="1052693" cy="1915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b="1" dirty="0" err="1"/>
                    <a:t>Salinity</a:t>
                  </a:r>
                  <a:endParaRPr lang="fr-FR" sz="900" b="1" dirty="0"/>
                </a:p>
                <a:p>
                  <a:r>
                    <a:rPr lang="fr-FR" sz="900" b="1" dirty="0" err="1"/>
                    <a:t>Seamount</a:t>
                  </a:r>
                  <a:endParaRPr lang="fr-FR" sz="900" b="1" dirty="0"/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</a:p>
                <a:p>
                  <a:r>
                    <a:rPr lang="fr-FR" sz="900" b="1" dirty="0"/>
                    <a:t>Salinity²</a:t>
                  </a:r>
                </a:p>
                <a:p>
                  <a:r>
                    <a:rPr lang="fr-FR" sz="900" b="1" dirty="0"/>
                    <a:t>Distance Land</a:t>
                  </a:r>
                </a:p>
                <a:p>
                  <a:r>
                    <a:rPr lang="fr-FR" sz="900" b="1" dirty="0" err="1"/>
                    <a:t>Deep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Slope</a:t>
                  </a:r>
                  <a:endParaRPr lang="fr-FR" sz="900" b="1" dirty="0"/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Depth</a:t>
                  </a:r>
                  <a:endParaRPr lang="fr-FR" sz="900" b="1" dirty="0"/>
                </a:p>
                <a:p>
                  <a:r>
                    <a:rPr lang="fr-FR" sz="900" b="1" dirty="0" err="1"/>
                    <a:t>Summit</a:t>
                  </a:r>
                  <a:r>
                    <a:rPr lang="fr-FR" sz="900" b="1" dirty="0"/>
                    <a:t> Rugosity</a:t>
                  </a:r>
                </a:p>
                <a:p>
                  <a:r>
                    <a:rPr lang="fr-FR" sz="900" b="1" dirty="0" err="1"/>
                    <a:t>Travel</a:t>
                  </a:r>
                  <a:r>
                    <a:rPr lang="fr-FR" sz="900" b="1" dirty="0"/>
                    <a:t> Time</a:t>
                  </a:r>
                </a:p>
                <a:p>
                  <a:r>
                    <a:rPr lang="fr-FR" sz="900" b="1" dirty="0" err="1"/>
                    <a:t>Mean</a:t>
                  </a:r>
                  <a:r>
                    <a:rPr lang="fr-FR" sz="900" b="1" dirty="0"/>
                    <a:t> SST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Velocity</a:t>
                  </a:r>
                  <a:r>
                    <a:rPr lang="fr-FR" sz="900" b="1" baseline="30000" dirty="0"/>
                    <a:t>3</a:t>
                  </a:r>
                </a:p>
                <a:p>
                  <a:r>
                    <a:rPr lang="fr-FR" sz="900" b="1" dirty="0"/>
                    <a:t>Distance Land²</a:t>
                  </a:r>
                </a:p>
                <a:p>
                  <a:r>
                    <a:rPr lang="fr-FR" sz="900" b="1" dirty="0" err="1"/>
                    <a:t>Bottom</a:t>
                  </a:r>
                  <a:r>
                    <a:rPr lang="fr-FR" sz="900" b="1" dirty="0"/>
                    <a:t> Depth²</a:t>
                  </a:r>
                </a:p>
                <a:p>
                  <a:r>
                    <a:rPr lang="fr-FR" sz="900" b="1" dirty="0" err="1"/>
                    <a:t>Eastward</a:t>
                  </a:r>
                  <a:r>
                    <a:rPr lang="fr-FR" sz="900" b="1" dirty="0"/>
                    <a:t> </a:t>
                  </a:r>
                  <a:r>
                    <a:rPr lang="fr-FR" sz="900" b="1" dirty="0" err="1"/>
                    <a:t>Velocity</a:t>
                  </a:r>
                  <a:endParaRPr lang="fr-FR" sz="900" b="1" dirty="0"/>
                </a:p>
              </p:txBody>
            </p:sp>
          </p:grp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4024D8E-B14D-AEBD-B902-BC4189146E53}"/>
                  </a:ext>
                </a:extLst>
              </p:cNvPr>
              <p:cNvSpPr txBox="1"/>
              <p:nvPr/>
            </p:nvSpPr>
            <p:spPr>
              <a:xfrm>
                <a:off x="439950" y="1235240"/>
                <a:ext cx="31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B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F8DFB7C-7FB0-1C87-E997-85FCD95EF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16" y="-3566298"/>
              <a:ext cx="7528088" cy="451408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3BE61C8-8DF8-2849-D7DA-6EC8B9229D01}"/>
                </a:ext>
              </a:extLst>
            </p:cNvPr>
            <p:cNvSpPr txBox="1"/>
            <p:nvPr/>
          </p:nvSpPr>
          <p:spPr>
            <a:xfrm>
              <a:off x="483156" y="-3432313"/>
              <a:ext cx="23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67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39A209E2-5E25-8F8B-9FD7-823872AF3123}"/>
              </a:ext>
            </a:extLst>
          </p:cNvPr>
          <p:cNvGrpSpPr/>
          <p:nvPr/>
        </p:nvGrpSpPr>
        <p:grpSpPr>
          <a:xfrm>
            <a:off x="381000" y="1656638"/>
            <a:ext cx="5462587" cy="5145881"/>
            <a:chOff x="381000" y="1656638"/>
            <a:chExt cx="5462587" cy="5145881"/>
          </a:xfrm>
        </p:grpSpPr>
        <p:graphicFrame>
          <p:nvGraphicFramePr>
            <p:cNvPr id="4" name="Objet 3">
              <a:extLst>
                <a:ext uri="{FF2B5EF4-FFF2-40B4-BE49-F238E27FC236}">
                  <a16:creationId xmlns:a16="http://schemas.microsoft.com/office/drawing/2014/main" id="{CB71DE20-DF05-F35F-6584-A228A5C262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368516"/>
                </p:ext>
              </p:extLst>
            </p:nvPr>
          </p:nvGraphicFramePr>
          <p:xfrm>
            <a:off x="1042987" y="1862137"/>
            <a:ext cx="4800600" cy="480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4800230" imgH="4800285" progId="AcroExch.Document.DC">
                    <p:embed/>
                  </p:oleObj>
                </mc:Choice>
                <mc:Fallback>
                  <p:oleObj name="Acrobat Document" r:id="rId2" imgW="4800230" imgH="4800285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42987" y="1862137"/>
                          <a:ext cx="4800600" cy="480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1C712CD-85E2-9083-1DE0-4C02C9C16D16}"/>
                </a:ext>
              </a:extLst>
            </p:cNvPr>
            <p:cNvSpPr txBox="1"/>
            <p:nvPr/>
          </p:nvSpPr>
          <p:spPr>
            <a:xfrm rot="16200000">
              <a:off x="3714753" y="1233357"/>
              <a:ext cx="1200151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800" b="1" dirty="0"/>
                <a:t>Distance to </a:t>
              </a:r>
              <a:r>
                <a:rPr lang="fr-FR" sz="800" b="1" dirty="0" err="1"/>
                <a:t>Reef</a:t>
              </a:r>
              <a:endParaRPr lang="fr-FR" sz="800" b="1" dirty="0"/>
            </a:p>
            <a:p>
              <a:r>
                <a:rPr lang="fr-FR" sz="800" b="1" dirty="0" err="1"/>
                <a:t>Summit</a:t>
              </a:r>
              <a:r>
                <a:rPr lang="fr-FR" sz="800" b="1" dirty="0"/>
                <a:t> Rugosity²</a:t>
              </a:r>
            </a:p>
            <a:p>
              <a:r>
                <a:rPr lang="fr-FR" sz="800" b="1" dirty="0"/>
                <a:t>Habitat: Deep </a:t>
              </a:r>
              <a:r>
                <a:rPr lang="fr-FR" sz="800" b="1" dirty="0" err="1"/>
                <a:t>slope</a:t>
              </a:r>
              <a:endParaRPr lang="fr-FR" sz="800" b="1" dirty="0"/>
            </a:p>
            <a:p>
              <a:r>
                <a:rPr lang="fr-FR" sz="800" b="1" dirty="0" err="1"/>
                <a:t>Mean</a:t>
              </a:r>
              <a:r>
                <a:rPr lang="fr-FR" sz="800" b="1" dirty="0"/>
                <a:t> SST²</a:t>
              </a:r>
            </a:p>
            <a:p>
              <a:r>
                <a:rPr lang="fr-FR" sz="800" b="1" dirty="0" err="1"/>
                <a:t>Suspended</a:t>
              </a:r>
              <a:r>
                <a:rPr lang="fr-FR" sz="800" b="1" dirty="0"/>
                <a:t> </a:t>
              </a:r>
              <a:r>
                <a:rPr lang="fr-FR" sz="800" b="1" dirty="0" err="1"/>
                <a:t>Particulate</a:t>
              </a:r>
              <a:r>
                <a:rPr lang="fr-FR" sz="800" b="1" dirty="0"/>
                <a:t> </a:t>
              </a:r>
              <a:r>
                <a:rPr lang="fr-FR" sz="800" b="1" dirty="0" err="1"/>
                <a:t>Matter</a:t>
              </a:r>
              <a:endParaRPr lang="fr-FR" sz="800" b="1" dirty="0"/>
            </a:p>
            <a:p>
              <a:r>
                <a:rPr lang="fr-FR" sz="800" b="1" dirty="0"/>
                <a:t>Bottom </a:t>
              </a:r>
              <a:r>
                <a:rPr lang="fr-FR" sz="800" b="1" dirty="0" err="1"/>
                <a:t>depth</a:t>
              </a:r>
              <a:endParaRPr lang="fr-FR" sz="800" b="1" dirty="0"/>
            </a:p>
            <a:p>
              <a:r>
                <a:rPr lang="fr-FR" sz="800" b="1" dirty="0" err="1"/>
                <a:t>Salinity</a:t>
              </a:r>
              <a:endParaRPr lang="fr-FR" sz="800" b="1" dirty="0"/>
            </a:p>
            <a:p>
              <a:r>
                <a:rPr lang="fr-FR" sz="800" b="1" dirty="0"/>
                <a:t>Bottom depth²</a:t>
              </a:r>
            </a:p>
            <a:p>
              <a:r>
                <a:rPr lang="fr-FR" sz="800" b="1" dirty="0" err="1"/>
                <a:t>Northern</a:t>
              </a:r>
              <a:r>
                <a:rPr lang="fr-FR" sz="800" b="1" dirty="0"/>
                <a:t> </a:t>
              </a:r>
              <a:r>
                <a:rPr lang="fr-FR" sz="800" b="1" dirty="0" err="1"/>
                <a:t>velocity</a:t>
              </a:r>
              <a:endParaRPr lang="fr-FR" sz="800" b="1" dirty="0"/>
            </a:p>
            <a:p>
              <a:r>
                <a:rPr lang="fr-FR" sz="800" b="1" dirty="0" err="1"/>
                <a:t>Travel</a:t>
              </a:r>
              <a:r>
                <a:rPr lang="fr-FR" sz="800" b="1" dirty="0"/>
                <a:t> Time</a:t>
              </a:r>
            </a:p>
            <a:p>
              <a:r>
                <a:rPr lang="fr-FR" sz="800" b="1" dirty="0" err="1"/>
                <a:t>Suspended</a:t>
              </a:r>
              <a:r>
                <a:rPr lang="fr-FR" sz="800" b="1" dirty="0"/>
                <a:t> </a:t>
              </a:r>
              <a:r>
                <a:rPr lang="fr-FR" sz="800" b="1" dirty="0" err="1"/>
                <a:t>Particulate</a:t>
              </a:r>
              <a:r>
                <a:rPr lang="fr-FR" sz="800" b="1" dirty="0"/>
                <a:t> Matter²</a:t>
              </a:r>
            </a:p>
            <a:p>
              <a:r>
                <a:rPr lang="fr-FR" sz="800" b="1" dirty="0" err="1"/>
                <a:t>Northern</a:t>
              </a:r>
              <a:r>
                <a:rPr lang="fr-FR" sz="800" b="1" dirty="0"/>
                <a:t> velocity^3</a:t>
              </a:r>
            </a:p>
            <a:p>
              <a:r>
                <a:rPr lang="fr-FR" sz="800" b="1" dirty="0" err="1"/>
                <a:t>Summit</a:t>
              </a:r>
              <a:r>
                <a:rPr lang="fr-FR" sz="800" b="1" dirty="0"/>
                <a:t> </a:t>
              </a:r>
              <a:r>
                <a:rPr lang="fr-FR" sz="800" b="1" dirty="0" err="1"/>
                <a:t>Rugosity</a:t>
              </a:r>
              <a:endParaRPr lang="fr-FR" sz="800" b="1" dirty="0"/>
            </a:p>
            <a:p>
              <a:r>
                <a:rPr lang="fr-FR" sz="800" b="1" dirty="0" err="1"/>
                <a:t>Salinity</a:t>
              </a:r>
              <a:endParaRPr lang="fr-FR" sz="800" b="1" dirty="0"/>
            </a:p>
            <a:p>
              <a:r>
                <a:rPr lang="fr-FR" sz="800" b="1" dirty="0"/>
                <a:t>SST </a:t>
              </a:r>
              <a:r>
                <a:rPr lang="fr-FR" sz="800" b="1" dirty="0" err="1"/>
                <a:t>mean</a:t>
              </a:r>
              <a:endParaRPr lang="fr-FR" sz="800" b="1" dirty="0"/>
            </a:p>
            <a:p>
              <a:r>
                <a:rPr lang="fr-FR" sz="800" b="1" dirty="0"/>
                <a:t>Habitat: </a:t>
              </a:r>
              <a:r>
                <a:rPr lang="fr-FR" sz="800" b="1" dirty="0" err="1"/>
                <a:t>Seamount</a:t>
              </a:r>
              <a:endParaRPr lang="fr-FR" sz="800" b="1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6657B80-4BB4-6290-3A77-E07C041D823F}"/>
                </a:ext>
              </a:extLst>
            </p:cNvPr>
            <p:cNvSpPr txBox="1"/>
            <p:nvPr/>
          </p:nvSpPr>
          <p:spPr>
            <a:xfrm>
              <a:off x="3721897" y="1656638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 err="1"/>
                <a:t>Predictors</a:t>
              </a:r>
              <a:endParaRPr lang="fr-FR" sz="1100" b="1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D68FFDC-F401-5999-1607-57584F33F12C}"/>
                </a:ext>
              </a:extLst>
            </p:cNvPr>
            <p:cNvSpPr txBox="1"/>
            <p:nvPr/>
          </p:nvSpPr>
          <p:spPr>
            <a:xfrm>
              <a:off x="381000" y="3644900"/>
              <a:ext cx="1683146" cy="25638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E27494"/>
                  </a:solidFill>
                  <a:effectLst/>
                  <a:latin typeface="Calibri" panose="020F0502020204030204" pitchFamily="34" charset="0"/>
                </a:rPr>
                <a:t>Diogenichthys</a:t>
              </a:r>
              <a:endParaRPr lang="fr-FR" sz="900" b="1" i="0" u="none" strike="noStrike" dirty="0">
                <a:solidFill>
                  <a:srgbClr val="E27494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B0558D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900" b="1" dirty="0">
                <a:solidFill>
                  <a:srgbClr val="B0558D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D68CB1"/>
                  </a:solidFill>
                  <a:effectLst/>
                  <a:latin typeface="Calibri" panose="020F0502020204030204" pitchFamily="34" charset="0"/>
                </a:rPr>
                <a:t>Parupeneus</a:t>
              </a:r>
              <a:endParaRPr lang="fr-FR" sz="900" b="1" dirty="0">
                <a:solidFill>
                  <a:srgbClr val="D68CB1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AD5936"/>
                  </a:solidFill>
                  <a:effectLst/>
                  <a:latin typeface="Calibri" panose="020F0502020204030204" pitchFamily="34" charset="0"/>
                </a:rPr>
                <a:t>Eupercaria</a:t>
              </a:r>
              <a:endParaRPr lang="fr-FR" sz="900" b="1" dirty="0">
                <a:solidFill>
                  <a:srgbClr val="AD5936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900" b="1" dirty="0">
                <a:solidFill>
                  <a:srgbClr val="999999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dirty="0" err="1">
                  <a:solidFill>
                    <a:srgbClr val="E4191B"/>
                  </a:solidFill>
                  <a:latin typeface="Calibri" panose="020F0502020204030204" pitchFamily="34" charset="0"/>
                </a:rPr>
                <a:t>Myctophiformes</a:t>
              </a:r>
              <a:endParaRPr lang="fr-FR" sz="9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4FAA55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900" b="1" dirty="0">
                <a:solidFill>
                  <a:srgbClr val="4FAA55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5692A2"/>
                  </a:solidFill>
                  <a:effectLst/>
                  <a:latin typeface="Calibri" panose="020F0502020204030204" pitchFamily="34" charset="0"/>
                </a:rPr>
                <a:t>Clupeocephala</a:t>
              </a:r>
              <a:endParaRPr lang="fr-FR" sz="900" b="1" i="0" u="none" strike="noStrike" dirty="0">
                <a:solidFill>
                  <a:srgbClr val="5692A2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>
                  <a:solidFill>
                    <a:srgbClr val="D56C1B"/>
                  </a:solidFill>
                  <a:effectLst/>
                  <a:latin typeface="Calibri" panose="020F0502020204030204" pitchFamily="34" charset="0"/>
                </a:rPr>
                <a:t>Beryx</a:t>
              </a:r>
              <a:endParaRPr lang="fr-FR" sz="900" b="1" dirty="0">
                <a:solidFill>
                  <a:srgbClr val="D56C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847F7E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900" b="1" i="0" u="none" strike="noStrike" dirty="0">
                <a:solidFill>
                  <a:srgbClr val="847F7E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i="0" u="none" strike="noStrike" dirty="0" err="1">
                  <a:solidFill>
                    <a:srgbClr val="EF7536"/>
                  </a:solidFill>
                  <a:effectLst/>
                  <a:latin typeface="Calibri" panose="020F0502020204030204" pitchFamily="34" charset="0"/>
                </a:rPr>
                <a:t>Naso</a:t>
              </a:r>
              <a:endParaRPr lang="fr-FR" sz="900" b="1" i="0" u="none" strike="noStrike" dirty="0">
                <a:solidFill>
                  <a:srgbClr val="EF7536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900" b="1" dirty="0" err="1">
                  <a:solidFill>
                    <a:srgbClr val="9B687F"/>
                  </a:solidFill>
                  <a:latin typeface="Calibri" panose="020F0502020204030204" pitchFamily="34" charset="0"/>
                </a:rPr>
                <a:t>Myctophidae</a:t>
              </a:r>
              <a:endParaRPr lang="fr-FR" sz="9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E6D6F68-66D8-ABCE-1E47-C8DACED66F75}"/>
                </a:ext>
              </a:extLst>
            </p:cNvPr>
            <p:cNvSpPr txBox="1"/>
            <p:nvPr/>
          </p:nvSpPr>
          <p:spPr>
            <a:xfrm rot="16200000">
              <a:off x="2035145" y="1812322"/>
              <a:ext cx="1100698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600" b="1" dirty="0" err="1">
                  <a:solidFill>
                    <a:srgbClr val="9B687F"/>
                  </a:solidFill>
                  <a:latin typeface="Calibri" panose="020F0502020204030204" pitchFamily="34" charset="0"/>
                </a:rPr>
                <a:t>Myctophidae</a:t>
              </a:r>
              <a:endParaRPr lang="fr-FR" sz="6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EF7536"/>
                  </a:solidFill>
                  <a:effectLst/>
                  <a:latin typeface="Calibri" panose="020F0502020204030204" pitchFamily="34" charset="0"/>
                </a:rPr>
                <a:t>Naso</a:t>
              </a:r>
              <a:endParaRPr lang="fr-FR" sz="600" b="1" i="0" u="none" strike="noStrike" dirty="0">
                <a:solidFill>
                  <a:srgbClr val="EF753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847F7E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600" b="1" i="0" u="none" strike="noStrike" dirty="0">
                <a:solidFill>
                  <a:srgbClr val="847F7E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>
                  <a:solidFill>
                    <a:srgbClr val="D56C1B"/>
                  </a:solidFill>
                  <a:effectLst/>
                  <a:latin typeface="Calibri" panose="020F0502020204030204" pitchFamily="34" charset="0"/>
                </a:rPr>
                <a:t>Beryx</a:t>
              </a:r>
            </a:p>
            <a:p>
              <a:r>
                <a:rPr lang="fr-FR" sz="600" b="1" i="0" u="none" strike="noStrike" dirty="0" err="1">
                  <a:solidFill>
                    <a:srgbClr val="5692A2"/>
                  </a:solidFill>
                  <a:effectLst/>
                  <a:latin typeface="Calibri" panose="020F0502020204030204" pitchFamily="34" charset="0"/>
                </a:rPr>
                <a:t>Clupeocephala</a:t>
              </a:r>
              <a:endParaRPr lang="fr-FR" sz="600" b="1" i="0" u="none" strike="noStrike" dirty="0">
                <a:solidFill>
                  <a:srgbClr val="5692A2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4FAA55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600" b="1" i="0" u="none" strike="noStrike" dirty="0">
                <a:solidFill>
                  <a:srgbClr val="4FAA55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dirty="0" err="1">
                  <a:solidFill>
                    <a:srgbClr val="E4191B"/>
                  </a:solidFill>
                  <a:latin typeface="Calibri" panose="020F0502020204030204" pitchFamily="34" charset="0"/>
                </a:rPr>
                <a:t>Myctophiformes</a:t>
              </a:r>
              <a:endParaRPr lang="fr-FR" sz="6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600" b="1" i="0" u="none" strike="noStrike" dirty="0">
                <a:solidFill>
                  <a:srgbClr val="999999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AD5936"/>
                  </a:solidFill>
                  <a:effectLst/>
                  <a:latin typeface="Calibri" panose="020F0502020204030204" pitchFamily="34" charset="0"/>
                </a:rPr>
                <a:t>Eupercaria</a:t>
              </a:r>
              <a:endParaRPr lang="fr-FR" sz="600" b="1" i="0" u="none" strike="noStrike" dirty="0">
                <a:solidFill>
                  <a:srgbClr val="AD593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D68CB1"/>
                  </a:solidFill>
                  <a:effectLst/>
                  <a:latin typeface="Calibri" panose="020F0502020204030204" pitchFamily="34" charset="0"/>
                </a:rPr>
                <a:t>Parupeneus</a:t>
              </a:r>
              <a:endParaRPr lang="fr-FR" sz="600" b="1" i="0" u="none" strike="noStrike" dirty="0">
                <a:solidFill>
                  <a:srgbClr val="D68CB1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B0558D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600" b="1" dirty="0">
                <a:solidFill>
                  <a:srgbClr val="9B687F"/>
                </a:solidFill>
                <a:latin typeface="Calibri" panose="020F0502020204030204" pitchFamily="34" charset="0"/>
              </a:endParaRPr>
            </a:p>
            <a:p>
              <a:r>
                <a:rPr lang="fr-FR" sz="600" b="1" i="0" u="none" strike="noStrike" dirty="0" err="1">
                  <a:solidFill>
                    <a:srgbClr val="E27494"/>
                  </a:solidFill>
                  <a:effectLst/>
                  <a:latin typeface="Calibri" panose="020F0502020204030204" pitchFamily="34" charset="0"/>
                </a:rPr>
                <a:t>Diogenichthys</a:t>
              </a:r>
              <a:endParaRPr lang="fr-FR" sz="600" b="1" i="0" u="none" strike="noStrike" dirty="0">
                <a:solidFill>
                  <a:srgbClr val="E27494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548C281-CE29-6B38-0178-F3CC23982C6C}"/>
                </a:ext>
              </a:extLst>
            </p:cNvPr>
            <p:cNvSpPr txBox="1"/>
            <p:nvPr/>
          </p:nvSpPr>
          <p:spPr>
            <a:xfrm>
              <a:off x="2257425" y="1688552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MOTU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016C689-2EE5-04BE-ED6C-DE5B8A067781}"/>
                </a:ext>
              </a:extLst>
            </p:cNvPr>
            <p:cNvSpPr txBox="1"/>
            <p:nvPr/>
          </p:nvSpPr>
          <p:spPr>
            <a:xfrm rot="16200000">
              <a:off x="214756" y="4338373"/>
              <a:ext cx="1185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</a:t>
              </a:r>
              <a:r>
                <a:rPr lang="fr-FR" sz="1100" b="1" dirty="0"/>
                <a:t>OTU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D913D2B-24B0-32E8-CD0F-D7C163C2F296}"/>
                </a:ext>
              </a:extLst>
            </p:cNvPr>
            <p:cNvSpPr txBox="1"/>
            <p:nvPr/>
          </p:nvSpPr>
          <p:spPr>
            <a:xfrm>
              <a:off x="2172579" y="6540909"/>
              <a:ext cx="905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Correlation</a:t>
              </a:r>
              <a:endParaRPr lang="fr-FR" sz="11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F919605-83A1-E85F-13F4-4B671C92A6E9}"/>
                </a:ext>
              </a:extLst>
            </p:cNvPr>
            <p:cNvSpPr txBox="1"/>
            <p:nvPr/>
          </p:nvSpPr>
          <p:spPr>
            <a:xfrm>
              <a:off x="3862014" y="6531932"/>
              <a:ext cx="905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Correlation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1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4A92FC0-97BE-C853-DDCA-21937E16E50A}"/>
              </a:ext>
            </a:extLst>
          </p:cNvPr>
          <p:cNvGrpSpPr/>
          <p:nvPr/>
        </p:nvGrpSpPr>
        <p:grpSpPr>
          <a:xfrm>
            <a:off x="285750" y="211200"/>
            <a:ext cx="6051549" cy="6072511"/>
            <a:chOff x="285750" y="211200"/>
            <a:chExt cx="6051549" cy="6072511"/>
          </a:xfrm>
        </p:grpSpPr>
        <p:graphicFrame>
          <p:nvGraphicFramePr>
            <p:cNvPr id="4" name="Objet 3">
              <a:extLst>
                <a:ext uri="{FF2B5EF4-FFF2-40B4-BE49-F238E27FC236}">
                  <a16:creationId xmlns:a16="http://schemas.microsoft.com/office/drawing/2014/main" id="{BAE06375-20D5-EE99-BA4E-2238B59200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217948"/>
                </p:ext>
              </p:extLst>
            </p:nvPr>
          </p:nvGraphicFramePr>
          <p:xfrm>
            <a:off x="904874" y="712787"/>
            <a:ext cx="5432425" cy="543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2" imgW="4800230" imgH="4800285" progId="AcroExch.Document.DC">
                    <p:embed/>
                  </p:oleObj>
                </mc:Choice>
                <mc:Fallback>
                  <p:oleObj name="Acrobat Document" r:id="rId2" imgW="4800230" imgH="4800285" progId="AcroExch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4874" y="712787"/>
                          <a:ext cx="5432425" cy="543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A3EFD3F-3F12-2D70-C8B4-18E50D52BE89}"/>
                </a:ext>
              </a:extLst>
            </p:cNvPr>
            <p:cNvSpPr txBox="1"/>
            <p:nvPr/>
          </p:nvSpPr>
          <p:spPr>
            <a:xfrm>
              <a:off x="285750" y="2718513"/>
              <a:ext cx="1816100" cy="28337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Sardina </a:t>
              </a:r>
              <a:r>
                <a:rPr lang="fr-FR" sz="1200" b="1" i="0" u="none" strike="noStrike" dirty="0" err="1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pilchardus</a:t>
              </a:r>
              <a:endParaRPr lang="fr-FR" sz="1200" b="1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A75295"/>
                  </a:solidFill>
                  <a:effectLst/>
                  <a:latin typeface="Calibri" panose="020F0502020204030204" pitchFamily="34" charset="0"/>
                </a:rPr>
                <a:t>Thunnus</a:t>
              </a:r>
              <a:endParaRPr lang="fr-FR" sz="1200" b="1" i="0" u="none" strike="noStrike" dirty="0">
                <a:solidFill>
                  <a:srgbClr val="A75295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75926B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1200" b="1" dirty="0">
                <a:solidFill>
                  <a:srgbClr val="75926B"/>
                </a:solidFill>
                <a:effectLst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52987E"/>
                  </a:solidFill>
                  <a:effectLst/>
                  <a:latin typeface="Calibri" panose="020F0502020204030204" pitchFamily="34" charset="0"/>
                </a:rPr>
                <a:t>Lethrinus</a:t>
              </a:r>
              <a:endParaRPr lang="fr-FR" sz="1200" b="1" i="0" u="none" strike="noStrike" dirty="0">
                <a:solidFill>
                  <a:srgbClr val="52987E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E4191B"/>
                  </a:solidFill>
                  <a:effectLst/>
                  <a:latin typeface="Calibri" panose="020F0502020204030204" pitchFamily="34" charset="0"/>
                </a:rPr>
                <a:t>Myctophidae</a:t>
              </a:r>
              <a:endParaRPr lang="fr-FR" sz="1200" b="1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E388B6"/>
                  </a:solidFill>
                  <a:effectLst/>
                  <a:latin typeface="Calibri" panose="020F0502020204030204" pitchFamily="34" charset="0"/>
                </a:rPr>
                <a:t>Tylosurus</a:t>
              </a:r>
              <a:endParaRPr lang="fr-FR" sz="1200" b="1" i="0" u="none" strike="noStrike" dirty="0">
                <a:solidFill>
                  <a:srgbClr val="E388B6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F57828"/>
                  </a:solidFill>
                  <a:effectLst/>
                  <a:latin typeface="Calibri" panose="020F0502020204030204" pitchFamily="34" charset="0"/>
                </a:rPr>
                <a:t>Lutjanus</a:t>
              </a:r>
              <a:endParaRPr lang="fr-FR" sz="1200" b="1" i="0" u="none" strike="noStrike" dirty="0">
                <a:solidFill>
                  <a:srgbClr val="F57828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1200" b="1" dirty="0">
                <a:solidFill>
                  <a:srgbClr val="999999"/>
                </a:solidFill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CB686A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1200" b="1" i="0" u="none" strike="noStrike" dirty="0">
                <a:solidFill>
                  <a:srgbClr val="CB686A"/>
                </a:solidFill>
                <a:effectLst/>
                <a:latin typeface="Calibri" panose="020F0502020204030204" pitchFamily="3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fr-FR" sz="1200" b="1" i="0" u="none" strike="noStrike" dirty="0" err="1">
                  <a:solidFill>
                    <a:srgbClr val="817194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1200" b="1" dirty="0">
                <a:solidFill>
                  <a:srgbClr val="817194"/>
                </a:solidFill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605D980-E428-A8BA-4162-101C64CA24F8}"/>
                </a:ext>
              </a:extLst>
            </p:cNvPr>
            <p:cNvSpPr txBox="1"/>
            <p:nvPr/>
          </p:nvSpPr>
          <p:spPr>
            <a:xfrm rot="16200000">
              <a:off x="1801062" y="720987"/>
              <a:ext cx="1412751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" i="0" u="none" strike="noStrike" dirty="0" err="1">
                  <a:solidFill>
                    <a:srgbClr val="817194"/>
                  </a:solidFill>
                  <a:effectLst/>
                  <a:latin typeface="Calibri" panose="020F0502020204030204" pitchFamily="34" charset="0"/>
                </a:rPr>
                <a:t>Diaphus</a:t>
              </a:r>
              <a:endParaRPr lang="fr-FR" sz="700" dirty="0">
                <a:solidFill>
                  <a:srgbClr val="817194"/>
                </a:solidFill>
              </a:endParaRPr>
            </a:p>
            <a:p>
              <a:r>
                <a:rPr lang="fr-FR" sz="700" i="0" u="none" strike="noStrike" dirty="0" err="1">
                  <a:solidFill>
                    <a:srgbClr val="CB686A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700" i="0" u="none" strike="noStrike" dirty="0">
                <a:solidFill>
                  <a:srgbClr val="CB686A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999999"/>
                  </a:solidFill>
                  <a:effectLst/>
                  <a:latin typeface="Calibri" panose="020F0502020204030204" pitchFamily="34" charset="0"/>
                </a:rPr>
                <a:t>Scomberomorus</a:t>
              </a:r>
              <a:endParaRPr lang="fr-FR" sz="700" dirty="0">
                <a:solidFill>
                  <a:srgbClr val="999999"/>
                </a:solidFill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F57828"/>
                  </a:solidFill>
                  <a:effectLst/>
                  <a:latin typeface="Calibri" panose="020F0502020204030204" pitchFamily="34" charset="0"/>
                </a:rPr>
                <a:t>Lutjanus</a:t>
              </a:r>
              <a:endParaRPr lang="fr-FR" sz="700" i="0" u="none" strike="noStrike" dirty="0">
                <a:solidFill>
                  <a:srgbClr val="F57828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E388B6"/>
                  </a:solidFill>
                  <a:effectLst/>
                  <a:latin typeface="Calibri" panose="020F0502020204030204" pitchFamily="34" charset="0"/>
                </a:rPr>
                <a:t>Tylosurus</a:t>
              </a:r>
              <a:endParaRPr lang="fr-FR" sz="700" i="0" u="none" strike="noStrike" dirty="0">
                <a:solidFill>
                  <a:srgbClr val="E388B6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E4191B"/>
                  </a:solidFill>
                  <a:effectLst/>
                  <a:latin typeface="Calibri" panose="020F0502020204030204" pitchFamily="34" charset="0"/>
                </a:rPr>
                <a:t>Myctophidae</a:t>
              </a:r>
              <a:endParaRPr lang="fr-FR" sz="700" i="0" u="none" strike="noStrike" dirty="0">
                <a:solidFill>
                  <a:srgbClr val="E4191B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52987E"/>
                  </a:solidFill>
                  <a:effectLst/>
                  <a:latin typeface="Calibri" panose="020F0502020204030204" pitchFamily="34" charset="0"/>
                </a:rPr>
                <a:t>Lethrinus</a:t>
              </a:r>
              <a:endParaRPr lang="fr-FR" sz="700" dirty="0">
                <a:solidFill>
                  <a:srgbClr val="E4191B"/>
                </a:solidFill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75926B"/>
                  </a:solidFill>
                  <a:effectLst/>
                  <a:latin typeface="Calibri" panose="020F0502020204030204" pitchFamily="34" charset="0"/>
                </a:rPr>
                <a:t>Percomorphaceae</a:t>
              </a:r>
              <a:endParaRPr lang="fr-FR" sz="700" i="0" u="none" strike="noStrike" dirty="0">
                <a:solidFill>
                  <a:srgbClr val="75926B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 err="1">
                  <a:solidFill>
                    <a:srgbClr val="A75295"/>
                  </a:solidFill>
                  <a:effectLst/>
                  <a:latin typeface="Calibri" panose="020F0502020204030204" pitchFamily="34" charset="0"/>
                </a:rPr>
                <a:t>Thunnus</a:t>
              </a:r>
              <a:endParaRPr lang="fr-FR" sz="700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  <a:p>
              <a:r>
                <a:rPr lang="fr-FR" sz="700" i="0" u="none" strike="noStrike" dirty="0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Sardina </a:t>
              </a:r>
              <a:r>
                <a:rPr lang="fr-FR" sz="700" i="0" u="none" strike="noStrike" dirty="0" err="1">
                  <a:solidFill>
                    <a:srgbClr val="CB763D"/>
                  </a:solidFill>
                  <a:effectLst/>
                  <a:latin typeface="Calibri" panose="020F0502020204030204" pitchFamily="34" charset="0"/>
                </a:rPr>
                <a:t>pilchardus</a:t>
              </a:r>
              <a:endParaRPr lang="fr-FR" sz="700" i="0" u="none" strike="noStrike" dirty="0">
                <a:solidFill>
                  <a:srgbClr val="CB763D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3F009EB-5BCA-ED45-FD27-1D8728437C65}"/>
                </a:ext>
              </a:extLst>
            </p:cNvPr>
            <p:cNvSpPr txBox="1"/>
            <p:nvPr/>
          </p:nvSpPr>
          <p:spPr>
            <a:xfrm>
              <a:off x="2046696" y="302909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MOTU</a:t>
              </a:r>
              <a:endParaRPr lang="fr-FR" sz="1400" b="1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7F77AF7-493D-03C8-2F00-701FC5C1A37A}"/>
                </a:ext>
              </a:extLst>
            </p:cNvPr>
            <p:cNvSpPr txBox="1"/>
            <p:nvPr/>
          </p:nvSpPr>
          <p:spPr>
            <a:xfrm rot="16200000">
              <a:off x="66675" y="3803748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MOTU</a:t>
              </a:r>
              <a:endParaRPr lang="fr-FR" sz="1400" b="1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93F25A-0F71-E874-C521-07C2928AC7BE}"/>
                </a:ext>
              </a:extLst>
            </p:cNvPr>
            <p:cNvSpPr txBox="1"/>
            <p:nvPr/>
          </p:nvSpPr>
          <p:spPr>
            <a:xfrm rot="16200000">
              <a:off x="3639579" y="-336166"/>
              <a:ext cx="1767590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Salinity</a:t>
              </a:r>
            </a:p>
            <a:p>
              <a:r>
                <a:rPr lang="en-US" sz="1000" dirty="0"/>
                <a:t>SST mean</a:t>
              </a:r>
            </a:p>
            <a:p>
              <a:r>
                <a:rPr lang="fr-FR" sz="1000" dirty="0"/>
                <a:t>Distance to </a:t>
              </a:r>
              <a:r>
                <a:rPr lang="fr-FR" sz="1000" dirty="0" err="1"/>
                <a:t>Reef</a:t>
              </a:r>
              <a:endParaRPr lang="fr-FR" sz="1000" dirty="0"/>
            </a:p>
            <a:p>
              <a:r>
                <a:rPr lang="fr-FR" sz="1000" dirty="0"/>
                <a:t>Salinity²</a:t>
              </a:r>
              <a:endParaRPr lang="en-US" sz="1000" dirty="0"/>
            </a:p>
            <a:p>
              <a:r>
                <a:rPr lang="en-US" sz="1000" dirty="0"/>
                <a:t>Habitat: Seamount</a:t>
              </a:r>
            </a:p>
            <a:p>
              <a:r>
                <a:rPr lang="en-US" sz="1000" dirty="0"/>
                <a:t>Summit Area</a:t>
              </a:r>
            </a:p>
            <a:p>
              <a:r>
                <a:rPr lang="en-US" sz="1000" dirty="0"/>
                <a:t>Northward velocity</a:t>
              </a:r>
            </a:p>
            <a:p>
              <a:r>
                <a:rPr lang="en-US" sz="1000" dirty="0"/>
                <a:t>Summit rugosity</a:t>
              </a:r>
            </a:p>
            <a:p>
              <a:r>
                <a:rPr lang="en-US" sz="1000" dirty="0"/>
                <a:t>Travel time</a:t>
              </a:r>
            </a:p>
            <a:p>
              <a:r>
                <a:rPr lang="en-US" sz="1000" dirty="0"/>
                <a:t>Habitat: Deep slope</a:t>
              </a:r>
            </a:p>
            <a:p>
              <a:r>
                <a:rPr lang="en-US" sz="1000" dirty="0"/>
                <a:t>Summit rugosity</a:t>
              </a:r>
              <a:r>
                <a:rPr lang="fr-FR" sz="1000" dirty="0"/>
                <a:t>²</a:t>
              </a:r>
            </a:p>
            <a:p>
              <a:r>
                <a:rPr lang="fr-FR" sz="1000" dirty="0" err="1"/>
                <a:t>Eastward</a:t>
              </a:r>
              <a:r>
                <a:rPr lang="fr-FR" sz="1000" dirty="0"/>
                <a:t> </a:t>
              </a:r>
              <a:r>
                <a:rPr lang="fr-FR" sz="1000" dirty="0" err="1"/>
                <a:t>velocity</a:t>
              </a:r>
              <a:endParaRPr lang="fr-FR" sz="1000" dirty="0"/>
            </a:p>
            <a:p>
              <a:r>
                <a:rPr lang="fr-FR" sz="1000" dirty="0" err="1"/>
                <a:t>Seafloor</a:t>
              </a:r>
              <a:r>
                <a:rPr lang="fr-FR" sz="1000" dirty="0"/>
                <a:t> temperature²</a:t>
              </a:r>
            </a:p>
            <a:p>
              <a:r>
                <a:rPr lang="fr-FR" sz="1000" dirty="0"/>
                <a:t>Sampling </a:t>
              </a:r>
              <a:r>
                <a:rPr lang="fr-FR" sz="1000" dirty="0" err="1"/>
                <a:t>depth</a:t>
              </a:r>
              <a:endParaRPr lang="fr-FR" sz="1000" dirty="0"/>
            </a:p>
            <a:p>
              <a:r>
                <a:rPr lang="en-US" sz="1000" dirty="0"/>
                <a:t>Northward velocity</a:t>
              </a:r>
              <a:r>
                <a:rPr lang="fr-FR" sz="1000" dirty="0"/>
                <a:t>²</a:t>
              </a:r>
            </a:p>
            <a:p>
              <a:r>
                <a:rPr lang="en-US" sz="1000" dirty="0"/>
                <a:t>Bottom depth</a:t>
              </a:r>
            </a:p>
            <a:p>
              <a:r>
                <a:rPr lang="en-US" sz="1000" dirty="0"/>
                <a:t>Suspended particulate matter</a:t>
              </a:r>
            </a:p>
            <a:p>
              <a:r>
                <a:rPr lang="en-US" sz="1000" dirty="0"/>
                <a:t>Seafloor temperature</a:t>
              </a:r>
              <a:endParaRPr lang="fr-FR" sz="100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6C7C46D-57E0-8339-85A5-4D2F325D6971}"/>
                </a:ext>
              </a:extLst>
            </p:cNvPr>
            <p:cNvSpPr txBox="1"/>
            <p:nvPr/>
          </p:nvSpPr>
          <p:spPr>
            <a:xfrm>
              <a:off x="4082576" y="302910"/>
              <a:ext cx="10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Predictors</a:t>
              </a:r>
              <a:endParaRPr lang="fr-FR" sz="1400" b="1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3D0BC09-CF7C-E15A-2E8F-BB30D8669596}"/>
                </a:ext>
              </a:extLst>
            </p:cNvPr>
            <p:cNvSpPr txBox="1"/>
            <p:nvPr/>
          </p:nvSpPr>
          <p:spPr>
            <a:xfrm>
              <a:off x="2131886" y="600671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Correlation</a:t>
              </a:r>
              <a:endParaRPr lang="fr-FR" sz="120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B71533E-B196-FC2C-20A9-557E44A91169}"/>
                </a:ext>
              </a:extLst>
            </p:cNvPr>
            <p:cNvSpPr txBox="1"/>
            <p:nvPr/>
          </p:nvSpPr>
          <p:spPr>
            <a:xfrm>
              <a:off x="4082576" y="6006712"/>
              <a:ext cx="105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Correlation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38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453</Words>
  <Application>Microsoft Office PowerPoint</Application>
  <PresentationFormat>Affichage à l'écran (4:3)</PresentationFormat>
  <Paragraphs>194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Adobe 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48</cp:revision>
  <dcterms:created xsi:type="dcterms:W3CDTF">2022-04-21T23:59:13Z</dcterms:created>
  <dcterms:modified xsi:type="dcterms:W3CDTF">2024-03-07T12:24:03Z</dcterms:modified>
</cp:coreProperties>
</file>