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0154"/>
    <a:srgbClr val="B40F20"/>
    <a:srgbClr val="20A387"/>
    <a:srgbClr val="FDE725"/>
    <a:srgbClr val="F2650E"/>
    <a:srgbClr val="F37325"/>
    <a:srgbClr val="FFAA01"/>
    <a:srgbClr val="739E26"/>
    <a:srgbClr val="BB495C"/>
    <a:srgbClr val="E8A2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08" y="1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11/08/2023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3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11/08/2023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09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11/08/2023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34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11/08/2023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41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11/08/2023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68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11/08/2023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41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11/08/2023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26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11/08/2023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77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11/08/2023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00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11/08/2023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71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11/08/2023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10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39126-F987-48DB-9EEF-9CD00B9E823D}" type="datetimeFigureOut">
              <a:rPr lang="fr-FR" smtClean="0"/>
              <a:t>11/08/2023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12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640037" y="1026474"/>
            <a:ext cx="7543800" cy="4849586"/>
            <a:chOff x="853382" y="225632"/>
            <a:chExt cx="10058400" cy="6466114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382" y="225632"/>
              <a:ext cx="10058400" cy="6466114"/>
            </a:xfrm>
            <a:prstGeom prst="rect">
              <a:avLst/>
            </a:prstGeom>
          </p:spPr>
        </p:pic>
        <p:grpSp>
          <p:nvGrpSpPr>
            <p:cNvPr id="74" name="Groupe 73"/>
            <p:cNvGrpSpPr/>
            <p:nvPr/>
          </p:nvGrpSpPr>
          <p:grpSpPr>
            <a:xfrm>
              <a:off x="6982690" y="3865418"/>
              <a:ext cx="3205885" cy="2379048"/>
              <a:chOff x="2762251" y="1278211"/>
              <a:chExt cx="5965659" cy="4136422"/>
            </a:xfrm>
          </p:grpSpPr>
          <p:grpSp>
            <p:nvGrpSpPr>
              <p:cNvPr id="30" name="Groupe 29"/>
              <p:cNvGrpSpPr/>
              <p:nvPr/>
            </p:nvGrpSpPr>
            <p:grpSpPr>
              <a:xfrm>
                <a:off x="4402818" y="1981654"/>
                <a:ext cx="2651772" cy="2481942"/>
                <a:chOff x="5631543" y="2772229"/>
                <a:chExt cx="2651772" cy="2481942"/>
              </a:xfrm>
            </p:grpSpPr>
            <p:grpSp>
              <p:nvGrpSpPr>
                <p:cNvPr id="29" name="Groupe 28"/>
                <p:cNvGrpSpPr/>
                <p:nvPr/>
              </p:nvGrpSpPr>
              <p:grpSpPr>
                <a:xfrm>
                  <a:off x="5631543" y="2772229"/>
                  <a:ext cx="2651772" cy="2481942"/>
                  <a:chOff x="5631543" y="2772229"/>
                  <a:chExt cx="2651772" cy="2481942"/>
                </a:xfrm>
              </p:grpSpPr>
              <p:sp>
                <p:nvSpPr>
                  <p:cNvPr id="8" name="Ellipse 7"/>
                  <p:cNvSpPr/>
                  <p:nvPr/>
                </p:nvSpPr>
                <p:spPr>
                  <a:xfrm>
                    <a:off x="6109497" y="2772229"/>
                    <a:ext cx="1695863" cy="1654628"/>
                  </a:xfrm>
                  <a:prstGeom prst="ellipse">
                    <a:avLst/>
                  </a:prstGeom>
                  <a:solidFill>
                    <a:srgbClr val="FFFF00">
                      <a:alpha val="9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600"/>
                  </a:p>
                </p:txBody>
              </p:sp>
              <p:sp>
                <p:nvSpPr>
                  <p:cNvPr id="7" name="Ellipse 6"/>
                  <p:cNvSpPr/>
                  <p:nvPr/>
                </p:nvSpPr>
                <p:spPr>
                  <a:xfrm>
                    <a:off x="6587452" y="3599543"/>
                    <a:ext cx="1695863" cy="1654628"/>
                  </a:xfrm>
                  <a:prstGeom prst="ellipse">
                    <a:avLst/>
                  </a:prstGeom>
                  <a:solidFill>
                    <a:srgbClr val="FF0000">
                      <a:alpha val="5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600"/>
                  </a:p>
                </p:txBody>
              </p:sp>
              <p:sp>
                <p:nvSpPr>
                  <p:cNvPr id="6" name="Ellipse 5"/>
                  <p:cNvSpPr/>
                  <p:nvPr/>
                </p:nvSpPr>
                <p:spPr>
                  <a:xfrm>
                    <a:off x="5631543" y="3599543"/>
                    <a:ext cx="1695863" cy="1654628"/>
                  </a:xfrm>
                  <a:prstGeom prst="ellipse">
                    <a:avLst/>
                  </a:prstGeom>
                  <a:solidFill>
                    <a:schemeClr val="accent5">
                      <a:lumMod val="75000"/>
                      <a:alpha val="5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600"/>
                  </a:p>
                </p:txBody>
              </p:sp>
            </p:grpSp>
            <p:sp>
              <p:nvSpPr>
                <p:cNvPr id="24" name="Forme libre 23"/>
                <p:cNvSpPr/>
                <p:nvPr/>
              </p:nvSpPr>
              <p:spPr>
                <a:xfrm>
                  <a:off x="6115001" y="3599543"/>
                  <a:ext cx="1209230" cy="827314"/>
                </a:xfrm>
                <a:custGeom>
                  <a:avLst/>
                  <a:gdLst>
                    <a:gd name="connsiteX0" fmla="*/ 365638 w 1209230"/>
                    <a:gd name="connsiteY0" fmla="*/ 0 h 827314"/>
                    <a:gd name="connsiteX1" fmla="*/ 1209192 w 1209230"/>
                    <a:gd name="connsiteY1" fmla="*/ 742726 h 827314"/>
                    <a:gd name="connsiteX2" fmla="*/ 1209230 w 1209230"/>
                    <a:gd name="connsiteY2" fmla="*/ 743455 h 827314"/>
                    <a:gd name="connsiteX3" fmla="*/ 1173646 w 1209230"/>
                    <a:gd name="connsiteY3" fmla="*/ 762300 h 827314"/>
                    <a:gd name="connsiteX4" fmla="*/ 843592 w 1209230"/>
                    <a:gd name="connsiteY4" fmla="*/ 827314 h 827314"/>
                    <a:gd name="connsiteX5" fmla="*/ 38 w 1209230"/>
                    <a:gd name="connsiteY5" fmla="*/ 84588 h 827314"/>
                    <a:gd name="connsiteX6" fmla="*/ 0 w 1209230"/>
                    <a:gd name="connsiteY6" fmla="*/ 83860 h 827314"/>
                    <a:gd name="connsiteX7" fmla="*/ 35585 w 1209230"/>
                    <a:gd name="connsiteY7" fmla="*/ 65015 h 827314"/>
                    <a:gd name="connsiteX8" fmla="*/ 365638 w 1209230"/>
                    <a:gd name="connsiteY8" fmla="*/ 0 h 82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09230" h="827314">
                      <a:moveTo>
                        <a:pt x="365638" y="0"/>
                      </a:moveTo>
                      <a:cubicBezTo>
                        <a:pt x="804670" y="0"/>
                        <a:pt x="1165770" y="325548"/>
                        <a:pt x="1209192" y="742726"/>
                      </a:cubicBezTo>
                      <a:lnTo>
                        <a:pt x="1209230" y="743455"/>
                      </a:lnTo>
                      <a:lnTo>
                        <a:pt x="1173646" y="762300"/>
                      </a:lnTo>
                      <a:cubicBezTo>
                        <a:pt x="1072200" y="804164"/>
                        <a:pt x="960667" y="827314"/>
                        <a:pt x="843592" y="827314"/>
                      </a:cubicBezTo>
                      <a:cubicBezTo>
                        <a:pt x="404561" y="827314"/>
                        <a:pt x="43461" y="501766"/>
                        <a:pt x="38" y="84588"/>
                      </a:cubicBezTo>
                      <a:lnTo>
                        <a:pt x="0" y="83860"/>
                      </a:lnTo>
                      <a:lnTo>
                        <a:pt x="35585" y="65015"/>
                      </a:lnTo>
                      <a:cubicBezTo>
                        <a:pt x="137030" y="23150"/>
                        <a:pt x="248563" y="0"/>
                        <a:pt x="365638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  <a:alpha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00"/>
                </a:p>
              </p:txBody>
            </p:sp>
            <p:sp>
              <p:nvSpPr>
                <p:cNvPr id="28" name="Forme libre 27"/>
                <p:cNvSpPr/>
                <p:nvPr/>
              </p:nvSpPr>
              <p:spPr>
                <a:xfrm>
                  <a:off x="6587452" y="3743949"/>
                  <a:ext cx="739954" cy="1365817"/>
                </a:xfrm>
                <a:custGeom>
                  <a:avLst/>
                  <a:gdLst>
                    <a:gd name="connsiteX0" fmla="*/ 369978 w 739955"/>
                    <a:gd name="connsiteY0" fmla="*/ 0 h 1365817"/>
                    <a:gd name="connsiteX1" fmla="*/ 491602 w 739955"/>
                    <a:gd name="connsiteY1" fmla="*/ 97909 h 1365817"/>
                    <a:gd name="connsiteX2" fmla="*/ 739955 w 739955"/>
                    <a:gd name="connsiteY2" fmla="*/ 682908 h 1365817"/>
                    <a:gd name="connsiteX3" fmla="*/ 491602 w 739955"/>
                    <a:gd name="connsiteY3" fmla="*/ 1267908 h 1365817"/>
                    <a:gd name="connsiteX4" fmla="*/ 369978 w 739955"/>
                    <a:gd name="connsiteY4" fmla="*/ 1365817 h 1365817"/>
                    <a:gd name="connsiteX5" fmla="*/ 248354 w 739955"/>
                    <a:gd name="connsiteY5" fmla="*/ 1267908 h 1365817"/>
                    <a:gd name="connsiteX6" fmla="*/ 0 w 739955"/>
                    <a:gd name="connsiteY6" fmla="*/ 682908 h 1365817"/>
                    <a:gd name="connsiteX7" fmla="*/ 248354 w 739955"/>
                    <a:gd name="connsiteY7" fmla="*/ 97909 h 1365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39955" h="1365817">
                      <a:moveTo>
                        <a:pt x="369978" y="0"/>
                      </a:moveTo>
                      <a:lnTo>
                        <a:pt x="491602" y="97909"/>
                      </a:lnTo>
                      <a:cubicBezTo>
                        <a:pt x="645047" y="247623"/>
                        <a:pt x="739955" y="454452"/>
                        <a:pt x="739955" y="682908"/>
                      </a:cubicBezTo>
                      <a:cubicBezTo>
                        <a:pt x="739955" y="911365"/>
                        <a:pt x="645047" y="1118193"/>
                        <a:pt x="491602" y="1267908"/>
                      </a:cubicBezTo>
                      <a:lnTo>
                        <a:pt x="369978" y="1365817"/>
                      </a:lnTo>
                      <a:lnTo>
                        <a:pt x="248354" y="1267908"/>
                      </a:lnTo>
                      <a:cubicBezTo>
                        <a:pt x="94908" y="1118193"/>
                        <a:pt x="0" y="911365"/>
                        <a:pt x="0" y="682908"/>
                      </a:cubicBezTo>
                      <a:cubicBezTo>
                        <a:pt x="0" y="454452"/>
                        <a:pt x="94908" y="247623"/>
                        <a:pt x="248354" y="97909"/>
                      </a:cubicBezTo>
                      <a:close/>
                    </a:path>
                  </a:pathLst>
                </a:custGeom>
                <a:solidFill>
                  <a:srgbClr val="FF0000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00"/>
                </a:p>
              </p:txBody>
            </p:sp>
            <p:sp>
              <p:nvSpPr>
                <p:cNvPr id="26" name="Forme libre 25"/>
                <p:cNvSpPr/>
                <p:nvPr/>
              </p:nvSpPr>
              <p:spPr>
                <a:xfrm>
                  <a:off x="6592956" y="3598272"/>
                  <a:ext cx="1209229" cy="827314"/>
                </a:xfrm>
                <a:custGeom>
                  <a:avLst/>
                  <a:gdLst>
                    <a:gd name="connsiteX0" fmla="*/ 843592 w 1209229"/>
                    <a:gd name="connsiteY0" fmla="*/ 0 h 827314"/>
                    <a:gd name="connsiteX1" fmla="*/ 1173646 w 1209229"/>
                    <a:gd name="connsiteY1" fmla="*/ 65015 h 827314"/>
                    <a:gd name="connsiteX2" fmla="*/ 1209229 w 1209229"/>
                    <a:gd name="connsiteY2" fmla="*/ 83859 h 827314"/>
                    <a:gd name="connsiteX3" fmla="*/ 1209191 w 1209229"/>
                    <a:gd name="connsiteY3" fmla="*/ 84588 h 827314"/>
                    <a:gd name="connsiteX4" fmla="*/ 365637 w 1209229"/>
                    <a:gd name="connsiteY4" fmla="*/ 827314 h 827314"/>
                    <a:gd name="connsiteX5" fmla="*/ 35584 w 1209229"/>
                    <a:gd name="connsiteY5" fmla="*/ 762300 h 827314"/>
                    <a:gd name="connsiteX6" fmla="*/ 0 w 1209229"/>
                    <a:gd name="connsiteY6" fmla="*/ 743455 h 827314"/>
                    <a:gd name="connsiteX7" fmla="*/ 38 w 1209229"/>
                    <a:gd name="connsiteY7" fmla="*/ 742726 h 827314"/>
                    <a:gd name="connsiteX8" fmla="*/ 843592 w 1209229"/>
                    <a:gd name="connsiteY8" fmla="*/ 0 h 82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09229" h="827314">
                      <a:moveTo>
                        <a:pt x="843592" y="0"/>
                      </a:moveTo>
                      <a:cubicBezTo>
                        <a:pt x="960667" y="0"/>
                        <a:pt x="1072200" y="23150"/>
                        <a:pt x="1173646" y="65015"/>
                      </a:cubicBezTo>
                      <a:lnTo>
                        <a:pt x="1209229" y="83859"/>
                      </a:lnTo>
                      <a:lnTo>
                        <a:pt x="1209191" y="84588"/>
                      </a:lnTo>
                      <a:cubicBezTo>
                        <a:pt x="1165769" y="501766"/>
                        <a:pt x="804668" y="827314"/>
                        <a:pt x="365637" y="827314"/>
                      </a:cubicBezTo>
                      <a:cubicBezTo>
                        <a:pt x="248562" y="827314"/>
                        <a:pt x="137029" y="804164"/>
                        <a:pt x="35584" y="762300"/>
                      </a:cubicBezTo>
                      <a:lnTo>
                        <a:pt x="0" y="743455"/>
                      </a:lnTo>
                      <a:lnTo>
                        <a:pt x="38" y="742726"/>
                      </a:lnTo>
                      <a:cubicBezTo>
                        <a:pt x="43461" y="325548"/>
                        <a:pt x="404561" y="0"/>
                        <a:pt x="843592" y="0"/>
                      </a:cubicBezTo>
                      <a:close/>
                    </a:path>
                  </a:pathLst>
                </a:custGeom>
                <a:solidFill>
                  <a:srgbClr val="F2650E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00"/>
                </a:p>
              </p:txBody>
            </p:sp>
            <p:sp>
              <p:nvSpPr>
                <p:cNvPr id="22" name="Forme libre 21"/>
                <p:cNvSpPr/>
                <p:nvPr/>
              </p:nvSpPr>
              <p:spPr>
                <a:xfrm>
                  <a:off x="6593147" y="3743948"/>
                  <a:ext cx="727116" cy="681638"/>
                </a:xfrm>
                <a:custGeom>
                  <a:avLst/>
                  <a:gdLst>
                    <a:gd name="connsiteX0" fmla="*/ 367215 w 727116"/>
                    <a:gd name="connsiteY0" fmla="*/ 0 h 681638"/>
                    <a:gd name="connsiteX1" fmla="*/ 487262 w 727116"/>
                    <a:gd name="connsiteY1" fmla="*/ 96639 h 681638"/>
                    <a:gd name="connsiteX2" fmla="*/ 718388 w 727116"/>
                    <a:gd name="connsiteY2" fmla="*/ 514906 h 681638"/>
                    <a:gd name="connsiteX3" fmla="*/ 727116 w 727116"/>
                    <a:gd name="connsiteY3" fmla="*/ 599382 h 681638"/>
                    <a:gd name="connsiteX4" fmla="*/ 676552 w 727116"/>
                    <a:gd name="connsiteY4" fmla="*/ 624253 h 681638"/>
                    <a:gd name="connsiteX5" fmla="*/ 365637 w 727116"/>
                    <a:gd name="connsiteY5" fmla="*/ 681638 h 681638"/>
                    <a:gd name="connsiteX6" fmla="*/ 35584 w 727116"/>
                    <a:gd name="connsiteY6" fmla="*/ 616624 h 681638"/>
                    <a:gd name="connsiteX7" fmla="*/ 0 w 727116"/>
                    <a:gd name="connsiteY7" fmla="*/ 597779 h 681638"/>
                    <a:gd name="connsiteX8" fmla="*/ 38 w 727116"/>
                    <a:gd name="connsiteY8" fmla="*/ 597050 h 681638"/>
                    <a:gd name="connsiteX9" fmla="*/ 273462 w 727116"/>
                    <a:gd name="connsiteY9" fmla="*/ 69245 h 681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7116" h="681638">
                      <a:moveTo>
                        <a:pt x="367215" y="0"/>
                      </a:moveTo>
                      <a:lnTo>
                        <a:pt x="487262" y="96639"/>
                      </a:lnTo>
                      <a:cubicBezTo>
                        <a:pt x="602346" y="208925"/>
                        <a:pt x="684503" y="353337"/>
                        <a:pt x="718388" y="514906"/>
                      </a:cubicBezTo>
                      <a:lnTo>
                        <a:pt x="727116" y="599382"/>
                      </a:lnTo>
                      <a:lnTo>
                        <a:pt x="676552" y="624253"/>
                      </a:lnTo>
                      <a:cubicBezTo>
                        <a:pt x="580282" y="661292"/>
                        <a:pt x="475395" y="681638"/>
                        <a:pt x="365637" y="681638"/>
                      </a:cubicBezTo>
                      <a:cubicBezTo>
                        <a:pt x="248562" y="681638"/>
                        <a:pt x="137029" y="658488"/>
                        <a:pt x="35584" y="616624"/>
                      </a:cubicBezTo>
                      <a:lnTo>
                        <a:pt x="0" y="597779"/>
                      </a:lnTo>
                      <a:lnTo>
                        <a:pt x="38" y="597050"/>
                      </a:lnTo>
                      <a:cubicBezTo>
                        <a:pt x="21750" y="388461"/>
                        <a:pt x="122880" y="202780"/>
                        <a:pt x="273462" y="69245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  <a:alpha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00"/>
                </a:p>
              </p:txBody>
            </p:sp>
          </p:grpSp>
          <p:sp>
            <p:nvSpPr>
              <p:cNvPr id="31" name="ZoneTexte 30"/>
              <p:cNvSpPr txBox="1"/>
              <p:nvPr/>
            </p:nvSpPr>
            <p:spPr>
              <a:xfrm>
                <a:off x="5151880" y="1278211"/>
                <a:ext cx="1152196" cy="64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0 – 200m</a:t>
                </a:r>
              </a:p>
            </p:txBody>
          </p:sp>
          <p:sp>
            <p:nvSpPr>
              <p:cNvPr id="32" name="ZoneTexte 31"/>
              <p:cNvSpPr txBox="1"/>
              <p:nvPr/>
            </p:nvSpPr>
            <p:spPr>
              <a:xfrm>
                <a:off x="7293089" y="3450344"/>
                <a:ext cx="1434821" cy="64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400 – 600m</a:t>
                </a:r>
              </a:p>
            </p:txBody>
          </p:sp>
          <p:sp>
            <p:nvSpPr>
              <p:cNvPr id="33" name="ZoneTexte 32"/>
              <p:cNvSpPr txBox="1"/>
              <p:nvPr/>
            </p:nvSpPr>
            <p:spPr>
              <a:xfrm>
                <a:off x="2762251" y="3450344"/>
                <a:ext cx="1399607" cy="64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200 – 400m</a:t>
                </a:r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2924616" y="2114348"/>
                <a:ext cx="1440540" cy="856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0 – 200m &amp; 200 – 400m</a:t>
                </a:r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7056917" y="2114348"/>
                <a:ext cx="1440540" cy="856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0 – 200m &amp; 400 – 600m</a:t>
                </a:r>
              </a:p>
            </p:txBody>
          </p:sp>
          <p:sp>
            <p:nvSpPr>
              <p:cNvPr id="36" name="ZoneTexte 35"/>
              <p:cNvSpPr txBox="1"/>
              <p:nvPr/>
            </p:nvSpPr>
            <p:spPr>
              <a:xfrm>
                <a:off x="4898083" y="4772480"/>
                <a:ext cx="1659790" cy="64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200 – 400m &amp; 400 – 600m</a:t>
                </a:r>
              </a:p>
            </p:txBody>
          </p:sp>
          <p:cxnSp>
            <p:nvCxnSpPr>
              <p:cNvPr id="38" name="Connecteur droit 37"/>
              <p:cNvCxnSpPr>
                <a:stCxn id="31" idx="2"/>
                <a:endCxn id="8" idx="0"/>
              </p:cNvCxnSpPr>
              <p:nvPr/>
            </p:nvCxnSpPr>
            <p:spPr>
              <a:xfrm>
                <a:off x="5727978" y="1920364"/>
                <a:ext cx="727" cy="612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/>
              <p:cNvCxnSpPr>
                <a:stCxn id="35" idx="1"/>
              </p:cNvCxnSpPr>
              <p:nvPr/>
            </p:nvCxnSpPr>
            <p:spPr>
              <a:xfrm flipH="1">
                <a:off x="6304081" y="2542450"/>
                <a:ext cx="752836" cy="5271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/>
              <p:cNvCxnSpPr>
                <a:stCxn id="32" idx="1"/>
                <a:endCxn id="7" idx="6"/>
              </p:cNvCxnSpPr>
              <p:nvPr/>
            </p:nvCxnSpPr>
            <p:spPr>
              <a:xfrm flipH="1" flipV="1">
                <a:off x="7054590" y="3636282"/>
                <a:ext cx="238498" cy="1351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/>
              <p:cNvCxnSpPr>
                <a:stCxn id="33" idx="3"/>
                <a:endCxn id="6" idx="2"/>
              </p:cNvCxnSpPr>
              <p:nvPr/>
            </p:nvCxnSpPr>
            <p:spPr>
              <a:xfrm flipV="1">
                <a:off x="4161858" y="3636282"/>
                <a:ext cx="240960" cy="1351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>
                <a:endCxn id="36" idx="0"/>
              </p:cNvCxnSpPr>
              <p:nvPr/>
            </p:nvCxnSpPr>
            <p:spPr>
              <a:xfrm>
                <a:off x="5727978" y="3881611"/>
                <a:ext cx="0" cy="8908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>
                <a:stCxn id="34" idx="3"/>
              </p:cNvCxnSpPr>
              <p:nvPr/>
            </p:nvCxnSpPr>
            <p:spPr>
              <a:xfrm>
                <a:off x="4365156" y="2542450"/>
                <a:ext cx="780216" cy="4800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ZoneTexte 68"/>
              <p:cNvSpPr txBox="1"/>
              <p:nvPr/>
            </p:nvSpPr>
            <p:spPr>
              <a:xfrm>
                <a:off x="7345267" y="4398245"/>
                <a:ext cx="1152196" cy="64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All </a:t>
                </a:r>
                <a:r>
                  <a:rPr lang="fr-FR" sz="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layers</a:t>
                </a:r>
                <a:endParaRPr lang="fr-FR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0" name="Connecteur droit 69"/>
              <p:cNvCxnSpPr>
                <a:endCxn id="69" idx="1"/>
              </p:cNvCxnSpPr>
              <p:nvPr/>
            </p:nvCxnSpPr>
            <p:spPr>
              <a:xfrm>
                <a:off x="5782729" y="3336305"/>
                <a:ext cx="1562538" cy="13830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4046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329184" y="223114"/>
            <a:ext cx="7464847" cy="7983841"/>
            <a:chOff x="329184" y="223114"/>
            <a:chExt cx="7464847" cy="7983841"/>
          </a:xfrm>
        </p:grpSpPr>
        <p:grpSp>
          <p:nvGrpSpPr>
            <p:cNvPr id="10" name="Groupe 9"/>
            <p:cNvGrpSpPr/>
            <p:nvPr/>
          </p:nvGrpSpPr>
          <p:grpSpPr>
            <a:xfrm>
              <a:off x="329184" y="223114"/>
              <a:ext cx="7464847" cy="7983841"/>
              <a:chOff x="329184" y="223114"/>
              <a:chExt cx="7464847" cy="7983841"/>
            </a:xfrm>
          </p:grpSpPr>
          <p:grpSp>
            <p:nvGrpSpPr>
              <p:cNvPr id="7" name="Groupe 6"/>
              <p:cNvGrpSpPr/>
              <p:nvPr/>
            </p:nvGrpSpPr>
            <p:grpSpPr>
              <a:xfrm>
                <a:off x="329184" y="223114"/>
                <a:ext cx="7410297" cy="7983841"/>
                <a:chOff x="329184" y="223114"/>
                <a:chExt cx="7410297" cy="7983841"/>
              </a:xfrm>
            </p:grpSpPr>
            <p:grpSp>
              <p:nvGrpSpPr>
                <p:cNvPr id="6" name="Groupe 5"/>
                <p:cNvGrpSpPr/>
                <p:nvPr/>
              </p:nvGrpSpPr>
              <p:grpSpPr>
                <a:xfrm>
                  <a:off x="329184" y="223114"/>
                  <a:ext cx="5062118" cy="7983841"/>
                  <a:chOff x="329184" y="223114"/>
                  <a:chExt cx="5062118" cy="7983841"/>
                </a:xfrm>
              </p:grpSpPr>
              <p:pic>
                <p:nvPicPr>
                  <p:cNvPr id="4" name="Image 3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9184" y="223114"/>
                    <a:ext cx="5062118" cy="6327648"/>
                  </a:xfrm>
                  <a:prstGeom prst="rect">
                    <a:avLst/>
                  </a:prstGeom>
                </p:spPr>
              </p:pic>
              <p:pic>
                <p:nvPicPr>
                  <p:cNvPr id="5" name="Image 4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50284" y="6634795"/>
                    <a:ext cx="2219917" cy="157216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" name="Image 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68990" y="354972"/>
                  <a:ext cx="2470491" cy="1796720"/>
                </a:xfrm>
                <a:prstGeom prst="rect">
                  <a:avLst/>
                </a:prstGeom>
              </p:spPr>
            </p:pic>
            <p:pic>
              <p:nvPicPr>
                <p:cNvPr id="3" name="Image 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68991" y="3576353"/>
                  <a:ext cx="2469599" cy="1796072"/>
                </a:xfrm>
                <a:prstGeom prst="rect">
                  <a:avLst/>
                </a:prstGeom>
              </p:spPr>
            </p:pic>
          </p:grpSp>
          <p:pic>
            <p:nvPicPr>
              <p:cNvPr id="8" name="Image 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7479" y="2235726"/>
                <a:ext cx="2296552" cy="835109"/>
              </a:xfrm>
              <a:prstGeom prst="rect">
                <a:avLst/>
              </a:prstGeom>
            </p:spPr>
          </p:pic>
          <p:pic>
            <p:nvPicPr>
              <p:cNvPr id="9" name="Image 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9440" y="5402669"/>
                <a:ext cx="2294591" cy="834396"/>
              </a:xfrm>
              <a:prstGeom prst="rect">
                <a:avLst/>
              </a:prstGeom>
            </p:spPr>
          </p:pic>
        </p:grpSp>
        <p:sp>
          <p:nvSpPr>
            <p:cNvPr id="11" name="ZoneTexte 10"/>
            <p:cNvSpPr txBox="1"/>
            <p:nvPr/>
          </p:nvSpPr>
          <p:spPr>
            <a:xfrm>
              <a:off x="6542980" y="2994443"/>
              <a:ext cx="7136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Percentage</a:t>
              </a:r>
              <a:endParaRPr lang="fr-F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6542979" y="6159588"/>
              <a:ext cx="7136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Percentage</a:t>
              </a:r>
              <a:endParaRPr lang="fr-F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9776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e 40"/>
          <p:cNvGrpSpPr/>
          <p:nvPr/>
        </p:nvGrpSpPr>
        <p:grpSpPr>
          <a:xfrm>
            <a:off x="136490" y="-2393604"/>
            <a:ext cx="10968959" cy="9214380"/>
            <a:chOff x="136490" y="-2393604"/>
            <a:chExt cx="10968959" cy="9214380"/>
          </a:xfrm>
        </p:grpSpPr>
        <p:grpSp>
          <p:nvGrpSpPr>
            <p:cNvPr id="18" name="Groupe 17"/>
            <p:cNvGrpSpPr/>
            <p:nvPr/>
          </p:nvGrpSpPr>
          <p:grpSpPr>
            <a:xfrm>
              <a:off x="136490" y="-2393604"/>
              <a:ext cx="8923428" cy="9214380"/>
              <a:chOff x="117440" y="-2336454"/>
              <a:chExt cx="8923428" cy="9214380"/>
            </a:xfrm>
          </p:grpSpPr>
          <p:grpSp>
            <p:nvGrpSpPr>
              <p:cNvPr id="13" name="Groupe 12"/>
              <p:cNvGrpSpPr/>
              <p:nvPr/>
            </p:nvGrpSpPr>
            <p:grpSpPr>
              <a:xfrm>
                <a:off x="117440" y="-2336454"/>
                <a:ext cx="8923428" cy="9214380"/>
                <a:chOff x="117440" y="-2336454"/>
                <a:chExt cx="8923428" cy="9214380"/>
              </a:xfrm>
            </p:grpSpPr>
            <p:pic>
              <p:nvPicPr>
                <p:cNvPr id="2" name="Image 1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1450" b="23470"/>
                <a:stretch/>
              </p:blipFill>
              <p:spPr>
                <a:xfrm>
                  <a:off x="453123" y="-2336454"/>
                  <a:ext cx="8445345" cy="5496167"/>
                </a:xfrm>
                <a:prstGeom prst="rect">
                  <a:avLst/>
                </a:prstGeom>
              </p:spPr>
            </p:pic>
            <p:pic>
              <p:nvPicPr>
                <p:cNvPr id="3" name="Image 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7440" y="3109155"/>
                  <a:ext cx="4704915" cy="3528687"/>
                </a:xfrm>
                <a:prstGeom prst="rect">
                  <a:avLst/>
                </a:prstGeom>
              </p:spPr>
            </p:pic>
            <p:pic>
              <p:nvPicPr>
                <p:cNvPr id="10" name="Image 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36869" y="3109155"/>
                  <a:ext cx="4703999" cy="3528000"/>
                </a:xfrm>
                <a:prstGeom prst="rect">
                  <a:avLst/>
                </a:prstGeom>
              </p:spPr>
            </p:pic>
            <p:pic>
              <p:nvPicPr>
                <p:cNvPr id="11" name="Image 10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292" t="1281" r="7292" b="2245"/>
                <a:stretch/>
              </p:blipFill>
              <p:spPr>
                <a:xfrm>
                  <a:off x="6057900" y="-1846765"/>
                  <a:ext cx="2724150" cy="150160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pic>
              <p:nvPicPr>
                <p:cNvPr id="12" name="Image 11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571" t="79866" r="12413" b="12781"/>
                <a:stretch/>
              </p:blipFill>
              <p:spPr>
                <a:xfrm>
                  <a:off x="2530989" y="6407279"/>
                  <a:ext cx="4289612" cy="470647"/>
                </a:xfrm>
                <a:prstGeom prst="rect">
                  <a:avLst/>
                </a:prstGeom>
              </p:spPr>
            </p:pic>
          </p:grpSp>
          <p:sp>
            <p:nvSpPr>
              <p:cNvPr id="14" name="ZoneTexte 13"/>
              <p:cNvSpPr txBox="1"/>
              <p:nvPr/>
            </p:nvSpPr>
            <p:spPr>
              <a:xfrm>
                <a:off x="1250575" y="-941294"/>
                <a:ext cx="15329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Chesterfield</a:t>
                </a:r>
              </a:p>
            </p:txBody>
          </p:sp>
          <p:sp>
            <p:nvSpPr>
              <p:cNvPr id="15" name="ZoneTexte 14"/>
              <p:cNvSpPr txBox="1"/>
              <p:nvPr/>
            </p:nvSpPr>
            <p:spPr>
              <a:xfrm>
                <a:off x="1510552" y="0"/>
                <a:ext cx="8561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Bellona</a:t>
                </a:r>
              </a:p>
            </p:txBody>
          </p:sp>
          <p:sp>
            <p:nvSpPr>
              <p:cNvPr id="16" name="ZoneTexte 15"/>
              <p:cNvSpPr txBox="1"/>
              <p:nvPr/>
            </p:nvSpPr>
            <p:spPr>
              <a:xfrm>
                <a:off x="3487269" y="-1595718"/>
                <a:ext cx="15329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D’Entrecasteaux</a:t>
                </a:r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4678937" y="632013"/>
                <a:ext cx="874700" cy="317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Nouméa</a:t>
                </a:r>
              </a:p>
            </p:txBody>
          </p:sp>
        </p:grpSp>
        <p:grpSp>
          <p:nvGrpSpPr>
            <p:cNvPr id="40" name="Groupe 39"/>
            <p:cNvGrpSpPr/>
            <p:nvPr/>
          </p:nvGrpSpPr>
          <p:grpSpPr>
            <a:xfrm>
              <a:off x="9059918" y="-711037"/>
              <a:ext cx="1982784" cy="1596586"/>
              <a:chOff x="9059918" y="-711037"/>
              <a:chExt cx="1982784" cy="1596586"/>
            </a:xfrm>
          </p:grpSpPr>
          <p:grpSp>
            <p:nvGrpSpPr>
              <p:cNvPr id="34" name="Groupe 33"/>
              <p:cNvGrpSpPr/>
              <p:nvPr/>
            </p:nvGrpSpPr>
            <p:grpSpPr>
              <a:xfrm>
                <a:off x="9144000" y="-59007"/>
                <a:ext cx="1467610" cy="261610"/>
                <a:chOff x="1334981" y="7153693"/>
                <a:chExt cx="1467610" cy="261610"/>
              </a:xfrm>
            </p:grpSpPr>
            <p:sp>
              <p:nvSpPr>
                <p:cNvPr id="19" name="Ellipse 18"/>
                <p:cNvSpPr/>
                <p:nvPr/>
              </p:nvSpPr>
              <p:spPr>
                <a:xfrm>
                  <a:off x="1334981" y="7228668"/>
                  <a:ext cx="108000" cy="108000"/>
                </a:xfrm>
                <a:prstGeom prst="ellipse">
                  <a:avLst/>
                </a:prstGeom>
                <a:solidFill>
                  <a:srgbClr val="20A38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" name="ZoneTexte 4"/>
                <p:cNvSpPr txBox="1"/>
                <p:nvPr/>
              </p:nvSpPr>
              <p:spPr>
                <a:xfrm>
                  <a:off x="1395357" y="7153693"/>
                  <a:ext cx="140723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Seamount</a:t>
                  </a:r>
                  <a:r>
                    <a:rPr lang="fr-FR" sz="11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~50m</a:t>
                  </a:r>
                </a:p>
              </p:txBody>
            </p:sp>
          </p:grpSp>
          <p:grpSp>
            <p:nvGrpSpPr>
              <p:cNvPr id="35" name="Groupe 34"/>
              <p:cNvGrpSpPr/>
              <p:nvPr/>
            </p:nvGrpSpPr>
            <p:grpSpPr>
              <a:xfrm>
                <a:off x="9144000" y="280636"/>
                <a:ext cx="1898702" cy="261610"/>
                <a:chOff x="2944466" y="6929563"/>
                <a:chExt cx="1898702" cy="261610"/>
              </a:xfrm>
            </p:grpSpPr>
            <p:sp>
              <p:nvSpPr>
                <p:cNvPr id="20" name="Ellipse 19"/>
                <p:cNvSpPr/>
                <p:nvPr/>
              </p:nvSpPr>
              <p:spPr>
                <a:xfrm>
                  <a:off x="2944466" y="7006368"/>
                  <a:ext cx="108000" cy="108000"/>
                </a:xfrm>
                <a:prstGeom prst="ellipse">
                  <a:avLst/>
                </a:prstGeom>
                <a:solidFill>
                  <a:srgbClr val="B40F2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" name="ZoneTexte 21"/>
                <p:cNvSpPr txBox="1"/>
                <p:nvPr/>
              </p:nvSpPr>
              <p:spPr>
                <a:xfrm>
                  <a:off x="3010445" y="6929563"/>
                  <a:ext cx="183272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Seamount</a:t>
                  </a:r>
                  <a:r>
                    <a:rPr lang="fr-FR" sz="11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~250m</a:t>
                  </a:r>
                </a:p>
              </p:txBody>
            </p:sp>
          </p:grpSp>
          <p:grpSp>
            <p:nvGrpSpPr>
              <p:cNvPr id="36" name="Groupe 35"/>
              <p:cNvGrpSpPr/>
              <p:nvPr/>
            </p:nvGrpSpPr>
            <p:grpSpPr>
              <a:xfrm>
                <a:off x="9144000" y="623939"/>
                <a:ext cx="1898702" cy="261610"/>
                <a:chOff x="2944466" y="7150807"/>
                <a:chExt cx="1898702" cy="261610"/>
              </a:xfrm>
            </p:grpSpPr>
            <p:sp>
              <p:nvSpPr>
                <p:cNvPr id="21" name="Ellipse 20"/>
                <p:cNvSpPr/>
                <p:nvPr/>
              </p:nvSpPr>
              <p:spPr>
                <a:xfrm>
                  <a:off x="2944466" y="7228668"/>
                  <a:ext cx="108000" cy="108000"/>
                </a:xfrm>
                <a:prstGeom prst="ellipse">
                  <a:avLst/>
                </a:prstGeom>
                <a:solidFill>
                  <a:srgbClr val="44015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" name="ZoneTexte 22"/>
                <p:cNvSpPr txBox="1"/>
                <p:nvPr/>
              </p:nvSpPr>
              <p:spPr>
                <a:xfrm>
                  <a:off x="3010445" y="7150807"/>
                  <a:ext cx="183272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Seamount</a:t>
                  </a:r>
                  <a:r>
                    <a:rPr lang="fr-FR" sz="11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~500m</a:t>
                  </a:r>
                </a:p>
              </p:txBody>
            </p:sp>
          </p:grpSp>
          <p:grpSp>
            <p:nvGrpSpPr>
              <p:cNvPr id="33" name="Groupe 32"/>
              <p:cNvGrpSpPr/>
              <p:nvPr/>
            </p:nvGrpSpPr>
            <p:grpSpPr>
              <a:xfrm>
                <a:off x="9144000" y="-402310"/>
                <a:ext cx="1467610" cy="261610"/>
                <a:chOff x="1334981" y="6924675"/>
                <a:chExt cx="1467610" cy="261610"/>
              </a:xfrm>
            </p:grpSpPr>
            <p:sp>
              <p:nvSpPr>
                <p:cNvPr id="4" name="Ellipse 3"/>
                <p:cNvSpPr/>
                <p:nvPr/>
              </p:nvSpPr>
              <p:spPr>
                <a:xfrm>
                  <a:off x="1334981" y="7006368"/>
                  <a:ext cx="108000" cy="108000"/>
                </a:xfrm>
                <a:prstGeom prst="ellipse">
                  <a:avLst/>
                </a:prstGeom>
                <a:solidFill>
                  <a:srgbClr val="FDE72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" name="ZoneTexte 23"/>
                <p:cNvSpPr txBox="1"/>
                <p:nvPr/>
              </p:nvSpPr>
              <p:spPr>
                <a:xfrm>
                  <a:off x="1395357" y="6924675"/>
                  <a:ext cx="140723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Deep</a:t>
                  </a:r>
                  <a:r>
                    <a:rPr lang="fr-FR" sz="11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fr-FR" sz="11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slope</a:t>
                  </a:r>
                  <a:r>
                    <a:rPr lang="fr-FR" sz="11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</a:p>
              </p:txBody>
            </p:sp>
          </p:grpSp>
          <p:sp>
            <p:nvSpPr>
              <p:cNvPr id="37" name="ZoneTexte 36"/>
              <p:cNvSpPr txBox="1"/>
              <p:nvPr/>
            </p:nvSpPr>
            <p:spPr>
              <a:xfrm>
                <a:off x="9059918" y="-711037"/>
                <a:ext cx="834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Habitat</a:t>
                </a:r>
              </a:p>
            </p:txBody>
          </p:sp>
        </p:grpSp>
        <p:grpSp>
          <p:nvGrpSpPr>
            <p:cNvPr id="39" name="Groupe 38"/>
            <p:cNvGrpSpPr/>
            <p:nvPr/>
          </p:nvGrpSpPr>
          <p:grpSpPr>
            <a:xfrm>
              <a:off x="9059917" y="3614074"/>
              <a:ext cx="2045532" cy="1288809"/>
              <a:chOff x="9059917" y="3614074"/>
              <a:chExt cx="2045532" cy="1288809"/>
            </a:xfrm>
          </p:grpSpPr>
          <p:grpSp>
            <p:nvGrpSpPr>
              <p:cNvPr id="27" name="Groupe 26"/>
              <p:cNvGrpSpPr/>
              <p:nvPr/>
            </p:nvGrpSpPr>
            <p:grpSpPr>
              <a:xfrm>
                <a:off x="9144000" y="3972307"/>
                <a:ext cx="1568476" cy="261610"/>
                <a:chOff x="5354291" y="6933495"/>
                <a:chExt cx="1568476" cy="261610"/>
              </a:xfrm>
            </p:grpSpPr>
            <p:sp>
              <p:nvSpPr>
                <p:cNvPr id="7" name="Triangle isocèle 6"/>
                <p:cNvSpPr/>
                <p:nvPr/>
              </p:nvSpPr>
              <p:spPr>
                <a:xfrm>
                  <a:off x="5354291" y="7006368"/>
                  <a:ext cx="108000" cy="1080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" name="ZoneTexte 25"/>
                <p:cNvSpPr txBox="1"/>
                <p:nvPr/>
              </p:nvSpPr>
              <p:spPr>
                <a:xfrm>
                  <a:off x="5462291" y="6933495"/>
                  <a:ext cx="146047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BRUVS </a:t>
                  </a:r>
                  <a:r>
                    <a:rPr lang="fr-FR" sz="11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samples</a:t>
                  </a:r>
                  <a:endParaRPr lang="fr-FR" sz="11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1" name="Groupe 30"/>
              <p:cNvGrpSpPr/>
              <p:nvPr/>
            </p:nvGrpSpPr>
            <p:grpSpPr>
              <a:xfrm>
                <a:off x="9144000" y="4306790"/>
                <a:ext cx="1940723" cy="261610"/>
                <a:chOff x="5354291" y="7150807"/>
                <a:chExt cx="1940723" cy="261610"/>
              </a:xfrm>
            </p:grpSpPr>
            <p:sp>
              <p:nvSpPr>
                <p:cNvPr id="25" name="Ellipse 24"/>
                <p:cNvSpPr/>
                <p:nvPr/>
              </p:nvSpPr>
              <p:spPr>
                <a:xfrm>
                  <a:off x="5354291" y="7227612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" name="ZoneTexte 27"/>
                <p:cNvSpPr txBox="1"/>
                <p:nvPr/>
              </p:nvSpPr>
              <p:spPr>
                <a:xfrm>
                  <a:off x="5462291" y="7150807"/>
                  <a:ext cx="183272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eDNA </a:t>
                  </a:r>
                  <a:r>
                    <a:rPr lang="fr-FR" sz="11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samples</a:t>
                  </a:r>
                  <a:endParaRPr lang="fr-FR" sz="11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2" name="Groupe 31"/>
              <p:cNvGrpSpPr/>
              <p:nvPr/>
            </p:nvGrpSpPr>
            <p:grpSpPr>
              <a:xfrm>
                <a:off x="9144000" y="4641273"/>
                <a:ext cx="1961449" cy="261610"/>
                <a:chOff x="6974243" y="6933495"/>
                <a:chExt cx="1961449" cy="261610"/>
              </a:xfrm>
            </p:grpSpPr>
            <p:sp>
              <p:nvSpPr>
                <p:cNvPr id="29" name="Ellipse 28"/>
                <p:cNvSpPr/>
                <p:nvPr/>
              </p:nvSpPr>
              <p:spPr>
                <a:xfrm>
                  <a:off x="6974243" y="7028300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" name="ZoneTexte 29"/>
                <p:cNvSpPr txBox="1"/>
                <p:nvPr/>
              </p:nvSpPr>
              <p:spPr>
                <a:xfrm>
                  <a:off x="7040222" y="6933495"/>
                  <a:ext cx="189547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Acoustic</a:t>
                  </a:r>
                  <a:r>
                    <a:rPr lang="fr-FR" sz="11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fr-FR" sz="11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recordings</a:t>
                  </a:r>
                  <a:endParaRPr lang="fr-FR" sz="11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8" name="ZoneTexte 37"/>
              <p:cNvSpPr txBox="1"/>
              <p:nvPr/>
            </p:nvSpPr>
            <p:spPr>
              <a:xfrm>
                <a:off x="9059917" y="3614074"/>
                <a:ext cx="13032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Sample type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551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e 69">
            <a:extLst>
              <a:ext uri="{FF2B5EF4-FFF2-40B4-BE49-F238E27FC236}">
                <a16:creationId xmlns:a16="http://schemas.microsoft.com/office/drawing/2014/main" id="{BDFFA0C0-7329-5E47-4264-56BF2DD894CB}"/>
              </a:ext>
            </a:extLst>
          </p:cNvPr>
          <p:cNvGrpSpPr/>
          <p:nvPr/>
        </p:nvGrpSpPr>
        <p:grpSpPr>
          <a:xfrm>
            <a:off x="164529" y="168743"/>
            <a:ext cx="8814942" cy="6150639"/>
            <a:chOff x="164529" y="168743"/>
            <a:chExt cx="8814942" cy="6150639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89" b="40455"/>
            <a:stretch/>
          </p:blipFill>
          <p:spPr>
            <a:xfrm>
              <a:off x="4336888" y="227029"/>
              <a:ext cx="4642583" cy="2663778"/>
            </a:xfrm>
            <a:prstGeom prst="rect">
              <a:avLst/>
            </a:prstGeom>
          </p:spPr>
        </p:pic>
        <p:sp>
          <p:nvSpPr>
            <p:cNvPr id="59" name="Ellipse 58"/>
            <p:cNvSpPr/>
            <p:nvPr/>
          </p:nvSpPr>
          <p:spPr>
            <a:xfrm>
              <a:off x="164529" y="301211"/>
              <a:ext cx="252000" cy="25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174427" y="242545"/>
              <a:ext cx="111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</a:t>
              </a: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667345" y="168743"/>
              <a:ext cx="39575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Sampling</a:t>
              </a:r>
              <a:r>
                <a:rPr lang="fr-FR" sz="1400" dirty="0"/>
                <a:t> </a:t>
              </a:r>
              <a:r>
                <a:rPr lang="fr-FR" sz="1400" dirty="0" err="1"/>
                <a:t>seamounts</a:t>
              </a:r>
              <a:r>
                <a:rPr lang="fr-FR" sz="1400" dirty="0"/>
                <a:t>, </a:t>
              </a:r>
              <a:r>
                <a:rPr lang="fr-FR" sz="1400" dirty="0" err="1"/>
                <a:t>deep</a:t>
              </a:r>
              <a:r>
                <a:rPr lang="fr-FR" sz="1400" dirty="0"/>
                <a:t> </a:t>
              </a:r>
              <a:r>
                <a:rPr lang="fr-FR" sz="1400" dirty="0" err="1"/>
                <a:t>slopes</a:t>
              </a:r>
              <a:r>
                <a:rPr lang="fr-FR" sz="1400" dirty="0"/>
                <a:t> and </a:t>
              </a:r>
              <a:r>
                <a:rPr lang="fr-FR" sz="1400" dirty="0" err="1"/>
                <a:t>pelagic</a:t>
              </a:r>
              <a:r>
                <a:rPr lang="fr-FR" sz="1400" dirty="0"/>
                <a:t> areas </a:t>
              </a:r>
              <a:r>
                <a:rPr lang="fr-FR" sz="1400" dirty="0" err="1"/>
                <a:t>with</a:t>
              </a:r>
              <a:r>
                <a:rPr lang="fr-FR" sz="1400" dirty="0"/>
                <a:t> BRUVS, eDNA and echosounder</a:t>
              </a:r>
            </a:p>
          </p:txBody>
        </p:sp>
        <p:cxnSp>
          <p:nvCxnSpPr>
            <p:cNvPr id="21" name="Connecteur droit avec flèche 20"/>
            <p:cNvCxnSpPr/>
            <p:nvPr/>
          </p:nvCxnSpPr>
          <p:spPr>
            <a:xfrm flipH="1">
              <a:off x="1960789" y="1055399"/>
              <a:ext cx="248717" cy="347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/>
            <p:nvPr/>
          </p:nvCxnSpPr>
          <p:spPr>
            <a:xfrm>
              <a:off x="2898206" y="1055399"/>
              <a:ext cx="335049" cy="347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505962" y="1457148"/>
              <a:ext cx="2026310" cy="1107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100" dirty="0" err="1"/>
                <a:t>Benthic</a:t>
              </a:r>
              <a:r>
                <a:rPr lang="fr-FR" sz="1100" dirty="0"/>
                <a:t> </a:t>
              </a:r>
              <a:r>
                <a:rPr lang="fr-FR" sz="1100" dirty="0" err="1"/>
                <a:t>species</a:t>
              </a:r>
              <a:r>
                <a:rPr lang="fr-FR" sz="1100" dirty="0"/>
                <a:t> </a:t>
              </a:r>
              <a:r>
                <a:rPr lang="fr-FR" sz="1100" dirty="0" err="1"/>
                <a:t>richness</a:t>
              </a:r>
              <a:r>
                <a:rPr lang="fr-FR" sz="1100" dirty="0"/>
                <a:t>, </a:t>
              </a:r>
              <a:r>
                <a:rPr lang="fr-FR" sz="1100" dirty="0" err="1"/>
                <a:t>abundance</a:t>
              </a:r>
              <a:r>
                <a:rPr lang="fr-FR" sz="1100" dirty="0"/>
                <a:t>, </a:t>
              </a:r>
              <a:r>
                <a:rPr lang="fr-FR" sz="1100" dirty="0" err="1"/>
                <a:t>biomass</a:t>
              </a:r>
              <a:r>
                <a:rPr lang="fr-FR" sz="1100" dirty="0"/>
                <a:t> (BRUVS)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100" dirty="0"/>
                <a:t>eDNA </a:t>
              </a:r>
              <a:r>
                <a:rPr lang="fr-FR" sz="1100" dirty="0" err="1"/>
                <a:t>benthic</a:t>
              </a:r>
              <a:r>
                <a:rPr lang="fr-FR" sz="1100" dirty="0"/>
                <a:t> and </a:t>
              </a:r>
              <a:r>
                <a:rPr lang="fr-FR" sz="1100" dirty="0" err="1"/>
                <a:t>pelagic</a:t>
              </a:r>
              <a:r>
                <a:rPr lang="fr-FR" sz="1100" dirty="0"/>
                <a:t> MOTU </a:t>
              </a:r>
              <a:r>
                <a:rPr lang="fr-FR" sz="1100" dirty="0" err="1"/>
                <a:t>richness</a:t>
              </a:r>
              <a:endParaRPr lang="fr-FR" sz="11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100" dirty="0" err="1"/>
                <a:t>Benthic</a:t>
              </a:r>
              <a:r>
                <a:rPr lang="fr-FR" sz="1100" dirty="0"/>
                <a:t> and </a:t>
              </a:r>
              <a:r>
                <a:rPr lang="fr-FR" sz="1100" dirty="0" err="1"/>
                <a:t>pelagic</a:t>
              </a:r>
              <a:r>
                <a:rPr lang="fr-FR" sz="1100" dirty="0"/>
                <a:t> </a:t>
              </a:r>
              <a:r>
                <a:rPr lang="fr-FR" sz="1100" dirty="0" err="1"/>
                <a:t>acoustic</a:t>
              </a:r>
              <a:r>
                <a:rPr lang="fr-FR" sz="1100" dirty="0"/>
                <a:t> </a:t>
              </a:r>
              <a:r>
                <a:rPr lang="fr-FR" sz="1100" dirty="0" err="1"/>
                <a:t>biomass</a:t>
              </a:r>
              <a:endParaRPr lang="fr-FR" sz="1100" dirty="0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2739099" y="1457148"/>
              <a:ext cx="1783459" cy="1107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100" dirty="0" err="1"/>
                <a:t>Abundance</a:t>
              </a:r>
              <a:r>
                <a:rPr lang="fr-FR" sz="1100" dirty="0"/>
                <a:t> of </a:t>
              </a:r>
              <a:r>
                <a:rPr lang="fr-FR" sz="1100" dirty="0" err="1"/>
                <a:t>most</a:t>
              </a:r>
              <a:r>
                <a:rPr lang="fr-FR" sz="1100" dirty="0"/>
                <a:t> occurrent </a:t>
              </a:r>
              <a:r>
                <a:rPr lang="fr-FR" sz="1100" dirty="0" err="1"/>
                <a:t>species</a:t>
              </a:r>
              <a:r>
                <a:rPr lang="fr-FR" sz="1100" dirty="0"/>
                <a:t> (BRUVS)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100" dirty="0"/>
                <a:t>eDNA </a:t>
              </a:r>
              <a:r>
                <a:rPr lang="fr-FR" sz="1100" dirty="0" err="1"/>
                <a:t>read</a:t>
              </a:r>
              <a:r>
                <a:rPr lang="fr-FR" sz="1100" dirty="0"/>
                <a:t> </a:t>
              </a:r>
              <a:r>
                <a:rPr lang="fr-FR" sz="1100" dirty="0" err="1"/>
                <a:t>abundance</a:t>
              </a:r>
              <a:r>
                <a:rPr lang="fr-FR" sz="1100" dirty="0"/>
                <a:t> of </a:t>
              </a:r>
              <a:r>
                <a:rPr lang="fr-FR" sz="1100" dirty="0" err="1"/>
                <a:t>most</a:t>
              </a:r>
              <a:r>
                <a:rPr lang="fr-FR" sz="1100" dirty="0"/>
                <a:t> occurrent MOTUs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sz="1100" dirty="0"/>
            </a:p>
          </p:txBody>
        </p:sp>
        <p:cxnSp>
          <p:nvCxnSpPr>
            <p:cNvPr id="25" name="Connecteur droit avec flèche 24"/>
            <p:cNvCxnSpPr>
              <a:stCxn id="23" idx="2"/>
              <a:endCxn id="27" idx="0"/>
            </p:cNvCxnSpPr>
            <p:nvPr/>
          </p:nvCxnSpPr>
          <p:spPr>
            <a:xfrm>
              <a:off x="1519117" y="2565144"/>
              <a:ext cx="0" cy="2943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>
              <a:stCxn id="24" idx="2"/>
              <a:endCxn id="28" idx="0"/>
            </p:cNvCxnSpPr>
            <p:nvPr/>
          </p:nvCxnSpPr>
          <p:spPr>
            <a:xfrm flipH="1">
              <a:off x="3630828" y="2565144"/>
              <a:ext cx="1" cy="2943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ZoneTexte 26"/>
            <p:cNvSpPr txBox="1"/>
            <p:nvPr/>
          </p:nvSpPr>
          <p:spPr>
            <a:xfrm>
              <a:off x="667345" y="2859489"/>
              <a:ext cx="1703544" cy="30777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Modelling</a:t>
              </a:r>
              <a:r>
                <a:rPr lang="fr-FR" sz="1400" dirty="0"/>
                <a:t> </a:t>
              </a:r>
              <a:r>
                <a:rPr lang="fr-FR" sz="1400" dirty="0" err="1"/>
                <a:t>with</a:t>
              </a:r>
              <a:r>
                <a:rPr lang="fr-FR" sz="1400" dirty="0"/>
                <a:t> </a:t>
              </a:r>
              <a:r>
                <a:rPr lang="fr-FR" sz="1400" dirty="0" err="1"/>
                <a:t>BRTs</a:t>
              </a:r>
              <a:r>
                <a:rPr lang="fr-FR" sz="1400" dirty="0"/>
                <a:t> 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2715186" y="2859489"/>
              <a:ext cx="1831284" cy="30777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Modelling</a:t>
              </a:r>
              <a:r>
                <a:rPr lang="fr-FR" sz="1400" dirty="0"/>
                <a:t> </a:t>
              </a:r>
              <a:r>
                <a:rPr lang="fr-FR" sz="1400" dirty="0" err="1"/>
                <a:t>with</a:t>
              </a:r>
              <a:r>
                <a:rPr lang="fr-FR" sz="1400" dirty="0"/>
                <a:t> </a:t>
              </a:r>
              <a:r>
                <a:rPr lang="fr-FR" sz="1400" dirty="0" err="1"/>
                <a:t>GJAMs</a:t>
              </a:r>
              <a:r>
                <a:rPr lang="fr-FR" sz="1400" dirty="0"/>
                <a:t> </a:t>
              </a:r>
            </a:p>
          </p:txBody>
        </p:sp>
        <p:cxnSp>
          <p:nvCxnSpPr>
            <p:cNvPr id="29" name="Connecteur droit avec flèche 28"/>
            <p:cNvCxnSpPr>
              <a:stCxn id="27" idx="2"/>
              <a:endCxn id="30" idx="0"/>
            </p:cNvCxnSpPr>
            <p:nvPr/>
          </p:nvCxnSpPr>
          <p:spPr>
            <a:xfrm flipH="1">
              <a:off x="1519116" y="3167266"/>
              <a:ext cx="1" cy="273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ZoneTexte 29"/>
            <p:cNvSpPr txBox="1"/>
            <p:nvPr/>
          </p:nvSpPr>
          <p:spPr>
            <a:xfrm>
              <a:off x="515277" y="3440533"/>
              <a:ext cx="2007677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/>
                <a:t>Prediction</a:t>
              </a:r>
              <a:r>
                <a:rPr lang="fr-FR" sz="1200" dirty="0"/>
                <a:t> of </a:t>
              </a:r>
              <a:r>
                <a:rPr lang="fr-FR" sz="1200" dirty="0" err="1"/>
                <a:t>each</a:t>
              </a:r>
              <a:r>
                <a:rPr lang="fr-FR" sz="1200" dirty="0"/>
                <a:t> </a:t>
              </a:r>
              <a:r>
                <a:rPr lang="fr-FR" sz="1200" dirty="0" err="1"/>
                <a:t>integrated</a:t>
              </a:r>
              <a:r>
                <a:rPr lang="fr-FR" sz="1200" dirty="0"/>
                <a:t> </a:t>
              </a:r>
              <a:r>
                <a:rPr lang="fr-FR" sz="1200" dirty="0" err="1"/>
                <a:t>metric</a:t>
              </a:r>
              <a:r>
                <a:rPr lang="fr-FR" sz="1200" dirty="0"/>
                <a:t> in 3 </a:t>
              </a:r>
              <a:r>
                <a:rPr lang="fr-FR" sz="1200" dirty="0" err="1"/>
                <a:t>depth</a:t>
              </a:r>
              <a:r>
                <a:rPr lang="fr-FR" sz="1200" dirty="0"/>
                <a:t> </a:t>
              </a:r>
              <a:r>
                <a:rPr lang="fr-FR" sz="1200" dirty="0" err="1"/>
                <a:t>layers</a:t>
              </a:r>
              <a:r>
                <a:rPr lang="fr-FR" sz="1200" dirty="0"/>
                <a:t> </a:t>
              </a:r>
            </a:p>
            <a:p>
              <a:pPr algn="ctr"/>
              <a:r>
                <a:rPr lang="fr-FR" sz="1200" dirty="0"/>
                <a:t>(0-200, 200-400, 400-600)</a:t>
              </a: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2577948" y="3440533"/>
              <a:ext cx="2105759" cy="64633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/>
                <a:t>Prediction</a:t>
              </a:r>
              <a:r>
                <a:rPr lang="fr-FR" sz="1200" dirty="0"/>
                <a:t> of </a:t>
              </a:r>
              <a:r>
                <a:rPr lang="fr-FR" sz="1200" dirty="0" err="1"/>
                <a:t>individual</a:t>
              </a:r>
              <a:r>
                <a:rPr lang="fr-FR" sz="1200" dirty="0"/>
                <a:t> </a:t>
              </a:r>
              <a:r>
                <a:rPr lang="fr-FR" sz="1200" dirty="0" err="1"/>
                <a:t>species</a:t>
              </a:r>
              <a:r>
                <a:rPr lang="fr-FR" sz="1200" dirty="0"/>
                <a:t> and MOTUs in 3 </a:t>
              </a:r>
              <a:r>
                <a:rPr lang="fr-FR" sz="1200" dirty="0" err="1"/>
                <a:t>depth</a:t>
              </a:r>
              <a:r>
                <a:rPr lang="fr-FR" sz="1200" dirty="0"/>
                <a:t> </a:t>
              </a:r>
              <a:r>
                <a:rPr lang="fr-FR" sz="1200" dirty="0" err="1"/>
                <a:t>layers</a:t>
              </a:r>
              <a:r>
                <a:rPr lang="fr-FR" sz="1200" dirty="0"/>
                <a:t> </a:t>
              </a:r>
            </a:p>
            <a:p>
              <a:pPr algn="ctr"/>
              <a:r>
                <a:rPr lang="fr-FR" sz="1200" dirty="0"/>
                <a:t>(0-200, 200-400, 400-600)</a:t>
              </a:r>
            </a:p>
          </p:txBody>
        </p:sp>
        <p:cxnSp>
          <p:nvCxnSpPr>
            <p:cNvPr id="32" name="Connecteur droit avec flèche 31"/>
            <p:cNvCxnSpPr>
              <a:stCxn id="28" idx="2"/>
              <a:endCxn id="31" idx="0"/>
            </p:cNvCxnSpPr>
            <p:nvPr/>
          </p:nvCxnSpPr>
          <p:spPr>
            <a:xfrm>
              <a:off x="3630828" y="3167266"/>
              <a:ext cx="0" cy="273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3" name="Groupe 32"/>
            <p:cNvGrpSpPr/>
            <p:nvPr/>
          </p:nvGrpSpPr>
          <p:grpSpPr>
            <a:xfrm>
              <a:off x="164529" y="2828711"/>
              <a:ext cx="252000" cy="369332"/>
              <a:chOff x="4467418" y="40502"/>
              <a:chExt cx="252000" cy="369332"/>
            </a:xfrm>
          </p:grpSpPr>
          <p:sp>
            <p:nvSpPr>
              <p:cNvPr id="57" name="Ellipse 56"/>
              <p:cNvSpPr/>
              <p:nvPr/>
            </p:nvSpPr>
            <p:spPr>
              <a:xfrm>
                <a:off x="4467418" y="103855"/>
                <a:ext cx="252000" cy="252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ZoneTexte 57"/>
              <p:cNvSpPr txBox="1"/>
              <p:nvPr/>
            </p:nvSpPr>
            <p:spPr>
              <a:xfrm>
                <a:off x="4482344" y="40502"/>
                <a:ext cx="111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2</a:t>
                </a:r>
              </a:p>
            </p:txBody>
          </p:sp>
        </p:grpSp>
        <p:grpSp>
          <p:nvGrpSpPr>
            <p:cNvPr id="34" name="Groupe 33"/>
            <p:cNvGrpSpPr/>
            <p:nvPr/>
          </p:nvGrpSpPr>
          <p:grpSpPr>
            <a:xfrm>
              <a:off x="174427" y="4329011"/>
              <a:ext cx="2403521" cy="1748540"/>
              <a:chOff x="4544827" y="4187845"/>
              <a:chExt cx="1927083" cy="1391872"/>
            </a:xfrm>
          </p:grpSpPr>
          <p:grpSp>
            <p:nvGrpSpPr>
              <p:cNvPr id="48" name="Groupe 47"/>
              <p:cNvGrpSpPr/>
              <p:nvPr/>
            </p:nvGrpSpPr>
            <p:grpSpPr>
              <a:xfrm>
                <a:off x="4862295" y="4187845"/>
                <a:ext cx="1609615" cy="999073"/>
                <a:chOff x="391267" y="3021032"/>
                <a:chExt cx="4103463" cy="2546977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431597" y="3108961"/>
                  <a:ext cx="3986784" cy="24505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56" name="Image 55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446" r="49678" b="62862"/>
                <a:stretch/>
              </p:blipFill>
              <p:spPr>
                <a:xfrm>
                  <a:off x="391267" y="3021032"/>
                  <a:ext cx="4103463" cy="2546977"/>
                </a:xfrm>
                <a:prstGeom prst="rect">
                  <a:avLst/>
                </a:prstGeom>
              </p:spPr>
            </p:pic>
          </p:grpSp>
          <p:grpSp>
            <p:nvGrpSpPr>
              <p:cNvPr id="49" name="Groupe 48"/>
              <p:cNvGrpSpPr/>
              <p:nvPr/>
            </p:nvGrpSpPr>
            <p:grpSpPr>
              <a:xfrm>
                <a:off x="4766608" y="4331935"/>
                <a:ext cx="1609615" cy="999072"/>
                <a:chOff x="391269" y="3021032"/>
                <a:chExt cx="4103463" cy="2546980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431597" y="3108961"/>
                  <a:ext cx="3986784" cy="24505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54" name="Image 53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446" r="49678" b="62862"/>
                <a:stretch/>
              </p:blipFill>
              <p:spPr>
                <a:xfrm>
                  <a:off x="391269" y="3021032"/>
                  <a:ext cx="4103463" cy="2546980"/>
                </a:xfrm>
                <a:prstGeom prst="rect">
                  <a:avLst/>
                </a:prstGeom>
              </p:spPr>
            </p:pic>
          </p:grpSp>
          <p:grpSp>
            <p:nvGrpSpPr>
              <p:cNvPr id="50" name="Groupe 49"/>
              <p:cNvGrpSpPr/>
              <p:nvPr/>
            </p:nvGrpSpPr>
            <p:grpSpPr>
              <a:xfrm>
                <a:off x="4544827" y="4492342"/>
                <a:ext cx="1721665" cy="1087375"/>
                <a:chOff x="105610" y="3021047"/>
                <a:chExt cx="4389117" cy="2772103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431597" y="3108961"/>
                  <a:ext cx="3986784" cy="24505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52" name="Image 51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21" r="49679" b="59579"/>
                <a:stretch/>
              </p:blipFill>
              <p:spPr>
                <a:xfrm>
                  <a:off x="105610" y="3021047"/>
                  <a:ext cx="4389117" cy="277210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5" name="Groupe 34"/>
            <p:cNvGrpSpPr/>
            <p:nvPr/>
          </p:nvGrpSpPr>
          <p:grpSpPr>
            <a:xfrm>
              <a:off x="2551323" y="4329010"/>
              <a:ext cx="2422674" cy="1821760"/>
              <a:chOff x="6925863" y="4371728"/>
              <a:chExt cx="2048400" cy="1479601"/>
            </a:xfrm>
          </p:grpSpPr>
          <p:grpSp>
            <p:nvGrpSpPr>
              <p:cNvPr id="39" name="Groupe 38"/>
              <p:cNvGrpSpPr/>
              <p:nvPr/>
            </p:nvGrpSpPr>
            <p:grpSpPr>
              <a:xfrm>
                <a:off x="7239037" y="4371728"/>
                <a:ext cx="1735226" cy="1141841"/>
                <a:chOff x="197482" y="3566795"/>
                <a:chExt cx="2902718" cy="191229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241402" y="3782836"/>
                  <a:ext cx="2779776" cy="16962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47" name="Image 46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440" t="49438" r="49678" b="12379"/>
                <a:stretch/>
              </p:blipFill>
              <p:spPr>
                <a:xfrm>
                  <a:off x="197482" y="3566795"/>
                  <a:ext cx="2902718" cy="1852138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e 39"/>
              <p:cNvGrpSpPr/>
              <p:nvPr/>
            </p:nvGrpSpPr>
            <p:grpSpPr>
              <a:xfrm>
                <a:off x="7145968" y="4509790"/>
                <a:ext cx="1734836" cy="1112438"/>
                <a:chOff x="665332" y="4029429"/>
                <a:chExt cx="1735226" cy="1105924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688323" y="4080558"/>
                  <a:ext cx="1661732" cy="10128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45" name="Image 44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440" t="49438" r="49678" b="12379"/>
                <a:stretch/>
              </p:blipFill>
              <p:spPr>
                <a:xfrm>
                  <a:off x="665332" y="4029429"/>
                  <a:ext cx="1735226" cy="1105924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e 40"/>
              <p:cNvGrpSpPr/>
              <p:nvPr/>
            </p:nvGrpSpPr>
            <p:grpSpPr>
              <a:xfrm>
                <a:off x="6925863" y="4648852"/>
                <a:ext cx="1861481" cy="1202477"/>
                <a:chOff x="-9112" y="3662134"/>
                <a:chExt cx="3113921" cy="2013836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241402" y="3782836"/>
                  <a:ext cx="2779776" cy="16962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43" name="Image 42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73" t="49438" r="49679" b="9045"/>
                <a:stretch/>
              </p:blipFill>
              <p:spPr>
                <a:xfrm>
                  <a:off x="-9112" y="3662134"/>
                  <a:ext cx="3113921" cy="201383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6" name="Groupe 35"/>
            <p:cNvGrpSpPr/>
            <p:nvPr/>
          </p:nvGrpSpPr>
          <p:grpSpPr>
            <a:xfrm>
              <a:off x="164529" y="3510991"/>
              <a:ext cx="252000" cy="369332"/>
              <a:chOff x="6721663" y="-202308"/>
              <a:chExt cx="252000" cy="369332"/>
            </a:xfrm>
          </p:grpSpPr>
          <p:sp>
            <p:nvSpPr>
              <p:cNvPr id="37" name="Ellipse 36"/>
              <p:cNvSpPr/>
              <p:nvPr/>
            </p:nvSpPr>
            <p:spPr>
              <a:xfrm>
                <a:off x="6721663" y="-137824"/>
                <a:ext cx="252000" cy="252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ZoneTexte 37"/>
              <p:cNvSpPr txBox="1"/>
              <p:nvPr/>
            </p:nvSpPr>
            <p:spPr>
              <a:xfrm>
                <a:off x="6736589" y="-202308"/>
                <a:ext cx="111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3</a:t>
                </a:r>
              </a:p>
            </p:txBody>
          </p:sp>
        </p:grpSp>
        <p:cxnSp>
          <p:nvCxnSpPr>
            <p:cNvPr id="13" name="Connecteur droit avec flèche 12"/>
            <p:cNvCxnSpPr/>
            <p:nvPr/>
          </p:nvCxnSpPr>
          <p:spPr>
            <a:xfrm>
              <a:off x="4863462" y="3655538"/>
              <a:ext cx="535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Ellipse 13"/>
            <p:cNvSpPr/>
            <p:nvPr/>
          </p:nvSpPr>
          <p:spPr>
            <a:xfrm>
              <a:off x="5533898" y="3468925"/>
              <a:ext cx="252000" cy="25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5562076" y="3410259"/>
              <a:ext cx="111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4</a:t>
              </a: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5883229" y="3361020"/>
              <a:ext cx="281886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3D conservation planning </a:t>
              </a:r>
              <a:r>
                <a:rPr lang="fr-FR" sz="1400" dirty="0" err="1"/>
                <a:t>with</a:t>
              </a:r>
              <a:r>
                <a:rPr lang="fr-FR" sz="1400" dirty="0"/>
                <a:t> </a:t>
              </a:r>
              <a:r>
                <a:rPr lang="fr-FR" sz="1400" dirty="0" err="1"/>
                <a:t>various</a:t>
              </a:r>
              <a:r>
                <a:rPr lang="fr-FR" sz="1400" dirty="0"/>
                <a:t> </a:t>
              </a:r>
              <a:r>
                <a:rPr lang="fr-FR" sz="1400" dirty="0" err="1"/>
                <a:t>metric</a:t>
              </a:r>
              <a:r>
                <a:rPr lang="fr-FR" sz="1400" dirty="0"/>
                <a:t> </a:t>
              </a:r>
              <a:r>
                <a:rPr lang="fr-FR" sz="1400" dirty="0" err="1"/>
                <a:t>targets</a:t>
              </a:r>
              <a:endParaRPr lang="fr-FR" sz="1400" dirty="0"/>
            </a:p>
          </p:txBody>
        </p:sp>
        <p:pic>
          <p:nvPicPr>
            <p:cNvPr id="17" name="Image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9" t="41255" r="2437" b="20805"/>
            <a:stretch/>
          </p:blipFill>
          <p:spPr>
            <a:xfrm>
              <a:off x="5883229" y="3951143"/>
              <a:ext cx="2680796" cy="1687551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763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65724">
              <a:off x="2362159" y="699372"/>
              <a:ext cx="430379" cy="315392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8379" y="472803"/>
              <a:ext cx="614346" cy="614346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10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256531" y="803801"/>
              <a:ext cx="309397" cy="281242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8121" b="90000" l="10000" r="90000">
                          <a14:foregroundMark x1="36121" y1="24000" x2="36121" y2="24000"/>
                          <a14:foregroundMark x1="54667" y1="21091" x2="54667" y2="2109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094"/>
            <a:stretch/>
          </p:blipFill>
          <p:spPr>
            <a:xfrm>
              <a:off x="1358037" y="572247"/>
              <a:ext cx="804193" cy="417423"/>
            </a:xfrm>
            <a:prstGeom prst="rect">
              <a:avLst/>
            </a:prstGeom>
          </p:spPr>
        </p:pic>
        <p:sp>
          <p:nvSpPr>
            <p:cNvPr id="61" name="ZoneTexte 60"/>
            <p:cNvSpPr txBox="1"/>
            <p:nvPr/>
          </p:nvSpPr>
          <p:spPr>
            <a:xfrm rot="3029229">
              <a:off x="7504991" y="1795798"/>
              <a:ext cx="12113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Loyaulty</a:t>
              </a:r>
              <a:r>
                <a:rPr lang="fr-FR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island</a:t>
              </a:r>
              <a:r>
                <a:rPr lang="fr-FR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ridge</a:t>
              </a:r>
              <a:endParaRPr lang="fr-FR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ZoneTexte 61"/>
            <p:cNvSpPr txBox="1"/>
            <p:nvPr/>
          </p:nvSpPr>
          <p:spPr>
            <a:xfrm rot="1938884">
              <a:off x="5878930" y="1425961"/>
              <a:ext cx="7991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Fairway </a:t>
              </a:r>
              <a:r>
                <a:rPr lang="fr-FR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ridge</a:t>
              </a:r>
              <a:endParaRPr lang="fr-FR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ZoneTexte 62"/>
            <p:cNvSpPr txBox="1"/>
            <p:nvPr/>
          </p:nvSpPr>
          <p:spPr>
            <a:xfrm rot="4077008">
              <a:off x="7092138" y="2275587"/>
              <a:ext cx="7991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Norfolk </a:t>
              </a:r>
              <a:r>
                <a:rPr lang="fr-FR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ridge</a:t>
              </a:r>
              <a:endParaRPr lang="fr-FR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ZoneTexte 63"/>
            <p:cNvSpPr txBox="1"/>
            <p:nvPr/>
          </p:nvSpPr>
          <p:spPr>
            <a:xfrm rot="4077008">
              <a:off x="4845491" y="1903424"/>
              <a:ext cx="990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Lord Howe </a:t>
              </a:r>
              <a:r>
                <a:rPr lang="fr-FR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ridge</a:t>
              </a:r>
              <a:endParaRPr lang="fr-FR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" name="Connecteur droit avec flèche 2">
              <a:extLst>
                <a:ext uri="{FF2B5EF4-FFF2-40B4-BE49-F238E27FC236}">
                  <a16:creationId xmlns:a16="http://schemas.microsoft.com/office/drawing/2014/main" id="{B8BEAA84-D714-79ED-3B0B-BCF268C7A9D0}"/>
                </a:ext>
              </a:extLst>
            </p:cNvPr>
            <p:cNvCxnSpPr>
              <a:cxnSpLocks/>
            </p:cNvCxnSpPr>
            <p:nvPr/>
          </p:nvCxnSpPr>
          <p:spPr>
            <a:xfrm>
              <a:off x="7319021" y="5654733"/>
              <a:ext cx="0" cy="32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02C09E1A-BB0F-E55A-296A-D0CC0479F92A}"/>
                </a:ext>
              </a:extLst>
            </p:cNvPr>
            <p:cNvSpPr txBox="1"/>
            <p:nvPr/>
          </p:nvSpPr>
          <p:spPr>
            <a:xfrm>
              <a:off x="5626191" y="6011605"/>
              <a:ext cx="322877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fr-FR" b="1" dirty="0"/>
                <a:t>Select solution </a:t>
              </a:r>
              <a:r>
                <a:rPr lang="fr-FR" b="1" dirty="0" err="1"/>
                <a:t>protecting</a:t>
              </a:r>
              <a:r>
                <a:rPr lang="fr-FR" b="1" dirty="0"/>
                <a:t> 30% of area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8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8AE26477-98B5-2481-81C2-51D2A7D53BEC}"/>
              </a:ext>
            </a:extLst>
          </p:cNvPr>
          <p:cNvGrpSpPr/>
          <p:nvPr/>
        </p:nvGrpSpPr>
        <p:grpSpPr>
          <a:xfrm>
            <a:off x="0" y="-3566298"/>
            <a:ext cx="7632704" cy="10050534"/>
            <a:chOff x="0" y="-3566298"/>
            <a:chExt cx="7632704" cy="10050534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A8D308FD-8385-35CF-5508-D266AABE2B10}"/>
                </a:ext>
              </a:extLst>
            </p:cNvPr>
            <p:cNvGrpSpPr/>
            <p:nvPr/>
          </p:nvGrpSpPr>
          <p:grpSpPr>
            <a:xfrm>
              <a:off x="0" y="967409"/>
              <a:ext cx="7474226" cy="5516827"/>
              <a:chOff x="0" y="749719"/>
              <a:chExt cx="6203288" cy="5734517"/>
            </a:xfrm>
          </p:grpSpPr>
          <p:grpSp>
            <p:nvGrpSpPr>
              <p:cNvPr id="8" name="Groupe 7"/>
              <p:cNvGrpSpPr/>
              <p:nvPr/>
            </p:nvGrpSpPr>
            <p:grpSpPr>
              <a:xfrm>
                <a:off x="0" y="749719"/>
                <a:ext cx="6203288" cy="5734517"/>
                <a:chOff x="0" y="783422"/>
                <a:chExt cx="6203288" cy="5726939"/>
              </a:xfrm>
            </p:grpSpPr>
            <p:pic>
              <p:nvPicPr>
                <p:cNvPr id="4" name="Image 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252" t="23484"/>
                <a:stretch/>
              </p:blipFill>
              <p:spPr>
                <a:xfrm>
                  <a:off x="1631289" y="1784908"/>
                  <a:ext cx="4571999" cy="4725453"/>
                </a:xfrm>
                <a:prstGeom prst="rect">
                  <a:avLst/>
                </a:prstGeom>
              </p:spPr>
            </p:pic>
            <p:sp>
              <p:nvSpPr>
                <p:cNvPr id="5" name="ZoneTexte 4"/>
                <p:cNvSpPr txBox="1"/>
                <p:nvPr/>
              </p:nvSpPr>
              <p:spPr>
                <a:xfrm>
                  <a:off x="0" y="2525792"/>
                  <a:ext cx="1762963" cy="35599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Bodianus</a:t>
                  </a:r>
                  <a:r>
                    <a:rPr lang="fr-FR" sz="9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 </a:t>
                  </a:r>
                  <a:r>
                    <a:rPr lang="fr-FR" sz="9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bimaculatus</a:t>
                  </a:r>
                  <a:endParaRPr lang="fr-FR" sz="900" b="1" i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Gymnosarda</a:t>
                  </a:r>
                  <a:r>
                    <a:rPr lang="fr-FR" sz="9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 </a:t>
                  </a:r>
                  <a:r>
                    <a:rPr lang="fr-FR" sz="9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unicolor</a:t>
                  </a:r>
                  <a:endParaRPr lang="fr-FR" sz="900" b="1" i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Carcharhinus albimarginatus</a:t>
                  </a: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Epinephelus</a:t>
                  </a:r>
                  <a:r>
                    <a:rPr lang="fr-FR" sz="9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 </a:t>
                  </a:r>
                  <a:r>
                    <a:rPr lang="fr-FR" sz="9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morrhua</a:t>
                  </a:r>
                  <a:endParaRPr lang="fr-FR" sz="900" b="1" i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Epinephelus</a:t>
                  </a:r>
                  <a:r>
                    <a:rPr lang="fr-FR" sz="9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 </a:t>
                  </a:r>
                  <a:r>
                    <a:rPr lang="fr-FR" sz="9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chlorostigma</a:t>
                  </a:r>
                  <a:endParaRPr lang="fr-FR" sz="900" b="1" i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Pristipomoides </a:t>
                  </a:r>
                  <a:r>
                    <a:rPr lang="fr-FR" sz="9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flavipinnis</a:t>
                  </a:r>
                  <a:endParaRPr lang="fr-FR" sz="900" b="1" i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Aphareus</a:t>
                  </a:r>
                  <a:r>
                    <a:rPr lang="fr-FR" sz="9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 </a:t>
                  </a:r>
                  <a:r>
                    <a:rPr lang="fr-FR" sz="9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rutilans</a:t>
                  </a:r>
                  <a:endParaRPr lang="fr-FR" sz="900" b="1" i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Wattsia</a:t>
                  </a:r>
                  <a:r>
                    <a:rPr lang="fr-FR" sz="9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 </a:t>
                  </a:r>
                  <a:r>
                    <a:rPr lang="fr-FR" sz="9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mossambica</a:t>
                  </a:r>
                  <a:endParaRPr lang="fr-FR" sz="900" b="1" i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Seriola rivoliana</a:t>
                  </a: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Pristipomoides filamentosus</a:t>
                  </a: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>
                      <a:solidFill>
                        <a:schemeClr val="accent5"/>
                      </a:solidFill>
                    </a:rPr>
                    <a:t>Gymnocranius euanus</a:t>
                  </a: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 err="1">
                      <a:solidFill>
                        <a:schemeClr val="accent5"/>
                      </a:solidFill>
                    </a:rPr>
                    <a:t>Lethrinus</a:t>
                  </a:r>
                  <a:r>
                    <a:rPr lang="fr-FR" sz="900" b="1" i="1" dirty="0">
                      <a:solidFill>
                        <a:schemeClr val="accent5"/>
                      </a:solidFill>
                    </a:rPr>
                    <a:t> </a:t>
                  </a:r>
                  <a:r>
                    <a:rPr lang="fr-FR" sz="900" b="1" i="1" dirty="0" err="1">
                      <a:solidFill>
                        <a:schemeClr val="accent5"/>
                      </a:solidFill>
                    </a:rPr>
                    <a:t>miniatus</a:t>
                  </a:r>
                  <a:endParaRPr lang="fr-FR" sz="900" b="1" i="1" dirty="0">
                    <a:solidFill>
                      <a:schemeClr val="accent5"/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 err="1">
                      <a:solidFill>
                        <a:schemeClr val="accent5"/>
                      </a:solidFill>
                    </a:rPr>
                    <a:t>Aprion</a:t>
                  </a:r>
                  <a:r>
                    <a:rPr lang="fr-FR" sz="900" b="1" i="1" dirty="0">
                      <a:solidFill>
                        <a:schemeClr val="accent5"/>
                      </a:solidFill>
                    </a:rPr>
                    <a:t> </a:t>
                  </a:r>
                  <a:r>
                    <a:rPr lang="fr-FR" sz="900" b="1" i="1" dirty="0" err="1">
                      <a:solidFill>
                        <a:schemeClr val="accent5"/>
                      </a:solidFill>
                    </a:rPr>
                    <a:t>virescens</a:t>
                  </a:r>
                  <a:endParaRPr lang="fr-FR" sz="900" b="1" i="1" dirty="0">
                    <a:solidFill>
                      <a:schemeClr val="accent5"/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 err="1">
                      <a:solidFill>
                        <a:schemeClr val="accent5"/>
                      </a:solidFill>
                    </a:rPr>
                    <a:t>Carangoides</a:t>
                  </a:r>
                  <a:r>
                    <a:rPr lang="fr-FR" sz="900" b="1" i="1" dirty="0">
                      <a:solidFill>
                        <a:schemeClr val="accent5"/>
                      </a:solidFill>
                    </a:rPr>
                    <a:t> </a:t>
                  </a:r>
                  <a:r>
                    <a:rPr lang="fr-FR" sz="900" b="1" i="1" dirty="0" err="1">
                      <a:solidFill>
                        <a:schemeClr val="accent5"/>
                      </a:solidFill>
                    </a:rPr>
                    <a:t>orthogrammus</a:t>
                  </a:r>
                  <a:endParaRPr lang="fr-FR" sz="900" b="1" i="1" dirty="0">
                    <a:solidFill>
                      <a:schemeClr val="accent5"/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 err="1">
                      <a:solidFill>
                        <a:schemeClr val="accent5"/>
                      </a:solidFill>
                    </a:rPr>
                    <a:t>Pseudocaranx</a:t>
                  </a:r>
                  <a:r>
                    <a:rPr lang="fr-FR" sz="900" b="1" i="1" dirty="0">
                      <a:solidFill>
                        <a:schemeClr val="accent5"/>
                      </a:solidFill>
                    </a:rPr>
                    <a:t> </a:t>
                  </a:r>
                  <a:r>
                    <a:rPr lang="fr-FR" sz="900" b="1" i="1" dirty="0" err="1">
                      <a:solidFill>
                        <a:schemeClr val="accent5"/>
                      </a:solidFill>
                    </a:rPr>
                    <a:t>dentex</a:t>
                  </a:r>
                  <a:endParaRPr lang="fr-FR" sz="900" b="1" i="1" dirty="0">
                    <a:solidFill>
                      <a:schemeClr val="accent5"/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>
                      <a:solidFill>
                        <a:schemeClr val="accent5"/>
                      </a:solidFill>
                    </a:rPr>
                    <a:t>Carcharhinus </a:t>
                  </a:r>
                  <a:r>
                    <a:rPr lang="fr-FR" sz="900" b="1" i="1" dirty="0" err="1">
                      <a:solidFill>
                        <a:schemeClr val="accent5"/>
                      </a:solidFill>
                    </a:rPr>
                    <a:t>plumbeus</a:t>
                  </a:r>
                  <a:endParaRPr lang="fr-FR" sz="900" b="1" i="1" dirty="0">
                    <a:solidFill>
                      <a:schemeClr val="accent5"/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 err="1">
                      <a:solidFill>
                        <a:schemeClr val="accent5"/>
                      </a:solidFill>
                    </a:rPr>
                    <a:t>Lethrinus</a:t>
                  </a:r>
                  <a:r>
                    <a:rPr lang="fr-FR" sz="900" b="1" i="1" dirty="0">
                      <a:solidFill>
                        <a:schemeClr val="accent5"/>
                      </a:solidFill>
                    </a:rPr>
                    <a:t> </a:t>
                  </a:r>
                  <a:r>
                    <a:rPr lang="fr-FR" sz="900" b="1" i="1" dirty="0" err="1">
                      <a:solidFill>
                        <a:schemeClr val="accent5"/>
                      </a:solidFill>
                    </a:rPr>
                    <a:t>rubrioperculatus</a:t>
                  </a:r>
                  <a:endParaRPr lang="fr-FR" sz="900" b="1" i="1" dirty="0">
                    <a:solidFill>
                      <a:schemeClr val="accent5"/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 err="1">
                      <a:solidFill>
                        <a:srgbClr val="C00000"/>
                      </a:solidFill>
                    </a:rPr>
                    <a:t>Polymixia</a:t>
                  </a:r>
                  <a:r>
                    <a:rPr lang="fr-FR" sz="900" b="1" i="1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fr-FR" sz="900" b="1" i="1" dirty="0" err="1">
                      <a:solidFill>
                        <a:srgbClr val="C00000"/>
                      </a:solidFill>
                    </a:rPr>
                    <a:t>japonica</a:t>
                  </a:r>
                  <a:endParaRPr lang="fr-FR" sz="900" b="1" i="1" dirty="0">
                    <a:solidFill>
                      <a:srgbClr val="C00000"/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 err="1">
                      <a:solidFill>
                        <a:srgbClr val="C00000"/>
                      </a:solidFill>
                    </a:rPr>
                    <a:t>Squalus</a:t>
                  </a:r>
                  <a:r>
                    <a:rPr lang="fr-FR" sz="900" b="1" i="1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fr-FR" sz="900" b="1" i="1" dirty="0" err="1">
                      <a:solidFill>
                        <a:srgbClr val="C00000"/>
                      </a:solidFill>
                    </a:rPr>
                    <a:t>megalops</a:t>
                  </a:r>
                  <a:endParaRPr lang="fr-FR" sz="900" b="1" i="1" dirty="0">
                    <a:solidFill>
                      <a:srgbClr val="C00000"/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>
                      <a:solidFill>
                        <a:srgbClr val="C00000"/>
                      </a:solidFill>
                    </a:rPr>
                    <a:t>Pristipomoides </a:t>
                  </a:r>
                  <a:r>
                    <a:rPr lang="fr-FR" sz="900" b="1" i="1" dirty="0" err="1">
                      <a:solidFill>
                        <a:srgbClr val="C00000"/>
                      </a:solidFill>
                    </a:rPr>
                    <a:t>argyrogrammicus</a:t>
                  </a:r>
                  <a:endParaRPr lang="fr-FR" sz="900" b="1" i="1" dirty="0">
                    <a:solidFill>
                      <a:srgbClr val="C00000"/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 err="1">
                      <a:solidFill>
                        <a:srgbClr val="C00000"/>
                      </a:solidFill>
                    </a:rPr>
                    <a:t>Pentaceros</a:t>
                  </a:r>
                  <a:r>
                    <a:rPr lang="fr-FR" sz="900" b="1" i="1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fr-FR" sz="900" b="1" i="1" dirty="0" err="1">
                      <a:solidFill>
                        <a:srgbClr val="C00000"/>
                      </a:solidFill>
                    </a:rPr>
                    <a:t>richardsoni</a:t>
                  </a:r>
                  <a:endParaRPr lang="fr-FR" sz="900" b="1" i="1" dirty="0">
                    <a:solidFill>
                      <a:srgbClr val="C00000"/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>
                      <a:solidFill>
                        <a:srgbClr val="C00000"/>
                      </a:solidFill>
                    </a:rPr>
                    <a:t>Etelis </a:t>
                  </a:r>
                  <a:r>
                    <a:rPr lang="fr-FR" sz="900" b="1" i="1" dirty="0" err="1">
                      <a:solidFill>
                        <a:srgbClr val="C00000"/>
                      </a:solidFill>
                    </a:rPr>
                    <a:t>coruscans</a:t>
                  </a:r>
                  <a:endParaRPr lang="fr-FR" sz="900" b="1" i="1" dirty="0">
                    <a:solidFill>
                      <a:srgbClr val="C00000"/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>
                      <a:solidFill>
                        <a:srgbClr val="C00000"/>
                      </a:solidFill>
                    </a:rPr>
                    <a:t>Seriola </a:t>
                  </a:r>
                  <a:r>
                    <a:rPr lang="fr-FR" sz="900" b="1" i="1" dirty="0" err="1">
                      <a:solidFill>
                        <a:srgbClr val="C00000"/>
                      </a:solidFill>
                    </a:rPr>
                    <a:t>lalandi</a:t>
                  </a:r>
                  <a:endParaRPr lang="fr-FR" sz="900" b="1" i="1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6" name="ZoneTexte 5"/>
                <p:cNvSpPr txBox="1"/>
                <p:nvPr/>
              </p:nvSpPr>
              <p:spPr>
                <a:xfrm rot="16200000">
                  <a:off x="2436457" y="24803"/>
                  <a:ext cx="1052690" cy="25699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b="1" i="1" dirty="0">
                      <a:solidFill>
                        <a:srgbClr val="C00000"/>
                      </a:solidFill>
                    </a:rPr>
                    <a:t>S. </a:t>
                  </a:r>
                  <a:r>
                    <a:rPr lang="fr-FR" sz="800" b="1" i="1" dirty="0" err="1">
                      <a:solidFill>
                        <a:srgbClr val="C00000"/>
                      </a:solidFill>
                    </a:rPr>
                    <a:t>lalandi</a:t>
                  </a:r>
                  <a:endParaRPr lang="fr-FR" sz="800" b="1" i="1" dirty="0">
                    <a:solidFill>
                      <a:srgbClr val="C00000"/>
                    </a:solidFill>
                  </a:endParaRPr>
                </a:p>
                <a:p>
                  <a:r>
                    <a:rPr lang="fr-FR" sz="800" b="1" i="1" dirty="0">
                      <a:solidFill>
                        <a:srgbClr val="C00000"/>
                      </a:solidFill>
                    </a:rPr>
                    <a:t>E. </a:t>
                  </a:r>
                  <a:r>
                    <a:rPr lang="fr-FR" sz="800" b="1" i="1" dirty="0" err="1">
                      <a:solidFill>
                        <a:srgbClr val="C00000"/>
                      </a:solidFill>
                    </a:rPr>
                    <a:t>coruscans</a:t>
                  </a:r>
                  <a:endParaRPr lang="fr-FR" sz="800" b="1" i="1" dirty="0">
                    <a:solidFill>
                      <a:srgbClr val="C00000"/>
                    </a:solidFill>
                  </a:endParaRPr>
                </a:p>
                <a:p>
                  <a:r>
                    <a:rPr lang="fr-FR" sz="800" b="1" i="1" dirty="0">
                      <a:solidFill>
                        <a:srgbClr val="C00000"/>
                      </a:solidFill>
                    </a:rPr>
                    <a:t>P. </a:t>
                  </a:r>
                  <a:r>
                    <a:rPr lang="fr-FR" sz="800" b="1" i="1" dirty="0" err="1">
                      <a:solidFill>
                        <a:srgbClr val="C00000"/>
                      </a:solidFill>
                    </a:rPr>
                    <a:t>richardsoni</a:t>
                  </a:r>
                  <a:endParaRPr lang="fr-FR" sz="800" b="1" i="1" dirty="0">
                    <a:solidFill>
                      <a:srgbClr val="C00000"/>
                    </a:solidFill>
                  </a:endParaRPr>
                </a:p>
                <a:p>
                  <a:r>
                    <a:rPr lang="fr-FR" sz="800" b="1" i="1" dirty="0">
                      <a:solidFill>
                        <a:srgbClr val="C00000"/>
                      </a:solidFill>
                    </a:rPr>
                    <a:t>P. </a:t>
                  </a:r>
                  <a:r>
                    <a:rPr lang="fr-FR" sz="800" b="1" i="1" dirty="0" err="1">
                      <a:solidFill>
                        <a:srgbClr val="C00000"/>
                      </a:solidFill>
                    </a:rPr>
                    <a:t>argyrogrammicus</a:t>
                  </a:r>
                  <a:endParaRPr lang="fr-FR" sz="800" b="1" i="1" dirty="0">
                    <a:solidFill>
                      <a:srgbClr val="C00000"/>
                    </a:solidFill>
                  </a:endParaRPr>
                </a:p>
                <a:p>
                  <a:r>
                    <a:rPr lang="fr-FR" sz="800" b="1" i="1" dirty="0">
                      <a:solidFill>
                        <a:srgbClr val="C00000"/>
                      </a:solidFill>
                    </a:rPr>
                    <a:t>S. </a:t>
                  </a:r>
                  <a:r>
                    <a:rPr lang="fr-FR" sz="800" b="1" i="1" dirty="0" err="1">
                      <a:solidFill>
                        <a:srgbClr val="C00000"/>
                      </a:solidFill>
                    </a:rPr>
                    <a:t>megalops</a:t>
                  </a:r>
                  <a:endParaRPr lang="fr-FR" sz="800" b="1" i="1" dirty="0">
                    <a:solidFill>
                      <a:srgbClr val="C00000"/>
                    </a:solidFill>
                  </a:endParaRPr>
                </a:p>
                <a:p>
                  <a:r>
                    <a:rPr lang="fr-FR" sz="800" b="1" i="1" dirty="0">
                      <a:solidFill>
                        <a:srgbClr val="C00000"/>
                      </a:solidFill>
                    </a:rPr>
                    <a:t>P. </a:t>
                  </a:r>
                  <a:r>
                    <a:rPr lang="fr-FR" sz="800" b="1" i="1" dirty="0" err="1">
                      <a:solidFill>
                        <a:srgbClr val="C00000"/>
                      </a:solidFill>
                    </a:rPr>
                    <a:t>japonica</a:t>
                  </a:r>
                  <a:endParaRPr lang="fr-FR" sz="800" b="1" i="1" dirty="0">
                    <a:solidFill>
                      <a:srgbClr val="C00000"/>
                    </a:solidFill>
                  </a:endParaRPr>
                </a:p>
                <a:p>
                  <a:r>
                    <a:rPr lang="fr-FR" sz="800" b="1" i="1" dirty="0">
                      <a:solidFill>
                        <a:schemeClr val="accent5"/>
                      </a:solidFill>
                    </a:rPr>
                    <a:t>L. </a:t>
                  </a:r>
                  <a:r>
                    <a:rPr lang="fr-FR" sz="800" b="1" i="1" dirty="0" err="1">
                      <a:solidFill>
                        <a:schemeClr val="accent5"/>
                      </a:solidFill>
                    </a:rPr>
                    <a:t>rubrioperculatus</a:t>
                  </a:r>
                  <a:endParaRPr lang="fr-FR" sz="800" b="1" i="1" dirty="0">
                    <a:solidFill>
                      <a:schemeClr val="accent5"/>
                    </a:solidFill>
                  </a:endParaRPr>
                </a:p>
                <a:p>
                  <a:r>
                    <a:rPr lang="fr-FR" sz="800" b="1" i="1" dirty="0">
                      <a:solidFill>
                        <a:schemeClr val="accent5"/>
                      </a:solidFill>
                    </a:rPr>
                    <a:t>C. </a:t>
                  </a:r>
                  <a:r>
                    <a:rPr lang="fr-FR" sz="800" b="1" i="1" dirty="0" err="1">
                      <a:solidFill>
                        <a:schemeClr val="accent5"/>
                      </a:solidFill>
                    </a:rPr>
                    <a:t>plumbeus</a:t>
                  </a:r>
                  <a:endParaRPr lang="fr-FR" sz="800" b="1" i="1" dirty="0">
                    <a:solidFill>
                      <a:schemeClr val="accent5"/>
                    </a:solidFill>
                  </a:endParaRPr>
                </a:p>
                <a:p>
                  <a:r>
                    <a:rPr lang="fr-FR" sz="800" b="1" i="1" dirty="0">
                      <a:solidFill>
                        <a:schemeClr val="accent5"/>
                      </a:solidFill>
                    </a:rPr>
                    <a:t>P. dentex</a:t>
                  </a:r>
                </a:p>
                <a:p>
                  <a:r>
                    <a:rPr lang="fr-FR" sz="800" b="1" i="1" dirty="0">
                      <a:solidFill>
                        <a:schemeClr val="accent5"/>
                      </a:solidFill>
                    </a:rPr>
                    <a:t>C. </a:t>
                  </a:r>
                  <a:r>
                    <a:rPr lang="fr-FR" sz="800" b="1" i="1" dirty="0" err="1">
                      <a:solidFill>
                        <a:schemeClr val="accent5"/>
                      </a:solidFill>
                    </a:rPr>
                    <a:t>orthogrammus</a:t>
                  </a:r>
                  <a:endParaRPr lang="fr-FR" sz="800" b="1" i="1" dirty="0">
                    <a:solidFill>
                      <a:schemeClr val="accent5"/>
                    </a:solidFill>
                  </a:endParaRPr>
                </a:p>
                <a:p>
                  <a:r>
                    <a:rPr lang="fr-FR" sz="800" b="1" i="1" dirty="0">
                      <a:solidFill>
                        <a:schemeClr val="accent5"/>
                      </a:solidFill>
                    </a:rPr>
                    <a:t>A. </a:t>
                  </a:r>
                  <a:r>
                    <a:rPr lang="fr-FR" sz="800" b="1" i="1" dirty="0" err="1">
                      <a:solidFill>
                        <a:schemeClr val="accent5"/>
                      </a:solidFill>
                    </a:rPr>
                    <a:t>virescens</a:t>
                  </a:r>
                  <a:endParaRPr lang="fr-FR" sz="800" b="1" i="1" dirty="0">
                    <a:solidFill>
                      <a:schemeClr val="accent5"/>
                    </a:solidFill>
                  </a:endParaRPr>
                </a:p>
                <a:p>
                  <a:r>
                    <a:rPr lang="fr-FR" sz="800" b="1" i="1" dirty="0">
                      <a:solidFill>
                        <a:schemeClr val="accent5"/>
                      </a:solidFill>
                    </a:rPr>
                    <a:t>L. </a:t>
                  </a:r>
                  <a:r>
                    <a:rPr lang="fr-FR" sz="800" b="1" i="1" dirty="0" err="1">
                      <a:solidFill>
                        <a:schemeClr val="accent5"/>
                      </a:solidFill>
                    </a:rPr>
                    <a:t>miniatus</a:t>
                  </a:r>
                  <a:endParaRPr lang="fr-FR" sz="800" b="1" i="1" dirty="0">
                    <a:solidFill>
                      <a:schemeClr val="accent5"/>
                    </a:solidFill>
                  </a:endParaRPr>
                </a:p>
                <a:p>
                  <a:r>
                    <a:rPr lang="fr-FR" sz="800" b="1" i="1" dirty="0">
                      <a:solidFill>
                        <a:schemeClr val="accent5"/>
                      </a:solidFill>
                    </a:rPr>
                    <a:t>G. euanus</a:t>
                  </a:r>
                </a:p>
                <a:p>
                  <a:r>
                    <a:rPr lang="fr-FR" sz="8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P. filamentosus</a:t>
                  </a:r>
                </a:p>
                <a:p>
                  <a:r>
                    <a:rPr lang="fr-FR" sz="8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S. rivoliana</a:t>
                  </a:r>
                </a:p>
                <a:p>
                  <a:r>
                    <a:rPr lang="fr-FR" sz="8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W. </a:t>
                  </a:r>
                  <a:r>
                    <a:rPr lang="fr-FR" sz="8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mossambica</a:t>
                  </a:r>
                  <a:endParaRPr lang="fr-FR" sz="800" b="1" i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r>
                    <a:rPr lang="fr-FR" sz="8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A. </a:t>
                  </a:r>
                  <a:r>
                    <a:rPr lang="fr-FR" sz="8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rutilans</a:t>
                  </a:r>
                  <a:endParaRPr lang="fr-FR" sz="800" b="1" i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r>
                    <a:rPr lang="fr-FR" sz="8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P. </a:t>
                  </a:r>
                  <a:r>
                    <a:rPr lang="fr-FR" sz="8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flavipinnis</a:t>
                  </a:r>
                  <a:endParaRPr lang="fr-FR" sz="800" b="1" i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r>
                    <a:rPr lang="fr-FR" sz="8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E. </a:t>
                  </a:r>
                  <a:r>
                    <a:rPr lang="fr-FR" sz="8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chlorostigma</a:t>
                  </a:r>
                  <a:endParaRPr lang="fr-FR" sz="800" b="1" i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r>
                    <a:rPr lang="fr-FR" sz="8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E. </a:t>
                  </a:r>
                  <a:r>
                    <a:rPr lang="fr-FR" sz="8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morrhua</a:t>
                  </a:r>
                  <a:endParaRPr lang="fr-FR" sz="800" b="1" i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r>
                    <a:rPr lang="fr-FR" sz="8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C. albimarginatus</a:t>
                  </a:r>
                </a:p>
                <a:p>
                  <a:r>
                    <a:rPr lang="fr-FR" sz="8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G. </a:t>
                  </a:r>
                  <a:r>
                    <a:rPr lang="fr-FR" sz="8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unicolor</a:t>
                  </a:r>
                  <a:endParaRPr lang="fr-FR" sz="800" b="1" i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r>
                    <a:rPr lang="fr-FR" sz="8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B. </a:t>
                  </a:r>
                  <a:r>
                    <a:rPr lang="fr-FR" sz="8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bimaculatus</a:t>
                  </a:r>
                  <a:endParaRPr lang="fr-FR" sz="800" b="1" i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7" name="ZoneTexte 6"/>
                <p:cNvSpPr txBox="1"/>
                <p:nvPr/>
              </p:nvSpPr>
              <p:spPr>
                <a:xfrm rot="16200000">
                  <a:off x="4675910" y="351864"/>
                  <a:ext cx="1052693" cy="19158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900" b="1" dirty="0" err="1"/>
                    <a:t>Salinity</a:t>
                  </a:r>
                  <a:endParaRPr lang="fr-FR" sz="900" b="1" dirty="0"/>
                </a:p>
                <a:p>
                  <a:r>
                    <a:rPr lang="fr-FR" sz="900" b="1" dirty="0" err="1"/>
                    <a:t>Seamount</a:t>
                  </a:r>
                  <a:endParaRPr lang="fr-FR" sz="900" b="1" dirty="0"/>
                </a:p>
                <a:p>
                  <a:r>
                    <a:rPr lang="fr-FR" sz="900" b="1" dirty="0" err="1"/>
                    <a:t>Mean</a:t>
                  </a:r>
                  <a:r>
                    <a:rPr lang="fr-FR" sz="900" b="1" dirty="0"/>
                    <a:t> SST</a:t>
                  </a:r>
                </a:p>
                <a:p>
                  <a:r>
                    <a:rPr lang="fr-FR" sz="900" b="1" dirty="0"/>
                    <a:t>Salinity²</a:t>
                  </a:r>
                </a:p>
                <a:p>
                  <a:r>
                    <a:rPr lang="fr-FR" sz="900" b="1" dirty="0"/>
                    <a:t>Distance Land</a:t>
                  </a:r>
                </a:p>
                <a:p>
                  <a:r>
                    <a:rPr lang="fr-FR" sz="900" b="1" dirty="0" err="1"/>
                    <a:t>Deep</a:t>
                  </a:r>
                  <a:r>
                    <a:rPr lang="fr-FR" sz="900" b="1" dirty="0"/>
                    <a:t> </a:t>
                  </a:r>
                  <a:r>
                    <a:rPr lang="fr-FR" sz="900" b="1" dirty="0" err="1"/>
                    <a:t>Slope</a:t>
                  </a:r>
                  <a:endParaRPr lang="fr-FR" sz="900" b="1" dirty="0"/>
                </a:p>
                <a:p>
                  <a:r>
                    <a:rPr lang="fr-FR" sz="900" b="1" dirty="0" err="1"/>
                    <a:t>Bottom</a:t>
                  </a:r>
                  <a:r>
                    <a:rPr lang="fr-FR" sz="900" b="1" dirty="0"/>
                    <a:t> </a:t>
                  </a:r>
                  <a:r>
                    <a:rPr lang="fr-FR" sz="900" b="1" dirty="0" err="1"/>
                    <a:t>Depth</a:t>
                  </a:r>
                  <a:endParaRPr lang="fr-FR" sz="900" b="1" dirty="0"/>
                </a:p>
                <a:p>
                  <a:r>
                    <a:rPr lang="fr-FR" sz="900" b="1" dirty="0" err="1"/>
                    <a:t>Summit</a:t>
                  </a:r>
                  <a:r>
                    <a:rPr lang="fr-FR" sz="900" b="1" dirty="0"/>
                    <a:t> Rugosity</a:t>
                  </a:r>
                </a:p>
                <a:p>
                  <a:r>
                    <a:rPr lang="fr-FR" sz="900" b="1" dirty="0" err="1"/>
                    <a:t>Travel</a:t>
                  </a:r>
                  <a:r>
                    <a:rPr lang="fr-FR" sz="900" b="1" dirty="0"/>
                    <a:t> Time</a:t>
                  </a:r>
                </a:p>
                <a:p>
                  <a:r>
                    <a:rPr lang="fr-FR" sz="900" b="1" dirty="0" err="1"/>
                    <a:t>Mean</a:t>
                  </a:r>
                  <a:r>
                    <a:rPr lang="fr-FR" sz="900" b="1" dirty="0"/>
                    <a:t> SST</a:t>
                  </a:r>
                  <a:r>
                    <a:rPr lang="fr-FR" sz="900" b="1" baseline="30000" dirty="0"/>
                    <a:t>3</a:t>
                  </a:r>
                </a:p>
                <a:p>
                  <a:r>
                    <a:rPr lang="fr-FR" sz="900" b="1" dirty="0" err="1"/>
                    <a:t>Eastward</a:t>
                  </a:r>
                  <a:r>
                    <a:rPr lang="fr-FR" sz="900" b="1" dirty="0"/>
                    <a:t> Velocity</a:t>
                  </a:r>
                  <a:r>
                    <a:rPr lang="fr-FR" sz="900" b="1" baseline="30000" dirty="0"/>
                    <a:t>3</a:t>
                  </a:r>
                </a:p>
                <a:p>
                  <a:r>
                    <a:rPr lang="fr-FR" sz="900" b="1" dirty="0"/>
                    <a:t>Distance Land²</a:t>
                  </a:r>
                </a:p>
                <a:p>
                  <a:r>
                    <a:rPr lang="fr-FR" sz="900" b="1" dirty="0" err="1"/>
                    <a:t>Bottom</a:t>
                  </a:r>
                  <a:r>
                    <a:rPr lang="fr-FR" sz="900" b="1" dirty="0"/>
                    <a:t> Depth²</a:t>
                  </a:r>
                </a:p>
                <a:p>
                  <a:r>
                    <a:rPr lang="fr-FR" sz="900" b="1" dirty="0" err="1"/>
                    <a:t>Eastward</a:t>
                  </a:r>
                  <a:r>
                    <a:rPr lang="fr-FR" sz="900" b="1" dirty="0"/>
                    <a:t> </a:t>
                  </a:r>
                  <a:r>
                    <a:rPr lang="fr-FR" sz="900" b="1" dirty="0" err="1"/>
                    <a:t>Velocity</a:t>
                  </a:r>
                  <a:endParaRPr lang="fr-FR" sz="900" b="1" dirty="0"/>
                </a:p>
              </p:txBody>
            </p:sp>
          </p:grpSp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74024D8E-B14D-AEBD-B902-BC4189146E53}"/>
                  </a:ext>
                </a:extLst>
              </p:cNvPr>
              <p:cNvSpPr txBox="1"/>
              <p:nvPr/>
            </p:nvSpPr>
            <p:spPr>
              <a:xfrm>
                <a:off x="439950" y="1235240"/>
                <a:ext cx="31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B</a:t>
                </a:r>
              </a:p>
            </p:txBody>
          </p:sp>
        </p:grp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EF8DFB7C-7FB0-1C87-E997-85FCD95EF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16" y="-3566298"/>
              <a:ext cx="7528088" cy="4514080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B3BE61C8-8DF8-2849-D7DA-6EC8B9229D01}"/>
                </a:ext>
              </a:extLst>
            </p:cNvPr>
            <p:cNvSpPr txBox="1"/>
            <p:nvPr/>
          </p:nvSpPr>
          <p:spPr>
            <a:xfrm>
              <a:off x="483156" y="-3432313"/>
              <a:ext cx="238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36718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657</TotalTime>
  <Words>317</Words>
  <Application>Microsoft Office PowerPoint</Application>
  <PresentationFormat>Affichage à l'écran (4:3)</PresentationFormat>
  <Paragraphs>106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Laetitia MATHON</dc:creator>
  <cp:lastModifiedBy>Laetitia Mathon</cp:lastModifiedBy>
  <cp:revision>42</cp:revision>
  <dcterms:created xsi:type="dcterms:W3CDTF">2022-04-21T23:59:13Z</dcterms:created>
  <dcterms:modified xsi:type="dcterms:W3CDTF">2023-08-11T16:49:10Z</dcterms:modified>
</cp:coreProperties>
</file>