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0154"/>
    <a:srgbClr val="B40F20"/>
    <a:srgbClr val="20A387"/>
    <a:srgbClr val="FDE725"/>
    <a:srgbClr val="F2650E"/>
    <a:srgbClr val="F37325"/>
    <a:srgbClr val="FFAA01"/>
    <a:srgbClr val="739E26"/>
    <a:srgbClr val="BB495C"/>
    <a:srgbClr val="E8A2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026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3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09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34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41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68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41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26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77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00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71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10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39126-F987-48DB-9EEF-9CD00B9E823D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12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640037" y="1026474"/>
            <a:ext cx="7543800" cy="4849586"/>
            <a:chOff x="853382" y="225632"/>
            <a:chExt cx="10058400" cy="6466114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382" y="225632"/>
              <a:ext cx="10058400" cy="6466114"/>
            </a:xfrm>
            <a:prstGeom prst="rect">
              <a:avLst/>
            </a:prstGeom>
          </p:spPr>
        </p:pic>
        <p:grpSp>
          <p:nvGrpSpPr>
            <p:cNvPr id="74" name="Groupe 73"/>
            <p:cNvGrpSpPr/>
            <p:nvPr/>
          </p:nvGrpSpPr>
          <p:grpSpPr>
            <a:xfrm>
              <a:off x="6982690" y="3865418"/>
              <a:ext cx="3205885" cy="2379048"/>
              <a:chOff x="2762251" y="1278211"/>
              <a:chExt cx="5965659" cy="4136422"/>
            </a:xfrm>
          </p:grpSpPr>
          <p:grpSp>
            <p:nvGrpSpPr>
              <p:cNvPr id="30" name="Groupe 29"/>
              <p:cNvGrpSpPr/>
              <p:nvPr/>
            </p:nvGrpSpPr>
            <p:grpSpPr>
              <a:xfrm>
                <a:off x="4402818" y="1981654"/>
                <a:ext cx="2651772" cy="2481942"/>
                <a:chOff x="5631543" y="2772229"/>
                <a:chExt cx="2651772" cy="2481942"/>
              </a:xfrm>
            </p:grpSpPr>
            <p:grpSp>
              <p:nvGrpSpPr>
                <p:cNvPr id="29" name="Groupe 28"/>
                <p:cNvGrpSpPr/>
                <p:nvPr/>
              </p:nvGrpSpPr>
              <p:grpSpPr>
                <a:xfrm>
                  <a:off x="5631543" y="2772229"/>
                  <a:ext cx="2651772" cy="2481942"/>
                  <a:chOff x="5631543" y="2772229"/>
                  <a:chExt cx="2651772" cy="2481942"/>
                </a:xfrm>
              </p:grpSpPr>
              <p:sp>
                <p:nvSpPr>
                  <p:cNvPr id="8" name="Ellipse 7"/>
                  <p:cNvSpPr/>
                  <p:nvPr/>
                </p:nvSpPr>
                <p:spPr>
                  <a:xfrm>
                    <a:off x="6109497" y="2772229"/>
                    <a:ext cx="1695863" cy="1654628"/>
                  </a:xfrm>
                  <a:prstGeom prst="ellipse">
                    <a:avLst/>
                  </a:prstGeom>
                  <a:solidFill>
                    <a:srgbClr val="FFFF00">
                      <a:alpha val="9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600"/>
                  </a:p>
                </p:txBody>
              </p:sp>
              <p:sp>
                <p:nvSpPr>
                  <p:cNvPr id="7" name="Ellipse 6"/>
                  <p:cNvSpPr/>
                  <p:nvPr/>
                </p:nvSpPr>
                <p:spPr>
                  <a:xfrm>
                    <a:off x="6587452" y="3599543"/>
                    <a:ext cx="1695863" cy="1654628"/>
                  </a:xfrm>
                  <a:prstGeom prst="ellipse">
                    <a:avLst/>
                  </a:prstGeom>
                  <a:solidFill>
                    <a:srgbClr val="FF0000">
                      <a:alpha val="5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600"/>
                  </a:p>
                </p:txBody>
              </p:sp>
              <p:sp>
                <p:nvSpPr>
                  <p:cNvPr id="6" name="Ellipse 5"/>
                  <p:cNvSpPr/>
                  <p:nvPr/>
                </p:nvSpPr>
                <p:spPr>
                  <a:xfrm>
                    <a:off x="5631543" y="3599543"/>
                    <a:ext cx="1695863" cy="1654628"/>
                  </a:xfrm>
                  <a:prstGeom prst="ellipse">
                    <a:avLst/>
                  </a:prstGeom>
                  <a:solidFill>
                    <a:schemeClr val="accent5">
                      <a:lumMod val="75000"/>
                      <a:alpha val="5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600"/>
                  </a:p>
                </p:txBody>
              </p:sp>
            </p:grpSp>
            <p:sp>
              <p:nvSpPr>
                <p:cNvPr id="24" name="Forme libre 23"/>
                <p:cNvSpPr/>
                <p:nvPr/>
              </p:nvSpPr>
              <p:spPr>
                <a:xfrm>
                  <a:off x="6115001" y="3599543"/>
                  <a:ext cx="1209230" cy="827314"/>
                </a:xfrm>
                <a:custGeom>
                  <a:avLst/>
                  <a:gdLst>
                    <a:gd name="connsiteX0" fmla="*/ 365638 w 1209230"/>
                    <a:gd name="connsiteY0" fmla="*/ 0 h 827314"/>
                    <a:gd name="connsiteX1" fmla="*/ 1209192 w 1209230"/>
                    <a:gd name="connsiteY1" fmla="*/ 742726 h 827314"/>
                    <a:gd name="connsiteX2" fmla="*/ 1209230 w 1209230"/>
                    <a:gd name="connsiteY2" fmla="*/ 743455 h 827314"/>
                    <a:gd name="connsiteX3" fmla="*/ 1173646 w 1209230"/>
                    <a:gd name="connsiteY3" fmla="*/ 762300 h 827314"/>
                    <a:gd name="connsiteX4" fmla="*/ 843592 w 1209230"/>
                    <a:gd name="connsiteY4" fmla="*/ 827314 h 827314"/>
                    <a:gd name="connsiteX5" fmla="*/ 38 w 1209230"/>
                    <a:gd name="connsiteY5" fmla="*/ 84588 h 827314"/>
                    <a:gd name="connsiteX6" fmla="*/ 0 w 1209230"/>
                    <a:gd name="connsiteY6" fmla="*/ 83860 h 827314"/>
                    <a:gd name="connsiteX7" fmla="*/ 35585 w 1209230"/>
                    <a:gd name="connsiteY7" fmla="*/ 65015 h 827314"/>
                    <a:gd name="connsiteX8" fmla="*/ 365638 w 1209230"/>
                    <a:gd name="connsiteY8" fmla="*/ 0 h 82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09230" h="827314">
                      <a:moveTo>
                        <a:pt x="365638" y="0"/>
                      </a:moveTo>
                      <a:cubicBezTo>
                        <a:pt x="804670" y="0"/>
                        <a:pt x="1165770" y="325548"/>
                        <a:pt x="1209192" y="742726"/>
                      </a:cubicBezTo>
                      <a:lnTo>
                        <a:pt x="1209230" y="743455"/>
                      </a:lnTo>
                      <a:lnTo>
                        <a:pt x="1173646" y="762300"/>
                      </a:lnTo>
                      <a:cubicBezTo>
                        <a:pt x="1072200" y="804164"/>
                        <a:pt x="960667" y="827314"/>
                        <a:pt x="843592" y="827314"/>
                      </a:cubicBezTo>
                      <a:cubicBezTo>
                        <a:pt x="404561" y="827314"/>
                        <a:pt x="43461" y="501766"/>
                        <a:pt x="38" y="84588"/>
                      </a:cubicBezTo>
                      <a:lnTo>
                        <a:pt x="0" y="83860"/>
                      </a:lnTo>
                      <a:lnTo>
                        <a:pt x="35585" y="65015"/>
                      </a:lnTo>
                      <a:cubicBezTo>
                        <a:pt x="137030" y="23150"/>
                        <a:pt x="248563" y="0"/>
                        <a:pt x="365638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  <a:alpha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00"/>
                </a:p>
              </p:txBody>
            </p:sp>
            <p:sp>
              <p:nvSpPr>
                <p:cNvPr id="28" name="Forme libre 27"/>
                <p:cNvSpPr/>
                <p:nvPr/>
              </p:nvSpPr>
              <p:spPr>
                <a:xfrm>
                  <a:off x="6587452" y="3743949"/>
                  <a:ext cx="739954" cy="1365817"/>
                </a:xfrm>
                <a:custGeom>
                  <a:avLst/>
                  <a:gdLst>
                    <a:gd name="connsiteX0" fmla="*/ 369978 w 739955"/>
                    <a:gd name="connsiteY0" fmla="*/ 0 h 1365817"/>
                    <a:gd name="connsiteX1" fmla="*/ 491602 w 739955"/>
                    <a:gd name="connsiteY1" fmla="*/ 97909 h 1365817"/>
                    <a:gd name="connsiteX2" fmla="*/ 739955 w 739955"/>
                    <a:gd name="connsiteY2" fmla="*/ 682908 h 1365817"/>
                    <a:gd name="connsiteX3" fmla="*/ 491602 w 739955"/>
                    <a:gd name="connsiteY3" fmla="*/ 1267908 h 1365817"/>
                    <a:gd name="connsiteX4" fmla="*/ 369978 w 739955"/>
                    <a:gd name="connsiteY4" fmla="*/ 1365817 h 1365817"/>
                    <a:gd name="connsiteX5" fmla="*/ 248354 w 739955"/>
                    <a:gd name="connsiteY5" fmla="*/ 1267908 h 1365817"/>
                    <a:gd name="connsiteX6" fmla="*/ 0 w 739955"/>
                    <a:gd name="connsiteY6" fmla="*/ 682908 h 1365817"/>
                    <a:gd name="connsiteX7" fmla="*/ 248354 w 739955"/>
                    <a:gd name="connsiteY7" fmla="*/ 97909 h 1365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39955" h="1365817">
                      <a:moveTo>
                        <a:pt x="369978" y="0"/>
                      </a:moveTo>
                      <a:lnTo>
                        <a:pt x="491602" y="97909"/>
                      </a:lnTo>
                      <a:cubicBezTo>
                        <a:pt x="645047" y="247623"/>
                        <a:pt x="739955" y="454452"/>
                        <a:pt x="739955" y="682908"/>
                      </a:cubicBezTo>
                      <a:cubicBezTo>
                        <a:pt x="739955" y="911365"/>
                        <a:pt x="645047" y="1118193"/>
                        <a:pt x="491602" y="1267908"/>
                      </a:cubicBezTo>
                      <a:lnTo>
                        <a:pt x="369978" y="1365817"/>
                      </a:lnTo>
                      <a:lnTo>
                        <a:pt x="248354" y="1267908"/>
                      </a:lnTo>
                      <a:cubicBezTo>
                        <a:pt x="94908" y="1118193"/>
                        <a:pt x="0" y="911365"/>
                        <a:pt x="0" y="682908"/>
                      </a:cubicBezTo>
                      <a:cubicBezTo>
                        <a:pt x="0" y="454452"/>
                        <a:pt x="94908" y="247623"/>
                        <a:pt x="248354" y="97909"/>
                      </a:cubicBezTo>
                      <a:close/>
                    </a:path>
                  </a:pathLst>
                </a:custGeom>
                <a:solidFill>
                  <a:srgbClr val="FF0000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00"/>
                </a:p>
              </p:txBody>
            </p:sp>
            <p:sp>
              <p:nvSpPr>
                <p:cNvPr id="26" name="Forme libre 25"/>
                <p:cNvSpPr/>
                <p:nvPr/>
              </p:nvSpPr>
              <p:spPr>
                <a:xfrm>
                  <a:off x="6592956" y="3598272"/>
                  <a:ext cx="1209229" cy="827314"/>
                </a:xfrm>
                <a:custGeom>
                  <a:avLst/>
                  <a:gdLst>
                    <a:gd name="connsiteX0" fmla="*/ 843592 w 1209229"/>
                    <a:gd name="connsiteY0" fmla="*/ 0 h 827314"/>
                    <a:gd name="connsiteX1" fmla="*/ 1173646 w 1209229"/>
                    <a:gd name="connsiteY1" fmla="*/ 65015 h 827314"/>
                    <a:gd name="connsiteX2" fmla="*/ 1209229 w 1209229"/>
                    <a:gd name="connsiteY2" fmla="*/ 83859 h 827314"/>
                    <a:gd name="connsiteX3" fmla="*/ 1209191 w 1209229"/>
                    <a:gd name="connsiteY3" fmla="*/ 84588 h 827314"/>
                    <a:gd name="connsiteX4" fmla="*/ 365637 w 1209229"/>
                    <a:gd name="connsiteY4" fmla="*/ 827314 h 827314"/>
                    <a:gd name="connsiteX5" fmla="*/ 35584 w 1209229"/>
                    <a:gd name="connsiteY5" fmla="*/ 762300 h 827314"/>
                    <a:gd name="connsiteX6" fmla="*/ 0 w 1209229"/>
                    <a:gd name="connsiteY6" fmla="*/ 743455 h 827314"/>
                    <a:gd name="connsiteX7" fmla="*/ 38 w 1209229"/>
                    <a:gd name="connsiteY7" fmla="*/ 742726 h 827314"/>
                    <a:gd name="connsiteX8" fmla="*/ 843592 w 1209229"/>
                    <a:gd name="connsiteY8" fmla="*/ 0 h 82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09229" h="827314">
                      <a:moveTo>
                        <a:pt x="843592" y="0"/>
                      </a:moveTo>
                      <a:cubicBezTo>
                        <a:pt x="960667" y="0"/>
                        <a:pt x="1072200" y="23150"/>
                        <a:pt x="1173646" y="65015"/>
                      </a:cubicBezTo>
                      <a:lnTo>
                        <a:pt x="1209229" y="83859"/>
                      </a:lnTo>
                      <a:lnTo>
                        <a:pt x="1209191" y="84588"/>
                      </a:lnTo>
                      <a:cubicBezTo>
                        <a:pt x="1165769" y="501766"/>
                        <a:pt x="804668" y="827314"/>
                        <a:pt x="365637" y="827314"/>
                      </a:cubicBezTo>
                      <a:cubicBezTo>
                        <a:pt x="248562" y="827314"/>
                        <a:pt x="137029" y="804164"/>
                        <a:pt x="35584" y="762300"/>
                      </a:cubicBezTo>
                      <a:lnTo>
                        <a:pt x="0" y="743455"/>
                      </a:lnTo>
                      <a:lnTo>
                        <a:pt x="38" y="742726"/>
                      </a:lnTo>
                      <a:cubicBezTo>
                        <a:pt x="43461" y="325548"/>
                        <a:pt x="404561" y="0"/>
                        <a:pt x="843592" y="0"/>
                      </a:cubicBezTo>
                      <a:close/>
                    </a:path>
                  </a:pathLst>
                </a:custGeom>
                <a:solidFill>
                  <a:srgbClr val="F2650E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00"/>
                </a:p>
              </p:txBody>
            </p:sp>
            <p:sp>
              <p:nvSpPr>
                <p:cNvPr id="22" name="Forme libre 21"/>
                <p:cNvSpPr/>
                <p:nvPr/>
              </p:nvSpPr>
              <p:spPr>
                <a:xfrm>
                  <a:off x="6593147" y="3743948"/>
                  <a:ext cx="727116" cy="681638"/>
                </a:xfrm>
                <a:custGeom>
                  <a:avLst/>
                  <a:gdLst>
                    <a:gd name="connsiteX0" fmla="*/ 367215 w 727116"/>
                    <a:gd name="connsiteY0" fmla="*/ 0 h 681638"/>
                    <a:gd name="connsiteX1" fmla="*/ 487262 w 727116"/>
                    <a:gd name="connsiteY1" fmla="*/ 96639 h 681638"/>
                    <a:gd name="connsiteX2" fmla="*/ 718388 w 727116"/>
                    <a:gd name="connsiteY2" fmla="*/ 514906 h 681638"/>
                    <a:gd name="connsiteX3" fmla="*/ 727116 w 727116"/>
                    <a:gd name="connsiteY3" fmla="*/ 599382 h 681638"/>
                    <a:gd name="connsiteX4" fmla="*/ 676552 w 727116"/>
                    <a:gd name="connsiteY4" fmla="*/ 624253 h 681638"/>
                    <a:gd name="connsiteX5" fmla="*/ 365637 w 727116"/>
                    <a:gd name="connsiteY5" fmla="*/ 681638 h 681638"/>
                    <a:gd name="connsiteX6" fmla="*/ 35584 w 727116"/>
                    <a:gd name="connsiteY6" fmla="*/ 616624 h 681638"/>
                    <a:gd name="connsiteX7" fmla="*/ 0 w 727116"/>
                    <a:gd name="connsiteY7" fmla="*/ 597779 h 681638"/>
                    <a:gd name="connsiteX8" fmla="*/ 38 w 727116"/>
                    <a:gd name="connsiteY8" fmla="*/ 597050 h 681638"/>
                    <a:gd name="connsiteX9" fmla="*/ 273462 w 727116"/>
                    <a:gd name="connsiteY9" fmla="*/ 69245 h 681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7116" h="681638">
                      <a:moveTo>
                        <a:pt x="367215" y="0"/>
                      </a:moveTo>
                      <a:lnTo>
                        <a:pt x="487262" y="96639"/>
                      </a:lnTo>
                      <a:cubicBezTo>
                        <a:pt x="602346" y="208925"/>
                        <a:pt x="684503" y="353337"/>
                        <a:pt x="718388" y="514906"/>
                      </a:cubicBezTo>
                      <a:lnTo>
                        <a:pt x="727116" y="599382"/>
                      </a:lnTo>
                      <a:lnTo>
                        <a:pt x="676552" y="624253"/>
                      </a:lnTo>
                      <a:cubicBezTo>
                        <a:pt x="580282" y="661292"/>
                        <a:pt x="475395" y="681638"/>
                        <a:pt x="365637" y="681638"/>
                      </a:cubicBezTo>
                      <a:cubicBezTo>
                        <a:pt x="248562" y="681638"/>
                        <a:pt x="137029" y="658488"/>
                        <a:pt x="35584" y="616624"/>
                      </a:cubicBezTo>
                      <a:lnTo>
                        <a:pt x="0" y="597779"/>
                      </a:lnTo>
                      <a:lnTo>
                        <a:pt x="38" y="597050"/>
                      </a:lnTo>
                      <a:cubicBezTo>
                        <a:pt x="21750" y="388461"/>
                        <a:pt x="122880" y="202780"/>
                        <a:pt x="273462" y="69245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  <a:alpha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00"/>
                </a:p>
              </p:txBody>
            </p:sp>
          </p:grpSp>
          <p:sp>
            <p:nvSpPr>
              <p:cNvPr id="31" name="ZoneTexte 30"/>
              <p:cNvSpPr txBox="1"/>
              <p:nvPr/>
            </p:nvSpPr>
            <p:spPr>
              <a:xfrm>
                <a:off x="5151880" y="1278211"/>
                <a:ext cx="1152196" cy="64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0 – 200m</a:t>
                </a:r>
              </a:p>
            </p:txBody>
          </p:sp>
          <p:sp>
            <p:nvSpPr>
              <p:cNvPr id="32" name="ZoneTexte 31"/>
              <p:cNvSpPr txBox="1"/>
              <p:nvPr/>
            </p:nvSpPr>
            <p:spPr>
              <a:xfrm>
                <a:off x="7293089" y="3450344"/>
                <a:ext cx="1434821" cy="64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400 – 600m</a:t>
                </a:r>
              </a:p>
            </p:txBody>
          </p:sp>
          <p:sp>
            <p:nvSpPr>
              <p:cNvPr id="33" name="ZoneTexte 32"/>
              <p:cNvSpPr txBox="1"/>
              <p:nvPr/>
            </p:nvSpPr>
            <p:spPr>
              <a:xfrm>
                <a:off x="2762251" y="3450344"/>
                <a:ext cx="1399607" cy="64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200 – 400m</a:t>
                </a:r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2924616" y="2114348"/>
                <a:ext cx="1440540" cy="856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0 – 200m &amp; 200 – 400m</a:t>
                </a:r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7056917" y="2114348"/>
                <a:ext cx="1440540" cy="856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0 – 200m &amp; 400 – 600m</a:t>
                </a:r>
              </a:p>
            </p:txBody>
          </p:sp>
          <p:sp>
            <p:nvSpPr>
              <p:cNvPr id="36" name="ZoneTexte 35"/>
              <p:cNvSpPr txBox="1"/>
              <p:nvPr/>
            </p:nvSpPr>
            <p:spPr>
              <a:xfrm>
                <a:off x="4898083" y="4772480"/>
                <a:ext cx="1659790" cy="64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200 – 400m &amp; 400 – 600m</a:t>
                </a:r>
              </a:p>
            </p:txBody>
          </p:sp>
          <p:cxnSp>
            <p:nvCxnSpPr>
              <p:cNvPr id="38" name="Connecteur droit 37"/>
              <p:cNvCxnSpPr>
                <a:stCxn id="31" idx="2"/>
                <a:endCxn id="8" idx="0"/>
              </p:cNvCxnSpPr>
              <p:nvPr/>
            </p:nvCxnSpPr>
            <p:spPr>
              <a:xfrm>
                <a:off x="5727978" y="1920364"/>
                <a:ext cx="727" cy="612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/>
              <p:cNvCxnSpPr>
                <a:stCxn id="35" idx="1"/>
              </p:cNvCxnSpPr>
              <p:nvPr/>
            </p:nvCxnSpPr>
            <p:spPr>
              <a:xfrm flipH="1">
                <a:off x="6304081" y="2542450"/>
                <a:ext cx="752836" cy="5271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/>
              <p:cNvCxnSpPr>
                <a:stCxn id="32" idx="1"/>
                <a:endCxn id="7" idx="6"/>
              </p:cNvCxnSpPr>
              <p:nvPr/>
            </p:nvCxnSpPr>
            <p:spPr>
              <a:xfrm flipH="1" flipV="1">
                <a:off x="7054590" y="3636282"/>
                <a:ext cx="238498" cy="1351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/>
              <p:cNvCxnSpPr>
                <a:stCxn id="33" idx="3"/>
                <a:endCxn id="6" idx="2"/>
              </p:cNvCxnSpPr>
              <p:nvPr/>
            </p:nvCxnSpPr>
            <p:spPr>
              <a:xfrm flipV="1">
                <a:off x="4161858" y="3636282"/>
                <a:ext cx="240960" cy="1351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>
                <a:endCxn id="36" idx="0"/>
              </p:cNvCxnSpPr>
              <p:nvPr/>
            </p:nvCxnSpPr>
            <p:spPr>
              <a:xfrm>
                <a:off x="5727978" y="3881611"/>
                <a:ext cx="0" cy="8908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>
                <a:stCxn id="34" idx="3"/>
              </p:cNvCxnSpPr>
              <p:nvPr/>
            </p:nvCxnSpPr>
            <p:spPr>
              <a:xfrm>
                <a:off x="4365156" y="2542450"/>
                <a:ext cx="780216" cy="4800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ZoneTexte 68"/>
              <p:cNvSpPr txBox="1"/>
              <p:nvPr/>
            </p:nvSpPr>
            <p:spPr>
              <a:xfrm>
                <a:off x="7345267" y="4398245"/>
                <a:ext cx="1152196" cy="64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All </a:t>
                </a:r>
                <a:r>
                  <a:rPr lang="fr-FR" sz="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layers</a:t>
                </a:r>
                <a:endParaRPr lang="fr-FR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0" name="Connecteur droit 69"/>
              <p:cNvCxnSpPr>
                <a:endCxn id="69" idx="1"/>
              </p:cNvCxnSpPr>
              <p:nvPr/>
            </p:nvCxnSpPr>
            <p:spPr>
              <a:xfrm>
                <a:off x="5782729" y="3336305"/>
                <a:ext cx="1562538" cy="13830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4046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329184" y="223114"/>
            <a:ext cx="7464847" cy="7983841"/>
            <a:chOff x="329184" y="223114"/>
            <a:chExt cx="7464847" cy="7983841"/>
          </a:xfrm>
        </p:grpSpPr>
        <p:grpSp>
          <p:nvGrpSpPr>
            <p:cNvPr id="10" name="Groupe 9"/>
            <p:cNvGrpSpPr/>
            <p:nvPr/>
          </p:nvGrpSpPr>
          <p:grpSpPr>
            <a:xfrm>
              <a:off x="329184" y="223114"/>
              <a:ext cx="7464847" cy="7983841"/>
              <a:chOff x="329184" y="223114"/>
              <a:chExt cx="7464847" cy="7983841"/>
            </a:xfrm>
          </p:grpSpPr>
          <p:grpSp>
            <p:nvGrpSpPr>
              <p:cNvPr id="7" name="Groupe 6"/>
              <p:cNvGrpSpPr/>
              <p:nvPr/>
            </p:nvGrpSpPr>
            <p:grpSpPr>
              <a:xfrm>
                <a:off x="329184" y="223114"/>
                <a:ext cx="7410297" cy="7983841"/>
                <a:chOff x="329184" y="223114"/>
                <a:chExt cx="7410297" cy="7983841"/>
              </a:xfrm>
            </p:grpSpPr>
            <p:grpSp>
              <p:nvGrpSpPr>
                <p:cNvPr id="6" name="Groupe 5"/>
                <p:cNvGrpSpPr/>
                <p:nvPr/>
              </p:nvGrpSpPr>
              <p:grpSpPr>
                <a:xfrm>
                  <a:off x="329184" y="223114"/>
                  <a:ext cx="5062118" cy="7983841"/>
                  <a:chOff x="329184" y="223114"/>
                  <a:chExt cx="5062118" cy="7983841"/>
                </a:xfrm>
              </p:grpSpPr>
              <p:pic>
                <p:nvPicPr>
                  <p:cNvPr id="4" name="Image 3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9184" y="223114"/>
                    <a:ext cx="5062118" cy="6327648"/>
                  </a:xfrm>
                  <a:prstGeom prst="rect">
                    <a:avLst/>
                  </a:prstGeom>
                </p:spPr>
              </p:pic>
              <p:pic>
                <p:nvPicPr>
                  <p:cNvPr id="5" name="Image 4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50284" y="6634795"/>
                    <a:ext cx="2219917" cy="157216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" name="Image 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68990" y="354972"/>
                  <a:ext cx="2470491" cy="1796720"/>
                </a:xfrm>
                <a:prstGeom prst="rect">
                  <a:avLst/>
                </a:prstGeom>
              </p:spPr>
            </p:pic>
            <p:pic>
              <p:nvPicPr>
                <p:cNvPr id="3" name="Image 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68991" y="3576353"/>
                  <a:ext cx="2469599" cy="1796072"/>
                </a:xfrm>
                <a:prstGeom prst="rect">
                  <a:avLst/>
                </a:prstGeom>
              </p:spPr>
            </p:pic>
          </p:grpSp>
          <p:pic>
            <p:nvPicPr>
              <p:cNvPr id="8" name="Image 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7479" y="2235726"/>
                <a:ext cx="2296552" cy="835109"/>
              </a:xfrm>
              <a:prstGeom prst="rect">
                <a:avLst/>
              </a:prstGeom>
            </p:spPr>
          </p:pic>
          <p:pic>
            <p:nvPicPr>
              <p:cNvPr id="9" name="Image 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9440" y="5402669"/>
                <a:ext cx="2294591" cy="834396"/>
              </a:xfrm>
              <a:prstGeom prst="rect">
                <a:avLst/>
              </a:prstGeom>
            </p:spPr>
          </p:pic>
        </p:grpSp>
        <p:sp>
          <p:nvSpPr>
            <p:cNvPr id="11" name="ZoneTexte 10"/>
            <p:cNvSpPr txBox="1"/>
            <p:nvPr/>
          </p:nvSpPr>
          <p:spPr>
            <a:xfrm>
              <a:off x="6542980" y="2994443"/>
              <a:ext cx="7136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Percentage</a:t>
              </a:r>
              <a:endParaRPr lang="fr-F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6542979" y="6159588"/>
              <a:ext cx="7136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Percentage</a:t>
              </a:r>
              <a:endParaRPr lang="fr-F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9776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e 40"/>
          <p:cNvGrpSpPr/>
          <p:nvPr/>
        </p:nvGrpSpPr>
        <p:grpSpPr>
          <a:xfrm>
            <a:off x="136490" y="-2393604"/>
            <a:ext cx="10968959" cy="9214380"/>
            <a:chOff x="136490" y="-2393604"/>
            <a:chExt cx="10968959" cy="9214380"/>
          </a:xfrm>
        </p:grpSpPr>
        <p:grpSp>
          <p:nvGrpSpPr>
            <p:cNvPr id="18" name="Groupe 17"/>
            <p:cNvGrpSpPr/>
            <p:nvPr/>
          </p:nvGrpSpPr>
          <p:grpSpPr>
            <a:xfrm>
              <a:off x="136490" y="-2393604"/>
              <a:ext cx="8923428" cy="9214380"/>
              <a:chOff x="117440" y="-2336454"/>
              <a:chExt cx="8923428" cy="9214380"/>
            </a:xfrm>
          </p:grpSpPr>
          <p:grpSp>
            <p:nvGrpSpPr>
              <p:cNvPr id="13" name="Groupe 12"/>
              <p:cNvGrpSpPr/>
              <p:nvPr/>
            </p:nvGrpSpPr>
            <p:grpSpPr>
              <a:xfrm>
                <a:off x="117440" y="-2336454"/>
                <a:ext cx="8923428" cy="9214380"/>
                <a:chOff x="117440" y="-2336454"/>
                <a:chExt cx="8923428" cy="9214380"/>
              </a:xfrm>
            </p:grpSpPr>
            <p:pic>
              <p:nvPicPr>
                <p:cNvPr id="2" name="Image 1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1450" b="23470"/>
                <a:stretch/>
              </p:blipFill>
              <p:spPr>
                <a:xfrm>
                  <a:off x="453123" y="-2336454"/>
                  <a:ext cx="8445345" cy="5496167"/>
                </a:xfrm>
                <a:prstGeom prst="rect">
                  <a:avLst/>
                </a:prstGeom>
              </p:spPr>
            </p:pic>
            <p:pic>
              <p:nvPicPr>
                <p:cNvPr id="3" name="Image 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7440" y="3109155"/>
                  <a:ext cx="4704915" cy="3528687"/>
                </a:xfrm>
                <a:prstGeom prst="rect">
                  <a:avLst/>
                </a:prstGeom>
              </p:spPr>
            </p:pic>
            <p:pic>
              <p:nvPicPr>
                <p:cNvPr id="10" name="Image 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36869" y="3109155"/>
                  <a:ext cx="4703999" cy="3528000"/>
                </a:xfrm>
                <a:prstGeom prst="rect">
                  <a:avLst/>
                </a:prstGeom>
              </p:spPr>
            </p:pic>
            <p:pic>
              <p:nvPicPr>
                <p:cNvPr id="11" name="Image 10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292" t="1281" r="7292" b="2245"/>
                <a:stretch/>
              </p:blipFill>
              <p:spPr>
                <a:xfrm>
                  <a:off x="6057900" y="-1846765"/>
                  <a:ext cx="2724150" cy="150160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pic>
              <p:nvPicPr>
                <p:cNvPr id="12" name="Image 11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571" t="79866" r="12413" b="12781"/>
                <a:stretch/>
              </p:blipFill>
              <p:spPr>
                <a:xfrm>
                  <a:off x="2530989" y="6407279"/>
                  <a:ext cx="4289612" cy="470647"/>
                </a:xfrm>
                <a:prstGeom prst="rect">
                  <a:avLst/>
                </a:prstGeom>
              </p:spPr>
            </p:pic>
          </p:grpSp>
          <p:sp>
            <p:nvSpPr>
              <p:cNvPr id="14" name="ZoneTexte 13"/>
              <p:cNvSpPr txBox="1"/>
              <p:nvPr/>
            </p:nvSpPr>
            <p:spPr>
              <a:xfrm>
                <a:off x="1250575" y="-941294"/>
                <a:ext cx="15329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Chesterfield</a:t>
                </a:r>
                <a:endParaRPr lang="fr-FR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ZoneTexte 14"/>
              <p:cNvSpPr txBox="1"/>
              <p:nvPr/>
            </p:nvSpPr>
            <p:spPr>
              <a:xfrm>
                <a:off x="1510552" y="0"/>
                <a:ext cx="8561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Bellona</a:t>
                </a:r>
                <a:endParaRPr lang="fr-FR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ZoneTexte 15"/>
              <p:cNvSpPr txBox="1"/>
              <p:nvPr/>
            </p:nvSpPr>
            <p:spPr>
              <a:xfrm>
                <a:off x="3487269" y="-1595718"/>
                <a:ext cx="15329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D’Entrecasteaux</a:t>
                </a:r>
                <a:endParaRPr lang="fr-FR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4678937" y="632013"/>
                <a:ext cx="874700" cy="317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Nouméa</a:t>
                </a:r>
                <a:endParaRPr lang="fr-FR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" name="Groupe 39"/>
            <p:cNvGrpSpPr/>
            <p:nvPr/>
          </p:nvGrpSpPr>
          <p:grpSpPr>
            <a:xfrm>
              <a:off x="9059918" y="-711037"/>
              <a:ext cx="1982784" cy="1596586"/>
              <a:chOff x="9059918" y="-711037"/>
              <a:chExt cx="1982784" cy="1596586"/>
            </a:xfrm>
          </p:grpSpPr>
          <p:grpSp>
            <p:nvGrpSpPr>
              <p:cNvPr id="34" name="Groupe 33"/>
              <p:cNvGrpSpPr/>
              <p:nvPr/>
            </p:nvGrpSpPr>
            <p:grpSpPr>
              <a:xfrm>
                <a:off x="9144000" y="-59007"/>
                <a:ext cx="1467610" cy="261610"/>
                <a:chOff x="1334981" y="7153693"/>
                <a:chExt cx="1467610" cy="261610"/>
              </a:xfrm>
            </p:grpSpPr>
            <p:sp>
              <p:nvSpPr>
                <p:cNvPr id="19" name="Ellipse 18"/>
                <p:cNvSpPr/>
                <p:nvPr/>
              </p:nvSpPr>
              <p:spPr>
                <a:xfrm>
                  <a:off x="1334981" y="7228668"/>
                  <a:ext cx="108000" cy="108000"/>
                </a:xfrm>
                <a:prstGeom prst="ellipse">
                  <a:avLst/>
                </a:prstGeom>
                <a:solidFill>
                  <a:srgbClr val="20A38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" name="ZoneTexte 4"/>
                <p:cNvSpPr txBox="1"/>
                <p:nvPr/>
              </p:nvSpPr>
              <p:spPr>
                <a:xfrm>
                  <a:off x="1395357" y="7153693"/>
                  <a:ext cx="140723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b="1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Seamount</a:t>
                  </a:r>
                  <a:r>
                    <a:rPr lang="fr-FR" sz="11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~50m</a:t>
                  </a:r>
                  <a:endParaRPr lang="fr-FR" sz="11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5" name="Groupe 34"/>
              <p:cNvGrpSpPr/>
              <p:nvPr/>
            </p:nvGrpSpPr>
            <p:grpSpPr>
              <a:xfrm>
                <a:off x="9144000" y="280636"/>
                <a:ext cx="1898702" cy="261610"/>
                <a:chOff x="2944466" y="6929563"/>
                <a:chExt cx="1898702" cy="261610"/>
              </a:xfrm>
            </p:grpSpPr>
            <p:sp>
              <p:nvSpPr>
                <p:cNvPr id="20" name="Ellipse 19"/>
                <p:cNvSpPr/>
                <p:nvPr/>
              </p:nvSpPr>
              <p:spPr>
                <a:xfrm>
                  <a:off x="2944466" y="7006368"/>
                  <a:ext cx="108000" cy="108000"/>
                </a:xfrm>
                <a:prstGeom prst="ellipse">
                  <a:avLst/>
                </a:prstGeom>
                <a:solidFill>
                  <a:srgbClr val="B40F2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" name="ZoneTexte 21"/>
                <p:cNvSpPr txBox="1"/>
                <p:nvPr/>
              </p:nvSpPr>
              <p:spPr>
                <a:xfrm>
                  <a:off x="3010445" y="6929563"/>
                  <a:ext cx="183272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b="1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Seamount</a:t>
                  </a:r>
                  <a:r>
                    <a:rPr lang="fr-FR" sz="11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~250m</a:t>
                  </a:r>
                  <a:endParaRPr lang="fr-FR" sz="11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6" name="Groupe 35"/>
              <p:cNvGrpSpPr/>
              <p:nvPr/>
            </p:nvGrpSpPr>
            <p:grpSpPr>
              <a:xfrm>
                <a:off x="9144000" y="623939"/>
                <a:ext cx="1898702" cy="261610"/>
                <a:chOff x="2944466" y="7150807"/>
                <a:chExt cx="1898702" cy="261610"/>
              </a:xfrm>
            </p:grpSpPr>
            <p:sp>
              <p:nvSpPr>
                <p:cNvPr id="21" name="Ellipse 20"/>
                <p:cNvSpPr/>
                <p:nvPr/>
              </p:nvSpPr>
              <p:spPr>
                <a:xfrm>
                  <a:off x="2944466" y="7228668"/>
                  <a:ext cx="108000" cy="108000"/>
                </a:xfrm>
                <a:prstGeom prst="ellipse">
                  <a:avLst/>
                </a:prstGeom>
                <a:solidFill>
                  <a:srgbClr val="44015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" name="ZoneTexte 22"/>
                <p:cNvSpPr txBox="1"/>
                <p:nvPr/>
              </p:nvSpPr>
              <p:spPr>
                <a:xfrm>
                  <a:off x="3010445" y="7150807"/>
                  <a:ext cx="183272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b="1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Seamount</a:t>
                  </a:r>
                  <a:r>
                    <a:rPr lang="fr-FR" sz="11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~500m</a:t>
                  </a:r>
                  <a:endParaRPr lang="fr-FR" sz="11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3" name="Groupe 32"/>
              <p:cNvGrpSpPr/>
              <p:nvPr/>
            </p:nvGrpSpPr>
            <p:grpSpPr>
              <a:xfrm>
                <a:off x="9144000" y="-402310"/>
                <a:ext cx="1467610" cy="261610"/>
                <a:chOff x="1334981" y="6924675"/>
                <a:chExt cx="1467610" cy="261610"/>
              </a:xfrm>
            </p:grpSpPr>
            <p:sp>
              <p:nvSpPr>
                <p:cNvPr id="4" name="Ellipse 3"/>
                <p:cNvSpPr/>
                <p:nvPr/>
              </p:nvSpPr>
              <p:spPr>
                <a:xfrm>
                  <a:off x="1334981" y="7006368"/>
                  <a:ext cx="108000" cy="108000"/>
                </a:xfrm>
                <a:prstGeom prst="ellipse">
                  <a:avLst/>
                </a:prstGeom>
                <a:solidFill>
                  <a:srgbClr val="FDE72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" name="ZoneTexte 23"/>
                <p:cNvSpPr txBox="1"/>
                <p:nvPr/>
              </p:nvSpPr>
              <p:spPr>
                <a:xfrm>
                  <a:off x="1395357" y="6924675"/>
                  <a:ext cx="140723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b="1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Deep</a:t>
                  </a:r>
                  <a:r>
                    <a:rPr lang="fr-FR" sz="11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fr-FR" sz="1100" b="1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slope</a:t>
                  </a:r>
                  <a:r>
                    <a:rPr lang="fr-FR" sz="11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endParaRPr lang="fr-FR" sz="11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7" name="ZoneTexte 36"/>
              <p:cNvSpPr txBox="1"/>
              <p:nvPr/>
            </p:nvSpPr>
            <p:spPr>
              <a:xfrm>
                <a:off x="9059918" y="-711037"/>
                <a:ext cx="834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Habitat</a:t>
                </a:r>
                <a:endParaRPr lang="fr-FR" sz="1400" b="1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Groupe 38"/>
            <p:cNvGrpSpPr/>
            <p:nvPr/>
          </p:nvGrpSpPr>
          <p:grpSpPr>
            <a:xfrm>
              <a:off x="9059917" y="3614074"/>
              <a:ext cx="2045532" cy="1288809"/>
              <a:chOff x="9059917" y="3614074"/>
              <a:chExt cx="2045532" cy="1288809"/>
            </a:xfrm>
          </p:grpSpPr>
          <p:grpSp>
            <p:nvGrpSpPr>
              <p:cNvPr id="27" name="Groupe 26"/>
              <p:cNvGrpSpPr/>
              <p:nvPr/>
            </p:nvGrpSpPr>
            <p:grpSpPr>
              <a:xfrm>
                <a:off x="9144000" y="3972307"/>
                <a:ext cx="1568476" cy="261610"/>
                <a:chOff x="5354291" y="6933495"/>
                <a:chExt cx="1568476" cy="261610"/>
              </a:xfrm>
            </p:grpSpPr>
            <p:sp>
              <p:nvSpPr>
                <p:cNvPr id="7" name="Triangle isocèle 6"/>
                <p:cNvSpPr/>
                <p:nvPr/>
              </p:nvSpPr>
              <p:spPr>
                <a:xfrm>
                  <a:off x="5354291" y="7006368"/>
                  <a:ext cx="108000" cy="1080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" name="ZoneTexte 25"/>
                <p:cNvSpPr txBox="1"/>
                <p:nvPr/>
              </p:nvSpPr>
              <p:spPr>
                <a:xfrm>
                  <a:off x="5462291" y="6933495"/>
                  <a:ext cx="146047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BRUVS </a:t>
                  </a:r>
                  <a:r>
                    <a:rPr lang="fr-FR" sz="1100" b="1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samples</a:t>
                  </a:r>
                  <a:endParaRPr lang="fr-FR" sz="11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1" name="Groupe 30"/>
              <p:cNvGrpSpPr/>
              <p:nvPr/>
            </p:nvGrpSpPr>
            <p:grpSpPr>
              <a:xfrm>
                <a:off x="9144000" y="4306790"/>
                <a:ext cx="1940723" cy="261610"/>
                <a:chOff x="5354291" y="7150807"/>
                <a:chExt cx="1940723" cy="261610"/>
              </a:xfrm>
            </p:grpSpPr>
            <p:sp>
              <p:nvSpPr>
                <p:cNvPr id="25" name="Ellipse 24"/>
                <p:cNvSpPr/>
                <p:nvPr/>
              </p:nvSpPr>
              <p:spPr>
                <a:xfrm>
                  <a:off x="5354291" y="7227612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" name="ZoneTexte 27"/>
                <p:cNvSpPr txBox="1"/>
                <p:nvPr/>
              </p:nvSpPr>
              <p:spPr>
                <a:xfrm>
                  <a:off x="5462291" y="7150807"/>
                  <a:ext cx="183272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eDNA </a:t>
                  </a:r>
                  <a:r>
                    <a:rPr lang="fr-FR" sz="1100" b="1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samples</a:t>
                  </a:r>
                  <a:endParaRPr lang="fr-FR" sz="11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2" name="Groupe 31"/>
              <p:cNvGrpSpPr/>
              <p:nvPr/>
            </p:nvGrpSpPr>
            <p:grpSpPr>
              <a:xfrm>
                <a:off x="9144000" y="4641273"/>
                <a:ext cx="1961449" cy="261610"/>
                <a:chOff x="6974243" y="6933495"/>
                <a:chExt cx="1961449" cy="261610"/>
              </a:xfrm>
            </p:grpSpPr>
            <p:sp>
              <p:nvSpPr>
                <p:cNvPr id="29" name="Ellipse 28"/>
                <p:cNvSpPr/>
                <p:nvPr/>
              </p:nvSpPr>
              <p:spPr>
                <a:xfrm>
                  <a:off x="6974243" y="7028300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" name="ZoneTexte 29"/>
                <p:cNvSpPr txBox="1"/>
                <p:nvPr/>
              </p:nvSpPr>
              <p:spPr>
                <a:xfrm>
                  <a:off x="7040222" y="6933495"/>
                  <a:ext cx="189547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b="1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Acoustic</a:t>
                  </a:r>
                  <a:r>
                    <a:rPr lang="fr-FR" sz="11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fr-FR" sz="1100" b="1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recordings</a:t>
                  </a:r>
                  <a:endParaRPr lang="fr-FR" sz="11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8" name="ZoneTexte 37"/>
              <p:cNvSpPr txBox="1"/>
              <p:nvPr/>
            </p:nvSpPr>
            <p:spPr>
              <a:xfrm>
                <a:off x="9059917" y="3614074"/>
                <a:ext cx="13032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Sample type</a:t>
                </a:r>
                <a:endParaRPr lang="fr-FR" sz="1400" b="1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551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16695" y="236723"/>
            <a:ext cx="8814942" cy="5853374"/>
            <a:chOff x="116695" y="236723"/>
            <a:chExt cx="8814942" cy="5853374"/>
          </a:xfrm>
        </p:grpSpPr>
        <p:grpSp>
          <p:nvGrpSpPr>
            <p:cNvPr id="4" name="Groupe 3"/>
            <p:cNvGrpSpPr/>
            <p:nvPr/>
          </p:nvGrpSpPr>
          <p:grpSpPr>
            <a:xfrm>
              <a:off x="116695" y="236723"/>
              <a:ext cx="8814942" cy="5853374"/>
              <a:chOff x="116695" y="236723"/>
              <a:chExt cx="8814942" cy="5853374"/>
            </a:xfrm>
          </p:grpSpPr>
          <p:grpSp>
            <p:nvGrpSpPr>
              <p:cNvPr id="5" name="Groupe 4"/>
              <p:cNvGrpSpPr/>
              <p:nvPr/>
            </p:nvGrpSpPr>
            <p:grpSpPr>
              <a:xfrm>
                <a:off x="116695" y="236723"/>
                <a:ext cx="8814942" cy="5853374"/>
                <a:chOff x="116695" y="236723"/>
                <a:chExt cx="8814942" cy="5853374"/>
              </a:xfrm>
            </p:grpSpPr>
            <p:pic>
              <p:nvPicPr>
                <p:cNvPr id="11" name="Image 10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989" b="40455"/>
                <a:stretch/>
              </p:blipFill>
              <p:spPr>
                <a:xfrm>
                  <a:off x="4289054" y="295009"/>
                  <a:ext cx="4642583" cy="2663778"/>
                </a:xfrm>
                <a:prstGeom prst="rect">
                  <a:avLst/>
                </a:prstGeom>
              </p:spPr>
            </p:pic>
            <p:grpSp>
              <p:nvGrpSpPr>
                <p:cNvPr id="12" name="Groupe 11"/>
                <p:cNvGrpSpPr/>
                <p:nvPr/>
              </p:nvGrpSpPr>
              <p:grpSpPr>
                <a:xfrm>
                  <a:off x="116695" y="236723"/>
                  <a:ext cx="4519178" cy="5853374"/>
                  <a:chOff x="4458236" y="16954"/>
                  <a:chExt cx="4519178" cy="5853374"/>
                </a:xfrm>
              </p:grpSpPr>
              <p:grpSp>
                <p:nvGrpSpPr>
                  <p:cNvPr id="18" name="Groupe 17"/>
                  <p:cNvGrpSpPr/>
                  <p:nvPr/>
                </p:nvGrpSpPr>
                <p:grpSpPr>
                  <a:xfrm>
                    <a:off x="4458236" y="90756"/>
                    <a:ext cx="252000" cy="369332"/>
                    <a:chOff x="4471834" y="58162"/>
                    <a:chExt cx="252000" cy="369332"/>
                  </a:xfrm>
                </p:grpSpPr>
                <p:sp>
                  <p:nvSpPr>
                    <p:cNvPr id="59" name="Ellipse 58"/>
                    <p:cNvSpPr/>
                    <p:nvPr/>
                  </p:nvSpPr>
                  <p:spPr>
                    <a:xfrm>
                      <a:off x="4471834" y="116828"/>
                      <a:ext cx="252000" cy="2520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60" name="ZoneTexte 59"/>
                    <p:cNvSpPr txBox="1"/>
                    <p:nvPr/>
                  </p:nvSpPr>
                  <p:spPr>
                    <a:xfrm>
                      <a:off x="4481732" y="58162"/>
                      <a:ext cx="11107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p:txBody>
                </p:sp>
              </p:grpSp>
              <p:grpSp>
                <p:nvGrpSpPr>
                  <p:cNvPr id="19" name="Groupe 18"/>
                  <p:cNvGrpSpPr/>
                  <p:nvPr/>
                </p:nvGrpSpPr>
                <p:grpSpPr>
                  <a:xfrm>
                    <a:off x="4458236" y="16954"/>
                    <a:ext cx="4519178" cy="5853374"/>
                    <a:chOff x="4458236" y="16954"/>
                    <a:chExt cx="4519178" cy="5853374"/>
                  </a:xfrm>
                </p:grpSpPr>
                <p:sp>
                  <p:nvSpPr>
                    <p:cNvPr id="20" name="ZoneTexte 19"/>
                    <p:cNvSpPr txBox="1"/>
                    <p:nvPr/>
                  </p:nvSpPr>
                  <p:spPr>
                    <a:xfrm>
                      <a:off x="4961052" y="16954"/>
                      <a:ext cx="395752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400" dirty="0" err="1" smtClean="0"/>
                        <a:t>Sampling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seamounts</a:t>
                      </a:r>
                      <a:r>
                        <a:rPr lang="fr-FR" sz="1400" dirty="0" smtClean="0"/>
                        <a:t>, </a:t>
                      </a:r>
                      <a:r>
                        <a:rPr lang="fr-FR" sz="1400" dirty="0" err="1" smtClean="0"/>
                        <a:t>deep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slopes</a:t>
                      </a:r>
                      <a:r>
                        <a:rPr lang="fr-FR" sz="1400" dirty="0" smtClean="0"/>
                        <a:t> and </a:t>
                      </a:r>
                      <a:r>
                        <a:rPr lang="fr-FR" sz="1400" dirty="0" err="1" smtClean="0"/>
                        <a:t>pelagic</a:t>
                      </a:r>
                      <a:r>
                        <a:rPr lang="fr-FR" sz="1400" dirty="0" smtClean="0"/>
                        <a:t> areas </a:t>
                      </a:r>
                      <a:r>
                        <a:rPr lang="fr-FR" sz="1400" dirty="0" err="1" smtClean="0"/>
                        <a:t>with</a:t>
                      </a:r>
                      <a:r>
                        <a:rPr lang="fr-FR" sz="1400" dirty="0"/>
                        <a:t> BRUVS</a:t>
                      </a:r>
                      <a:r>
                        <a:rPr lang="fr-FR" sz="1400" dirty="0" smtClean="0"/>
                        <a:t>, eDNA </a:t>
                      </a:r>
                      <a:r>
                        <a:rPr lang="fr-FR" sz="1400" dirty="0"/>
                        <a:t>and echosounder</a:t>
                      </a:r>
                    </a:p>
                  </p:txBody>
                </p:sp>
                <p:cxnSp>
                  <p:nvCxnSpPr>
                    <p:cNvPr id="21" name="Connecteur droit avec flèche 20"/>
                    <p:cNvCxnSpPr/>
                    <p:nvPr/>
                  </p:nvCxnSpPr>
                  <p:spPr>
                    <a:xfrm flipH="1">
                      <a:off x="6254496" y="903610"/>
                      <a:ext cx="248717" cy="34728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Connecteur droit avec flèche 21"/>
                    <p:cNvCxnSpPr/>
                    <p:nvPr/>
                  </p:nvCxnSpPr>
                  <p:spPr>
                    <a:xfrm>
                      <a:off x="7191913" y="903610"/>
                      <a:ext cx="335049" cy="34728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" name="ZoneTexte 22"/>
                    <p:cNvSpPr txBox="1"/>
                    <p:nvPr/>
                  </p:nvSpPr>
                  <p:spPr>
                    <a:xfrm>
                      <a:off x="4799669" y="1305359"/>
                      <a:ext cx="2026310" cy="1107996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accent2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 err="1" smtClean="0"/>
                        <a:t>Benthic</a:t>
                      </a:r>
                      <a:r>
                        <a:rPr lang="fr-FR" sz="1100" dirty="0" smtClean="0"/>
                        <a:t> </a:t>
                      </a:r>
                      <a:r>
                        <a:rPr lang="fr-FR" sz="1100" dirty="0" err="1" smtClean="0"/>
                        <a:t>species</a:t>
                      </a:r>
                      <a:r>
                        <a:rPr lang="fr-FR" sz="1100" dirty="0" smtClean="0"/>
                        <a:t> </a:t>
                      </a:r>
                      <a:r>
                        <a:rPr lang="fr-FR" sz="1100" dirty="0" err="1" smtClean="0"/>
                        <a:t>richness</a:t>
                      </a:r>
                      <a:r>
                        <a:rPr lang="fr-FR" sz="1100" dirty="0" smtClean="0"/>
                        <a:t>, </a:t>
                      </a:r>
                      <a:r>
                        <a:rPr lang="fr-FR" sz="1100" dirty="0" err="1" smtClean="0"/>
                        <a:t>abundance</a:t>
                      </a:r>
                      <a:r>
                        <a:rPr lang="fr-FR" sz="1100" dirty="0" smtClean="0"/>
                        <a:t>, </a:t>
                      </a:r>
                      <a:r>
                        <a:rPr lang="fr-FR" sz="1100" dirty="0" err="1" smtClean="0"/>
                        <a:t>biomass</a:t>
                      </a:r>
                      <a:r>
                        <a:rPr lang="fr-FR" sz="1100" dirty="0" smtClean="0"/>
                        <a:t> (BRUVS)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 smtClean="0"/>
                        <a:t>eDNA </a:t>
                      </a:r>
                      <a:r>
                        <a:rPr lang="fr-FR" sz="1100" dirty="0" err="1" smtClean="0"/>
                        <a:t>benthic</a:t>
                      </a:r>
                      <a:r>
                        <a:rPr lang="fr-FR" sz="1100" dirty="0" smtClean="0"/>
                        <a:t> and </a:t>
                      </a:r>
                      <a:r>
                        <a:rPr lang="fr-FR" sz="1100" dirty="0" err="1" smtClean="0"/>
                        <a:t>pelagic</a:t>
                      </a:r>
                      <a:r>
                        <a:rPr lang="fr-FR" sz="1100" dirty="0" smtClean="0"/>
                        <a:t> MOTU </a:t>
                      </a:r>
                      <a:r>
                        <a:rPr lang="fr-FR" sz="1100" dirty="0" err="1" smtClean="0"/>
                        <a:t>richness</a:t>
                      </a:r>
                      <a:endParaRPr lang="fr-FR" sz="1100" dirty="0" smtClean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 err="1" smtClean="0"/>
                        <a:t>Benthic</a:t>
                      </a:r>
                      <a:r>
                        <a:rPr lang="fr-FR" sz="1100" dirty="0" smtClean="0"/>
                        <a:t> and </a:t>
                      </a:r>
                      <a:r>
                        <a:rPr lang="fr-FR" sz="1100" dirty="0" err="1" smtClean="0"/>
                        <a:t>pelagic</a:t>
                      </a:r>
                      <a:r>
                        <a:rPr lang="fr-FR" sz="1100" dirty="0" smtClean="0"/>
                        <a:t> </a:t>
                      </a:r>
                      <a:r>
                        <a:rPr lang="fr-FR" sz="1100" dirty="0" err="1" smtClean="0"/>
                        <a:t>acoustic</a:t>
                      </a:r>
                      <a:r>
                        <a:rPr lang="fr-FR" sz="1100" dirty="0" smtClean="0"/>
                        <a:t> </a:t>
                      </a:r>
                      <a:r>
                        <a:rPr lang="fr-FR" sz="1100" dirty="0" err="1" smtClean="0"/>
                        <a:t>biomass</a:t>
                      </a:r>
                      <a:endParaRPr lang="fr-FR" sz="1100" dirty="0"/>
                    </a:p>
                  </p:txBody>
                </p:sp>
                <p:sp>
                  <p:nvSpPr>
                    <p:cNvPr id="24" name="ZoneTexte 23"/>
                    <p:cNvSpPr txBox="1"/>
                    <p:nvPr/>
                  </p:nvSpPr>
                  <p:spPr>
                    <a:xfrm>
                      <a:off x="7032806" y="1305359"/>
                      <a:ext cx="1783459" cy="1107996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accent6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 err="1" smtClean="0"/>
                        <a:t>Abundance</a:t>
                      </a:r>
                      <a:r>
                        <a:rPr lang="fr-FR" sz="1100" dirty="0" smtClean="0"/>
                        <a:t> of </a:t>
                      </a:r>
                      <a:r>
                        <a:rPr lang="fr-FR" sz="1100" dirty="0" err="1" smtClean="0"/>
                        <a:t>most</a:t>
                      </a:r>
                      <a:r>
                        <a:rPr lang="fr-FR" sz="1100" dirty="0" smtClean="0"/>
                        <a:t> occurrent </a:t>
                      </a:r>
                      <a:r>
                        <a:rPr lang="fr-FR" sz="1100" dirty="0" err="1" smtClean="0"/>
                        <a:t>species</a:t>
                      </a:r>
                      <a:r>
                        <a:rPr lang="fr-FR" sz="1100" dirty="0" smtClean="0"/>
                        <a:t> (BRUVS)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 smtClean="0"/>
                        <a:t>eDNA </a:t>
                      </a:r>
                      <a:r>
                        <a:rPr lang="fr-FR" sz="1100" dirty="0" err="1" smtClean="0"/>
                        <a:t>read</a:t>
                      </a:r>
                      <a:r>
                        <a:rPr lang="fr-FR" sz="1100" dirty="0" smtClean="0"/>
                        <a:t> </a:t>
                      </a:r>
                      <a:r>
                        <a:rPr lang="fr-FR" sz="1100" dirty="0" err="1" smtClean="0"/>
                        <a:t>abundance</a:t>
                      </a:r>
                      <a:r>
                        <a:rPr lang="fr-FR" sz="1100" dirty="0" smtClean="0"/>
                        <a:t> of </a:t>
                      </a:r>
                      <a:r>
                        <a:rPr lang="fr-FR" sz="1100" dirty="0" err="1" smtClean="0"/>
                        <a:t>most</a:t>
                      </a:r>
                      <a:r>
                        <a:rPr lang="fr-FR" sz="1100" dirty="0" smtClean="0"/>
                        <a:t> occurrent MOTUs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fr-FR" sz="1100" dirty="0"/>
                    </a:p>
                  </p:txBody>
                </p:sp>
                <p:cxnSp>
                  <p:nvCxnSpPr>
                    <p:cNvPr id="25" name="Connecteur droit avec flèche 24"/>
                    <p:cNvCxnSpPr>
                      <a:stCxn id="23" idx="2"/>
                      <a:endCxn id="27" idx="0"/>
                    </p:cNvCxnSpPr>
                    <p:nvPr/>
                  </p:nvCxnSpPr>
                  <p:spPr>
                    <a:xfrm>
                      <a:off x="5812824" y="2413355"/>
                      <a:ext cx="0" cy="29434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Connecteur droit avec flèche 25"/>
                    <p:cNvCxnSpPr>
                      <a:stCxn id="24" idx="2"/>
                      <a:endCxn id="28" idx="0"/>
                    </p:cNvCxnSpPr>
                    <p:nvPr/>
                  </p:nvCxnSpPr>
                  <p:spPr>
                    <a:xfrm flipH="1">
                      <a:off x="7924535" y="2413355"/>
                      <a:ext cx="1" cy="29434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ZoneTexte 26"/>
                    <p:cNvSpPr txBox="1"/>
                    <p:nvPr/>
                  </p:nvSpPr>
                  <p:spPr>
                    <a:xfrm>
                      <a:off x="4961052" y="2707700"/>
                      <a:ext cx="1703544" cy="307777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400" dirty="0" err="1" smtClean="0"/>
                        <a:t>Modelling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with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BRTs</a:t>
                      </a:r>
                      <a:r>
                        <a:rPr lang="fr-FR" sz="1400" dirty="0" smtClean="0"/>
                        <a:t> </a:t>
                      </a:r>
                      <a:endParaRPr lang="fr-FR" sz="1400" dirty="0"/>
                    </a:p>
                  </p:txBody>
                </p:sp>
                <p:sp>
                  <p:nvSpPr>
                    <p:cNvPr id="28" name="ZoneTexte 27"/>
                    <p:cNvSpPr txBox="1"/>
                    <p:nvPr/>
                  </p:nvSpPr>
                  <p:spPr>
                    <a:xfrm>
                      <a:off x="7008893" y="2707700"/>
                      <a:ext cx="1831284" cy="307777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400" dirty="0" err="1" smtClean="0"/>
                        <a:t>Modelling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with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GJAMs</a:t>
                      </a:r>
                      <a:r>
                        <a:rPr lang="fr-FR" sz="1400" dirty="0" smtClean="0"/>
                        <a:t> </a:t>
                      </a:r>
                      <a:endParaRPr lang="fr-FR" sz="1400" dirty="0"/>
                    </a:p>
                  </p:txBody>
                </p:sp>
                <p:cxnSp>
                  <p:nvCxnSpPr>
                    <p:cNvPr id="29" name="Connecteur droit avec flèche 28"/>
                    <p:cNvCxnSpPr>
                      <a:stCxn id="27" idx="2"/>
                      <a:endCxn id="30" idx="0"/>
                    </p:cNvCxnSpPr>
                    <p:nvPr/>
                  </p:nvCxnSpPr>
                  <p:spPr>
                    <a:xfrm flipH="1">
                      <a:off x="5812823" y="3015477"/>
                      <a:ext cx="1" cy="43308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" name="ZoneTexte 29"/>
                    <p:cNvSpPr txBox="1"/>
                    <p:nvPr/>
                  </p:nvSpPr>
                  <p:spPr>
                    <a:xfrm>
                      <a:off x="4808984" y="3448564"/>
                      <a:ext cx="2007677" cy="6463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2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200" dirty="0" err="1" smtClean="0"/>
                        <a:t>Prediction</a:t>
                      </a:r>
                      <a:r>
                        <a:rPr lang="fr-FR" sz="1200" dirty="0" smtClean="0"/>
                        <a:t> of </a:t>
                      </a:r>
                      <a:r>
                        <a:rPr lang="fr-FR" sz="1200" dirty="0" err="1" smtClean="0"/>
                        <a:t>each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integrated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metric</a:t>
                      </a:r>
                      <a:r>
                        <a:rPr lang="fr-FR" sz="1200" dirty="0" smtClean="0"/>
                        <a:t> in 3 </a:t>
                      </a:r>
                      <a:r>
                        <a:rPr lang="fr-FR" sz="1200" dirty="0" err="1" smtClean="0"/>
                        <a:t>depth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layers</a:t>
                      </a:r>
                      <a:r>
                        <a:rPr lang="fr-FR" sz="1200" dirty="0" smtClean="0"/>
                        <a:t> </a:t>
                      </a:r>
                    </a:p>
                    <a:p>
                      <a:pPr algn="ctr"/>
                      <a:r>
                        <a:rPr lang="fr-FR" sz="1200" dirty="0" smtClean="0"/>
                        <a:t>(0-200, 200-400, 400-600)</a:t>
                      </a:r>
                      <a:endParaRPr lang="fr-FR" sz="1200" dirty="0"/>
                    </a:p>
                  </p:txBody>
                </p:sp>
                <p:sp>
                  <p:nvSpPr>
                    <p:cNvPr id="31" name="ZoneTexte 30"/>
                    <p:cNvSpPr txBox="1"/>
                    <p:nvPr/>
                  </p:nvSpPr>
                  <p:spPr>
                    <a:xfrm>
                      <a:off x="6871655" y="3448563"/>
                      <a:ext cx="2105759" cy="6463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6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200" dirty="0" err="1" smtClean="0"/>
                        <a:t>Prediction</a:t>
                      </a:r>
                      <a:r>
                        <a:rPr lang="fr-FR" sz="1200" dirty="0" smtClean="0"/>
                        <a:t> of </a:t>
                      </a:r>
                      <a:r>
                        <a:rPr lang="fr-FR" sz="1200" dirty="0" err="1" smtClean="0"/>
                        <a:t>individual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species</a:t>
                      </a:r>
                      <a:r>
                        <a:rPr lang="fr-FR" sz="1200" dirty="0" smtClean="0"/>
                        <a:t> and MOTUs in 3 </a:t>
                      </a:r>
                      <a:r>
                        <a:rPr lang="fr-FR" sz="1200" dirty="0" err="1" smtClean="0"/>
                        <a:t>depth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layers</a:t>
                      </a:r>
                      <a:r>
                        <a:rPr lang="fr-FR" sz="1200" dirty="0" smtClean="0"/>
                        <a:t> </a:t>
                      </a:r>
                    </a:p>
                    <a:p>
                      <a:pPr algn="ctr"/>
                      <a:r>
                        <a:rPr lang="fr-FR" sz="1200" dirty="0" smtClean="0"/>
                        <a:t>(0-200, 200-400, 400-600)</a:t>
                      </a:r>
                      <a:endParaRPr lang="fr-FR" sz="1200" dirty="0"/>
                    </a:p>
                  </p:txBody>
                </p:sp>
                <p:cxnSp>
                  <p:nvCxnSpPr>
                    <p:cNvPr id="32" name="Connecteur droit avec flèche 31"/>
                    <p:cNvCxnSpPr>
                      <a:stCxn id="28" idx="2"/>
                      <a:endCxn id="31" idx="0"/>
                    </p:cNvCxnSpPr>
                    <p:nvPr/>
                  </p:nvCxnSpPr>
                  <p:spPr>
                    <a:xfrm>
                      <a:off x="7924535" y="3015477"/>
                      <a:ext cx="0" cy="43308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3" name="Groupe 32"/>
                    <p:cNvGrpSpPr/>
                    <p:nvPr/>
                  </p:nvGrpSpPr>
                  <p:grpSpPr>
                    <a:xfrm>
                      <a:off x="4458236" y="2676922"/>
                      <a:ext cx="252000" cy="369332"/>
                      <a:chOff x="4467418" y="40502"/>
                      <a:chExt cx="252000" cy="369332"/>
                    </a:xfrm>
                  </p:grpSpPr>
                  <p:sp>
                    <p:nvSpPr>
                      <p:cNvPr id="57" name="Ellipse 56"/>
                      <p:cNvSpPr/>
                      <p:nvPr/>
                    </p:nvSpPr>
                    <p:spPr>
                      <a:xfrm>
                        <a:off x="4467418" y="103855"/>
                        <a:ext cx="252000" cy="252000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8" name="ZoneTexte 57"/>
                      <p:cNvSpPr txBox="1"/>
                      <p:nvPr/>
                    </p:nvSpPr>
                    <p:spPr>
                      <a:xfrm>
                        <a:off x="4482344" y="40502"/>
                        <a:ext cx="11107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fr-FR" dirty="0" smtClean="0"/>
                          <a:t>2</a:t>
                        </a:r>
                        <a:endParaRPr lang="fr-FR" dirty="0"/>
                      </a:p>
                    </p:txBody>
                  </p:sp>
                </p:grpSp>
                <p:grpSp>
                  <p:nvGrpSpPr>
                    <p:cNvPr id="34" name="Groupe 33"/>
                    <p:cNvGrpSpPr/>
                    <p:nvPr/>
                  </p:nvGrpSpPr>
                  <p:grpSpPr>
                    <a:xfrm>
                      <a:off x="4769294" y="4390728"/>
                      <a:ext cx="2047367" cy="1478752"/>
                      <a:chOff x="4547460" y="4185666"/>
                      <a:chExt cx="1927082" cy="1391874"/>
                    </a:xfrm>
                  </p:grpSpPr>
                  <p:grpSp>
                    <p:nvGrpSpPr>
                      <p:cNvPr id="48" name="Groupe 47"/>
                      <p:cNvGrpSpPr/>
                      <p:nvPr/>
                    </p:nvGrpSpPr>
                    <p:grpSpPr>
                      <a:xfrm>
                        <a:off x="4864927" y="4185666"/>
                        <a:ext cx="1609615" cy="999070"/>
                        <a:chOff x="397976" y="3015480"/>
                        <a:chExt cx="4103463" cy="2546973"/>
                      </a:xfrm>
                    </p:grpSpPr>
                    <p:sp>
                      <p:nvSpPr>
                        <p:cNvPr id="55" name="Rectangle 54"/>
                        <p:cNvSpPr/>
                        <p:nvPr/>
                      </p:nvSpPr>
                      <p:spPr>
                        <a:xfrm>
                          <a:off x="431597" y="3108961"/>
                          <a:ext cx="3986784" cy="245059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pic>
                      <p:nvPicPr>
                        <p:cNvPr id="56" name="Image 55"/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5446" r="49678" b="62862"/>
                        <a:stretch/>
                      </p:blipFill>
                      <p:spPr>
                        <a:xfrm>
                          <a:off x="397976" y="3015480"/>
                          <a:ext cx="4103463" cy="2546973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49" name="Groupe 48"/>
                      <p:cNvGrpSpPr/>
                      <p:nvPr/>
                    </p:nvGrpSpPr>
                    <p:grpSpPr>
                      <a:xfrm>
                        <a:off x="4769239" y="4329758"/>
                        <a:ext cx="1609615" cy="999070"/>
                        <a:chOff x="397976" y="3015480"/>
                        <a:chExt cx="4103463" cy="2546973"/>
                      </a:xfrm>
                    </p:grpSpPr>
                    <p:sp>
                      <p:nvSpPr>
                        <p:cNvPr id="53" name="Rectangle 52"/>
                        <p:cNvSpPr/>
                        <p:nvPr/>
                      </p:nvSpPr>
                      <p:spPr>
                        <a:xfrm>
                          <a:off x="431597" y="3108961"/>
                          <a:ext cx="3986784" cy="245059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pic>
                      <p:nvPicPr>
                        <p:cNvPr id="54" name="Image 53"/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5446" r="49678" b="62862"/>
                        <a:stretch/>
                      </p:blipFill>
                      <p:spPr>
                        <a:xfrm>
                          <a:off x="397976" y="3015480"/>
                          <a:ext cx="4103463" cy="2546973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50" name="Groupe 49"/>
                      <p:cNvGrpSpPr/>
                      <p:nvPr/>
                    </p:nvGrpSpPr>
                    <p:grpSpPr>
                      <a:xfrm>
                        <a:off x="4547460" y="4490161"/>
                        <a:ext cx="1721666" cy="1087379"/>
                        <a:chOff x="112322" y="3015477"/>
                        <a:chExt cx="4389120" cy="2772103"/>
                      </a:xfrm>
                    </p:grpSpPr>
                    <p:sp>
                      <p:nvSpPr>
                        <p:cNvPr id="51" name="Rectangle 50"/>
                        <p:cNvSpPr/>
                        <p:nvPr/>
                      </p:nvSpPr>
                      <p:spPr>
                        <a:xfrm>
                          <a:off x="431597" y="3108961"/>
                          <a:ext cx="3986784" cy="245059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pic>
                      <p:nvPicPr>
                        <p:cNvPr id="52" name="Image 51"/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2321" r="49679" b="59579"/>
                        <a:stretch/>
                      </p:blipFill>
                      <p:spPr>
                        <a:xfrm>
                          <a:off x="112322" y="3015477"/>
                          <a:ext cx="4389120" cy="2772103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35" name="Groupe 34"/>
                    <p:cNvGrpSpPr/>
                    <p:nvPr/>
                  </p:nvGrpSpPr>
                  <p:grpSpPr>
                    <a:xfrm>
                      <a:off x="6929014" y="4390728"/>
                      <a:ext cx="2048400" cy="1479600"/>
                      <a:chOff x="6929014" y="4372110"/>
                      <a:chExt cx="2048400" cy="1479600"/>
                    </a:xfrm>
                  </p:grpSpPr>
                  <p:grpSp>
                    <p:nvGrpSpPr>
                      <p:cNvPr id="39" name="Groupe 38"/>
                      <p:cNvGrpSpPr/>
                      <p:nvPr/>
                    </p:nvGrpSpPr>
                    <p:grpSpPr>
                      <a:xfrm>
                        <a:off x="7242188" y="4372110"/>
                        <a:ext cx="1735226" cy="1141479"/>
                        <a:chOff x="202754" y="3567408"/>
                        <a:chExt cx="2902719" cy="1911677"/>
                      </a:xfrm>
                    </p:grpSpPr>
                    <p:sp>
                      <p:nvSpPr>
                        <p:cNvPr id="46" name="Rectangle 45"/>
                        <p:cNvSpPr/>
                        <p:nvPr/>
                      </p:nvSpPr>
                      <p:spPr>
                        <a:xfrm>
                          <a:off x="241402" y="3782836"/>
                          <a:ext cx="2779776" cy="169624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pic>
                      <p:nvPicPr>
                        <p:cNvPr id="47" name="Image 46"/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4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5440" t="49438" r="49678" b="12379"/>
                        <a:stretch/>
                      </p:blipFill>
                      <p:spPr>
                        <a:xfrm>
                          <a:off x="202754" y="3567408"/>
                          <a:ext cx="2902719" cy="1852131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40" name="Groupe 39"/>
                      <p:cNvGrpSpPr/>
                      <p:nvPr/>
                    </p:nvGrpSpPr>
                    <p:grpSpPr>
                      <a:xfrm>
                        <a:off x="7149119" y="4510172"/>
                        <a:ext cx="1734836" cy="1112438"/>
                        <a:chOff x="668484" y="4029809"/>
                        <a:chExt cx="1735226" cy="1105924"/>
                      </a:xfrm>
                    </p:grpSpPr>
                    <p:sp>
                      <p:nvSpPr>
                        <p:cNvPr id="44" name="Rectangle 43"/>
                        <p:cNvSpPr/>
                        <p:nvPr/>
                      </p:nvSpPr>
                      <p:spPr>
                        <a:xfrm>
                          <a:off x="688323" y="4080558"/>
                          <a:ext cx="1661732" cy="101284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pic>
                      <p:nvPicPr>
                        <p:cNvPr id="45" name="Image 44"/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5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5440" t="49438" r="49678" b="12379"/>
                        <a:stretch/>
                      </p:blipFill>
                      <p:spPr>
                        <a:xfrm>
                          <a:off x="668484" y="4029809"/>
                          <a:ext cx="1735226" cy="1105924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41" name="Groupe 40"/>
                      <p:cNvGrpSpPr/>
                      <p:nvPr/>
                    </p:nvGrpSpPr>
                    <p:grpSpPr>
                      <a:xfrm>
                        <a:off x="6929014" y="4649233"/>
                        <a:ext cx="1861481" cy="1202477"/>
                        <a:chOff x="-3841" y="3662763"/>
                        <a:chExt cx="3113921" cy="2013832"/>
                      </a:xfrm>
                    </p:grpSpPr>
                    <p:sp>
                      <p:nvSpPr>
                        <p:cNvPr id="42" name="Rectangle 41"/>
                        <p:cNvSpPr/>
                        <p:nvPr/>
                      </p:nvSpPr>
                      <p:spPr>
                        <a:xfrm>
                          <a:off x="241402" y="3782836"/>
                          <a:ext cx="2779776" cy="169624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pic>
                      <p:nvPicPr>
                        <p:cNvPr id="43" name="Image 42"/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4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2173" t="49438" r="49679" b="9045"/>
                        <a:stretch/>
                      </p:blipFill>
                      <p:spPr>
                        <a:xfrm>
                          <a:off x="-3841" y="3662763"/>
                          <a:ext cx="3113921" cy="2013832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36" name="Groupe 35"/>
                    <p:cNvGrpSpPr/>
                    <p:nvPr/>
                  </p:nvGrpSpPr>
                  <p:grpSpPr>
                    <a:xfrm>
                      <a:off x="4458236" y="3571235"/>
                      <a:ext cx="252000" cy="369332"/>
                      <a:chOff x="6721663" y="9725"/>
                      <a:chExt cx="252000" cy="369332"/>
                    </a:xfrm>
                  </p:grpSpPr>
                  <p:sp>
                    <p:nvSpPr>
                      <p:cNvPr id="37" name="Ellipse 36"/>
                      <p:cNvSpPr/>
                      <p:nvPr/>
                    </p:nvSpPr>
                    <p:spPr>
                      <a:xfrm>
                        <a:off x="6721663" y="74209"/>
                        <a:ext cx="252000" cy="252000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8" name="ZoneTexte 37"/>
                      <p:cNvSpPr txBox="1"/>
                      <p:nvPr/>
                    </p:nvSpPr>
                    <p:spPr>
                      <a:xfrm>
                        <a:off x="6736589" y="9725"/>
                        <a:ext cx="11107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fr-FR" dirty="0" smtClean="0"/>
                          <a:t>3</a:t>
                        </a:r>
                        <a:endParaRPr lang="fr-FR" dirty="0"/>
                      </a:p>
                    </p:txBody>
                  </p:sp>
                </p:grpSp>
              </p:grpSp>
            </p:grpSp>
            <p:cxnSp>
              <p:nvCxnSpPr>
                <p:cNvPr id="13" name="Connecteur droit avec flèche 12"/>
                <p:cNvCxnSpPr/>
                <p:nvPr/>
              </p:nvCxnSpPr>
              <p:spPr>
                <a:xfrm>
                  <a:off x="4824761" y="3991497"/>
                  <a:ext cx="53540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Ellipse 13"/>
                <p:cNvSpPr/>
                <p:nvPr/>
              </p:nvSpPr>
              <p:spPr>
                <a:xfrm>
                  <a:off x="5433798" y="3482983"/>
                  <a:ext cx="252000" cy="252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" name="ZoneTexte 14"/>
                <p:cNvSpPr txBox="1"/>
                <p:nvPr/>
              </p:nvSpPr>
              <p:spPr>
                <a:xfrm>
                  <a:off x="5448724" y="3418499"/>
                  <a:ext cx="1110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4</a:t>
                  </a:r>
                </a:p>
              </p:txBody>
            </p:sp>
            <p:sp>
              <p:nvSpPr>
                <p:cNvPr id="16" name="ZoneTexte 15"/>
                <p:cNvSpPr txBox="1"/>
                <p:nvPr/>
              </p:nvSpPr>
              <p:spPr>
                <a:xfrm>
                  <a:off x="5859846" y="3668332"/>
                  <a:ext cx="2818865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dirty="0" smtClean="0"/>
                    <a:t>3D conservation planning to </a:t>
                  </a:r>
                  <a:r>
                    <a:rPr lang="fr-FR" sz="1400" dirty="0" err="1" smtClean="0"/>
                    <a:t>protect</a:t>
                  </a:r>
                  <a:r>
                    <a:rPr lang="fr-FR" sz="1400" dirty="0" smtClean="0"/>
                    <a:t> 30% of </a:t>
                  </a:r>
                  <a:r>
                    <a:rPr lang="fr-FR" sz="1400" dirty="0" err="1" smtClean="0"/>
                    <a:t>each</a:t>
                  </a:r>
                  <a:r>
                    <a:rPr lang="fr-FR" sz="1400" dirty="0" smtClean="0"/>
                    <a:t> </a:t>
                  </a:r>
                  <a:r>
                    <a:rPr lang="fr-FR" sz="1400" dirty="0" err="1" smtClean="0"/>
                    <a:t>metric</a:t>
                  </a:r>
                  <a:endParaRPr lang="fr-FR" sz="1400" dirty="0"/>
                </a:p>
              </p:txBody>
            </p:sp>
            <p:pic>
              <p:nvPicPr>
                <p:cNvPr id="17" name="Image 16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09" t="41255" r="2437" b="20805"/>
                <a:stretch/>
              </p:blipFill>
              <p:spPr>
                <a:xfrm>
                  <a:off x="5928880" y="4360206"/>
                  <a:ext cx="2680796" cy="1687551"/>
                </a:xfrm>
                <a:prstGeom prst="rect">
                  <a:avLst/>
                </a:prstGeom>
              </p:spPr>
            </p:pic>
          </p:grpSp>
          <p:pic>
            <p:nvPicPr>
              <p:cNvPr id="6" name="Image 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0" b="100000" l="763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665724">
                <a:off x="2314325" y="767352"/>
                <a:ext cx="430379" cy="315392"/>
              </a:xfrm>
              <a:prstGeom prst="rect">
                <a:avLst/>
              </a:prstGeom>
            </p:spPr>
          </p:pic>
          <p:grpSp>
            <p:nvGrpSpPr>
              <p:cNvPr id="7" name="Groupe 6"/>
              <p:cNvGrpSpPr/>
              <p:nvPr/>
            </p:nvGrpSpPr>
            <p:grpSpPr>
              <a:xfrm>
                <a:off x="3060545" y="540783"/>
                <a:ext cx="614346" cy="614346"/>
                <a:chOff x="3154649" y="606659"/>
                <a:chExt cx="614346" cy="614346"/>
              </a:xfrm>
            </p:grpSpPr>
            <p:pic>
              <p:nvPicPr>
                <p:cNvPr id="9" name="Image 8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54649" y="606659"/>
                  <a:ext cx="614346" cy="614346"/>
                </a:xfrm>
                <a:prstGeom prst="rect">
                  <a:avLst/>
                </a:prstGeom>
              </p:spPr>
            </p:pic>
            <p:pic>
              <p:nvPicPr>
                <p:cNvPr id="10" name="Image 9"/>
                <p:cNvPicPr>
                  <a:picLocks noChangeAspect="1"/>
                </p:cNvPicPr>
                <p:nvPr/>
              </p:nvPicPr>
              <p:blipFill>
                <a:blip r:embed="rId10" cstate="print">
                  <a:biLevel thresh="5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3302801" y="937657"/>
                  <a:ext cx="309397" cy="281242"/>
                </a:xfrm>
                <a:prstGeom prst="rect">
                  <a:avLst/>
                </a:prstGeom>
              </p:spPr>
            </p:pic>
          </p:grpSp>
          <p:pic>
            <p:nvPicPr>
              <p:cNvPr id="8" name="Image 7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8121" b="90000" l="10000" r="90000">
                            <a14:foregroundMark x1="36121" y1="24000" x2="36121" y2="24000"/>
                            <a14:foregroundMark x1="54667" y1="21091" x2="54667" y2="2109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8094"/>
              <a:stretch/>
            </p:blipFill>
            <p:spPr>
              <a:xfrm>
                <a:off x="1310203" y="640227"/>
                <a:ext cx="804193" cy="417423"/>
              </a:xfrm>
              <a:prstGeom prst="rect">
                <a:avLst/>
              </a:prstGeom>
            </p:spPr>
          </p:pic>
        </p:grpSp>
        <p:sp>
          <p:nvSpPr>
            <p:cNvPr id="61" name="ZoneTexte 60"/>
            <p:cNvSpPr txBox="1"/>
            <p:nvPr/>
          </p:nvSpPr>
          <p:spPr>
            <a:xfrm rot="3029229">
              <a:off x="7457157" y="1863778"/>
              <a:ext cx="12113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Loyaulty</a:t>
              </a:r>
              <a:r>
                <a:rPr lang="fr-FR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8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island</a:t>
              </a:r>
              <a:r>
                <a:rPr lang="fr-FR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8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ridge</a:t>
              </a:r>
              <a:endParaRPr lang="fr-FR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ZoneTexte 61"/>
            <p:cNvSpPr txBox="1"/>
            <p:nvPr/>
          </p:nvSpPr>
          <p:spPr>
            <a:xfrm rot="1938884">
              <a:off x="5831096" y="1493941"/>
              <a:ext cx="7991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Fairway </a:t>
              </a:r>
              <a:r>
                <a:rPr lang="fr-FR" sz="8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ridge</a:t>
              </a:r>
              <a:endParaRPr lang="fr-FR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ZoneTexte 62"/>
            <p:cNvSpPr txBox="1"/>
            <p:nvPr/>
          </p:nvSpPr>
          <p:spPr>
            <a:xfrm rot="4077008">
              <a:off x="7044304" y="2343567"/>
              <a:ext cx="7991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Norfolk </a:t>
              </a:r>
              <a:r>
                <a:rPr lang="fr-FR" sz="8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ridge</a:t>
              </a:r>
              <a:endParaRPr lang="fr-FR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ZoneTexte 63"/>
            <p:cNvSpPr txBox="1"/>
            <p:nvPr/>
          </p:nvSpPr>
          <p:spPr>
            <a:xfrm rot="4077008">
              <a:off x="4797657" y="1971404"/>
              <a:ext cx="990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Lord Howe </a:t>
              </a:r>
              <a:r>
                <a:rPr lang="fr-FR" sz="8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ridge</a:t>
              </a:r>
              <a:endParaRPr lang="fr-FR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98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0" y="317688"/>
            <a:ext cx="6203288" cy="6166547"/>
            <a:chOff x="0" y="343814"/>
            <a:chExt cx="6203288" cy="6166547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52" t="23484"/>
            <a:stretch/>
          </p:blipFill>
          <p:spPr>
            <a:xfrm>
              <a:off x="1631289" y="1784908"/>
              <a:ext cx="4571999" cy="4725453"/>
            </a:xfrm>
            <a:prstGeom prst="rect">
              <a:avLst/>
            </a:prstGeom>
          </p:spPr>
        </p:pic>
        <p:sp>
          <p:nvSpPr>
            <p:cNvPr id="5" name="ZoneTexte 4"/>
            <p:cNvSpPr txBox="1"/>
            <p:nvPr/>
          </p:nvSpPr>
          <p:spPr>
            <a:xfrm>
              <a:off x="0" y="2574951"/>
              <a:ext cx="1762963" cy="3559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ts val="100"/>
                </a:spcBef>
              </a:pPr>
              <a:r>
                <a:rPr lang="fr-FR" sz="900" b="1" i="1" dirty="0" err="1" smtClean="0">
                  <a:solidFill>
                    <a:schemeClr val="accent6">
                      <a:lumMod val="75000"/>
                    </a:schemeClr>
                  </a:solidFill>
                </a:rPr>
                <a:t>Bodianus</a:t>
              </a:r>
              <a:r>
                <a:rPr lang="fr-FR" sz="900" b="1" i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fr-FR" sz="900" b="1" i="1" dirty="0" err="1" smtClean="0">
                  <a:solidFill>
                    <a:schemeClr val="accent6">
                      <a:lumMod val="75000"/>
                    </a:schemeClr>
                  </a:solidFill>
                </a:rPr>
                <a:t>bimaculatus</a:t>
              </a:r>
              <a:endParaRPr lang="fr-FR" sz="900" b="1" i="1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r">
                <a:spcBef>
                  <a:spcPts val="100"/>
                </a:spcBef>
              </a:pPr>
              <a:r>
                <a:rPr lang="fr-FR" sz="900" b="1" i="1" dirty="0" err="1" smtClean="0">
                  <a:solidFill>
                    <a:schemeClr val="accent6">
                      <a:lumMod val="75000"/>
                    </a:schemeClr>
                  </a:solidFill>
                </a:rPr>
                <a:t>Gymnosarda</a:t>
              </a:r>
              <a:r>
                <a:rPr lang="fr-FR" sz="900" b="1" i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fr-FR" sz="900" b="1" i="1" dirty="0" err="1" smtClean="0">
                  <a:solidFill>
                    <a:schemeClr val="accent6">
                      <a:lumMod val="75000"/>
                    </a:schemeClr>
                  </a:solidFill>
                </a:rPr>
                <a:t>unicolor</a:t>
              </a:r>
              <a:endParaRPr lang="fr-FR" sz="900" b="1" i="1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r">
                <a:spcBef>
                  <a:spcPts val="100"/>
                </a:spcBef>
              </a:pPr>
              <a:r>
                <a:rPr lang="fr-FR" sz="900" b="1" i="1" dirty="0" smtClean="0">
                  <a:solidFill>
                    <a:schemeClr val="accent6">
                      <a:lumMod val="75000"/>
                    </a:schemeClr>
                  </a:solidFill>
                </a:rPr>
                <a:t>Carcharhinus albimarginatus</a:t>
              </a:r>
            </a:p>
            <a:p>
              <a:pPr algn="r">
                <a:spcBef>
                  <a:spcPts val="100"/>
                </a:spcBef>
              </a:pPr>
              <a:r>
                <a:rPr lang="fr-FR" sz="900" b="1" i="1" dirty="0" err="1" smtClean="0">
                  <a:solidFill>
                    <a:schemeClr val="accent6">
                      <a:lumMod val="75000"/>
                    </a:schemeClr>
                  </a:solidFill>
                </a:rPr>
                <a:t>Epinephelus</a:t>
              </a:r>
              <a:r>
                <a:rPr lang="fr-FR" sz="900" b="1" i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fr-FR" sz="900" b="1" i="1" dirty="0" err="1" smtClean="0">
                  <a:solidFill>
                    <a:schemeClr val="accent6">
                      <a:lumMod val="75000"/>
                    </a:schemeClr>
                  </a:solidFill>
                </a:rPr>
                <a:t>morrhua</a:t>
              </a:r>
              <a:endParaRPr lang="fr-FR" sz="900" b="1" i="1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r">
                <a:spcBef>
                  <a:spcPts val="100"/>
                </a:spcBef>
              </a:pPr>
              <a:r>
                <a:rPr lang="fr-FR" sz="900" b="1" i="1" dirty="0" err="1" smtClean="0">
                  <a:solidFill>
                    <a:schemeClr val="accent6">
                      <a:lumMod val="75000"/>
                    </a:schemeClr>
                  </a:solidFill>
                </a:rPr>
                <a:t>Epinephelus</a:t>
              </a:r>
              <a:r>
                <a:rPr lang="fr-FR" sz="900" b="1" i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fr-FR" sz="900" b="1" i="1" dirty="0" err="1" smtClean="0">
                  <a:solidFill>
                    <a:schemeClr val="accent6">
                      <a:lumMod val="75000"/>
                    </a:schemeClr>
                  </a:solidFill>
                </a:rPr>
                <a:t>chlorostigma</a:t>
              </a:r>
              <a:endParaRPr lang="fr-FR" sz="900" b="1" i="1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r">
                <a:spcBef>
                  <a:spcPts val="100"/>
                </a:spcBef>
              </a:pPr>
              <a:r>
                <a:rPr lang="fr-FR" sz="900" b="1" i="1" dirty="0" smtClean="0">
                  <a:solidFill>
                    <a:schemeClr val="accent6">
                      <a:lumMod val="75000"/>
                    </a:schemeClr>
                  </a:solidFill>
                </a:rPr>
                <a:t>Pristipomoides </a:t>
              </a:r>
              <a:r>
                <a:rPr lang="fr-FR" sz="900" b="1" i="1" dirty="0" err="1" smtClean="0">
                  <a:solidFill>
                    <a:schemeClr val="accent6">
                      <a:lumMod val="75000"/>
                    </a:schemeClr>
                  </a:solidFill>
                </a:rPr>
                <a:t>flavipinnis</a:t>
              </a:r>
              <a:endParaRPr lang="fr-FR" sz="900" b="1" i="1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r">
                <a:spcBef>
                  <a:spcPts val="100"/>
                </a:spcBef>
              </a:pPr>
              <a:r>
                <a:rPr lang="fr-FR" sz="900" b="1" i="1" dirty="0" err="1" smtClean="0">
                  <a:solidFill>
                    <a:schemeClr val="accent6">
                      <a:lumMod val="75000"/>
                    </a:schemeClr>
                  </a:solidFill>
                </a:rPr>
                <a:t>Aphareus</a:t>
              </a:r>
              <a:r>
                <a:rPr lang="fr-FR" sz="900" b="1" i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fr-FR" sz="900" b="1" i="1" dirty="0" err="1" smtClean="0">
                  <a:solidFill>
                    <a:schemeClr val="accent6">
                      <a:lumMod val="75000"/>
                    </a:schemeClr>
                  </a:solidFill>
                </a:rPr>
                <a:t>rutilans</a:t>
              </a:r>
              <a:endParaRPr lang="fr-FR" sz="900" b="1" i="1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r">
                <a:spcBef>
                  <a:spcPts val="100"/>
                </a:spcBef>
              </a:pPr>
              <a:r>
                <a:rPr lang="fr-FR" sz="900" b="1" i="1" dirty="0" err="1" smtClean="0">
                  <a:solidFill>
                    <a:schemeClr val="accent6">
                      <a:lumMod val="75000"/>
                    </a:schemeClr>
                  </a:solidFill>
                </a:rPr>
                <a:t>Wattsia</a:t>
              </a:r>
              <a:r>
                <a:rPr lang="fr-FR" sz="900" b="1" i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fr-FR" sz="900" b="1" i="1" dirty="0" err="1" smtClean="0">
                  <a:solidFill>
                    <a:schemeClr val="accent6">
                      <a:lumMod val="75000"/>
                    </a:schemeClr>
                  </a:solidFill>
                </a:rPr>
                <a:t>mossambica</a:t>
              </a:r>
              <a:endParaRPr lang="fr-FR" sz="900" b="1" i="1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r">
                <a:spcBef>
                  <a:spcPts val="100"/>
                </a:spcBef>
              </a:pPr>
              <a:r>
                <a:rPr lang="fr-FR" sz="900" b="1" i="1" dirty="0" smtClean="0">
                  <a:solidFill>
                    <a:schemeClr val="accent6">
                      <a:lumMod val="75000"/>
                    </a:schemeClr>
                  </a:solidFill>
                </a:rPr>
                <a:t>Seriola rivoliana</a:t>
              </a:r>
            </a:p>
            <a:p>
              <a:pPr algn="r">
                <a:spcBef>
                  <a:spcPts val="100"/>
                </a:spcBef>
              </a:pPr>
              <a:r>
                <a:rPr lang="fr-FR" sz="900" b="1" i="1" dirty="0" smtClean="0">
                  <a:solidFill>
                    <a:schemeClr val="accent6">
                      <a:lumMod val="75000"/>
                    </a:schemeClr>
                  </a:solidFill>
                </a:rPr>
                <a:t>Pristipomoides filamentosus</a:t>
              </a:r>
            </a:p>
            <a:p>
              <a:pPr algn="r">
                <a:spcBef>
                  <a:spcPts val="100"/>
                </a:spcBef>
              </a:pPr>
              <a:r>
                <a:rPr lang="fr-FR" sz="900" b="1" i="1" dirty="0" smtClean="0">
                  <a:solidFill>
                    <a:schemeClr val="accent5"/>
                  </a:solidFill>
                </a:rPr>
                <a:t>Gymnocranius euanus</a:t>
              </a:r>
            </a:p>
            <a:p>
              <a:pPr algn="r">
                <a:spcBef>
                  <a:spcPts val="100"/>
                </a:spcBef>
              </a:pPr>
              <a:r>
                <a:rPr lang="fr-FR" sz="900" b="1" i="1" dirty="0" err="1" smtClean="0">
                  <a:solidFill>
                    <a:schemeClr val="accent5"/>
                  </a:solidFill>
                </a:rPr>
                <a:t>Lethrinus</a:t>
              </a:r>
              <a:r>
                <a:rPr lang="fr-FR" sz="900" b="1" i="1" dirty="0" smtClean="0">
                  <a:solidFill>
                    <a:schemeClr val="accent5"/>
                  </a:solidFill>
                </a:rPr>
                <a:t> </a:t>
              </a:r>
              <a:r>
                <a:rPr lang="fr-FR" sz="900" b="1" i="1" dirty="0" err="1" smtClean="0">
                  <a:solidFill>
                    <a:schemeClr val="accent5"/>
                  </a:solidFill>
                </a:rPr>
                <a:t>miniatus</a:t>
              </a:r>
              <a:endParaRPr lang="fr-FR" sz="900" b="1" i="1" dirty="0" smtClean="0">
                <a:solidFill>
                  <a:schemeClr val="accent5"/>
                </a:solidFill>
              </a:endParaRPr>
            </a:p>
            <a:p>
              <a:pPr algn="r">
                <a:spcBef>
                  <a:spcPts val="100"/>
                </a:spcBef>
              </a:pPr>
              <a:r>
                <a:rPr lang="fr-FR" sz="900" b="1" i="1" dirty="0" err="1" smtClean="0">
                  <a:solidFill>
                    <a:schemeClr val="accent5"/>
                  </a:solidFill>
                </a:rPr>
                <a:t>Aprion</a:t>
              </a:r>
              <a:r>
                <a:rPr lang="fr-FR" sz="900" b="1" i="1" dirty="0" smtClean="0">
                  <a:solidFill>
                    <a:schemeClr val="accent5"/>
                  </a:solidFill>
                </a:rPr>
                <a:t> </a:t>
              </a:r>
              <a:r>
                <a:rPr lang="fr-FR" sz="900" b="1" i="1" dirty="0" err="1" smtClean="0">
                  <a:solidFill>
                    <a:schemeClr val="accent5"/>
                  </a:solidFill>
                </a:rPr>
                <a:t>virescens</a:t>
              </a:r>
              <a:endParaRPr lang="fr-FR" sz="900" b="1" i="1" dirty="0" smtClean="0">
                <a:solidFill>
                  <a:schemeClr val="accent5"/>
                </a:solidFill>
              </a:endParaRPr>
            </a:p>
            <a:p>
              <a:pPr algn="r">
                <a:spcBef>
                  <a:spcPts val="100"/>
                </a:spcBef>
              </a:pPr>
              <a:r>
                <a:rPr lang="fr-FR" sz="900" b="1" i="1" dirty="0" err="1" smtClean="0">
                  <a:solidFill>
                    <a:schemeClr val="accent5"/>
                  </a:solidFill>
                </a:rPr>
                <a:t>Carangoides</a:t>
              </a:r>
              <a:r>
                <a:rPr lang="fr-FR" sz="900" b="1" i="1" dirty="0" smtClean="0">
                  <a:solidFill>
                    <a:schemeClr val="accent5"/>
                  </a:solidFill>
                </a:rPr>
                <a:t> </a:t>
              </a:r>
              <a:r>
                <a:rPr lang="fr-FR" sz="900" b="1" i="1" dirty="0" err="1" smtClean="0">
                  <a:solidFill>
                    <a:schemeClr val="accent5"/>
                  </a:solidFill>
                </a:rPr>
                <a:t>orthogrammus</a:t>
              </a:r>
              <a:endParaRPr lang="fr-FR" sz="900" b="1" i="1" dirty="0" smtClean="0">
                <a:solidFill>
                  <a:schemeClr val="accent5"/>
                </a:solidFill>
              </a:endParaRPr>
            </a:p>
            <a:p>
              <a:pPr algn="r">
                <a:spcBef>
                  <a:spcPts val="100"/>
                </a:spcBef>
              </a:pPr>
              <a:r>
                <a:rPr lang="fr-FR" sz="900" b="1" i="1" dirty="0" err="1" smtClean="0">
                  <a:solidFill>
                    <a:schemeClr val="accent5"/>
                  </a:solidFill>
                </a:rPr>
                <a:t>Pseudocaranx</a:t>
              </a:r>
              <a:r>
                <a:rPr lang="fr-FR" sz="900" b="1" i="1" dirty="0" smtClean="0">
                  <a:solidFill>
                    <a:schemeClr val="accent5"/>
                  </a:solidFill>
                </a:rPr>
                <a:t> </a:t>
              </a:r>
              <a:r>
                <a:rPr lang="fr-FR" sz="900" b="1" i="1" dirty="0" err="1" smtClean="0">
                  <a:solidFill>
                    <a:schemeClr val="accent5"/>
                  </a:solidFill>
                </a:rPr>
                <a:t>dentex</a:t>
              </a:r>
              <a:endParaRPr lang="fr-FR" sz="900" b="1" i="1" dirty="0" smtClean="0">
                <a:solidFill>
                  <a:schemeClr val="accent5"/>
                </a:solidFill>
              </a:endParaRPr>
            </a:p>
            <a:p>
              <a:pPr algn="r">
                <a:spcBef>
                  <a:spcPts val="100"/>
                </a:spcBef>
              </a:pPr>
              <a:r>
                <a:rPr lang="fr-FR" sz="900" b="1" i="1" dirty="0" smtClean="0">
                  <a:solidFill>
                    <a:schemeClr val="accent5"/>
                  </a:solidFill>
                </a:rPr>
                <a:t>Carcharhinus </a:t>
              </a:r>
              <a:r>
                <a:rPr lang="fr-FR" sz="900" b="1" i="1" dirty="0" err="1" smtClean="0">
                  <a:solidFill>
                    <a:schemeClr val="accent5"/>
                  </a:solidFill>
                </a:rPr>
                <a:t>plumbeus</a:t>
              </a:r>
              <a:endParaRPr lang="fr-FR" sz="900" b="1" i="1" dirty="0" smtClean="0">
                <a:solidFill>
                  <a:schemeClr val="accent5"/>
                </a:solidFill>
              </a:endParaRPr>
            </a:p>
            <a:p>
              <a:pPr algn="r">
                <a:spcBef>
                  <a:spcPts val="100"/>
                </a:spcBef>
              </a:pPr>
              <a:r>
                <a:rPr lang="fr-FR" sz="900" b="1" i="1" dirty="0" err="1" smtClean="0">
                  <a:solidFill>
                    <a:schemeClr val="accent5"/>
                  </a:solidFill>
                </a:rPr>
                <a:t>Lethrinus</a:t>
              </a:r>
              <a:r>
                <a:rPr lang="fr-FR" sz="900" b="1" i="1" dirty="0" smtClean="0">
                  <a:solidFill>
                    <a:schemeClr val="accent5"/>
                  </a:solidFill>
                </a:rPr>
                <a:t> </a:t>
              </a:r>
              <a:r>
                <a:rPr lang="fr-FR" sz="900" b="1" i="1" dirty="0" err="1" smtClean="0">
                  <a:solidFill>
                    <a:schemeClr val="accent5"/>
                  </a:solidFill>
                </a:rPr>
                <a:t>rubrioperculatus</a:t>
              </a:r>
              <a:endParaRPr lang="fr-FR" sz="900" b="1" i="1" dirty="0" smtClean="0">
                <a:solidFill>
                  <a:schemeClr val="accent5"/>
                </a:solidFill>
              </a:endParaRPr>
            </a:p>
            <a:p>
              <a:pPr algn="r">
                <a:spcBef>
                  <a:spcPts val="100"/>
                </a:spcBef>
              </a:pPr>
              <a:r>
                <a:rPr lang="fr-FR" sz="900" b="1" i="1" dirty="0" err="1" smtClean="0">
                  <a:solidFill>
                    <a:srgbClr val="C00000"/>
                  </a:solidFill>
                </a:rPr>
                <a:t>Polymixia</a:t>
              </a:r>
              <a:r>
                <a:rPr lang="fr-FR" sz="900" b="1" i="1" dirty="0" smtClean="0">
                  <a:solidFill>
                    <a:srgbClr val="C00000"/>
                  </a:solidFill>
                </a:rPr>
                <a:t> </a:t>
              </a:r>
              <a:r>
                <a:rPr lang="fr-FR" sz="900" b="1" i="1" dirty="0" err="1" smtClean="0">
                  <a:solidFill>
                    <a:srgbClr val="C00000"/>
                  </a:solidFill>
                </a:rPr>
                <a:t>japonica</a:t>
              </a:r>
              <a:endParaRPr lang="fr-FR" sz="900" b="1" i="1" dirty="0" smtClean="0">
                <a:solidFill>
                  <a:srgbClr val="C00000"/>
                </a:solidFill>
              </a:endParaRPr>
            </a:p>
            <a:p>
              <a:pPr algn="r">
                <a:spcBef>
                  <a:spcPts val="100"/>
                </a:spcBef>
              </a:pPr>
              <a:r>
                <a:rPr lang="fr-FR" sz="900" b="1" i="1" dirty="0" err="1" smtClean="0">
                  <a:solidFill>
                    <a:srgbClr val="C00000"/>
                  </a:solidFill>
                </a:rPr>
                <a:t>Squalus</a:t>
              </a:r>
              <a:r>
                <a:rPr lang="fr-FR" sz="900" b="1" i="1" dirty="0" smtClean="0">
                  <a:solidFill>
                    <a:srgbClr val="C00000"/>
                  </a:solidFill>
                </a:rPr>
                <a:t> </a:t>
              </a:r>
              <a:r>
                <a:rPr lang="fr-FR" sz="900" b="1" i="1" dirty="0" err="1" smtClean="0">
                  <a:solidFill>
                    <a:srgbClr val="C00000"/>
                  </a:solidFill>
                </a:rPr>
                <a:t>megalops</a:t>
              </a:r>
              <a:endParaRPr lang="fr-FR" sz="900" b="1" i="1" dirty="0" smtClean="0">
                <a:solidFill>
                  <a:srgbClr val="C00000"/>
                </a:solidFill>
              </a:endParaRPr>
            </a:p>
            <a:p>
              <a:pPr algn="r">
                <a:spcBef>
                  <a:spcPts val="100"/>
                </a:spcBef>
              </a:pPr>
              <a:r>
                <a:rPr lang="fr-FR" sz="900" b="1" i="1" dirty="0" smtClean="0">
                  <a:solidFill>
                    <a:srgbClr val="C00000"/>
                  </a:solidFill>
                </a:rPr>
                <a:t>Pristipomoides </a:t>
              </a:r>
              <a:r>
                <a:rPr lang="fr-FR" sz="900" b="1" i="1" dirty="0" err="1" smtClean="0">
                  <a:solidFill>
                    <a:srgbClr val="C00000"/>
                  </a:solidFill>
                </a:rPr>
                <a:t>argyrogrammicus</a:t>
              </a:r>
              <a:endParaRPr lang="fr-FR" sz="900" b="1" i="1" dirty="0" smtClean="0">
                <a:solidFill>
                  <a:srgbClr val="C00000"/>
                </a:solidFill>
              </a:endParaRPr>
            </a:p>
            <a:p>
              <a:pPr algn="r">
                <a:spcBef>
                  <a:spcPts val="100"/>
                </a:spcBef>
              </a:pPr>
              <a:r>
                <a:rPr lang="fr-FR" sz="900" b="1" i="1" dirty="0" err="1" smtClean="0">
                  <a:solidFill>
                    <a:srgbClr val="C00000"/>
                  </a:solidFill>
                </a:rPr>
                <a:t>Pentaceros</a:t>
              </a:r>
              <a:r>
                <a:rPr lang="fr-FR" sz="900" b="1" i="1" dirty="0" smtClean="0">
                  <a:solidFill>
                    <a:srgbClr val="C00000"/>
                  </a:solidFill>
                </a:rPr>
                <a:t> </a:t>
              </a:r>
              <a:r>
                <a:rPr lang="fr-FR" sz="900" b="1" i="1" dirty="0" err="1" smtClean="0">
                  <a:solidFill>
                    <a:srgbClr val="C00000"/>
                  </a:solidFill>
                </a:rPr>
                <a:t>richardsoni</a:t>
              </a:r>
              <a:endParaRPr lang="fr-FR" sz="900" b="1" i="1" dirty="0" smtClean="0">
                <a:solidFill>
                  <a:srgbClr val="C00000"/>
                </a:solidFill>
              </a:endParaRPr>
            </a:p>
            <a:p>
              <a:pPr algn="r">
                <a:spcBef>
                  <a:spcPts val="100"/>
                </a:spcBef>
              </a:pPr>
              <a:r>
                <a:rPr lang="fr-FR" sz="900" b="1" i="1" dirty="0" smtClean="0">
                  <a:solidFill>
                    <a:srgbClr val="C00000"/>
                  </a:solidFill>
                </a:rPr>
                <a:t>Etelis </a:t>
              </a:r>
              <a:r>
                <a:rPr lang="fr-FR" sz="900" b="1" i="1" dirty="0" err="1" smtClean="0">
                  <a:solidFill>
                    <a:srgbClr val="C00000"/>
                  </a:solidFill>
                </a:rPr>
                <a:t>coruscans</a:t>
              </a:r>
              <a:endParaRPr lang="fr-FR" sz="900" b="1" i="1" dirty="0" smtClean="0">
                <a:solidFill>
                  <a:srgbClr val="C00000"/>
                </a:solidFill>
              </a:endParaRPr>
            </a:p>
            <a:p>
              <a:pPr algn="r">
                <a:spcBef>
                  <a:spcPts val="100"/>
                </a:spcBef>
              </a:pPr>
              <a:r>
                <a:rPr lang="fr-FR" sz="900" b="1" i="1" dirty="0" smtClean="0">
                  <a:solidFill>
                    <a:srgbClr val="C00000"/>
                  </a:solidFill>
                </a:rPr>
                <a:t>Seriola </a:t>
              </a:r>
              <a:r>
                <a:rPr lang="fr-FR" sz="900" b="1" i="1" dirty="0" err="1" smtClean="0">
                  <a:solidFill>
                    <a:srgbClr val="C00000"/>
                  </a:solidFill>
                </a:rPr>
                <a:t>lalandi</a:t>
              </a:r>
              <a:endParaRPr lang="fr-FR" sz="9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 rot="16200000">
              <a:off x="2170106" y="-195002"/>
              <a:ext cx="1492301" cy="2569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b="1" i="1" dirty="0">
                  <a:solidFill>
                    <a:srgbClr val="C00000"/>
                  </a:solidFill>
                </a:rPr>
                <a:t>Seriola </a:t>
              </a:r>
              <a:r>
                <a:rPr lang="fr-FR" sz="700" b="1" i="1" dirty="0" err="1">
                  <a:solidFill>
                    <a:srgbClr val="C00000"/>
                  </a:solidFill>
                </a:rPr>
                <a:t>lalandi</a:t>
              </a:r>
              <a:endParaRPr lang="fr-FR" sz="700" b="1" i="1" dirty="0">
                <a:solidFill>
                  <a:srgbClr val="C00000"/>
                </a:solidFill>
              </a:endParaRPr>
            </a:p>
            <a:p>
              <a:r>
                <a:rPr lang="fr-FR" sz="700" b="1" i="1" dirty="0">
                  <a:solidFill>
                    <a:srgbClr val="C00000"/>
                  </a:solidFill>
                </a:rPr>
                <a:t>Etelis </a:t>
              </a:r>
              <a:r>
                <a:rPr lang="fr-FR" sz="700" b="1" i="1" dirty="0" err="1">
                  <a:solidFill>
                    <a:srgbClr val="C00000"/>
                  </a:solidFill>
                </a:rPr>
                <a:t>coruscans</a:t>
              </a:r>
              <a:endParaRPr lang="fr-FR" sz="700" b="1" i="1" dirty="0">
                <a:solidFill>
                  <a:srgbClr val="C00000"/>
                </a:solidFill>
              </a:endParaRPr>
            </a:p>
            <a:p>
              <a:r>
                <a:rPr lang="fr-FR" sz="700" b="1" i="1" dirty="0" err="1">
                  <a:solidFill>
                    <a:srgbClr val="C00000"/>
                  </a:solidFill>
                </a:rPr>
                <a:t>Pentaceros</a:t>
              </a:r>
              <a:r>
                <a:rPr lang="fr-FR" sz="700" b="1" i="1" dirty="0">
                  <a:solidFill>
                    <a:srgbClr val="C00000"/>
                  </a:solidFill>
                </a:rPr>
                <a:t> </a:t>
              </a:r>
              <a:r>
                <a:rPr lang="fr-FR" sz="700" b="1" i="1" dirty="0" err="1">
                  <a:solidFill>
                    <a:srgbClr val="C00000"/>
                  </a:solidFill>
                </a:rPr>
                <a:t>richardsoni</a:t>
              </a:r>
              <a:endParaRPr lang="fr-FR" sz="700" b="1" i="1" dirty="0">
                <a:solidFill>
                  <a:srgbClr val="C00000"/>
                </a:solidFill>
              </a:endParaRPr>
            </a:p>
            <a:p>
              <a:r>
                <a:rPr lang="fr-FR" sz="700" b="1" i="1" dirty="0">
                  <a:solidFill>
                    <a:srgbClr val="C00000"/>
                  </a:solidFill>
                </a:rPr>
                <a:t>Pristipomoides </a:t>
              </a:r>
              <a:r>
                <a:rPr lang="fr-FR" sz="700" b="1" i="1" dirty="0" err="1">
                  <a:solidFill>
                    <a:srgbClr val="C00000"/>
                  </a:solidFill>
                </a:rPr>
                <a:t>argyrogrammicus</a:t>
              </a:r>
              <a:endParaRPr lang="fr-FR" sz="700" b="1" i="1" dirty="0">
                <a:solidFill>
                  <a:srgbClr val="C00000"/>
                </a:solidFill>
              </a:endParaRPr>
            </a:p>
            <a:p>
              <a:r>
                <a:rPr lang="fr-FR" sz="700" b="1" i="1" dirty="0" err="1">
                  <a:solidFill>
                    <a:srgbClr val="C00000"/>
                  </a:solidFill>
                </a:rPr>
                <a:t>Squalus</a:t>
              </a:r>
              <a:r>
                <a:rPr lang="fr-FR" sz="700" b="1" i="1" dirty="0">
                  <a:solidFill>
                    <a:srgbClr val="C00000"/>
                  </a:solidFill>
                </a:rPr>
                <a:t> </a:t>
              </a:r>
              <a:r>
                <a:rPr lang="fr-FR" sz="700" b="1" i="1" dirty="0" err="1">
                  <a:solidFill>
                    <a:srgbClr val="C00000"/>
                  </a:solidFill>
                </a:rPr>
                <a:t>megalops</a:t>
              </a:r>
              <a:endParaRPr lang="fr-FR" sz="700" b="1" i="1" dirty="0">
                <a:solidFill>
                  <a:srgbClr val="C00000"/>
                </a:solidFill>
              </a:endParaRPr>
            </a:p>
            <a:p>
              <a:r>
                <a:rPr lang="fr-FR" sz="700" b="1" i="1" dirty="0" err="1">
                  <a:solidFill>
                    <a:srgbClr val="C00000"/>
                  </a:solidFill>
                </a:rPr>
                <a:t>Polymixia</a:t>
              </a:r>
              <a:r>
                <a:rPr lang="fr-FR" sz="700" b="1" i="1" dirty="0">
                  <a:solidFill>
                    <a:srgbClr val="C00000"/>
                  </a:solidFill>
                </a:rPr>
                <a:t> </a:t>
              </a:r>
              <a:r>
                <a:rPr lang="fr-FR" sz="700" b="1" i="1" dirty="0" err="1">
                  <a:solidFill>
                    <a:srgbClr val="C00000"/>
                  </a:solidFill>
                </a:rPr>
                <a:t>japonica</a:t>
              </a:r>
              <a:endParaRPr lang="fr-FR" sz="700" b="1" i="1" dirty="0">
                <a:solidFill>
                  <a:srgbClr val="C00000"/>
                </a:solidFill>
              </a:endParaRPr>
            </a:p>
            <a:p>
              <a:r>
                <a:rPr lang="fr-FR" sz="700" b="1" i="1" dirty="0" err="1">
                  <a:solidFill>
                    <a:schemeClr val="accent5"/>
                  </a:solidFill>
                </a:rPr>
                <a:t>Lethrinus</a:t>
              </a:r>
              <a:r>
                <a:rPr lang="fr-FR" sz="700" b="1" i="1" dirty="0">
                  <a:solidFill>
                    <a:schemeClr val="accent5"/>
                  </a:solidFill>
                </a:rPr>
                <a:t> </a:t>
              </a:r>
              <a:r>
                <a:rPr lang="fr-FR" sz="700" b="1" i="1" dirty="0" err="1">
                  <a:solidFill>
                    <a:schemeClr val="accent5"/>
                  </a:solidFill>
                </a:rPr>
                <a:t>rubrioperculatus</a:t>
              </a:r>
              <a:endParaRPr lang="fr-FR" sz="700" b="1" i="1" dirty="0">
                <a:solidFill>
                  <a:schemeClr val="accent5"/>
                </a:solidFill>
              </a:endParaRPr>
            </a:p>
            <a:p>
              <a:r>
                <a:rPr lang="fr-FR" sz="700" b="1" i="1" dirty="0">
                  <a:solidFill>
                    <a:schemeClr val="accent5"/>
                  </a:solidFill>
                </a:rPr>
                <a:t>Carcharhinus </a:t>
              </a:r>
              <a:r>
                <a:rPr lang="fr-FR" sz="700" b="1" i="1" dirty="0" err="1">
                  <a:solidFill>
                    <a:schemeClr val="accent5"/>
                  </a:solidFill>
                </a:rPr>
                <a:t>plumbeus</a:t>
              </a:r>
              <a:endParaRPr lang="fr-FR" sz="700" b="1" i="1" dirty="0">
                <a:solidFill>
                  <a:schemeClr val="accent5"/>
                </a:solidFill>
              </a:endParaRPr>
            </a:p>
            <a:p>
              <a:r>
                <a:rPr lang="fr-FR" sz="700" b="1" i="1" dirty="0" err="1">
                  <a:solidFill>
                    <a:schemeClr val="accent5"/>
                  </a:solidFill>
                </a:rPr>
                <a:t>Pseudocaranx</a:t>
              </a:r>
              <a:r>
                <a:rPr lang="fr-FR" sz="700" b="1" i="1" dirty="0">
                  <a:solidFill>
                    <a:schemeClr val="accent5"/>
                  </a:solidFill>
                </a:rPr>
                <a:t> </a:t>
              </a:r>
              <a:r>
                <a:rPr lang="fr-FR" sz="700" b="1" i="1" dirty="0" err="1">
                  <a:solidFill>
                    <a:schemeClr val="accent5"/>
                  </a:solidFill>
                </a:rPr>
                <a:t>dentex</a:t>
              </a:r>
              <a:endParaRPr lang="fr-FR" sz="700" b="1" i="1" dirty="0">
                <a:solidFill>
                  <a:schemeClr val="accent5"/>
                </a:solidFill>
              </a:endParaRPr>
            </a:p>
            <a:p>
              <a:r>
                <a:rPr lang="fr-FR" sz="700" b="1" i="1" dirty="0" err="1">
                  <a:solidFill>
                    <a:schemeClr val="accent5"/>
                  </a:solidFill>
                </a:rPr>
                <a:t>Carangoides</a:t>
              </a:r>
              <a:r>
                <a:rPr lang="fr-FR" sz="700" b="1" i="1" dirty="0">
                  <a:solidFill>
                    <a:schemeClr val="accent5"/>
                  </a:solidFill>
                </a:rPr>
                <a:t> </a:t>
              </a:r>
              <a:r>
                <a:rPr lang="fr-FR" sz="700" b="1" i="1" dirty="0" err="1">
                  <a:solidFill>
                    <a:schemeClr val="accent5"/>
                  </a:solidFill>
                </a:rPr>
                <a:t>orthogrammus</a:t>
              </a:r>
              <a:endParaRPr lang="fr-FR" sz="700" b="1" i="1" dirty="0">
                <a:solidFill>
                  <a:schemeClr val="accent5"/>
                </a:solidFill>
              </a:endParaRPr>
            </a:p>
            <a:p>
              <a:r>
                <a:rPr lang="fr-FR" sz="700" b="1" i="1" dirty="0" err="1">
                  <a:solidFill>
                    <a:schemeClr val="accent5"/>
                  </a:solidFill>
                </a:rPr>
                <a:t>Aprion</a:t>
              </a:r>
              <a:r>
                <a:rPr lang="fr-FR" sz="700" b="1" i="1" dirty="0">
                  <a:solidFill>
                    <a:schemeClr val="accent5"/>
                  </a:solidFill>
                </a:rPr>
                <a:t> </a:t>
              </a:r>
              <a:r>
                <a:rPr lang="fr-FR" sz="700" b="1" i="1" dirty="0" err="1">
                  <a:solidFill>
                    <a:schemeClr val="accent5"/>
                  </a:solidFill>
                </a:rPr>
                <a:t>virescens</a:t>
              </a:r>
              <a:endParaRPr lang="fr-FR" sz="700" b="1" i="1" dirty="0">
                <a:solidFill>
                  <a:schemeClr val="accent5"/>
                </a:solidFill>
              </a:endParaRPr>
            </a:p>
            <a:p>
              <a:r>
                <a:rPr lang="fr-FR" sz="700" b="1" i="1" dirty="0" err="1">
                  <a:solidFill>
                    <a:schemeClr val="accent5"/>
                  </a:solidFill>
                </a:rPr>
                <a:t>Lethrinus</a:t>
              </a:r>
              <a:r>
                <a:rPr lang="fr-FR" sz="700" b="1" i="1" dirty="0">
                  <a:solidFill>
                    <a:schemeClr val="accent5"/>
                  </a:solidFill>
                </a:rPr>
                <a:t> </a:t>
              </a:r>
              <a:r>
                <a:rPr lang="fr-FR" sz="700" b="1" i="1" dirty="0" err="1">
                  <a:solidFill>
                    <a:schemeClr val="accent5"/>
                  </a:solidFill>
                </a:rPr>
                <a:t>miniatus</a:t>
              </a:r>
              <a:endParaRPr lang="fr-FR" sz="700" b="1" i="1" dirty="0">
                <a:solidFill>
                  <a:schemeClr val="accent5"/>
                </a:solidFill>
              </a:endParaRPr>
            </a:p>
            <a:p>
              <a:r>
                <a:rPr lang="fr-FR" sz="700" b="1" i="1" dirty="0">
                  <a:solidFill>
                    <a:schemeClr val="accent5"/>
                  </a:solidFill>
                </a:rPr>
                <a:t>Gymnocranius euanus</a:t>
              </a:r>
            </a:p>
            <a:p>
              <a:r>
                <a:rPr lang="fr-FR" sz="700" b="1" i="1" dirty="0">
                  <a:solidFill>
                    <a:schemeClr val="accent6">
                      <a:lumMod val="75000"/>
                    </a:schemeClr>
                  </a:solidFill>
                </a:rPr>
                <a:t>Pristipomoides filamentosus</a:t>
              </a:r>
            </a:p>
            <a:p>
              <a:r>
                <a:rPr lang="fr-FR" sz="700" b="1" i="1" dirty="0">
                  <a:solidFill>
                    <a:schemeClr val="accent6">
                      <a:lumMod val="75000"/>
                    </a:schemeClr>
                  </a:solidFill>
                </a:rPr>
                <a:t>Seriola rivoliana</a:t>
              </a:r>
            </a:p>
            <a:p>
              <a:r>
                <a:rPr lang="fr-FR" sz="700" b="1" i="1" dirty="0" err="1">
                  <a:solidFill>
                    <a:schemeClr val="accent6">
                      <a:lumMod val="75000"/>
                    </a:schemeClr>
                  </a:solidFill>
                </a:rPr>
                <a:t>Wattsia</a:t>
              </a:r>
              <a:r>
                <a:rPr lang="fr-FR" sz="700" b="1" i="1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fr-FR" sz="700" b="1" i="1" dirty="0" err="1">
                  <a:solidFill>
                    <a:schemeClr val="accent6">
                      <a:lumMod val="75000"/>
                    </a:schemeClr>
                  </a:solidFill>
                </a:rPr>
                <a:t>mossambica</a:t>
              </a:r>
              <a:endParaRPr lang="fr-FR" sz="700" b="1" i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r>
                <a:rPr lang="fr-FR" sz="700" b="1" i="1" dirty="0" err="1">
                  <a:solidFill>
                    <a:schemeClr val="accent6">
                      <a:lumMod val="75000"/>
                    </a:schemeClr>
                  </a:solidFill>
                </a:rPr>
                <a:t>Aphareus</a:t>
              </a:r>
              <a:r>
                <a:rPr lang="fr-FR" sz="700" b="1" i="1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fr-FR" sz="700" b="1" i="1" dirty="0" err="1">
                  <a:solidFill>
                    <a:schemeClr val="accent6">
                      <a:lumMod val="75000"/>
                    </a:schemeClr>
                  </a:solidFill>
                </a:rPr>
                <a:t>rutilans</a:t>
              </a:r>
              <a:endParaRPr lang="fr-FR" sz="700" b="1" i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r>
                <a:rPr lang="fr-FR" sz="700" b="1" i="1" dirty="0">
                  <a:solidFill>
                    <a:schemeClr val="accent6">
                      <a:lumMod val="75000"/>
                    </a:schemeClr>
                  </a:solidFill>
                </a:rPr>
                <a:t>Pristipomoides </a:t>
              </a:r>
              <a:r>
                <a:rPr lang="fr-FR" sz="700" b="1" i="1" dirty="0" err="1">
                  <a:solidFill>
                    <a:schemeClr val="accent6">
                      <a:lumMod val="75000"/>
                    </a:schemeClr>
                  </a:solidFill>
                </a:rPr>
                <a:t>flavipinnis</a:t>
              </a:r>
              <a:endParaRPr lang="fr-FR" sz="700" b="1" i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r>
                <a:rPr lang="fr-FR" sz="700" b="1" i="1" dirty="0" err="1">
                  <a:solidFill>
                    <a:schemeClr val="accent6">
                      <a:lumMod val="75000"/>
                    </a:schemeClr>
                  </a:solidFill>
                </a:rPr>
                <a:t>Epinephelus</a:t>
              </a:r>
              <a:r>
                <a:rPr lang="fr-FR" sz="700" b="1" i="1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fr-FR" sz="700" b="1" i="1" dirty="0" err="1">
                  <a:solidFill>
                    <a:schemeClr val="accent6">
                      <a:lumMod val="75000"/>
                    </a:schemeClr>
                  </a:solidFill>
                </a:rPr>
                <a:t>chlorostigma</a:t>
              </a:r>
              <a:endParaRPr lang="fr-FR" sz="700" b="1" i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r>
                <a:rPr lang="fr-FR" sz="700" b="1" i="1" dirty="0" err="1">
                  <a:solidFill>
                    <a:schemeClr val="accent6">
                      <a:lumMod val="75000"/>
                    </a:schemeClr>
                  </a:solidFill>
                </a:rPr>
                <a:t>Epinephelus</a:t>
              </a:r>
              <a:r>
                <a:rPr lang="fr-FR" sz="700" b="1" i="1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fr-FR" sz="700" b="1" i="1" dirty="0" err="1">
                  <a:solidFill>
                    <a:schemeClr val="accent6">
                      <a:lumMod val="75000"/>
                    </a:schemeClr>
                  </a:solidFill>
                </a:rPr>
                <a:t>morrhua</a:t>
              </a:r>
              <a:endParaRPr lang="fr-FR" sz="700" b="1" i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r>
                <a:rPr lang="fr-FR" sz="700" b="1" i="1" dirty="0">
                  <a:solidFill>
                    <a:schemeClr val="accent6">
                      <a:lumMod val="75000"/>
                    </a:schemeClr>
                  </a:solidFill>
                </a:rPr>
                <a:t>Carcharhinus albimarginatus</a:t>
              </a:r>
            </a:p>
            <a:p>
              <a:r>
                <a:rPr lang="fr-FR" sz="700" b="1" i="1" dirty="0" err="1">
                  <a:solidFill>
                    <a:schemeClr val="accent6">
                      <a:lumMod val="75000"/>
                    </a:schemeClr>
                  </a:solidFill>
                </a:rPr>
                <a:t>Gymnosarda</a:t>
              </a:r>
              <a:r>
                <a:rPr lang="fr-FR" sz="700" b="1" i="1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fr-FR" sz="700" b="1" i="1" dirty="0" err="1">
                  <a:solidFill>
                    <a:schemeClr val="accent6">
                      <a:lumMod val="75000"/>
                    </a:schemeClr>
                  </a:solidFill>
                </a:rPr>
                <a:t>unicolor</a:t>
              </a:r>
              <a:endParaRPr lang="fr-FR" sz="700" b="1" i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r>
                <a:rPr lang="fr-FR" sz="700" b="1" i="1" dirty="0" err="1" smtClean="0">
                  <a:solidFill>
                    <a:schemeClr val="accent6">
                      <a:lumMod val="75000"/>
                    </a:schemeClr>
                  </a:solidFill>
                </a:rPr>
                <a:t>Bodianus</a:t>
              </a:r>
              <a:r>
                <a:rPr lang="fr-FR" sz="700" b="1" i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fr-FR" sz="700" b="1" i="1" dirty="0" err="1" smtClean="0">
                  <a:solidFill>
                    <a:schemeClr val="accent6">
                      <a:lumMod val="75000"/>
                    </a:schemeClr>
                  </a:solidFill>
                </a:rPr>
                <a:t>bimaculatus</a:t>
              </a:r>
              <a:endParaRPr lang="fr-FR" sz="700" b="1" i="1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 rot="16200000">
              <a:off x="4572857" y="298775"/>
              <a:ext cx="1258799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dirty="0" err="1" smtClean="0"/>
                <a:t>Salinity</a:t>
              </a:r>
              <a:endParaRPr lang="fr-FR" sz="800" b="1" dirty="0" smtClean="0"/>
            </a:p>
            <a:p>
              <a:r>
                <a:rPr lang="fr-FR" sz="800" b="1" dirty="0" err="1" smtClean="0"/>
                <a:t>Seamount</a:t>
              </a:r>
              <a:endParaRPr lang="fr-FR" sz="800" b="1" dirty="0" smtClean="0"/>
            </a:p>
            <a:p>
              <a:r>
                <a:rPr lang="fr-FR" sz="800" b="1" dirty="0" err="1" smtClean="0"/>
                <a:t>Mean</a:t>
              </a:r>
              <a:r>
                <a:rPr lang="fr-FR" sz="800" b="1" dirty="0" smtClean="0"/>
                <a:t> SST</a:t>
              </a:r>
            </a:p>
            <a:p>
              <a:r>
                <a:rPr lang="fr-FR" sz="800" b="1" dirty="0" smtClean="0"/>
                <a:t>Salinity²</a:t>
              </a:r>
            </a:p>
            <a:p>
              <a:r>
                <a:rPr lang="fr-FR" sz="800" b="1" dirty="0" smtClean="0"/>
                <a:t>Distance Land</a:t>
              </a:r>
            </a:p>
            <a:p>
              <a:r>
                <a:rPr lang="fr-FR" sz="800" b="1" dirty="0" err="1" smtClean="0"/>
                <a:t>Deep</a:t>
              </a:r>
              <a:r>
                <a:rPr lang="fr-FR" sz="800" b="1" dirty="0" smtClean="0"/>
                <a:t> </a:t>
              </a:r>
              <a:r>
                <a:rPr lang="fr-FR" sz="800" b="1" dirty="0" err="1" smtClean="0"/>
                <a:t>Slope</a:t>
              </a:r>
              <a:endParaRPr lang="fr-FR" sz="800" b="1" dirty="0" smtClean="0"/>
            </a:p>
            <a:p>
              <a:r>
                <a:rPr lang="fr-FR" sz="800" b="1" dirty="0" err="1" smtClean="0"/>
                <a:t>Bottom</a:t>
              </a:r>
              <a:r>
                <a:rPr lang="fr-FR" sz="800" b="1" dirty="0" smtClean="0"/>
                <a:t> </a:t>
              </a:r>
              <a:r>
                <a:rPr lang="fr-FR" sz="800" b="1" dirty="0" err="1" smtClean="0"/>
                <a:t>Depth</a:t>
              </a:r>
              <a:endParaRPr lang="fr-FR" sz="800" b="1" dirty="0" smtClean="0"/>
            </a:p>
            <a:p>
              <a:r>
                <a:rPr lang="fr-FR" sz="800" b="1" dirty="0" err="1" smtClean="0"/>
                <a:t>Summit</a:t>
              </a:r>
              <a:r>
                <a:rPr lang="fr-FR" sz="800" b="1" dirty="0" smtClean="0"/>
                <a:t> Rugosity</a:t>
              </a:r>
            </a:p>
            <a:p>
              <a:r>
                <a:rPr lang="fr-FR" sz="800" b="1" dirty="0" err="1" smtClean="0"/>
                <a:t>Travel</a:t>
              </a:r>
              <a:r>
                <a:rPr lang="fr-FR" sz="800" b="1" dirty="0" smtClean="0"/>
                <a:t> Time</a:t>
              </a:r>
            </a:p>
            <a:p>
              <a:r>
                <a:rPr lang="fr-FR" sz="800" b="1" dirty="0" err="1" smtClean="0"/>
                <a:t>Mean</a:t>
              </a:r>
              <a:r>
                <a:rPr lang="fr-FR" sz="800" b="1" dirty="0" smtClean="0"/>
                <a:t> SST</a:t>
              </a:r>
              <a:r>
                <a:rPr lang="fr-FR" sz="800" b="1" baseline="30000" dirty="0" smtClean="0"/>
                <a:t>3</a:t>
              </a:r>
            </a:p>
            <a:p>
              <a:r>
                <a:rPr lang="fr-FR" sz="800" b="1" dirty="0" err="1"/>
                <a:t>Eastward</a:t>
              </a:r>
              <a:r>
                <a:rPr lang="fr-FR" sz="800" b="1" dirty="0"/>
                <a:t> </a:t>
              </a:r>
              <a:r>
                <a:rPr lang="fr-FR" sz="800" b="1" dirty="0" smtClean="0"/>
                <a:t>Velocity</a:t>
              </a:r>
              <a:r>
                <a:rPr lang="fr-FR" sz="800" b="1" baseline="30000" dirty="0" smtClean="0"/>
                <a:t>3</a:t>
              </a:r>
              <a:endParaRPr lang="fr-FR" sz="800" b="1" baseline="30000" dirty="0"/>
            </a:p>
            <a:p>
              <a:r>
                <a:rPr lang="fr-FR" sz="800" b="1" dirty="0" smtClean="0"/>
                <a:t>Distance Land²</a:t>
              </a:r>
            </a:p>
            <a:p>
              <a:r>
                <a:rPr lang="fr-FR" sz="800" b="1" dirty="0" err="1" smtClean="0"/>
                <a:t>Bottom</a:t>
              </a:r>
              <a:r>
                <a:rPr lang="fr-FR" sz="800" b="1" dirty="0" smtClean="0"/>
                <a:t> Depth²</a:t>
              </a:r>
            </a:p>
            <a:p>
              <a:r>
                <a:rPr lang="fr-FR" sz="800" b="1" dirty="0" err="1" smtClean="0"/>
                <a:t>Eastward</a:t>
              </a:r>
              <a:r>
                <a:rPr lang="fr-FR" sz="800" b="1" dirty="0" smtClean="0"/>
                <a:t> </a:t>
              </a:r>
              <a:r>
                <a:rPr lang="fr-FR" sz="800" b="1" dirty="0" err="1" smtClean="0"/>
                <a:t>Velocity</a:t>
              </a:r>
              <a:endParaRPr lang="fr-FR" sz="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6718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635</TotalTime>
  <Words>288</Words>
  <Application>Microsoft Office PowerPoint</Application>
  <PresentationFormat>Affichage à l'écran (4:3)</PresentationFormat>
  <Paragraphs>103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Laetitia MATHON</dc:creator>
  <cp:lastModifiedBy>Laetitia MATHON</cp:lastModifiedBy>
  <cp:revision>40</cp:revision>
  <dcterms:created xsi:type="dcterms:W3CDTF">2022-04-21T23:59:13Z</dcterms:created>
  <dcterms:modified xsi:type="dcterms:W3CDTF">2023-01-05T10:38:07Z</dcterms:modified>
</cp:coreProperties>
</file>