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77" r:id="rId3"/>
    <p:sldId id="278" r:id="rId4"/>
    <p:sldId id="286" r:id="rId5"/>
    <p:sldId id="287" r:id="rId6"/>
    <p:sldId id="290" r:id="rId7"/>
    <p:sldId id="288" r:id="rId8"/>
    <p:sldId id="279" r:id="rId9"/>
    <p:sldId id="305" r:id="rId10"/>
    <p:sldId id="306" r:id="rId11"/>
    <p:sldId id="307" r:id="rId12"/>
    <p:sldId id="280" r:id="rId13"/>
    <p:sldId id="292" r:id="rId14"/>
    <p:sldId id="294" r:id="rId15"/>
    <p:sldId id="293" r:id="rId16"/>
    <p:sldId id="295" r:id="rId17"/>
    <p:sldId id="281" r:id="rId18"/>
    <p:sldId id="296" r:id="rId19"/>
    <p:sldId id="297" r:id="rId20"/>
    <p:sldId id="298" r:id="rId21"/>
    <p:sldId id="309" r:id="rId22"/>
    <p:sldId id="282" r:id="rId23"/>
    <p:sldId id="299" r:id="rId24"/>
    <p:sldId id="300" r:id="rId25"/>
    <p:sldId id="301" r:id="rId26"/>
    <p:sldId id="312" r:id="rId27"/>
    <p:sldId id="313" r:id="rId28"/>
    <p:sldId id="311" r:id="rId29"/>
    <p:sldId id="314" r:id="rId30"/>
    <p:sldId id="284" r:id="rId31"/>
    <p:sldId id="302" r:id="rId32"/>
    <p:sldId id="310" r:id="rId33"/>
    <p:sldId id="285" r:id="rId34"/>
    <p:sldId id="303" r:id="rId35"/>
    <p:sldId id="30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11/18/2019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11/18/2019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11/18/2019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11/18/2019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11/18/2019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11/18/2019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Visualize and Analyze Energy 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Mauricio Carvajal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872D-9555-4D63-BEF1-C4A20CB339C4}"/>
              </a:ext>
            </a:extLst>
          </p:cNvPr>
          <p:cNvSpPr>
            <a:spLocks noGrp="1"/>
          </p:cNvSpPr>
          <p:nvPr>
            <p:ph type="title"/>
          </p:nvPr>
        </p:nvSpPr>
        <p:spPr/>
        <p:txBody>
          <a:bodyPr/>
          <a:lstStyle/>
          <a:p>
            <a:r>
              <a:rPr lang="en-US" dirty="0"/>
              <a:t>Monthly power consumption 2007-2009</a:t>
            </a:r>
            <a:endParaRPr lang="es-CR" dirty="0"/>
          </a:p>
        </p:txBody>
      </p:sp>
      <p:sp>
        <p:nvSpPr>
          <p:cNvPr id="3" name="Content Placeholder 2">
            <a:extLst>
              <a:ext uri="{FF2B5EF4-FFF2-40B4-BE49-F238E27FC236}">
                <a16:creationId xmlns:a16="http://schemas.microsoft.com/office/drawing/2014/main" id="{9E0D0E9B-43EA-4FDC-96C5-0F46ED898660}"/>
              </a:ext>
            </a:extLst>
          </p:cNvPr>
          <p:cNvSpPr>
            <a:spLocks noGrp="1"/>
          </p:cNvSpPr>
          <p:nvPr>
            <p:ph idx="1"/>
          </p:nvPr>
        </p:nvSpPr>
        <p:spPr>
          <a:xfrm>
            <a:off x="581192" y="2340865"/>
            <a:ext cx="11171138" cy="869262"/>
          </a:xfrm>
        </p:spPr>
        <p:txBody>
          <a:bodyPr numCol="2">
            <a:normAutofit fontScale="25000" lnSpcReduction="20000"/>
          </a:bodyPr>
          <a:lstStyle/>
          <a:p>
            <a:r>
              <a:rPr lang="en-US" sz="5600" dirty="0"/>
              <a:t>Details:</a:t>
            </a:r>
          </a:p>
          <a:p>
            <a:pPr lvl="1"/>
            <a:r>
              <a:rPr lang="en-US" sz="5600" dirty="0"/>
              <a:t>Submeter2: Laundry Room</a:t>
            </a:r>
          </a:p>
          <a:p>
            <a:pPr lvl="1"/>
            <a:r>
              <a:rPr lang="en-US" sz="5600" dirty="0"/>
              <a:t>Frequency:12</a:t>
            </a:r>
          </a:p>
          <a:p>
            <a:pPr lvl="1"/>
            <a:r>
              <a:rPr lang="en-US" sz="5600" dirty="0"/>
              <a:t>1 observation per month on day 2 at 7:05am  </a:t>
            </a:r>
          </a:p>
          <a:p>
            <a:endParaRPr lang="en-US" sz="5600" dirty="0"/>
          </a:p>
          <a:p>
            <a:endParaRPr lang="en-US" sz="5600" dirty="0"/>
          </a:p>
          <a:p>
            <a:r>
              <a:rPr lang="en-US" sz="5600" dirty="0"/>
              <a:t>Details:</a:t>
            </a:r>
          </a:p>
          <a:p>
            <a:pPr lvl="1"/>
            <a:r>
              <a:rPr lang="en-US" sz="5600" dirty="0"/>
              <a:t>Submeter2:Laundry Room</a:t>
            </a:r>
          </a:p>
          <a:p>
            <a:pPr lvl="1"/>
            <a:r>
              <a:rPr lang="en-US" sz="5600" dirty="0"/>
              <a:t>Frequency: 12 </a:t>
            </a:r>
          </a:p>
          <a:p>
            <a:pPr lvl="1"/>
            <a:r>
              <a:rPr lang="en-US" sz="5600" dirty="0"/>
              <a:t>Average power consumption per month</a:t>
            </a:r>
          </a:p>
          <a:p>
            <a:pPr lvl="1"/>
            <a:r>
              <a:rPr lang="en-US" sz="5600" dirty="0"/>
              <a:t>This was taking to avoid zeros</a:t>
            </a:r>
          </a:p>
          <a:p>
            <a:endParaRPr lang="en-US" dirty="0"/>
          </a:p>
          <a:p>
            <a:pPr marL="0" indent="0">
              <a:buNone/>
            </a:pPr>
            <a:endParaRPr lang="en-US" dirty="0"/>
          </a:p>
        </p:txBody>
      </p:sp>
      <p:pic>
        <p:nvPicPr>
          <p:cNvPr id="25604" name="Picture 4" descr="Machine generated alternative text:&#10;Monthly Power Consupmtion by Sub-Meter 2 &#10;2010 &#10;Time ">
            <a:extLst>
              <a:ext uri="{FF2B5EF4-FFF2-40B4-BE49-F238E27FC236}">
                <a16:creationId xmlns:a16="http://schemas.microsoft.com/office/drawing/2014/main" id="{261F3C89-6505-40F2-BF13-0F4738355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882" y="3647873"/>
            <a:ext cx="4544134" cy="3206237"/>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Machine generated alternative text:&#10;Mean monthly consumption by sub meter 2 &#10;2010 &#10;Time ">
            <a:extLst>
              <a:ext uri="{FF2B5EF4-FFF2-40B4-BE49-F238E27FC236}">
                <a16:creationId xmlns:a16="http://schemas.microsoft.com/office/drawing/2014/main" id="{CA66095F-EC7D-46E1-BC26-91F54E61C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223" y="3660116"/>
            <a:ext cx="4388895" cy="309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90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872D-9555-4D63-BEF1-C4A20CB339C4}"/>
              </a:ext>
            </a:extLst>
          </p:cNvPr>
          <p:cNvSpPr>
            <a:spLocks noGrp="1"/>
          </p:cNvSpPr>
          <p:nvPr>
            <p:ph type="title"/>
          </p:nvPr>
        </p:nvSpPr>
        <p:spPr/>
        <p:txBody>
          <a:bodyPr/>
          <a:lstStyle/>
          <a:p>
            <a:r>
              <a:rPr lang="en-US" dirty="0"/>
              <a:t>Quarterly power consumption 2007-2009</a:t>
            </a:r>
            <a:endParaRPr lang="es-CR" dirty="0"/>
          </a:p>
        </p:txBody>
      </p:sp>
      <p:sp>
        <p:nvSpPr>
          <p:cNvPr id="3" name="Content Placeholder 2">
            <a:extLst>
              <a:ext uri="{FF2B5EF4-FFF2-40B4-BE49-F238E27FC236}">
                <a16:creationId xmlns:a16="http://schemas.microsoft.com/office/drawing/2014/main" id="{9E0D0E9B-43EA-4FDC-96C5-0F46ED898660}"/>
              </a:ext>
            </a:extLst>
          </p:cNvPr>
          <p:cNvSpPr>
            <a:spLocks noGrp="1"/>
          </p:cNvSpPr>
          <p:nvPr>
            <p:ph idx="1"/>
          </p:nvPr>
        </p:nvSpPr>
        <p:spPr>
          <a:xfrm>
            <a:off x="581192" y="2340864"/>
            <a:ext cx="4603651" cy="3634486"/>
          </a:xfrm>
        </p:spPr>
        <p:txBody>
          <a:bodyPr/>
          <a:lstStyle/>
          <a:p>
            <a:r>
              <a:rPr lang="en-US" dirty="0"/>
              <a:t>Details</a:t>
            </a:r>
          </a:p>
          <a:p>
            <a:pPr lvl="1"/>
            <a:r>
              <a:rPr lang="en-US" dirty="0"/>
              <a:t>SubMeter1: Kitchen</a:t>
            </a:r>
          </a:p>
          <a:p>
            <a:pPr lvl="1"/>
            <a:r>
              <a:rPr lang="en-US" dirty="0"/>
              <a:t>Sample: 1 observation per quarterly,</a:t>
            </a:r>
          </a:p>
          <a:p>
            <a:pPr lvl="2"/>
            <a:r>
              <a:rPr lang="en-US" dirty="0"/>
              <a:t>It’s the average of all the quarterly power consumption</a:t>
            </a:r>
          </a:p>
          <a:p>
            <a:pPr lvl="1"/>
            <a:r>
              <a:rPr lang="en-US" dirty="0"/>
              <a:t>Frequency: 4 per year</a:t>
            </a:r>
          </a:p>
          <a:p>
            <a:pPr lvl="1"/>
            <a:endParaRPr lang="es-CR" dirty="0"/>
          </a:p>
        </p:txBody>
      </p:sp>
      <p:pic>
        <p:nvPicPr>
          <p:cNvPr id="24578" name="Picture 2" descr="Machine generated alternative text:&#10;Quarterly consumption by sub meter 1 &#10;Time ">
            <a:extLst>
              <a:ext uri="{FF2B5EF4-FFF2-40B4-BE49-F238E27FC236}">
                <a16:creationId xmlns:a16="http://schemas.microsoft.com/office/drawing/2014/main" id="{5FBE4B10-FD69-4FAD-BFE9-8B7BB2D20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113" y="2340864"/>
            <a:ext cx="5939315" cy="424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93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24D6-D35A-43DC-A6F9-9327CE5DAD36}"/>
              </a:ext>
            </a:extLst>
          </p:cNvPr>
          <p:cNvSpPr>
            <a:spLocks noGrp="1"/>
          </p:cNvSpPr>
          <p:nvPr>
            <p:ph type="title"/>
          </p:nvPr>
        </p:nvSpPr>
        <p:spPr/>
        <p:txBody>
          <a:bodyPr/>
          <a:lstStyle/>
          <a:p>
            <a:r>
              <a:rPr lang="en-US" dirty="0"/>
              <a:t>Linear Regression Forecast Visualizations with Analysis</a:t>
            </a:r>
            <a:endParaRPr lang="es-CR" dirty="0"/>
          </a:p>
        </p:txBody>
      </p:sp>
      <p:pic>
        <p:nvPicPr>
          <p:cNvPr id="4102" name="Picture 6" descr="Resultado de imagen para TIME SERIES WITH ANALISYS&quot;">
            <a:extLst>
              <a:ext uri="{FF2B5EF4-FFF2-40B4-BE49-F238E27FC236}">
                <a16:creationId xmlns:a16="http://schemas.microsoft.com/office/drawing/2014/main" id="{DBCEAFFE-D7D6-43B6-9A51-2DA5D2474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546" y="2686979"/>
            <a:ext cx="6130908" cy="373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17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90C-F3C5-481F-AC83-998A863CEFCA}"/>
              </a:ext>
            </a:extLst>
          </p:cNvPr>
          <p:cNvSpPr>
            <a:spLocks noGrp="1"/>
          </p:cNvSpPr>
          <p:nvPr>
            <p:ph type="title"/>
          </p:nvPr>
        </p:nvSpPr>
        <p:spPr/>
        <p:txBody>
          <a:bodyPr/>
          <a:lstStyle/>
          <a:p>
            <a:r>
              <a:rPr lang="en-US" dirty="0"/>
              <a:t>Weekly Forecasts using linear regression</a:t>
            </a:r>
            <a:endParaRPr lang="es-CR" dirty="0"/>
          </a:p>
        </p:txBody>
      </p:sp>
      <p:sp>
        <p:nvSpPr>
          <p:cNvPr id="3" name="Content Placeholder 2">
            <a:extLst>
              <a:ext uri="{FF2B5EF4-FFF2-40B4-BE49-F238E27FC236}">
                <a16:creationId xmlns:a16="http://schemas.microsoft.com/office/drawing/2014/main" id="{4425A03B-7372-489B-B582-272347B3D34B}"/>
              </a:ext>
            </a:extLst>
          </p:cNvPr>
          <p:cNvSpPr>
            <a:spLocks noGrp="1"/>
          </p:cNvSpPr>
          <p:nvPr>
            <p:ph idx="1"/>
          </p:nvPr>
        </p:nvSpPr>
        <p:spPr>
          <a:xfrm>
            <a:off x="581192" y="2375442"/>
            <a:ext cx="4632834" cy="4249093"/>
          </a:xfrm>
        </p:spPr>
        <p:txBody>
          <a:bodyPr/>
          <a:lstStyle/>
          <a:p>
            <a:r>
              <a:rPr lang="en-US" dirty="0"/>
              <a:t>Details:</a:t>
            </a:r>
          </a:p>
          <a:p>
            <a:pPr lvl="1"/>
            <a:r>
              <a:rPr lang="en-US" dirty="0"/>
              <a:t>Weekly Forecasts using linear regression</a:t>
            </a:r>
          </a:p>
          <a:p>
            <a:pPr lvl="1"/>
            <a:r>
              <a:rPr lang="en-US" dirty="0" err="1"/>
              <a:t>SubMeter</a:t>
            </a:r>
            <a:r>
              <a:rPr lang="en-US" dirty="0"/>
              <a:t> 3: Water </a:t>
            </a:r>
            <a:r>
              <a:rPr lang="en-US" dirty="0" err="1"/>
              <a:t>Hearter</a:t>
            </a:r>
            <a:r>
              <a:rPr lang="en-US" dirty="0"/>
              <a:t> &amp;AC</a:t>
            </a:r>
          </a:p>
          <a:p>
            <a:pPr lvl="1"/>
            <a:r>
              <a:rPr lang="en-US" dirty="0"/>
              <a:t>Time period:2007-2009</a:t>
            </a:r>
          </a:p>
          <a:p>
            <a:pPr lvl="1"/>
            <a:r>
              <a:rPr lang="en-US" dirty="0"/>
              <a:t>Frecuency:52</a:t>
            </a:r>
          </a:p>
          <a:p>
            <a:pPr lvl="1"/>
            <a:r>
              <a:rPr lang="en-US" dirty="0"/>
              <a:t>Confidence levels: 80-90</a:t>
            </a:r>
          </a:p>
        </p:txBody>
      </p:sp>
      <p:pic>
        <p:nvPicPr>
          <p:cNvPr id="14338" name="Picture 2" descr="Machine generated alternative text:&#10;Forecasts from Linear regression model &#10;2007 0 &#10;2007.5 &#10;2008 0 &#10;2008.5 &#10;Time &#10;2009 0 &#10;2009.5 &#10;20100 &#10;2010.5 ">
            <a:extLst>
              <a:ext uri="{FF2B5EF4-FFF2-40B4-BE49-F238E27FC236}">
                <a16:creationId xmlns:a16="http://schemas.microsoft.com/office/drawing/2014/main" id="{39B71203-AEEB-4D15-A9F5-8E3C01FE6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966" y="2370550"/>
            <a:ext cx="6007676" cy="418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6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90C-F3C5-481F-AC83-998A863CEFCA}"/>
              </a:ext>
            </a:extLst>
          </p:cNvPr>
          <p:cNvSpPr>
            <a:spLocks noGrp="1"/>
          </p:cNvSpPr>
          <p:nvPr>
            <p:ph type="title"/>
          </p:nvPr>
        </p:nvSpPr>
        <p:spPr/>
        <p:txBody>
          <a:bodyPr/>
          <a:lstStyle/>
          <a:p>
            <a:r>
              <a:rPr lang="en-US" dirty="0"/>
              <a:t>Average Monthly Forecasts using linear regression</a:t>
            </a:r>
            <a:endParaRPr lang="es-CR" dirty="0"/>
          </a:p>
        </p:txBody>
      </p:sp>
      <p:sp>
        <p:nvSpPr>
          <p:cNvPr id="3" name="Content Placeholder 2">
            <a:extLst>
              <a:ext uri="{FF2B5EF4-FFF2-40B4-BE49-F238E27FC236}">
                <a16:creationId xmlns:a16="http://schemas.microsoft.com/office/drawing/2014/main" id="{4425A03B-7372-489B-B582-272347B3D34B}"/>
              </a:ext>
            </a:extLst>
          </p:cNvPr>
          <p:cNvSpPr>
            <a:spLocks noGrp="1"/>
          </p:cNvSpPr>
          <p:nvPr>
            <p:ph idx="1"/>
          </p:nvPr>
        </p:nvSpPr>
        <p:spPr>
          <a:xfrm>
            <a:off x="581192" y="2375442"/>
            <a:ext cx="4632834" cy="4249093"/>
          </a:xfrm>
        </p:spPr>
        <p:txBody>
          <a:bodyPr/>
          <a:lstStyle/>
          <a:p>
            <a:r>
              <a:rPr lang="en-US" dirty="0"/>
              <a:t>Details:</a:t>
            </a:r>
          </a:p>
          <a:p>
            <a:pPr lvl="1"/>
            <a:r>
              <a:rPr lang="en-US" dirty="0" err="1"/>
              <a:t>SubMeter</a:t>
            </a:r>
            <a:r>
              <a:rPr lang="en-US" dirty="0"/>
              <a:t> 2: Laundry Room</a:t>
            </a:r>
          </a:p>
          <a:p>
            <a:pPr lvl="1"/>
            <a:r>
              <a:rPr lang="en-US" dirty="0"/>
              <a:t>Time period:2007-2009</a:t>
            </a:r>
          </a:p>
          <a:p>
            <a:pPr lvl="1"/>
            <a:r>
              <a:rPr lang="en-US" dirty="0"/>
              <a:t>Observations: Average power consumption per month</a:t>
            </a:r>
          </a:p>
          <a:p>
            <a:pPr lvl="1"/>
            <a:r>
              <a:rPr lang="en-US" dirty="0"/>
              <a:t>Frecuency:12</a:t>
            </a:r>
          </a:p>
          <a:p>
            <a:pPr lvl="1"/>
            <a:r>
              <a:rPr lang="en-US" dirty="0"/>
              <a:t>Confidence levels: 80-90</a:t>
            </a:r>
          </a:p>
          <a:p>
            <a:endParaRPr lang="es-CR" dirty="0"/>
          </a:p>
        </p:txBody>
      </p:sp>
      <p:pic>
        <p:nvPicPr>
          <p:cNvPr id="4" name="Picture 3">
            <a:extLst>
              <a:ext uri="{FF2B5EF4-FFF2-40B4-BE49-F238E27FC236}">
                <a16:creationId xmlns:a16="http://schemas.microsoft.com/office/drawing/2014/main" id="{0CED9718-2DFC-48DB-8048-2DB0782279C2}"/>
              </a:ext>
            </a:extLst>
          </p:cNvPr>
          <p:cNvPicPr>
            <a:picLocks noChangeAspect="1"/>
          </p:cNvPicPr>
          <p:nvPr/>
        </p:nvPicPr>
        <p:blipFill>
          <a:blip r:embed="rId2"/>
          <a:stretch>
            <a:fillRect/>
          </a:stretch>
        </p:blipFill>
        <p:spPr>
          <a:xfrm>
            <a:off x="5622587" y="2610238"/>
            <a:ext cx="6423497" cy="3779500"/>
          </a:xfrm>
          <a:prstGeom prst="rect">
            <a:avLst/>
          </a:prstGeom>
        </p:spPr>
      </p:pic>
    </p:spTree>
    <p:extLst>
      <p:ext uri="{BB962C8B-B14F-4D97-AF65-F5344CB8AC3E}">
        <p14:creationId xmlns:p14="http://schemas.microsoft.com/office/powerpoint/2010/main" val="27455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90C-F3C5-481F-AC83-998A863CEFCA}"/>
              </a:ext>
            </a:extLst>
          </p:cNvPr>
          <p:cNvSpPr>
            <a:spLocks noGrp="1"/>
          </p:cNvSpPr>
          <p:nvPr>
            <p:ph type="title"/>
          </p:nvPr>
        </p:nvSpPr>
        <p:spPr/>
        <p:txBody>
          <a:bodyPr/>
          <a:lstStyle/>
          <a:p>
            <a:r>
              <a:rPr lang="en-US" dirty="0"/>
              <a:t>Average Quarterly Forecasts using linear regression</a:t>
            </a:r>
            <a:endParaRPr lang="es-CR" dirty="0"/>
          </a:p>
        </p:txBody>
      </p:sp>
      <p:sp>
        <p:nvSpPr>
          <p:cNvPr id="3" name="Content Placeholder 2">
            <a:extLst>
              <a:ext uri="{FF2B5EF4-FFF2-40B4-BE49-F238E27FC236}">
                <a16:creationId xmlns:a16="http://schemas.microsoft.com/office/drawing/2014/main" id="{4425A03B-7372-489B-B582-272347B3D34B}"/>
              </a:ext>
            </a:extLst>
          </p:cNvPr>
          <p:cNvSpPr>
            <a:spLocks noGrp="1"/>
          </p:cNvSpPr>
          <p:nvPr>
            <p:ph idx="1"/>
          </p:nvPr>
        </p:nvSpPr>
        <p:spPr>
          <a:xfrm>
            <a:off x="581192" y="2375442"/>
            <a:ext cx="4632834" cy="4249093"/>
          </a:xfrm>
        </p:spPr>
        <p:txBody>
          <a:bodyPr/>
          <a:lstStyle/>
          <a:p>
            <a:r>
              <a:rPr lang="en-US" dirty="0"/>
              <a:t>Details:</a:t>
            </a:r>
          </a:p>
          <a:p>
            <a:pPr lvl="1"/>
            <a:r>
              <a:rPr lang="en-US" dirty="0"/>
              <a:t>Submeter 1: Kitchen</a:t>
            </a:r>
          </a:p>
          <a:p>
            <a:pPr lvl="1"/>
            <a:r>
              <a:rPr lang="en-US" dirty="0"/>
              <a:t>Time period:2007-2009</a:t>
            </a:r>
          </a:p>
          <a:p>
            <a:pPr lvl="1"/>
            <a:r>
              <a:rPr lang="en-US" dirty="0"/>
              <a:t>Observations: Average power consumption per quarterly</a:t>
            </a:r>
          </a:p>
          <a:p>
            <a:pPr lvl="1"/>
            <a:r>
              <a:rPr lang="en-US" dirty="0"/>
              <a:t>Frecuency:4</a:t>
            </a:r>
          </a:p>
          <a:p>
            <a:pPr lvl="1"/>
            <a:r>
              <a:rPr lang="en-US" dirty="0"/>
              <a:t>Confidence levels: 80-90</a:t>
            </a:r>
          </a:p>
          <a:p>
            <a:endParaRPr lang="es-CR" dirty="0"/>
          </a:p>
        </p:txBody>
      </p:sp>
      <p:pic>
        <p:nvPicPr>
          <p:cNvPr id="16386" name="Picture 2" descr="Machine generated alternative text:&#10;Forecasts of Quarterly power consuption with confident level of 80,90 submeter 1 &#10;2007 &#10;2008 &#10;2009 &#10;2010 &#10;2011 ">
            <a:extLst>
              <a:ext uri="{FF2B5EF4-FFF2-40B4-BE49-F238E27FC236}">
                <a16:creationId xmlns:a16="http://schemas.microsoft.com/office/drawing/2014/main" id="{58942885-E552-480E-975F-5A960CF02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691" y="2375442"/>
            <a:ext cx="6023849" cy="443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0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BDF9-F114-406C-AC46-89BF14B75340}"/>
              </a:ext>
            </a:extLst>
          </p:cNvPr>
          <p:cNvSpPr>
            <a:spLocks noGrp="1"/>
          </p:cNvSpPr>
          <p:nvPr>
            <p:ph type="title"/>
          </p:nvPr>
        </p:nvSpPr>
        <p:spPr/>
        <p:txBody>
          <a:bodyPr/>
          <a:lstStyle/>
          <a:p>
            <a:r>
              <a:rPr lang="es-CR" dirty="0" err="1"/>
              <a:t>Comparison</a:t>
            </a:r>
            <a:r>
              <a:rPr lang="es-CR" dirty="0"/>
              <a:t> chart</a:t>
            </a:r>
          </a:p>
        </p:txBody>
      </p:sp>
      <p:graphicFrame>
        <p:nvGraphicFramePr>
          <p:cNvPr id="8" name="Content Placeholder 7">
            <a:extLst>
              <a:ext uri="{FF2B5EF4-FFF2-40B4-BE49-F238E27FC236}">
                <a16:creationId xmlns:a16="http://schemas.microsoft.com/office/drawing/2014/main" id="{DE6D19B0-0276-4CA3-901B-80382B2A7ABB}"/>
              </a:ext>
            </a:extLst>
          </p:cNvPr>
          <p:cNvGraphicFramePr>
            <a:graphicFrameLocks noGrp="1"/>
          </p:cNvGraphicFramePr>
          <p:nvPr>
            <p:ph idx="1"/>
            <p:extLst>
              <p:ext uri="{D42A27DB-BD31-4B8C-83A1-F6EECF244321}">
                <p14:modId xmlns:p14="http://schemas.microsoft.com/office/powerpoint/2010/main" val="4006281085"/>
              </p:ext>
            </p:extLst>
          </p:nvPr>
        </p:nvGraphicFramePr>
        <p:xfrm>
          <a:off x="346181" y="2860040"/>
          <a:ext cx="11264627" cy="1137920"/>
        </p:xfrm>
        <a:graphic>
          <a:graphicData uri="http://schemas.openxmlformats.org/drawingml/2006/table">
            <a:tbl>
              <a:tblPr/>
              <a:tblGrid>
                <a:gridCol w="2330131">
                  <a:extLst>
                    <a:ext uri="{9D8B030D-6E8A-4147-A177-3AD203B41FA5}">
                      <a16:colId xmlns:a16="http://schemas.microsoft.com/office/drawing/2014/main" val="1219487556"/>
                    </a:ext>
                  </a:extLst>
                </a:gridCol>
                <a:gridCol w="3289279">
                  <a:extLst>
                    <a:ext uri="{9D8B030D-6E8A-4147-A177-3AD203B41FA5}">
                      <a16:colId xmlns:a16="http://schemas.microsoft.com/office/drawing/2014/main" val="1961637971"/>
                    </a:ext>
                  </a:extLst>
                </a:gridCol>
                <a:gridCol w="1129044">
                  <a:extLst>
                    <a:ext uri="{9D8B030D-6E8A-4147-A177-3AD203B41FA5}">
                      <a16:colId xmlns:a16="http://schemas.microsoft.com/office/drawing/2014/main" val="1093739281"/>
                    </a:ext>
                  </a:extLst>
                </a:gridCol>
                <a:gridCol w="1755930">
                  <a:extLst>
                    <a:ext uri="{9D8B030D-6E8A-4147-A177-3AD203B41FA5}">
                      <a16:colId xmlns:a16="http://schemas.microsoft.com/office/drawing/2014/main" val="2782842164"/>
                    </a:ext>
                  </a:extLst>
                </a:gridCol>
                <a:gridCol w="1966686">
                  <a:extLst>
                    <a:ext uri="{9D8B030D-6E8A-4147-A177-3AD203B41FA5}">
                      <a16:colId xmlns:a16="http://schemas.microsoft.com/office/drawing/2014/main" val="3768737447"/>
                    </a:ext>
                  </a:extLst>
                </a:gridCol>
                <a:gridCol w="793557">
                  <a:extLst>
                    <a:ext uri="{9D8B030D-6E8A-4147-A177-3AD203B41FA5}">
                      <a16:colId xmlns:a16="http://schemas.microsoft.com/office/drawing/2014/main" val="2562536742"/>
                    </a:ext>
                  </a:extLst>
                </a:gridCol>
              </a:tblGrid>
              <a:tr h="0">
                <a:tc>
                  <a:txBody>
                    <a:bodyPr/>
                    <a:lstStyle/>
                    <a:p>
                      <a:pPr marL="0" marR="0" fontAlgn="t">
                        <a:spcBef>
                          <a:spcPts val="0"/>
                        </a:spcBef>
                        <a:spcAft>
                          <a:spcPts val="0"/>
                        </a:spcAft>
                      </a:pPr>
                      <a:r>
                        <a:rPr lang="en-US" sz="1200" b="1" i="0" dirty="0">
                          <a:solidFill>
                            <a:srgbClr val="231F20"/>
                          </a:solidFill>
                          <a:effectLst/>
                          <a:latin typeface="Open Sans" panose="020B0606030504020204" pitchFamily="34" charset="0"/>
                        </a:rPr>
                        <a:t>Model</a:t>
                      </a:r>
                      <a:endParaRPr lang="en-US" sz="1200" dirty="0">
                        <a:solidFill>
                          <a:srgbClr val="231F20"/>
                        </a:solidFill>
                        <a:effectLst/>
                        <a:latin typeface="Open Sans" panose="020B060603050402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231F20"/>
                          </a:solidFill>
                          <a:effectLst/>
                          <a:latin typeface="Open Sans" panose="020B0606030504020204" pitchFamily="34" charset="0"/>
                        </a:rPr>
                        <a:t>Residual Stander Error</a:t>
                      </a:r>
                      <a:endParaRPr lang="en-US" sz="1200">
                        <a:solidFill>
                          <a:srgbClr val="231F20"/>
                        </a:solidFill>
                        <a:effectLst/>
                        <a:latin typeface="Open Sans" panose="020B060603050402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231F20"/>
                          </a:solidFill>
                          <a:effectLst/>
                          <a:latin typeface="Open Sans" panose="020B0606030504020204" pitchFamily="34" charset="0"/>
                        </a:rPr>
                        <a:t>Multiple R2</a:t>
                      </a:r>
                      <a:endParaRPr lang="en-US" sz="1200">
                        <a:solidFill>
                          <a:srgbClr val="231F20"/>
                        </a:solidFill>
                        <a:effectLst/>
                        <a:latin typeface="Open Sans" panose="020B060603050402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231F20"/>
                          </a:solidFill>
                          <a:effectLst/>
                          <a:latin typeface="Open Sans" panose="020B0606030504020204" pitchFamily="34" charset="0"/>
                        </a:rPr>
                        <a:t>Adjusted R-Squared</a:t>
                      </a:r>
                      <a:endParaRPr lang="en-US" sz="1200">
                        <a:solidFill>
                          <a:srgbClr val="231F20"/>
                        </a:solidFill>
                        <a:effectLst/>
                        <a:latin typeface="Open Sans" panose="020B060603050402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231F20"/>
                          </a:solidFill>
                          <a:effectLst/>
                          <a:latin typeface="Open Sans" panose="020B0606030504020204" pitchFamily="34" charset="0"/>
                        </a:rPr>
                        <a:t>F-statistic</a:t>
                      </a:r>
                      <a:endParaRPr lang="en-US" sz="1200">
                        <a:solidFill>
                          <a:srgbClr val="231F20"/>
                        </a:solidFill>
                        <a:effectLst/>
                        <a:latin typeface="Open Sans" panose="020B060603050402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231F20"/>
                          </a:solidFill>
                          <a:effectLst/>
                          <a:latin typeface="Open Sans" panose="020B0606030504020204" pitchFamily="34" charset="0"/>
                        </a:rPr>
                        <a:t>Pvalue</a:t>
                      </a:r>
                      <a:endParaRPr lang="en-US" sz="1200">
                        <a:solidFill>
                          <a:srgbClr val="231F20"/>
                        </a:solidFill>
                        <a:effectLst/>
                        <a:latin typeface="Open Sans" panose="020B060603050402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52722882"/>
                  </a:ext>
                </a:extLst>
              </a:tr>
              <a:tr h="0">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SubMeter1_QuarterlyModel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0.1373 on 7 degrees of freedom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0.7566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0.6175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5.439 on 4 and 7 DF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0.02596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42565"/>
                  </a:ext>
                </a:extLst>
              </a:tr>
              <a:tr h="0">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SubMeter2_MonthlyModel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 0.2735 on 23 degrees of freedom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 0.6605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0.4834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3.729 on 12 and 23 DF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0.00327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32003604"/>
                  </a:ext>
                </a:extLst>
              </a:tr>
              <a:tr h="0">
                <a:tc>
                  <a:txBody>
                    <a:bodyPr/>
                    <a:lstStyle/>
                    <a:p>
                      <a:pPr marL="0" marR="0" fontAlgn="t">
                        <a:spcBef>
                          <a:spcPts val="0"/>
                        </a:spcBef>
                        <a:spcAft>
                          <a:spcPts val="0"/>
                        </a:spcAft>
                      </a:pPr>
                      <a:r>
                        <a:rPr lang="en-US" sz="1200" dirty="0">
                          <a:solidFill>
                            <a:srgbClr val="231F20"/>
                          </a:solidFill>
                          <a:effectLst/>
                          <a:latin typeface="Open Sans" panose="020B0606030504020204" pitchFamily="34" charset="0"/>
                        </a:rPr>
                        <a:t>SubMeter3_WeeklyModel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 6.871 on 104 degrees of freedom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0.3831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0.07461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231F20"/>
                          </a:solidFill>
                          <a:effectLst/>
                          <a:latin typeface="Open Sans" panose="020B0606030504020204" pitchFamily="34" charset="0"/>
                        </a:rPr>
                        <a:t>1.242 on 52 and 104 DF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231F20"/>
                          </a:solidFill>
                          <a:effectLst/>
                          <a:latin typeface="Open Sans" panose="020B0606030504020204" pitchFamily="34" charset="0"/>
                        </a:rPr>
                        <a:t>0.1747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77589367"/>
                  </a:ext>
                </a:extLst>
              </a:tr>
            </a:tbl>
          </a:graphicData>
        </a:graphic>
      </p:graphicFrame>
      <p:sp>
        <p:nvSpPr>
          <p:cNvPr id="9" name="Rectangle 2">
            <a:extLst>
              <a:ext uri="{FF2B5EF4-FFF2-40B4-BE49-F238E27FC236}">
                <a16:creationId xmlns:a16="http://schemas.microsoft.com/office/drawing/2014/main" id="{93C2773D-F122-4720-AA39-D51BC7ABADA4}"/>
              </a:ext>
            </a:extLst>
          </p:cNvPr>
          <p:cNvSpPr>
            <a:spLocks noChangeArrowheads="1"/>
          </p:cNvSpPr>
          <p:nvPr/>
        </p:nvSpPr>
        <p:spPr bwMode="auto">
          <a:xfrm>
            <a:off x="1306513" y="3224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R" altLang="es-CR" sz="11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R" altLang="es-CR" sz="1800" b="0" i="0" u="none" strike="noStrike" cap="none" normalizeH="0" baseline="0">
              <a:ln>
                <a:noFill/>
              </a:ln>
              <a:solidFill>
                <a:schemeClr val="tx1"/>
              </a:solidFill>
              <a:effectLst/>
              <a:latin typeface="Arial" panose="020B0604020202020204" pitchFamily="34" charset="0"/>
            </a:endParaRPr>
          </a:p>
        </p:txBody>
      </p:sp>
      <p:sp>
        <p:nvSpPr>
          <p:cNvPr id="10" name="Content Placeholder 2">
            <a:extLst>
              <a:ext uri="{FF2B5EF4-FFF2-40B4-BE49-F238E27FC236}">
                <a16:creationId xmlns:a16="http://schemas.microsoft.com/office/drawing/2014/main" id="{679B792A-FB9B-47BE-BF0F-D481907CAD1C}"/>
              </a:ext>
            </a:extLst>
          </p:cNvPr>
          <p:cNvSpPr txBox="1">
            <a:spLocks/>
          </p:cNvSpPr>
          <p:nvPr/>
        </p:nvSpPr>
        <p:spPr>
          <a:xfrm>
            <a:off x="581192" y="4717915"/>
            <a:ext cx="10556978" cy="190662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a:t>
            </a:r>
            <a:r>
              <a:rPr lang="en-US" dirty="0" err="1"/>
              <a:t>QuaterlyModel</a:t>
            </a:r>
            <a:r>
              <a:rPr lang="en-US" dirty="0"/>
              <a:t> and </a:t>
            </a:r>
            <a:r>
              <a:rPr lang="en-US" dirty="0" err="1"/>
              <a:t>MonthlyModel</a:t>
            </a:r>
            <a:r>
              <a:rPr lang="en-US" dirty="0"/>
              <a:t> have R2 ~.7 that </a:t>
            </a:r>
            <a:r>
              <a:rPr lang="en-US" dirty="0" err="1"/>
              <a:t>interpretect</a:t>
            </a:r>
            <a:r>
              <a:rPr lang="en-US" dirty="0"/>
              <a:t> the relationship between the output vs input, or the goodness of-fit</a:t>
            </a:r>
          </a:p>
          <a:p>
            <a:r>
              <a:rPr lang="en-US" dirty="0"/>
              <a:t>The </a:t>
            </a:r>
            <a:r>
              <a:rPr lang="en-US" dirty="0" err="1"/>
              <a:t>QuaterlyModel</a:t>
            </a:r>
            <a:r>
              <a:rPr lang="en-US" dirty="0"/>
              <a:t> and </a:t>
            </a:r>
            <a:r>
              <a:rPr lang="en-US" dirty="0" err="1"/>
              <a:t>MonthlyModel</a:t>
            </a:r>
            <a:r>
              <a:rPr lang="en-US" dirty="0"/>
              <a:t> have p value close to zero, means that we can </a:t>
            </a:r>
            <a:r>
              <a:rPr lang="en-US" dirty="0" err="1"/>
              <a:t>rejet</a:t>
            </a:r>
            <a:r>
              <a:rPr lang="en-US" dirty="0"/>
              <a:t> the null hypothesis, which is signal of good models</a:t>
            </a:r>
            <a:endParaRPr lang="es-CR" dirty="0"/>
          </a:p>
        </p:txBody>
      </p:sp>
    </p:spTree>
    <p:extLst>
      <p:ext uri="{BB962C8B-B14F-4D97-AF65-F5344CB8AC3E}">
        <p14:creationId xmlns:p14="http://schemas.microsoft.com/office/powerpoint/2010/main" val="81380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323B-3712-4FD9-8FFA-18443B6A94D7}"/>
              </a:ext>
            </a:extLst>
          </p:cNvPr>
          <p:cNvSpPr>
            <a:spLocks noGrp="1"/>
          </p:cNvSpPr>
          <p:nvPr>
            <p:ph type="title"/>
          </p:nvPr>
        </p:nvSpPr>
        <p:spPr/>
        <p:txBody>
          <a:bodyPr/>
          <a:lstStyle/>
          <a:p>
            <a:r>
              <a:rPr lang="es-CR" dirty="0" err="1"/>
              <a:t>Decomposition</a:t>
            </a:r>
            <a:r>
              <a:rPr lang="es-CR" dirty="0"/>
              <a:t> </a:t>
            </a:r>
            <a:r>
              <a:rPr lang="es-CR" dirty="0" err="1"/>
              <a:t>Visualizations</a:t>
            </a:r>
            <a:r>
              <a:rPr lang="es-CR" dirty="0"/>
              <a:t> </a:t>
            </a:r>
            <a:r>
              <a:rPr lang="es-CR" dirty="0" err="1"/>
              <a:t>with</a:t>
            </a:r>
            <a:r>
              <a:rPr lang="es-CR" dirty="0"/>
              <a:t> </a:t>
            </a:r>
            <a:r>
              <a:rPr lang="es-CR" dirty="0" err="1"/>
              <a:t>Analysis</a:t>
            </a:r>
            <a:endParaRPr lang="es-CR" dirty="0"/>
          </a:p>
        </p:txBody>
      </p:sp>
      <p:pic>
        <p:nvPicPr>
          <p:cNvPr id="5122" name="Picture 2" descr="Resultado de imagen para split ways&quot;">
            <a:extLst>
              <a:ext uri="{FF2B5EF4-FFF2-40B4-BE49-F238E27FC236}">
                <a16:creationId xmlns:a16="http://schemas.microsoft.com/office/drawing/2014/main" id="{5D2DD09E-5A8A-4DD7-BD6B-51D6CE418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014" y="2340864"/>
            <a:ext cx="4203970" cy="42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98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78F2-73D6-4223-9EFF-C9FCF6D9070C}"/>
              </a:ext>
            </a:extLst>
          </p:cNvPr>
          <p:cNvSpPr>
            <a:spLocks noGrp="1"/>
          </p:cNvSpPr>
          <p:nvPr>
            <p:ph type="title"/>
          </p:nvPr>
        </p:nvSpPr>
        <p:spPr/>
        <p:txBody>
          <a:bodyPr/>
          <a:lstStyle/>
          <a:p>
            <a:r>
              <a:rPr lang="en-US" dirty="0"/>
              <a:t>Decomposing a Seasonal Time Series</a:t>
            </a:r>
            <a:endParaRPr lang="es-CR" dirty="0"/>
          </a:p>
        </p:txBody>
      </p:sp>
      <p:pic>
        <p:nvPicPr>
          <p:cNvPr id="18434" name="Picture 2" descr="Machine generated alternative text:&#10;20070 &#10;Decomposition of additive time series &#10;2007 s &#10;Time &#10;20100 ">
            <a:extLst>
              <a:ext uri="{FF2B5EF4-FFF2-40B4-BE49-F238E27FC236}">
                <a16:creationId xmlns:a16="http://schemas.microsoft.com/office/drawing/2014/main" id="{3E687204-37C0-40EE-86F9-8D8430B95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566" y="2340865"/>
            <a:ext cx="5664604" cy="397791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C5A72CEC-6617-4A1F-BF4B-00CC864855B8}"/>
              </a:ext>
            </a:extLst>
          </p:cNvPr>
          <p:cNvSpPr>
            <a:spLocks noGrp="1"/>
          </p:cNvSpPr>
          <p:nvPr>
            <p:ph idx="1"/>
          </p:nvPr>
        </p:nvSpPr>
        <p:spPr>
          <a:xfrm>
            <a:off x="581025" y="2341563"/>
            <a:ext cx="3990975" cy="3633787"/>
          </a:xfrm>
        </p:spPr>
        <p:txBody>
          <a:bodyPr/>
          <a:lstStyle/>
          <a:p>
            <a:r>
              <a:rPr lang="en-US" dirty="0"/>
              <a:t>Details:</a:t>
            </a:r>
          </a:p>
          <a:p>
            <a:pPr lvl="1"/>
            <a:r>
              <a:rPr lang="en-US" dirty="0"/>
              <a:t>Weekly Forecasts using linear regression</a:t>
            </a:r>
          </a:p>
          <a:p>
            <a:pPr lvl="1"/>
            <a:r>
              <a:rPr lang="en-US" dirty="0" err="1"/>
              <a:t>SubMeter</a:t>
            </a:r>
            <a:r>
              <a:rPr lang="en-US" dirty="0"/>
              <a:t> 3: Water </a:t>
            </a:r>
            <a:r>
              <a:rPr lang="en-US" dirty="0" err="1"/>
              <a:t>Hearter</a:t>
            </a:r>
            <a:r>
              <a:rPr lang="en-US" dirty="0"/>
              <a:t> &amp;AC</a:t>
            </a:r>
          </a:p>
          <a:p>
            <a:pPr lvl="1"/>
            <a:r>
              <a:rPr lang="en-US" dirty="0"/>
              <a:t>Time period:2007-2009</a:t>
            </a:r>
          </a:p>
          <a:p>
            <a:pPr lvl="1"/>
            <a:r>
              <a:rPr lang="en-US" dirty="0"/>
              <a:t>Frecuency:52</a:t>
            </a:r>
          </a:p>
        </p:txBody>
      </p:sp>
    </p:spTree>
    <p:extLst>
      <p:ext uri="{BB962C8B-B14F-4D97-AF65-F5344CB8AC3E}">
        <p14:creationId xmlns:p14="http://schemas.microsoft.com/office/powerpoint/2010/main" val="1106726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78F2-73D6-4223-9EFF-C9FCF6D9070C}"/>
              </a:ext>
            </a:extLst>
          </p:cNvPr>
          <p:cNvSpPr>
            <a:spLocks noGrp="1"/>
          </p:cNvSpPr>
          <p:nvPr>
            <p:ph type="title"/>
          </p:nvPr>
        </p:nvSpPr>
        <p:spPr/>
        <p:txBody>
          <a:bodyPr/>
          <a:lstStyle/>
          <a:p>
            <a:r>
              <a:rPr lang="en-US" dirty="0"/>
              <a:t>Decomposing a Seasonal Time Series</a:t>
            </a:r>
            <a:endParaRPr lang="es-CR" dirty="0"/>
          </a:p>
        </p:txBody>
      </p:sp>
      <p:sp>
        <p:nvSpPr>
          <p:cNvPr id="3" name="Content Placeholder 2">
            <a:extLst>
              <a:ext uri="{FF2B5EF4-FFF2-40B4-BE49-F238E27FC236}">
                <a16:creationId xmlns:a16="http://schemas.microsoft.com/office/drawing/2014/main" id="{562A1AC6-7437-4E7F-9B03-DD5FFF282B14}"/>
              </a:ext>
            </a:extLst>
          </p:cNvPr>
          <p:cNvSpPr>
            <a:spLocks noGrp="1"/>
          </p:cNvSpPr>
          <p:nvPr>
            <p:ph idx="1"/>
          </p:nvPr>
        </p:nvSpPr>
        <p:spPr>
          <a:xfrm>
            <a:off x="581193" y="2340864"/>
            <a:ext cx="3990808" cy="3634486"/>
          </a:xfrm>
        </p:spPr>
        <p:txBody>
          <a:bodyPr/>
          <a:lstStyle/>
          <a:p>
            <a:r>
              <a:rPr lang="en-US" dirty="0"/>
              <a:t>Details:</a:t>
            </a:r>
          </a:p>
          <a:p>
            <a:pPr lvl="1"/>
            <a:r>
              <a:rPr lang="en-US" dirty="0" err="1"/>
              <a:t>SubMeter</a:t>
            </a:r>
            <a:r>
              <a:rPr lang="en-US" dirty="0"/>
              <a:t> 2: Laundry Room</a:t>
            </a:r>
          </a:p>
          <a:p>
            <a:pPr lvl="1"/>
            <a:r>
              <a:rPr lang="en-US" dirty="0"/>
              <a:t>Time period:2007-2009</a:t>
            </a:r>
          </a:p>
          <a:p>
            <a:pPr lvl="1"/>
            <a:r>
              <a:rPr lang="en-US" dirty="0"/>
              <a:t>Observations: Average power consumption per month</a:t>
            </a:r>
          </a:p>
          <a:p>
            <a:pPr lvl="1"/>
            <a:r>
              <a:rPr lang="en-US" dirty="0"/>
              <a:t>Frecuency:12</a:t>
            </a:r>
          </a:p>
          <a:p>
            <a:pPr marL="0" indent="0">
              <a:buNone/>
            </a:pPr>
            <a:endParaRPr lang="es-CR" dirty="0"/>
          </a:p>
        </p:txBody>
      </p:sp>
      <p:pic>
        <p:nvPicPr>
          <p:cNvPr id="1026" name="Picture 2" descr="Machine generated alternative text:&#10;20070 &#10;Decomposition of additive time series &#10;2007 s &#10;Time &#10;20100 ">
            <a:extLst>
              <a:ext uri="{FF2B5EF4-FFF2-40B4-BE49-F238E27FC236}">
                <a16:creationId xmlns:a16="http://schemas.microsoft.com/office/drawing/2014/main" id="{6F62EA74-64C0-4111-BCE1-89B9C48EB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378" y="2340864"/>
            <a:ext cx="5819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63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F4D3BBAF-A5F9-42F4-B938-9C15100D059D}"/>
              </a:ext>
            </a:extLst>
          </p:cNvPr>
          <p:cNvSpPr>
            <a:spLocks noGrp="1"/>
          </p:cNvSpPr>
          <p:nvPr>
            <p:ph idx="1"/>
          </p:nvPr>
        </p:nvSpPr>
        <p:spPr/>
        <p:txBody>
          <a:bodyPr>
            <a:normAutofit lnSpcReduction="10000"/>
          </a:bodyPr>
          <a:lstStyle/>
          <a:p>
            <a:r>
              <a:rPr lang="en-US" dirty="0"/>
              <a:t>Visualizations</a:t>
            </a:r>
            <a:r>
              <a:rPr lang="es-CR" dirty="0"/>
              <a:t> </a:t>
            </a:r>
            <a:r>
              <a:rPr lang="es-CR" dirty="0" err="1"/>
              <a:t>with</a:t>
            </a:r>
            <a:r>
              <a:rPr lang="es-CR" dirty="0"/>
              <a:t> </a:t>
            </a:r>
            <a:r>
              <a:rPr lang="es-CR" dirty="0" err="1"/>
              <a:t>Analysis</a:t>
            </a:r>
            <a:endParaRPr lang="es-CR" dirty="0"/>
          </a:p>
          <a:p>
            <a:r>
              <a:rPr lang="en-US" dirty="0"/>
              <a:t>Time Series Visualizations with Analysis</a:t>
            </a:r>
          </a:p>
          <a:p>
            <a:r>
              <a:rPr lang="en-US" dirty="0"/>
              <a:t>Linear Regression Forecast Visualizations with Analysis</a:t>
            </a:r>
          </a:p>
          <a:p>
            <a:r>
              <a:rPr lang="es-CR" dirty="0" err="1"/>
              <a:t>Decomposition</a:t>
            </a:r>
            <a:r>
              <a:rPr lang="es-CR" dirty="0"/>
              <a:t> </a:t>
            </a:r>
            <a:r>
              <a:rPr lang="es-CR" dirty="0" err="1"/>
              <a:t>Visualizations</a:t>
            </a:r>
            <a:r>
              <a:rPr lang="es-CR" dirty="0"/>
              <a:t> </a:t>
            </a:r>
            <a:r>
              <a:rPr lang="es-CR" dirty="0" err="1"/>
              <a:t>with</a:t>
            </a:r>
            <a:r>
              <a:rPr lang="es-CR" dirty="0"/>
              <a:t> </a:t>
            </a:r>
            <a:r>
              <a:rPr lang="es-CR" dirty="0" err="1"/>
              <a:t>Analysis</a:t>
            </a:r>
            <a:endParaRPr lang="es-CR" dirty="0"/>
          </a:p>
          <a:p>
            <a:r>
              <a:rPr lang="en-US" dirty="0"/>
              <a:t>Holt Winters Forecasting and Analysis</a:t>
            </a:r>
          </a:p>
          <a:p>
            <a:r>
              <a:rPr lang="es-CR" dirty="0" err="1"/>
              <a:t>Correlations</a:t>
            </a:r>
            <a:r>
              <a:rPr lang="es-CR" dirty="0"/>
              <a:t> </a:t>
            </a:r>
            <a:r>
              <a:rPr lang="es-CR" dirty="0" err="1"/>
              <a:t>or</a:t>
            </a:r>
            <a:r>
              <a:rPr lang="es-CR" dirty="0"/>
              <a:t> </a:t>
            </a:r>
            <a:r>
              <a:rPr lang="es-CR" dirty="0" err="1"/>
              <a:t>predictions</a:t>
            </a:r>
            <a:endParaRPr lang="es-CR" dirty="0"/>
          </a:p>
          <a:p>
            <a:r>
              <a:rPr lang="en-US" dirty="0"/>
              <a:t>Summary statement that addresses the goal of this project. Has the goal been met</a:t>
            </a:r>
          </a:p>
          <a:p>
            <a:r>
              <a:rPr lang="es-CR" dirty="0"/>
              <a:t>Business </a:t>
            </a:r>
            <a:r>
              <a:rPr lang="es-CR" dirty="0" err="1"/>
              <a:t>recommendations</a:t>
            </a:r>
            <a:endParaRPr lang="es-CR" dirty="0"/>
          </a:p>
          <a:p>
            <a:r>
              <a:rPr lang="es-CR" dirty="0" err="1"/>
              <a:t>Lessons</a:t>
            </a:r>
            <a:r>
              <a:rPr lang="es-CR" dirty="0"/>
              <a:t> </a:t>
            </a:r>
            <a:r>
              <a:rPr lang="es-CR" dirty="0" err="1"/>
              <a:t>learned</a:t>
            </a:r>
            <a:endParaRPr lang="es-CR" dirty="0"/>
          </a:p>
        </p:txBody>
      </p:sp>
      <p:pic>
        <p:nvPicPr>
          <p:cNvPr id="1028" name="Picture 4" descr="https://tse3.mm.bing.net/th?id=OIP.WY2kTWsTtktsa5tHcz0iSQHaCm&amp;pid=Api&amp;P=0&amp;w=440&amp;h=155">
            <a:extLst>
              <a:ext uri="{FF2B5EF4-FFF2-40B4-BE49-F238E27FC236}">
                <a16:creationId xmlns:a16="http://schemas.microsoft.com/office/drawing/2014/main" id="{5DE256F5-1832-48F6-BD26-975A0E691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685" y="2496260"/>
            <a:ext cx="41910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78F2-73D6-4223-9EFF-C9FCF6D9070C}"/>
              </a:ext>
            </a:extLst>
          </p:cNvPr>
          <p:cNvSpPr>
            <a:spLocks noGrp="1"/>
          </p:cNvSpPr>
          <p:nvPr>
            <p:ph type="title"/>
          </p:nvPr>
        </p:nvSpPr>
        <p:spPr/>
        <p:txBody>
          <a:bodyPr/>
          <a:lstStyle/>
          <a:p>
            <a:r>
              <a:rPr lang="en-US" dirty="0"/>
              <a:t>Decomposing a Seasonal Time Series</a:t>
            </a:r>
            <a:endParaRPr lang="es-CR" dirty="0"/>
          </a:p>
        </p:txBody>
      </p:sp>
      <p:sp>
        <p:nvSpPr>
          <p:cNvPr id="3" name="Content Placeholder 2">
            <a:extLst>
              <a:ext uri="{FF2B5EF4-FFF2-40B4-BE49-F238E27FC236}">
                <a16:creationId xmlns:a16="http://schemas.microsoft.com/office/drawing/2014/main" id="{562A1AC6-7437-4E7F-9B03-DD5FFF282B14}"/>
              </a:ext>
            </a:extLst>
          </p:cNvPr>
          <p:cNvSpPr>
            <a:spLocks noGrp="1"/>
          </p:cNvSpPr>
          <p:nvPr>
            <p:ph idx="1"/>
          </p:nvPr>
        </p:nvSpPr>
        <p:spPr>
          <a:xfrm>
            <a:off x="581193" y="2340864"/>
            <a:ext cx="3990808" cy="3634486"/>
          </a:xfrm>
        </p:spPr>
        <p:txBody>
          <a:bodyPr/>
          <a:lstStyle/>
          <a:p>
            <a:r>
              <a:rPr lang="en-US" dirty="0"/>
              <a:t>Details:</a:t>
            </a:r>
          </a:p>
          <a:p>
            <a:pPr lvl="1"/>
            <a:r>
              <a:rPr lang="en-US" dirty="0"/>
              <a:t>Submeter 1: Kitchen</a:t>
            </a:r>
          </a:p>
          <a:p>
            <a:pPr lvl="1"/>
            <a:r>
              <a:rPr lang="en-US" dirty="0"/>
              <a:t>Time period:2007-2009</a:t>
            </a:r>
          </a:p>
          <a:p>
            <a:pPr lvl="1"/>
            <a:r>
              <a:rPr lang="en-US" dirty="0"/>
              <a:t>Observations: Average power consumption per quarterly</a:t>
            </a:r>
          </a:p>
          <a:p>
            <a:pPr lvl="1"/>
            <a:r>
              <a:rPr lang="en-US" dirty="0"/>
              <a:t>Frecuency:4</a:t>
            </a:r>
          </a:p>
          <a:p>
            <a:endParaRPr lang="es-CR" dirty="0"/>
          </a:p>
        </p:txBody>
      </p:sp>
      <p:pic>
        <p:nvPicPr>
          <p:cNvPr id="19460" name="Picture 4" descr="Machine generated alternative text:&#10;20070 &#10;Decomposition of additive time series &#10;2007 s &#10;Time ">
            <a:extLst>
              <a:ext uri="{FF2B5EF4-FFF2-40B4-BE49-F238E27FC236}">
                <a16:creationId xmlns:a16="http://schemas.microsoft.com/office/drawing/2014/main" id="{44C3D407-2B30-4FA5-991E-25FD42C3C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049" y="2340864"/>
            <a:ext cx="6092758" cy="425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31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E080-8D21-4F51-91C5-BBE45BD17945}"/>
              </a:ext>
            </a:extLst>
          </p:cNvPr>
          <p:cNvSpPr>
            <a:spLocks noGrp="1"/>
          </p:cNvSpPr>
          <p:nvPr>
            <p:ph type="title"/>
          </p:nvPr>
        </p:nvSpPr>
        <p:spPr/>
        <p:txBody>
          <a:bodyPr/>
          <a:lstStyle/>
          <a:p>
            <a:r>
              <a:rPr lang="es-CR" dirty="0" err="1"/>
              <a:t>Comparison</a:t>
            </a:r>
            <a:r>
              <a:rPr lang="es-CR" dirty="0"/>
              <a:t> chart</a:t>
            </a:r>
          </a:p>
        </p:txBody>
      </p:sp>
      <p:graphicFrame>
        <p:nvGraphicFramePr>
          <p:cNvPr id="4" name="Content Placeholder 3">
            <a:extLst>
              <a:ext uri="{FF2B5EF4-FFF2-40B4-BE49-F238E27FC236}">
                <a16:creationId xmlns:a16="http://schemas.microsoft.com/office/drawing/2014/main" id="{A2735020-F541-4AFE-9092-DD0858452CA1}"/>
              </a:ext>
            </a:extLst>
          </p:cNvPr>
          <p:cNvGraphicFramePr>
            <a:graphicFrameLocks noGrp="1"/>
          </p:cNvGraphicFramePr>
          <p:nvPr>
            <p:ph idx="1"/>
            <p:extLst>
              <p:ext uri="{D42A27DB-BD31-4B8C-83A1-F6EECF244321}">
                <p14:modId xmlns:p14="http://schemas.microsoft.com/office/powerpoint/2010/main" val="3594069971"/>
              </p:ext>
            </p:extLst>
          </p:nvPr>
        </p:nvGraphicFramePr>
        <p:xfrm>
          <a:off x="2108253" y="3199173"/>
          <a:ext cx="8725061" cy="2496456"/>
        </p:xfrm>
        <a:graphic>
          <a:graphicData uri="http://schemas.openxmlformats.org/drawingml/2006/table">
            <a:tbl>
              <a:tblPr>
                <a:tableStyleId>{5C22544A-7EE6-4342-B048-85BDC9FD1C3A}</a:tableStyleId>
              </a:tblPr>
              <a:tblGrid>
                <a:gridCol w="873871">
                  <a:extLst>
                    <a:ext uri="{9D8B030D-6E8A-4147-A177-3AD203B41FA5}">
                      <a16:colId xmlns:a16="http://schemas.microsoft.com/office/drawing/2014/main" val="1871439372"/>
                    </a:ext>
                  </a:extLst>
                </a:gridCol>
                <a:gridCol w="969451">
                  <a:extLst>
                    <a:ext uri="{9D8B030D-6E8A-4147-A177-3AD203B41FA5}">
                      <a16:colId xmlns:a16="http://schemas.microsoft.com/office/drawing/2014/main" val="2488048571"/>
                    </a:ext>
                  </a:extLst>
                </a:gridCol>
                <a:gridCol w="641750">
                  <a:extLst>
                    <a:ext uri="{9D8B030D-6E8A-4147-A177-3AD203B41FA5}">
                      <a16:colId xmlns:a16="http://schemas.microsoft.com/office/drawing/2014/main" val="640692228"/>
                    </a:ext>
                  </a:extLst>
                </a:gridCol>
                <a:gridCol w="969451">
                  <a:extLst>
                    <a:ext uri="{9D8B030D-6E8A-4147-A177-3AD203B41FA5}">
                      <a16:colId xmlns:a16="http://schemas.microsoft.com/office/drawing/2014/main" val="1336543761"/>
                    </a:ext>
                  </a:extLst>
                </a:gridCol>
                <a:gridCol w="969451">
                  <a:extLst>
                    <a:ext uri="{9D8B030D-6E8A-4147-A177-3AD203B41FA5}">
                      <a16:colId xmlns:a16="http://schemas.microsoft.com/office/drawing/2014/main" val="200333724"/>
                    </a:ext>
                  </a:extLst>
                </a:gridCol>
                <a:gridCol w="641750">
                  <a:extLst>
                    <a:ext uri="{9D8B030D-6E8A-4147-A177-3AD203B41FA5}">
                      <a16:colId xmlns:a16="http://schemas.microsoft.com/office/drawing/2014/main" val="1892086132"/>
                    </a:ext>
                  </a:extLst>
                </a:gridCol>
                <a:gridCol w="1078685">
                  <a:extLst>
                    <a:ext uri="{9D8B030D-6E8A-4147-A177-3AD203B41FA5}">
                      <a16:colId xmlns:a16="http://schemas.microsoft.com/office/drawing/2014/main" val="1451354507"/>
                    </a:ext>
                  </a:extLst>
                </a:gridCol>
                <a:gridCol w="969451">
                  <a:extLst>
                    <a:ext uri="{9D8B030D-6E8A-4147-A177-3AD203B41FA5}">
                      <a16:colId xmlns:a16="http://schemas.microsoft.com/office/drawing/2014/main" val="772185718"/>
                    </a:ext>
                  </a:extLst>
                </a:gridCol>
                <a:gridCol w="641750">
                  <a:extLst>
                    <a:ext uri="{9D8B030D-6E8A-4147-A177-3AD203B41FA5}">
                      <a16:colId xmlns:a16="http://schemas.microsoft.com/office/drawing/2014/main" val="3990446940"/>
                    </a:ext>
                  </a:extLst>
                </a:gridCol>
                <a:gridCol w="969451">
                  <a:extLst>
                    <a:ext uri="{9D8B030D-6E8A-4147-A177-3AD203B41FA5}">
                      <a16:colId xmlns:a16="http://schemas.microsoft.com/office/drawing/2014/main" val="2612282429"/>
                    </a:ext>
                  </a:extLst>
                </a:gridCol>
              </a:tblGrid>
              <a:tr h="319668">
                <a:tc>
                  <a:txBody>
                    <a:bodyPr/>
                    <a:lstStyle/>
                    <a:p>
                      <a:pPr algn="l" fontAlgn="b"/>
                      <a:r>
                        <a:rPr lang="es-CR" sz="1100" u="none" strike="noStrike">
                          <a:effectLst/>
                        </a:rPr>
                        <a:t> </a:t>
                      </a:r>
                      <a:endParaRPr lang="es-CR"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ctr" fontAlgn="b"/>
                      <a:r>
                        <a:rPr lang="es-CR" sz="1100" u="none" strike="noStrike">
                          <a:effectLst/>
                        </a:rPr>
                        <a:t>SubMeter 1</a:t>
                      </a:r>
                      <a:endParaRPr lang="es-CR"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R"/>
                    </a:p>
                  </a:txBody>
                  <a:tcPr/>
                </a:tc>
                <a:tc hMerge="1">
                  <a:txBody>
                    <a:bodyPr/>
                    <a:lstStyle/>
                    <a:p>
                      <a:endParaRPr lang="es-CR"/>
                    </a:p>
                  </a:txBody>
                  <a:tcPr/>
                </a:tc>
                <a:tc gridSpan="3">
                  <a:txBody>
                    <a:bodyPr/>
                    <a:lstStyle/>
                    <a:p>
                      <a:pPr algn="ctr" fontAlgn="b"/>
                      <a:r>
                        <a:rPr lang="es-CR" sz="1100" u="none" strike="noStrike">
                          <a:effectLst/>
                        </a:rPr>
                        <a:t>SubMeter 2</a:t>
                      </a:r>
                      <a:endParaRPr lang="es-CR"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R"/>
                    </a:p>
                  </a:txBody>
                  <a:tcPr/>
                </a:tc>
                <a:tc hMerge="1">
                  <a:txBody>
                    <a:bodyPr/>
                    <a:lstStyle/>
                    <a:p>
                      <a:endParaRPr lang="es-CR"/>
                    </a:p>
                  </a:txBody>
                  <a:tcPr/>
                </a:tc>
                <a:tc gridSpan="3">
                  <a:txBody>
                    <a:bodyPr/>
                    <a:lstStyle/>
                    <a:p>
                      <a:pPr algn="ctr" fontAlgn="b"/>
                      <a:r>
                        <a:rPr lang="es-CR" sz="1100" u="none" strike="noStrike">
                          <a:effectLst/>
                        </a:rPr>
                        <a:t>SubMeter 3</a:t>
                      </a:r>
                      <a:endParaRPr lang="es-CR"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R"/>
                    </a:p>
                  </a:txBody>
                  <a:tcPr/>
                </a:tc>
                <a:tc hMerge="1">
                  <a:txBody>
                    <a:bodyPr/>
                    <a:lstStyle/>
                    <a:p>
                      <a:endParaRPr lang="es-CR"/>
                    </a:p>
                  </a:txBody>
                  <a:tcPr/>
                </a:tc>
                <a:extLst>
                  <a:ext uri="{0D108BD9-81ED-4DB2-BD59-A6C34878D82A}">
                    <a16:rowId xmlns:a16="http://schemas.microsoft.com/office/drawing/2014/main" val="1347175200"/>
                  </a:ext>
                </a:extLst>
              </a:tr>
              <a:tr h="319668">
                <a:tc>
                  <a:txBody>
                    <a:bodyPr/>
                    <a:lstStyle/>
                    <a:p>
                      <a:pPr algn="l" fontAlgn="b"/>
                      <a:r>
                        <a:rPr lang="es-CR" sz="1100" u="none" strike="noStrike">
                          <a:effectLst/>
                        </a:rPr>
                        <a:t> </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Seasonal</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Trend</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Random</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Seasonal</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Trend</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Random</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Seasonal</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Trend</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Random</a:t>
                      </a:r>
                      <a:endParaRPr lang="es-C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528387"/>
                  </a:ext>
                </a:extLst>
              </a:tr>
              <a:tr h="319668">
                <a:tc>
                  <a:txBody>
                    <a:bodyPr/>
                    <a:lstStyle/>
                    <a:p>
                      <a:pPr algn="l" fontAlgn="ctr"/>
                      <a:r>
                        <a:rPr lang="es-CR" sz="1000" u="none" strike="noStrike" dirty="0">
                          <a:effectLst/>
                        </a:rPr>
                        <a:t>Min.  </a:t>
                      </a:r>
                      <a:endParaRPr lang="es-CR" sz="1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-0.28847</a:t>
                      </a:r>
                      <a:endParaRPr lang="es-CR"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1.088</a:t>
                      </a:r>
                      <a:endParaRPr lang="es-CR"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-0.14205</a:t>
                      </a:r>
                      <a:endParaRPr lang="es-CR"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-0.61035</a:t>
                      </a:r>
                      <a:endParaRPr lang="es-CR"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1.098</a:t>
                      </a:r>
                      <a:endParaRPr lang="es-CR"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-0.340531</a:t>
                      </a:r>
                      <a:endParaRPr lang="es-CR"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-3.70143</a:t>
                      </a:r>
                      <a:endParaRPr lang="es-CR"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1.865</a:t>
                      </a:r>
                      <a:endParaRPr lang="es-CR"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l" fontAlgn="ctr"/>
                      <a:r>
                        <a:rPr lang="es-CR" sz="1000" u="none" strike="noStrike">
                          <a:effectLst/>
                        </a:rPr>
                        <a:t>-10.5726</a:t>
                      </a:r>
                      <a:endParaRPr lang="es-C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2672617825"/>
                  </a:ext>
                </a:extLst>
              </a:tr>
              <a:tr h="304446">
                <a:tc>
                  <a:txBody>
                    <a:bodyPr/>
                    <a:lstStyle/>
                    <a:p>
                      <a:pPr algn="l" fontAlgn="b"/>
                      <a:r>
                        <a:rPr lang="es-CR" sz="1100" u="none" strike="noStrike">
                          <a:effectLst/>
                        </a:rPr>
                        <a:t>1st Qu.   </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-0.05038</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1.119</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-0.08485</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-0.02773</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1.129</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-0.147322</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-3.11008</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2.481</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-1.5341</a:t>
                      </a:r>
                      <a:endParaRPr lang="es-C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8345138"/>
                  </a:ext>
                </a:extLst>
              </a:tr>
              <a:tr h="304446">
                <a:tc>
                  <a:txBody>
                    <a:bodyPr/>
                    <a:lstStyle/>
                    <a:p>
                      <a:pPr algn="l" fontAlgn="b"/>
                      <a:r>
                        <a:rPr lang="es-CR" sz="1100" u="none" strike="noStrike">
                          <a:effectLst/>
                        </a:rPr>
                        <a:t>Median    </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0.03340</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1.132</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-0.00589</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0.02112</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1.285</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-0.006557</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-2.81201</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3.058</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-0.1784</a:t>
                      </a:r>
                      <a:endParaRPr lang="es-C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6816638"/>
                  </a:ext>
                </a:extLst>
              </a:tr>
              <a:tr h="304446">
                <a:tc>
                  <a:txBody>
                    <a:bodyPr/>
                    <a:lstStyle/>
                    <a:p>
                      <a:pPr algn="l" fontAlgn="b"/>
                      <a:r>
                        <a:rPr lang="es-CR" sz="1100" u="none" strike="noStrike">
                          <a:effectLst/>
                        </a:rPr>
                        <a:t> Mean  </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0.00000</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1.151</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-0.00589</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0.00000</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1.332</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-0.006557</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0.09312</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3.329</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-0.2217</a:t>
                      </a:r>
                      <a:endParaRPr lang="es-C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0262111"/>
                  </a:ext>
                </a:extLst>
              </a:tr>
              <a:tr h="304446">
                <a:tc>
                  <a:txBody>
                    <a:bodyPr/>
                    <a:lstStyle/>
                    <a:p>
                      <a:pPr algn="l" fontAlgn="b"/>
                      <a:r>
                        <a:rPr lang="es-CR" sz="1100" u="none" strike="noStrike">
                          <a:effectLst/>
                        </a:rPr>
                        <a:t>3rd Qu.     </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0.08378</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1.187</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0.07307</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0.15616</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1.544</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0.134209</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5.50530</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3.817</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1.0909</a:t>
                      </a:r>
                      <a:endParaRPr lang="es-C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5605505"/>
                  </a:ext>
                </a:extLst>
              </a:tr>
              <a:tr h="319668">
                <a:tc>
                  <a:txBody>
                    <a:bodyPr/>
                    <a:lstStyle/>
                    <a:p>
                      <a:pPr algn="l" fontAlgn="b"/>
                      <a:r>
                        <a:rPr lang="es-CR" sz="1100" u="none" strike="noStrike">
                          <a:effectLst/>
                        </a:rPr>
                        <a:t>Max.</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0.22168</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1.231</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0.13026</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0.32186</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1.616</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0.327418</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14.62068</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a:effectLst/>
                        </a:rPr>
                        <a:t>6.663</a:t>
                      </a:r>
                      <a:endParaRPr lang="es-C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R" sz="1100" u="none" strike="noStrike" dirty="0">
                          <a:effectLst/>
                        </a:rPr>
                        <a:t>10.1293</a:t>
                      </a:r>
                      <a:endParaRPr lang="es-C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416583"/>
                  </a:ext>
                </a:extLst>
              </a:tr>
            </a:tbl>
          </a:graphicData>
        </a:graphic>
      </p:graphicFrame>
    </p:spTree>
    <p:extLst>
      <p:ext uri="{BB962C8B-B14F-4D97-AF65-F5344CB8AC3E}">
        <p14:creationId xmlns:p14="http://schemas.microsoft.com/office/powerpoint/2010/main" val="1637050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4D8D-E75C-4EF3-A192-FF1381541830}"/>
              </a:ext>
            </a:extLst>
          </p:cNvPr>
          <p:cNvSpPr>
            <a:spLocks noGrp="1"/>
          </p:cNvSpPr>
          <p:nvPr>
            <p:ph type="title"/>
          </p:nvPr>
        </p:nvSpPr>
        <p:spPr/>
        <p:txBody>
          <a:bodyPr/>
          <a:lstStyle/>
          <a:p>
            <a:r>
              <a:rPr lang="en-US" dirty="0"/>
              <a:t>Holt Winters Forecasting and Analysis</a:t>
            </a:r>
            <a:endParaRPr lang="es-CR" dirty="0"/>
          </a:p>
        </p:txBody>
      </p:sp>
      <p:pic>
        <p:nvPicPr>
          <p:cNvPr id="6146" name="Picture 2" descr="Resultado de imagen para Forecasting&quot;">
            <a:extLst>
              <a:ext uri="{FF2B5EF4-FFF2-40B4-BE49-F238E27FC236}">
                <a16:creationId xmlns:a16="http://schemas.microsoft.com/office/drawing/2014/main" id="{90C412A4-1919-42C6-AA49-10A5CD3D9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858" y="3003145"/>
            <a:ext cx="5782283" cy="385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3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E07C-B10B-47E2-9C78-837D709AA615}"/>
              </a:ext>
            </a:extLst>
          </p:cNvPr>
          <p:cNvSpPr>
            <a:spLocks noGrp="1"/>
          </p:cNvSpPr>
          <p:nvPr>
            <p:ph type="title"/>
          </p:nvPr>
        </p:nvSpPr>
        <p:spPr/>
        <p:txBody>
          <a:bodyPr/>
          <a:lstStyle/>
          <a:p>
            <a:r>
              <a:rPr lang="es-CR" i="1" dirty="0" err="1"/>
              <a:t>HoltWinters</a:t>
            </a:r>
            <a:r>
              <a:rPr lang="es-CR" i="1" dirty="0"/>
              <a:t> </a:t>
            </a:r>
            <a:r>
              <a:rPr lang="es-CR" i="1" dirty="0" err="1"/>
              <a:t>Forecast</a:t>
            </a:r>
            <a:r>
              <a:rPr lang="es-CR" i="1" dirty="0"/>
              <a:t> </a:t>
            </a:r>
            <a:r>
              <a:rPr lang="es-CR" i="1" dirty="0" err="1"/>
              <a:t>weekly</a:t>
            </a:r>
            <a:r>
              <a:rPr lang="es-CR" i="1" dirty="0"/>
              <a:t> </a:t>
            </a:r>
            <a:r>
              <a:rPr lang="es-CR" i="1" dirty="0" err="1"/>
              <a:t>power</a:t>
            </a:r>
            <a:r>
              <a:rPr lang="es-CR" i="1" dirty="0"/>
              <a:t> </a:t>
            </a:r>
            <a:r>
              <a:rPr lang="es-CR" i="1" dirty="0" err="1"/>
              <a:t>consumption</a:t>
            </a:r>
            <a:r>
              <a:rPr lang="es-CR" i="1" dirty="0"/>
              <a:t> </a:t>
            </a:r>
            <a:endParaRPr lang="es-CR" dirty="0"/>
          </a:p>
        </p:txBody>
      </p:sp>
      <p:sp>
        <p:nvSpPr>
          <p:cNvPr id="3" name="Content Placeholder 2">
            <a:extLst>
              <a:ext uri="{FF2B5EF4-FFF2-40B4-BE49-F238E27FC236}">
                <a16:creationId xmlns:a16="http://schemas.microsoft.com/office/drawing/2014/main" id="{56049909-0703-43AC-8F31-397D7AEE36F8}"/>
              </a:ext>
            </a:extLst>
          </p:cNvPr>
          <p:cNvSpPr>
            <a:spLocks noGrp="1"/>
          </p:cNvSpPr>
          <p:nvPr>
            <p:ph idx="1"/>
          </p:nvPr>
        </p:nvSpPr>
        <p:spPr>
          <a:xfrm>
            <a:off x="581192" y="2340865"/>
            <a:ext cx="10803834" cy="1088136"/>
          </a:xfrm>
        </p:spPr>
        <p:txBody>
          <a:bodyPr>
            <a:normAutofit fontScale="92500" lnSpcReduction="20000"/>
          </a:bodyPr>
          <a:lstStyle/>
          <a:p>
            <a:pPr lvl="1"/>
            <a:r>
              <a:rPr lang="en-US" dirty="0"/>
              <a:t>Weekly Forecasts using </a:t>
            </a:r>
            <a:r>
              <a:rPr lang="en-US" dirty="0" err="1"/>
              <a:t>Holtwinters</a:t>
            </a:r>
            <a:endParaRPr lang="en-US" dirty="0"/>
          </a:p>
          <a:p>
            <a:pPr lvl="1"/>
            <a:r>
              <a:rPr lang="en-US" dirty="0" err="1"/>
              <a:t>SubMeter</a:t>
            </a:r>
            <a:r>
              <a:rPr lang="en-US" dirty="0"/>
              <a:t> 3: Water </a:t>
            </a:r>
            <a:r>
              <a:rPr lang="en-US" dirty="0" err="1"/>
              <a:t>Hearter</a:t>
            </a:r>
            <a:r>
              <a:rPr lang="en-US" dirty="0"/>
              <a:t> &amp;AC</a:t>
            </a:r>
          </a:p>
          <a:p>
            <a:pPr lvl="1"/>
            <a:r>
              <a:rPr lang="en-US" dirty="0"/>
              <a:t>Time period:2007-2009</a:t>
            </a:r>
          </a:p>
          <a:p>
            <a:pPr lvl="1"/>
            <a:r>
              <a:rPr lang="en-US" dirty="0"/>
              <a:t>Frecuency:52</a:t>
            </a:r>
          </a:p>
        </p:txBody>
      </p:sp>
      <p:pic>
        <p:nvPicPr>
          <p:cNvPr id="4" name="Picture 3">
            <a:extLst>
              <a:ext uri="{FF2B5EF4-FFF2-40B4-BE49-F238E27FC236}">
                <a16:creationId xmlns:a16="http://schemas.microsoft.com/office/drawing/2014/main" id="{AB71C119-96C9-4CA4-B743-0673F8EC5823}"/>
              </a:ext>
            </a:extLst>
          </p:cNvPr>
          <p:cNvPicPr>
            <a:picLocks noChangeAspect="1"/>
          </p:cNvPicPr>
          <p:nvPr/>
        </p:nvPicPr>
        <p:blipFill>
          <a:blip r:embed="rId2"/>
          <a:stretch>
            <a:fillRect/>
          </a:stretch>
        </p:blipFill>
        <p:spPr>
          <a:xfrm>
            <a:off x="1335507" y="3787413"/>
            <a:ext cx="4167103" cy="2963768"/>
          </a:xfrm>
          <a:prstGeom prst="rect">
            <a:avLst/>
          </a:prstGeom>
        </p:spPr>
      </p:pic>
      <p:pic>
        <p:nvPicPr>
          <p:cNvPr id="5" name="Picture 4">
            <a:extLst>
              <a:ext uri="{FF2B5EF4-FFF2-40B4-BE49-F238E27FC236}">
                <a16:creationId xmlns:a16="http://schemas.microsoft.com/office/drawing/2014/main" id="{69DF9A79-4922-434E-8C12-E5A00B35B2AE}"/>
              </a:ext>
            </a:extLst>
          </p:cNvPr>
          <p:cNvPicPr>
            <a:picLocks noChangeAspect="1"/>
          </p:cNvPicPr>
          <p:nvPr/>
        </p:nvPicPr>
        <p:blipFill>
          <a:blip r:embed="rId3"/>
          <a:stretch>
            <a:fillRect/>
          </a:stretch>
        </p:blipFill>
        <p:spPr>
          <a:xfrm>
            <a:off x="7217923" y="3782147"/>
            <a:ext cx="4167103" cy="2935183"/>
          </a:xfrm>
          <a:prstGeom prst="rect">
            <a:avLst/>
          </a:prstGeom>
        </p:spPr>
      </p:pic>
    </p:spTree>
    <p:extLst>
      <p:ext uri="{BB962C8B-B14F-4D97-AF65-F5344CB8AC3E}">
        <p14:creationId xmlns:p14="http://schemas.microsoft.com/office/powerpoint/2010/main" val="4041983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E07C-B10B-47E2-9C78-837D709AA615}"/>
              </a:ext>
            </a:extLst>
          </p:cNvPr>
          <p:cNvSpPr>
            <a:spLocks noGrp="1"/>
          </p:cNvSpPr>
          <p:nvPr>
            <p:ph type="title"/>
          </p:nvPr>
        </p:nvSpPr>
        <p:spPr/>
        <p:txBody>
          <a:bodyPr/>
          <a:lstStyle/>
          <a:p>
            <a:r>
              <a:rPr lang="es-CR" i="1" dirty="0" err="1"/>
              <a:t>HoltWinters</a:t>
            </a:r>
            <a:r>
              <a:rPr lang="es-CR" i="1" dirty="0"/>
              <a:t> </a:t>
            </a:r>
            <a:r>
              <a:rPr lang="es-CR" i="1" dirty="0" err="1"/>
              <a:t>Forecast</a:t>
            </a:r>
            <a:r>
              <a:rPr lang="es-CR" i="1" dirty="0"/>
              <a:t> </a:t>
            </a:r>
            <a:r>
              <a:rPr lang="es-CR" i="1" dirty="0" err="1"/>
              <a:t>Monthly</a:t>
            </a:r>
            <a:r>
              <a:rPr lang="es-CR" i="1" dirty="0"/>
              <a:t> </a:t>
            </a:r>
            <a:r>
              <a:rPr lang="es-CR" i="1" dirty="0" err="1"/>
              <a:t>power</a:t>
            </a:r>
            <a:r>
              <a:rPr lang="es-CR" i="1" dirty="0"/>
              <a:t> </a:t>
            </a:r>
            <a:r>
              <a:rPr lang="es-CR" i="1" dirty="0" err="1"/>
              <a:t>consumption</a:t>
            </a:r>
            <a:r>
              <a:rPr lang="es-CR" i="1" dirty="0"/>
              <a:t> </a:t>
            </a:r>
            <a:endParaRPr lang="es-CR" dirty="0"/>
          </a:p>
        </p:txBody>
      </p:sp>
      <p:sp>
        <p:nvSpPr>
          <p:cNvPr id="3" name="Content Placeholder 2">
            <a:extLst>
              <a:ext uri="{FF2B5EF4-FFF2-40B4-BE49-F238E27FC236}">
                <a16:creationId xmlns:a16="http://schemas.microsoft.com/office/drawing/2014/main" id="{56049909-0703-43AC-8F31-397D7AEE36F8}"/>
              </a:ext>
            </a:extLst>
          </p:cNvPr>
          <p:cNvSpPr>
            <a:spLocks noGrp="1"/>
          </p:cNvSpPr>
          <p:nvPr>
            <p:ph idx="1"/>
          </p:nvPr>
        </p:nvSpPr>
        <p:spPr>
          <a:xfrm>
            <a:off x="581192" y="2340865"/>
            <a:ext cx="10803834" cy="1088136"/>
          </a:xfrm>
        </p:spPr>
        <p:txBody>
          <a:bodyPr numCol="2">
            <a:normAutofit/>
          </a:bodyPr>
          <a:lstStyle/>
          <a:p>
            <a:pPr lvl="1"/>
            <a:r>
              <a:rPr lang="en-US" dirty="0" err="1"/>
              <a:t>SubMeter</a:t>
            </a:r>
            <a:r>
              <a:rPr lang="en-US" dirty="0"/>
              <a:t> 2: Laundry Room</a:t>
            </a:r>
          </a:p>
          <a:p>
            <a:pPr lvl="1"/>
            <a:r>
              <a:rPr lang="en-US" dirty="0"/>
              <a:t>Time period:2007-2009</a:t>
            </a:r>
          </a:p>
          <a:p>
            <a:pPr lvl="1"/>
            <a:endParaRPr lang="en-US" dirty="0"/>
          </a:p>
          <a:p>
            <a:pPr lvl="1"/>
            <a:r>
              <a:rPr lang="en-US" dirty="0"/>
              <a:t>Observations: Average power consumption per month</a:t>
            </a:r>
          </a:p>
          <a:p>
            <a:pPr lvl="1"/>
            <a:r>
              <a:rPr lang="en-US" dirty="0"/>
              <a:t>Frecuency:12</a:t>
            </a:r>
          </a:p>
          <a:p>
            <a:endParaRPr lang="es-CR" dirty="0"/>
          </a:p>
        </p:txBody>
      </p:sp>
      <p:pic>
        <p:nvPicPr>
          <p:cNvPr id="6" name="Picture 5">
            <a:extLst>
              <a:ext uri="{FF2B5EF4-FFF2-40B4-BE49-F238E27FC236}">
                <a16:creationId xmlns:a16="http://schemas.microsoft.com/office/drawing/2014/main" id="{BFF7CC37-3E46-4BA5-936E-6DF34FD27B57}"/>
              </a:ext>
            </a:extLst>
          </p:cNvPr>
          <p:cNvPicPr>
            <a:picLocks noChangeAspect="1"/>
          </p:cNvPicPr>
          <p:nvPr/>
        </p:nvPicPr>
        <p:blipFill>
          <a:blip r:embed="rId2"/>
          <a:stretch>
            <a:fillRect/>
          </a:stretch>
        </p:blipFill>
        <p:spPr>
          <a:xfrm>
            <a:off x="511444" y="3519571"/>
            <a:ext cx="3805884" cy="3133963"/>
          </a:xfrm>
          <a:prstGeom prst="rect">
            <a:avLst/>
          </a:prstGeom>
        </p:spPr>
      </p:pic>
      <p:pic>
        <p:nvPicPr>
          <p:cNvPr id="7" name="Picture 6">
            <a:extLst>
              <a:ext uri="{FF2B5EF4-FFF2-40B4-BE49-F238E27FC236}">
                <a16:creationId xmlns:a16="http://schemas.microsoft.com/office/drawing/2014/main" id="{53452145-CB2D-40C5-91EE-40EF97710DAB}"/>
              </a:ext>
            </a:extLst>
          </p:cNvPr>
          <p:cNvPicPr>
            <a:picLocks noChangeAspect="1"/>
          </p:cNvPicPr>
          <p:nvPr/>
        </p:nvPicPr>
        <p:blipFill>
          <a:blip r:embed="rId3"/>
          <a:stretch>
            <a:fillRect/>
          </a:stretch>
        </p:blipFill>
        <p:spPr>
          <a:xfrm>
            <a:off x="6452386" y="3427628"/>
            <a:ext cx="3996377" cy="3317848"/>
          </a:xfrm>
          <a:prstGeom prst="rect">
            <a:avLst/>
          </a:prstGeom>
        </p:spPr>
      </p:pic>
    </p:spTree>
    <p:extLst>
      <p:ext uri="{BB962C8B-B14F-4D97-AF65-F5344CB8AC3E}">
        <p14:creationId xmlns:p14="http://schemas.microsoft.com/office/powerpoint/2010/main" val="2189302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E07C-B10B-47E2-9C78-837D709AA615}"/>
              </a:ext>
            </a:extLst>
          </p:cNvPr>
          <p:cNvSpPr>
            <a:spLocks noGrp="1"/>
          </p:cNvSpPr>
          <p:nvPr>
            <p:ph type="title"/>
          </p:nvPr>
        </p:nvSpPr>
        <p:spPr/>
        <p:txBody>
          <a:bodyPr/>
          <a:lstStyle/>
          <a:p>
            <a:r>
              <a:rPr lang="es-CR" i="1" dirty="0" err="1"/>
              <a:t>HoltWinters</a:t>
            </a:r>
            <a:r>
              <a:rPr lang="es-CR" i="1" dirty="0"/>
              <a:t> </a:t>
            </a:r>
            <a:r>
              <a:rPr lang="es-CR" i="1" dirty="0" err="1"/>
              <a:t>Forecast</a:t>
            </a:r>
            <a:r>
              <a:rPr lang="es-CR" i="1" dirty="0"/>
              <a:t> </a:t>
            </a:r>
            <a:r>
              <a:rPr lang="es-CR" i="1" dirty="0" err="1"/>
              <a:t>quarterly</a:t>
            </a:r>
            <a:r>
              <a:rPr lang="es-CR" i="1" dirty="0"/>
              <a:t> </a:t>
            </a:r>
            <a:r>
              <a:rPr lang="es-CR" i="1" dirty="0" err="1"/>
              <a:t>power</a:t>
            </a:r>
            <a:r>
              <a:rPr lang="es-CR" i="1" dirty="0"/>
              <a:t> </a:t>
            </a:r>
            <a:r>
              <a:rPr lang="es-CR" i="1" dirty="0" err="1"/>
              <a:t>consumption</a:t>
            </a:r>
            <a:r>
              <a:rPr lang="es-CR" i="1" dirty="0"/>
              <a:t> </a:t>
            </a:r>
            <a:endParaRPr lang="es-CR" dirty="0"/>
          </a:p>
        </p:txBody>
      </p:sp>
      <p:sp>
        <p:nvSpPr>
          <p:cNvPr id="3" name="Content Placeholder 2">
            <a:extLst>
              <a:ext uri="{FF2B5EF4-FFF2-40B4-BE49-F238E27FC236}">
                <a16:creationId xmlns:a16="http://schemas.microsoft.com/office/drawing/2014/main" id="{56049909-0703-43AC-8F31-397D7AEE36F8}"/>
              </a:ext>
            </a:extLst>
          </p:cNvPr>
          <p:cNvSpPr>
            <a:spLocks noGrp="1"/>
          </p:cNvSpPr>
          <p:nvPr>
            <p:ph idx="1"/>
          </p:nvPr>
        </p:nvSpPr>
        <p:spPr>
          <a:xfrm>
            <a:off x="581192" y="2340865"/>
            <a:ext cx="10803834" cy="1088136"/>
          </a:xfrm>
        </p:spPr>
        <p:txBody>
          <a:bodyPr numCol="2">
            <a:normAutofit/>
          </a:bodyPr>
          <a:lstStyle/>
          <a:p>
            <a:pPr lvl="1"/>
            <a:r>
              <a:rPr lang="en-US" dirty="0"/>
              <a:t>Submeter 1: Kitchen</a:t>
            </a:r>
          </a:p>
          <a:p>
            <a:pPr lvl="1"/>
            <a:r>
              <a:rPr lang="en-US" dirty="0"/>
              <a:t>Time period:2007-2009</a:t>
            </a:r>
          </a:p>
          <a:p>
            <a:pPr lvl="1"/>
            <a:endParaRPr lang="en-US" dirty="0"/>
          </a:p>
          <a:p>
            <a:pPr lvl="1"/>
            <a:r>
              <a:rPr lang="en-US" dirty="0"/>
              <a:t>Observations: Average power consumption per quarterly</a:t>
            </a:r>
          </a:p>
          <a:p>
            <a:pPr lvl="1"/>
            <a:r>
              <a:rPr lang="en-US" dirty="0"/>
              <a:t>Frecuency:4</a:t>
            </a:r>
          </a:p>
          <a:p>
            <a:endParaRPr lang="es-CR" dirty="0"/>
          </a:p>
        </p:txBody>
      </p:sp>
      <p:pic>
        <p:nvPicPr>
          <p:cNvPr id="8" name="Picture 7">
            <a:extLst>
              <a:ext uri="{FF2B5EF4-FFF2-40B4-BE49-F238E27FC236}">
                <a16:creationId xmlns:a16="http://schemas.microsoft.com/office/drawing/2014/main" id="{CE58638B-8D0F-43C5-AB41-989D81D70E07}"/>
              </a:ext>
            </a:extLst>
          </p:cNvPr>
          <p:cNvPicPr>
            <a:picLocks noChangeAspect="1"/>
          </p:cNvPicPr>
          <p:nvPr/>
        </p:nvPicPr>
        <p:blipFill>
          <a:blip r:embed="rId2"/>
          <a:stretch>
            <a:fillRect/>
          </a:stretch>
        </p:blipFill>
        <p:spPr>
          <a:xfrm>
            <a:off x="1075609" y="3760847"/>
            <a:ext cx="3914680" cy="2788823"/>
          </a:xfrm>
          <a:prstGeom prst="rect">
            <a:avLst/>
          </a:prstGeom>
        </p:spPr>
      </p:pic>
      <p:pic>
        <p:nvPicPr>
          <p:cNvPr id="9" name="Picture 8">
            <a:extLst>
              <a:ext uri="{FF2B5EF4-FFF2-40B4-BE49-F238E27FC236}">
                <a16:creationId xmlns:a16="http://schemas.microsoft.com/office/drawing/2014/main" id="{83CB1A34-0299-471F-B053-663C98CB3300}"/>
              </a:ext>
            </a:extLst>
          </p:cNvPr>
          <p:cNvPicPr>
            <a:picLocks noChangeAspect="1"/>
          </p:cNvPicPr>
          <p:nvPr/>
        </p:nvPicPr>
        <p:blipFill>
          <a:blip r:embed="rId3"/>
          <a:stretch>
            <a:fillRect/>
          </a:stretch>
        </p:blipFill>
        <p:spPr>
          <a:xfrm>
            <a:off x="7127900" y="3760847"/>
            <a:ext cx="3916657" cy="2788823"/>
          </a:xfrm>
          <a:prstGeom prst="rect">
            <a:avLst/>
          </a:prstGeom>
        </p:spPr>
      </p:pic>
    </p:spTree>
    <p:extLst>
      <p:ext uri="{BB962C8B-B14F-4D97-AF65-F5344CB8AC3E}">
        <p14:creationId xmlns:p14="http://schemas.microsoft.com/office/powerpoint/2010/main" val="338254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6C9F-6DA2-4728-9691-8240B92A54BC}"/>
              </a:ext>
            </a:extLst>
          </p:cNvPr>
          <p:cNvSpPr>
            <a:spLocks noGrp="1"/>
          </p:cNvSpPr>
          <p:nvPr>
            <p:ph type="title"/>
          </p:nvPr>
        </p:nvSpPr>
        <p:spPr/>
        <p:txBody>
          <a:bodyPr/>
          <a:lstStyle/>
          <a:p>
            <a:r>
              <a:rPr lang="en-US" dirty="0"/>
              <a:t>Suggestion Improving analysis </a:t>
            </a:r>
            <a:endParaRPr lang="es-CR" dirty="0"/>
          </a:p>
        </p:txBody>
      </p:sp>
      <p:pic>
        <p:nvPicPr>
          <p:cNvPr id="8194" name="Picture 2" descr="Resultado de imagen para suggestion&quot;">
            <a:extLst>
              <a:ext uri="{FF2B5EF4-FFF2-40B4-BE49-F238E27FC236}">
                <a16:creationId xmlns:a16="http://schemas.microsoft.com/office/drawing/2014/main" id="{7544E5C5-BF2C-4DCA-B955-862BD14F72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7844" y="2341563"/>
            <a:ext cx="6056311"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13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CBCB-149A-493F-BAD7-E93B031AF800}"/>
              </a:ext>
            </a:extLst>
          </p:cNvPr>
          <p:cNvSpPr>
            <a:spLocks noGrp="1"/>
          </p:cNvSpPr>
          <p:nvPr>
            <p:ph type="title"/>
          </p:nvPr>
        </p:nvSpPr>
        <p:spPr/>
        <p:txBody>
          <a:bodyPr/>
          <a:lstStyle/>
          <a:p>
            <a:r>
              <a:rPr lang="en-US" dirty="0"/>
              <a:t>Suggestion Improving analysis </a:t>
            </a:r>
            <a:endParaRPr lang="es-CR" dirty="0"/>
          </a:p>
        </p:txBody>
      </p:sp>
      <p:sp>
        <p:nvSpPr>
          <p:cNvPr id="3" name="Content Placeholder 2">
            <a:extLst>
              <a:ext uri="{FF2B5EF4-FFF2-40B4-BE49-F238E27FC236}">
                <a16:creationId xmlns:a16="http://schemas.microsoft.com/office/drawing/2014/main" id="{ADC79D37-6FA5-488C-BCBC-F4577FF4378D}"/>
              </a:ext>
            </a:extLst>
          </p:cNvPr>
          <p:cNvSpPr>
            <a:spLocks noGrp="1"/>
          </p:cNvSpPr>
          <p:nvPr>
            <p:ph idx="1"/>
          </p:nvPr>
        </p:nvSpPr>
        <p:spPr>
          <a:xfrm>
            <a:off x="581192" y="2340864"/>
            <a:ext cx="6245811" cy="3634486"/>
          </a:xfrm>
        </p:spPr>
        <p:txBody>
          <a:bodyPr/>
          <a:lstStyle/>
          <a:p>
            <a:r>
              <a:rPr lang="en-US" dirty="0"/>
              <a:t>Besides we have a lot data, ~2 millions of observations, for time series, it only represent 3 seasons 2007, 2008, 2009. So will be need to have more information and not that level of granularity.</a:t>
            </a:r>
          </a:p>
          <a:p>
            <a:r>
              <a:rPr lang="en-US" dirty="0"/>
              <a:t>More than the 50% of the total of power consumption, is not measure by sub_meter1,2,3. For better analysis will be needed to identify the top power consumptions items in a house and add the </a:t>
            </a:r>
            <a:r>
              <a:rPr lang="en-US" dirty="0" err="1"/>
              <a:t>sub_meter</a:t>
            </a:r>
            <a:r>
              <a:rPr lang="en-US" dirty="0"/>
              <a:t>. </a:t>
            </a:r>
          </a:p>
        </p:txBody>
      </p:sp>
      <p:pic>
        <p:nvPicPr>
          <p:cNvPr id="4" name="Picture 3">
            <a:extLst>
              <a:ext uri="{FF2B5EF4-FFF2-40B4-BE49-F238E27FC236}">
                <a16:creationId xmlns:a16="http://schemas.microsoft.com/office/drawing/2014/main" id="{94066CDC-EB2C-48E7-90B2-5F090DF1EA1F}"/>
              </a:ext>
            </a:extLst>
          </p:cNvPr>
          <p:cNvPicPr>
            <a:picLocks noChangeAspect="1"/>
          </p:cNvPicPr>
          <p:nvPr/>
        </p:nvPicPr>
        <p:blipFill>
          <a:blip r:embed="rId2"/>
          <a:stretch>
            <a:fillRect/>
          </a:stretch>
        </p:blipFill>
        <p:spPr>
          <a:xfrm>
            <a:off x="7286182" y="2259874"/>
            <a:ext cx="4663980" cy="3715476"/>
          </a:xfrm>
          <a:prstGeom prst="rect">
            <a:avLst/>
          </a:prstGeom>
        </p:spPr>
      </p:pic>
    </p:spTree>
    <p:extLst>
      <p:ext uri="{BB962C8B-B14F-4D97-AF65-F5344CB8AC3E}">
        <p14:creationId xmlns:p14="http://schemas.microsoft.com/office/powerpoint/2010/main" val="3013867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11F6-9BEE-4C9C-9064-F5479FFB3190}"/>
              </a:ext>
            </a:extLst>
          </p:cNvPr>
          <p:cNvSpPr>
            <a:spLocks noGrp="1"/>
          </p:cNvSpPr>
          <p:nvPr>
            <p:ph type="title"/>
          </p:nvPr>
        </p:nvSpPr>
        <p:spPr/>
        <p:txBody>
          <a:bodyPr/>
          <a:lstStyle/>
          <a:p>
            <a:r>
              <a:rPr lang="en-US" dirty="0"/>
              <a:t>Summary Statement</a:t>
            </a:r>
            <a:endParaRPr lang="es-CR" dirty="0"/>
          </a:p>
        </p:txBody>
      </p:sp>
      <p:pic>
        <p:nvPicPr>
          <p:cNvPr id="4100" name="Picture 4" descr="Resultado de imagen para direction&quot;">
            <a:extLst>
              <a:ext uri="{FF2B5EF4-FFF2-40B4-BE49-F238E27FC236}">
                <a16:creationId xmlns:a16="http://schemas.microsoft.com/office/drawing/2014/main" id="{A0798785-29DB-46A5-8089-03FAFC6DC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923" y="2890713"/>
            <a:ext cx="5880154" cy="272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40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DEF2FC-CED1-47A0-8C7A-F56F00E26299}"/>
              </a:ext>
            </a:extLst>
          </p:cNvPr>
          <p:cNvSpPr/>
          <p:nvPr/>
        </p:nvSpPr>
        <p:spPr>
          <a:xfrm>
            <a:off x="581192" y="3363215"/>
            <a:ext cx="10422610" cy="1030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 name="Title 1">
            <a:extLst>
              <a:ext uri="{FF2B5EF4-FFF2-40B4-BE49-F238E27FC236}">
                <a16:creationId xmlns:a16="http://schemas.microsoft.com/office/drawing/2014/main" id="{3C0611F6-9BEE-4C9C-9064-F5479FFB3190}"/>
              </a:ext>
            </a:extLst>
          </p:cNvPr>
          <p:cNvSpPr>
            <a:spLocks noGrp="1"/>
          </p:cNvSpPr>
          <p:nvPr>
            <p:ph type="title"/>
          </p:nvPr>
        </p:nvSpPr>
        <p:spPr/>
        <p:txBody>
          <a:bodyPr/>
          <a:lstStyle/>
          <a:p>
            <a:r>
              <a:rPr lang="en-US" dirty="0"/>
              <a:t>Summary Statement</a:t>
            </a:r>
            <a:endParaRPr lang="es-CR" dirty="0"/>
          </a:p>
        </p:txBody>
      </p:sp>
      <p:sp>
        <p:nvSpPr>
          <p:cNvPr id="3" name="Content Placeholder 2">
            <a:extLst>
              <a:ext uri="{FF2B5EF4-FFF2-40B4-BE49-F238E27FC236}">
                <a16:creationId xmlns:a16="http://schemas.microsoft.com/office/drawing/2014/main" id="{7FDC0C1F-B2BD-43FC-AFDF-B3145D62FAF1}"/>
              </a:ext>
            </a:extLst>
          </p:cNvPr>
          <p:cNvSpPr>
            <a:spLocks noGrp="1"/>
          </p:cNvSpPr>
          <p:nvPr>
            <p:ph idx="1"/>
          </p:nvPr>
        </p:nvSpPr>
        <p:spPr>
          <a:xfrm>
            <a:off x="728420" y="3494785"/>
            <a:ext cx="10422610" cy="1518214"/>
          </a:xfrm>
        </p:spPr>
        <p:txBody>
          <a:bodyPr>
            <a:normAutofit/>
          </a:bodyPr>
          <a:lstStyle/>
          <a:p>
            <a:r>
              <a:rPr lang="en-US" dirty="0"/>
              <a:t>Go with deeper analysis of the household data, using visualization and predictive models in order to get insights that help the home owners to make more informed decisions bout the power consumption.</a:t>
            </a:r>
          </a:p>
          <a:p>
            <a:endParaRPr lang="en-US" dirty="0"/>
          </a:p>
          <a:p>
            <a:endParaRPr lang="es-CR" dirty="0"/>
          </a:p>
        </p:txBody>
      </p:sp>
    </p:spTree>
    <p:extLst>
      <p:ext uri="{BB962C8B-B14F-4D97-AF65-F5344CB8AC3E}">
        <p14:creationId xmlns:p14="http://schemas.microsoft.com/office/powerpoint/2010/main" val="336598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38EC-52DC-40BD-BB7D-66277C8FEEF0}"/>
              </a:ext>
            </a:extLst>
          </p:cNvPr>
          <p:cNvSpPr>
            <a:spLocks noGrp="1"/>
          </p:cNvSpPr>
          <p:nvPr>
            <p:ph type="title"/>
          </p:nvPr>
        </p:nvSpPr>
        <p:spPr/>
        <p:txBody>
          <a:bodyPr/>
          <a:lstStyle/>
          <a:p>
            <a:r>
              <a:rPr lang="es-CR" dirty="0" err="1"/>
              <a:t>Visualizations</a:t>
            </a:r>
            <a:r>
              <a:rPr lang="es-CR" dirty="0"/>
              <a:t> </a:t>
            </a:r>
            <a:r>
              <a:rPr lang="es-CR" dirty="0" err="1"/>
              <a:t>with</a:t>
            </a:r>
            <a:r>
              <a:rPr lang="es-CR" dirty="0"/>
              <a:t> </a:t>
            </a:r>
            <a:r>
              <a:rPr lang="es-CR" dirty="0" err="1"/>
              <a:t>Analysis</a:t>
            </a:r>
            <a:endParaRPr lang="es-CR" dirty="0"/>
          </a:p>
        </p:txBody>
      </p:sp>
      <p:pic>
        <p:nvPicPr>
          <p:cNvPr id="5" name="Picture 4" descr="Resultado de imagen para TIME SERIES WITH ANALISYS&quot;">
            <a:extLst>
              <a:ext uri="{FF2B5EF4-FFF2-40B4-BE49-F238E27FC236}">
                <a16:creationId xmlns:a16="http://schemas.microsoft.com/office/drawing/2014/main" id="{EE22A1A3-41B6-4951-9510-B326CA453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890" y="2433763"/>
            <a:ext cx="5838217" cy="429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986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F416-CF5E-40D7-9C8C-294B95E327BB}"/>
              </a:ext>
            </a:extLst>
          </p:cNvPr>
          <p:cNvSpPr>
            <a:spLocks noGrp="1"/>
          </p:cNvSpPr>
          <p:nvPr>
            <p:ph type="title"/>
          </p:nvPr>
        </p:nvSpPr>
        <p:spPr/>
        <p:txBody>
          <a:bodyPr/>
          <a:lstStyle/>
          <a:p>
            <a:r>
              <a:rPr lang="es-CR" dirty="0" err="1"/>
              <a:t>business</a:t>
            </a:r>
            <a:r>
              <a:rPr lang="es-CR" dirty="0"/>
              <a:t> </a:t>
            </a:r>
            <a:r>
              <a:rPr lang="es-CR" dirty="0" err="1"/>
              <a:t>recommendations</a:t>
            </a:r>
            <a:endParaRPr lang="es-CR" dirty="0"/>
          </a:p>
        </p:txBody>
      </p:sp>
      <p:pic>
        <p:nvPicPr>
          <p:cNvPr id="8194" name="Picture 2" descr="Resultado de imagen para recommendation&quot;">
            <a:extLst>
              <a:ext uri="{FF2B5EF4-FFF2-40B4-BE49-F238E27FC236}">
                <a16:creationId xmlns:a16="http://schemas.microsoft.com/office/drawing/2014/main" id="{90185803-381D-45E4-AEF1-310621209F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9714" y="2341563"/>
            <a:ext cx="5432571"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870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1222-137F-4F58-B70D-817FB5D4C085}"/>
              </a:ext>
            </a:extLst>
          </p:cNvPr>
          <p:cNvSpPr>
            <a:spLocks noGrp="1"/>
          </p:cNvSpPr>
          <p:nvPr>
            <p:ph type="title"/>
          </p:nvPr>
        </p:nvSpPr>
        <p:spPr/>
        <p:txBody>
          <a:bodyPr/>
          <a:lstStyle/>
          <a:p>
            <a:r>
              <a:rPr lang="es-CR" dirty="0" err="1"/>
              <a:t>business</a:t>
            </a:r>
            <a:r>
              <a:rPr lang="es-CR" dirty="0"/>
              <a:t> </a:t>
            </a:r>
            <a:r>
              <a:rPr lang="es-CR" dirty="0" err="1"/>
              <a:t>recommendations</a:t>
            </a:r>
            <a:endParaRPr lang="es-CR" dirty="0"/>
          </a:p>
        </p:txBody>
      </p:sp>
      <p:sp>
        <p:nvSpPr>
          <p:cNvPr id="3" name="Content Placeholder 2">
            <a:extLst>
              <a:ext uri="{FF2B5EF4-FFF2-40B4-BE49-F238E27FC236}">
                <a16:creationId xmlns:a16="http://schemas.microsoft.com/office/drawing/2014/main" id="{3DB1C188-6D6C-4326-B240-DC76DDF11A44}"/>
              </a:ext>
            </a:extLst>
          </p:cNvPr>
          <p:cNvSpPr>
            <a:spLocks noGrp="1"/>
          </p:cNvSpPr>
          <p:nvPr>
            <p:ph idx="1"/>
          </p:nvPr>
        </p:nvSpPr>
        <p:spPr>
          <a:xfrm>
            <a:off x="581193" y="2340864"/>
            <a:ext cx="5514808" cy="3634486"/>
          </a:xfrm>
        </p:spPr>
        <p:txBody>
          <a:bodyPr>
            <a:normAutofit fontScale="92500" lnSpcReduction="20000"/>
          </a:bodyPr>
          <a:lstStyle/>
          <a:p>
            <a:r>
              <a:rPr lang="en-US" dirty="0"/>
              <a:t>The top power consumption of the 3 sub meters is the submeter 3.</a:t>
            </a:r>
          </a:p>
          <a:p>
            <a:pPr lvl="1"/>
            <a:r>
              <a:rPr lang="en-US" dirty="0"/>
              <a:t>This contains the water head and AC</a:t>
            </a:r>
          </a:p>
          <a:p>
            <a:pPr lvl="1"/>
            <a:r>
              <a:rPr lang="en-US" dirty="0"/>
              <a:t>For power reduction can be focus on this submeter</a:t>
            </a:r>
          </a:p>
          <a:p>
            <a:r>
              <a:rPr lang="en-US" dirty="0"/>
              <a:t>Overall most power consumption is not measure by any sub-meter,</a:t>
            </a:r>
          </a:p>
          <a:p>
            <a:pPr lvl="1"/>
            <a:r>
              <a:rPr lang="en-US" dirty="0"/>
              <a:t>This can be reviewing using the formula that provide the data </a:t>
            </a:r>
            <a:r>
              <a:rPr lang="en-US" sz="1000" dirty="0"/>
              <a:t>=.(</a:t>
            </a:r>
            <a:r>
              <a:rPr lang="en-US" sz="1000" dirty="0" err="1"/>
              <a:t>global_active_power</a:t>
            </a:r>
            <a:r>
              <a:rPr lang="en-US" sz="1000" dirty="0"/>
              <a:t>*1000/60 - sub_metering_1 - sub_metering_2 - sub_metering_3) </a:t>
            </a:r>
          </a:p>
          <a:p>
            <a:pPr lvl="1"/>
            <a:r>
              <a:rPr lang="en-US" dirty="0"/>
              <a:t>Additional sub-meter can be beneficial for more accurate for better analysis and control of the power.</a:t>
            </a:r>
          </a:p>
          <a:p>
            <a:r>
              <a:rPr lang="en-US" dirty="0"/>
              <a:t>Predictions models can be using for forecasting the power consumption.</a:t>
            </a:r>
          </a:p>
          <a:p>
            <a:pPr lvl="1"/>
            <a:r>
              <a:rPr lang="en-US" dirty="0"/>
              <a:t>For example using the </a:t>
            </a:r>
            <a:r>
              <a:rPr lang="en-US" dirty="0" err="1"/>
              <a:t>hotwinters</a:t>
            </a:r>
            <a:endParaRPr lang="en-US" dirty="0"/>
          </a:p>
          <a:p>
            <a:pPr lvl="1"/>
            <a:endParaRPr lang="es-CR" dirty="0"/>
          </a:p>
        </p:txBody>
      </p:sp>
      <p:pic>
        <p:nvPicPr>
          <p:cNvPr id="3078" name="Picture 6" descr="https://cdn0.iconfinder.com/data/icons/recommendations/128/Recommendation_IconsLayer_4-512.png">
            <a:extLst>
              <a:ext uri="{FF2B5EF4-FFF2-40B4-BE49-F238E27FC236}">
                <a16:creationId xmlns:a16="http://schemas.microsoft.com/office/drawing/2014/main" id="{817207FE-8AF6-4F94-83E8-B074BC32E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358" y="2340864"/>
            <a:ext cx="4294997" cy="332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59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1222-137F-4F58-B70D-817FB5D4C085}"/>
              </a:ext>
            </a:extLst>
          </p:cNvPr>
          <p:cNvSpPr>
            <a:spLocks noGrp="1"/>
          </p:cNvSpPr>
          <p:nvPr>
            <p:ph type="title"/>
          </p:nvPr>
        </p:nvSpPr>
        <p:spPr/>
        <p:txBody>
          <a:bodyPr/>
          <a:lstStyle/>
          <a:p>
            <a:r>
              <a:rPr lang="es-CR" dirty="0" err="1"/>
              <a:t>business</a:t>
            </a:r>
            <a:r>
              <a:rPr lang="es-CR" dirty="0"/>
              <a:t> </a:t>
            </a:r>
            <a:r>
              <a:rPr lang="es-CR" dirty="0" err="1"/>
              <a:t>recommendations</a:t>
            </a:r>
            <a:endParaRPr lang="es-CR" dirty="0"/>
          </a:p>
        </p:txBody>
      </p:sp>
      <p:sp>
        <p:nvSpPr>
          <p:cNvPr id="3" name="Content Placeholder 2">
            <a:extLst>
              <a:ext uri="{FF2B5EF4-FFF2-40B4-BE49-F238E27FC236}">
                <a16:creationId xmlns:a16="http://schemas.microsoft.com/office/drawing/2014/main" id="{3DB1C188-6D6C-4326-B240-DC76DDF11A44}"/>
              </a:ext>
            </a:extLst>
          </p:cNvPr>
          <p:cNvSpPr>
            <a:spLocks noGrp="1"/>
          </p:cNvSpPr>
          <p:nvPr>
            <p:ph idx="1"/>
          </p:nvPr>
        </p:nvSpPr>
        <p:spPr>
          <a:xfrm>
            <a:off x="581193" y="2340864"/>
            <a:ext cx="5514808" cy="3634486"/>
          </a:xfrm>
        </p:spPr>
        <p:txBody>
          <a:bodyPr>
            <a:normAutofit/>
          </a:bodyPr>
          <a:lstStyle/>
          <a:p>
            <a:r>
              <a:rPr lang="en-US" dirty="0"/>
              <a:t>Distribution of the power consumption.</a:t>
            </a:r>
          </a:p>
          <a:p>
            <a:pPr lvl="1"/>
            <a:r>
              <a:rPr lang="en-US" dirty="0"/>
              <a:t>Looking the distribution and the time owner can understand where are the peaks moments and avoid them </a:t>
            </a:r>
          </a:p>
          <a:p>
            <a:r>
              <a:rPr lang="en-US" dirty="0"/>
              <a:t>There overall trend of the power consumption going lower for submeter2.</a:t>
            </a:r>
          </a:p>
          <a:p>
            <a:pPr lvl="1"/>
            <a:r>
              <a:rPr lang="en-US" dirty="0"/>
              <a:t>People are more concern on the environmental issues, and reducing the consumption the laundry room.</a:t>
            </a:r>
          </a:p>
          <a:p>
            <a:pPr lvl="1"/>
            <a:endParaRPr lang="en-US" dirty="0"/>
          </a:p>
          <a:p>
            <a:pPr lvl="1"/>
            <a:endParaRPr lang="es-CR" dirty="0"/>
          </a:p>
        </p:txBody>
      </p:sp>
      <p:pic>
        <p:nvPicPr>
          <p:cNvPr id="3078" name="Picture 6" descr="https://cdn0.iconfinder.com/data/icons/recommendations/128/Recommendation_IconsLayer_4-512.png">
            <a:extLst>
              <a:ext uri="{FF2B5EF4-FFF2-40B4-BE49-F238E27FC236}">
                <a16:creationId xmlns:a16="http://schemas.microsoft.com/office/drawing/2014/main" id="{817207FE-8AF6-4F94-83E8-B074BC32E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358" y="2340864"/>
            <a:ext cx="4294997" cy="332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AF73-F891-4AA0-BA23-214A4D3BC233}"/>
              </a:ext>
            </a:extLst>
          </p:cNvPr>
          <p:cNvSpPr>
            <a:spLocks noGrp="1"/>
          </p:cNvSpPr>
          <p:nvPr>
            <p:ph type="title"/>
          </p:nvPr>
        </p:nvSpPr>
        <p:spPr/>
        <p:txBody>
          <a:bodyPr/>
          <a:lstStyle/>
          <a:p>
            <a:r>
              <a:rPr lang="es-CR" dirty="0" err="1"/>
              <a:t>lessons</a:t>
            </a:r>
            <a:r>
              <a:rPr lang="es-CR" dirty="0"/>
              <a:t> </a:t>
            </a:r>
            <a:r>
              <a:rPr lang="es-CR" dirty="0" err="1"/>
              <a:t>learned</a:t>
            </a:r>
            <a:endParaRPr lang="es-CR" dirty="0"/>
          </a:p>
        </p:txBody>
      </p:sp>
      <p:pic>
        <p:nvPicPr>
          <p:cNvPr id="6" name="Picture 2" descr="Resultado de imagen para lessons learned&quot;">
            <a:extLst>
              <a:ext uri="{FF2B5EF4-FFF2-40B4-BE49-F238E27FC236}">
                <a16:creationId xmlns:a16="http://schemas.microsoft.com/office/drawing/2014/main" id="{4E4EFEEF-8C2C-4127-805B-1FB6CAB5AB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0375" y="2386806"/>
            <a:ext cx="619125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372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1F87-F951-48E0-A19B-AA6ECD40D17E}"/>
              </a:ext>
            </a:extLst>
          </p:cNvPr>
          <p:cNvSpPr>
            <a:spLocks noGrp="1"/>
          </p:cNvSpPr>
          <p:nvPr>
            <p:ph type="title"/>
          </p:nvPr>
        </p:nvSpPr>
        <p:spPr/>
        <p:txBody>
          <a:bodyPr/>
          <a:lstStyle/>
          <a:p>
            <a:r>
              <a:rPr lang="es-CR" dirty="0" err="1"/>
              <a:t>lessons</a:t>
            </a:r>
            <a:r>
              <a:rPr lang="es-CR" dirty="0"/>
              <a:t> </a:t>
            </a:r>
            <a:r>
              <a:rPr lang="es-CR" dirty="0" err="1"/>
              <a:t>learned</a:t>
            </a:r>
            <a:endParaRPr lang="es-CR" dirty="0"/>
          </a:p>
        </p:txBody>
      </p:sp>
      <p:sp>
        <p:nvSpPr>
          <p:cNvPr id="3" name="Content Placeholder 2">
            <a:extLst>
              <a:ext uri="{FF2B5EF4-FFF2-40B4-BE49-F238E27FC236}">
                <a16:creationId xmlns:a16="http://schemas.microsoft.com/office/drawing/2014/main" id="{9C7DD763-10DC-433D-8D95-68C84DCB1C5A}"/>
              </a:ext>
            </a:extLst>
          </p:cNvPr>
          <p:cNvSpPr>
            <a:spLocks noGrp="1"/>
          </p:cNvSpPr>
          <p:nvPr>
            <p:ph idx="1"/>
          </p:nvPr>
        </p:nvSpPr>
        <p:spPr>
          <a:xfrm>
            <a:off x="581192" y="2340864"/>
            <a:ext cx="10440245" cy="3634486"/>
          </a:xfrm>
        </p:spPr>
        <p:txBody>
          <a:bodyPr/>
          <a:lstStyle/>
          <a:p>
            <a:r>
              <a:rPr lang="en-US" dirty="0"/>
              <a:t>Sample large data sets can be beneficial time reductions analysis.</a:t>
            </a:r>
          </a:p>
          <a:p>
            <a:r>
              <a:rPr lang="en-US" dirty="0"/>
              <a:t>For time series, the observations monthly or quarterly need to gather the average power consumption, due to it has a lot zeros that are not representing.</a:t>
            </a:r>
          </a:p>
          <a:p>
            <a:r>
              <a:rPr lang="en-US" dirty="0"/>
              <a:t>R square R square adjusted and p-value provide a overview  of the goodness of the predictions models.</a:t>
            </a:r>
          </a:p>
          <a:p>
            <a:r>
              <a:rPr lang="en-US" dirty="0"/>
              <a:t>Time series can be decomposition in trend, seasonal, random components.</a:t>
            </a:r>
          </a:p>
          <a:p>
            <a:r>
              <a:rPr lang="en-US" dirty="0"/>
              <a:t>Deleting the seasonal component help to create a accurate predative models</a:t>
            </a:r>
          </a:p>
          <a:p>
            <a:r>
              <a:rPr lang="en-US" dirty="0"/>
              <a:t>Hot-winter forecasting help to create a model for predictive.</a:t>
            </a:r>
          </a:p>
          <a:p>
            <a:endParaRPr lang="es-CR" dirty="0"/>
          </a:p>
        </p:txBody>
      </p:sp>
    </p:spTree>
    <p:extLst>
      <p:ext uri="{BB962C8B-B14F-4D97-AF65-F5344CB8AC3E}">
        <p14:creationId xmlns:p14="http://schemas.microsoft.com/office/powerpoint/2010/main" val="1038369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Resultado de imagen para thank you&quot;">
            <a:extLst>
              <a:ext uri="{FF2B5EF4-FFF2-40B4-BE49-F238E27FC236}">
                <a16:creationId xmlns:a16="http://schemas.microsoft.com/office/drawing/2014/main" id="{8FFED150-27A9-4951-9031-22F8E18797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078" y="1420962"/>
            <a:ext cx="8169843" cy="401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27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90C-F3C5-481F-AC83-998A863CEFCA}"/>
              </a:ext>
            </a:extLst>
          </p:cNvPr>
          <p:cNvSpPr>
            <a:spLocks noGrp="1"/>
          </p:cNvSpPr>
          <p:nvPr>
            <p:ph type="title"/>
          </p:nvPr>
        </p:nvSpPr>
        <p:spPr/>
        <p:txBody>
          <a:bodyPr/>
          <a:lstStyle/>
          <a:p>
            <a:r>
              <a:rPr lang="en-US" dirty="0"/>
              <a:t>day visualization</a:t>
            </a:r>
            <a:endParaRPr lang="es-CR" dirty="0"/>
          </a:p>
        </p:txBody>
      </p:sp>
      <p:sp>
        <p:nvSpPr>
          <p:cNvPr id="3" name="Content Placeholder 2">
            <a:extLst>
              <a:ext uri="{FF2B5EF4-FFF2-40B4-BE49-F238E27FC236}">
                <a16:creationId xmlns:a16="http://schemas.microsoft.com/office/drawing/2014/main" id="{4425A03B-7372-489B-B582-272347B3D34B}"/>
              </a:ext>
            </a:extLst>
          </p:cNvPr>
          <p:cNvSpPr>
            <a:spLocks noGrp="1"/>
          </p:cNvSpPr>
          <p:nvPr>
            <p:ph idx="1"/>
          </p:nvPr>
        </p:nvSpPr>
        <p:spPr>
          <a:xfrm>
            <a:off x="215900" y="2375442"/>
            <a:ext cx="3879445" cy="4249093"/>
          </a:xfrm>
        </p:spPr>
        <p:txBody>
          <a:bodyPr/>
          <a:lstStyle/>
          <a:p>
            <a:r>
              <a:rPr lang="en-US" b="1" dirty="0"/>
              <a:t>Learnings:</a:t>
            </a:r>
          </a:p>
          <a:p>
            <a:pPr lvl="1"/>
            <a:r>
              <a:rPr lang="en-US" sz="1600" dirty="0"/>
              <a:t>Submeter1: Used in the kitchen, is active mostly in food time</a:t>
            </a:r>
          </a:p>
          <a:p>
            <a:pPr lvl="1"/>
            <a:r>
              <a:rPr lang="en-US" sz="1600" dirty="0"/>
              <a:t>Submeter2: Laundry Room, most of the cycles  are related to the tumble-drier.</a:t>
            </a:r>
          </a:p>
          <a:p>
            <a:pPr lvl="1"/>
            <a:r>
              <a:rPr lang="en-US" sz="1600" dirty="0"/>
              <a:t>Submeter3: Water Heater &amp;AC, used on before/after work times, morning probably used AC.</a:t>
            </a:r>
            <a:endParaRPr lang="es-CR" sz="1600" dirty="0"/>
          </a:p>
        </p:txBody>
      </p:sp>
      <p:pic>
        <p:nvPicPr>
          <p:cNvPr id="10242" name="Picture 2" descr="Machine generated alternative text:&#10;Power Consumption January 9th, 2008 &#10;Kitchen &#10;Laundry Room &#10;Water Heater &amp; AC &#10;Not measure by submemter &#10;o &#10;-c &#10;o &#10;100 &#10;80 &#10;60 &#10;40 &#10;20 &#10;0 &#10;00:00 &#10;Jan 9, 2008 &#10;03:00 &#10;06:00 &#10;09:00 &#10;12:00 &#10;Time &#10;1 5:00 &#10;1 8:00 &#10;21 ">
            <a:extLst>
              <a:ext uri="{FF2B5EF4-FFF2-40B4-BE49-F238E27FC236}">
                <a16:creationId xmlns:a16="http://schemas.microsoft.com/office/drawing/2014/main" id="{DA2D4CB4-EEF6-4390-BDC9-598FCEE93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308" y="2375442"/>
            <a:ext cx="7687792" cy="448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2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90C-F3C5-481F-AC83-998A863CEFCA}"/>
              </a:ext>
            </a:extLst>
          </p:cNvPr>
          <p:cNvSpPr>
            <a:spLocks noGrp="1"/>
          </p:cNvSpPr>
          <p:nvPr>
            <p:ph type="title"/>
          </p:nvPr>
        </p:nvSpPr>
        <p:spPr/>
        <p:txBody>
          <a:bodyPr/>
          <a:lstStyle/>
          <a:p>
            <a:r>
              <a:rPr lang="en-US" dirty="0"/>
              <a:t>Week visualization</a:t>
            </a:r>
            <a:endParaRPr lang="es-CR" dirty="0"/>
          </a:p>
        </p:txBody>
      </p:sp>
      <p:sp>
        <p:nvSpPr>
          <p:cNvPr id="3" name="Content Placeholder 2">
            <a:extLst>
              <a:ext uri="{FF2B5EF4-FFF2-40B4-BE49-F238E27FC236}">
                <a16:creationId xmlns:a16="http://schemas.microsoft.com/office/drawing/2014/main" id="{4425A03B-7372-489B-B582-272347B3D34B}"/>
              </a:ext>
            </a:extLst>
          </p:cNvPr>
          <p:cNvSpPr>
            <a:spLocks noGrp="1"/>
          </p:cNvSpPr>
          <p:nvPr>
            <p:ph idx="1"/>
          </p:nvPr>
        </p:nvSpPr>
        <p:spPr>
          <a:xfrm>
            <a:off x="581192" y="2375442"/>
            <a:ext cx="3514153" cy="4249093"/>
          </a:xfrm>
        </p:spPr>
        <p:txBody>
          <a:bodyPr/>
          <a:lstStyle/>
          <a:p>
            <a:r>
              <a:rPr lang="en-US" dirty="0"/>
              <a:t>Learnings:</a:t>
            </a:r>
          </a:p>
          <a:p>
            <a:pPr lvl="1"/>
            <a:r>
              <a:rPr lang="en-US" dirty="0"/>
              <a:t>Submeter1: Peaks mostly on the weekends due to more time cooking</a:t>
            </a:r>
          </a:p>
          <a:p>
            <a:pPr lvl="1"/>
            <a:r>
              <a:rPr lang="en-US" dirty="0"/>
              <a:t>Submeter2: 2 Peaks, probably 2 times do the laundry.</a:t>
            </a:r>
          </a:p>
          <a:p>
            <a:pPr lvl="1"/>
            <a:r>
              <a:rPr lang="en-US" dirty="0"/>
              <a:t>Subtemer3:</a:t>
            </a:r>
          </a:p>
          <a:p>
            <a:pPr lvl="2"/>
            <a:r>
              <a:rPr lang="en-US" dirty="0"/>
              <a:t>Water Heater &amp;AC has a parent usage true the week.</a:t>
            </a:r>
            <a:endParaRPr lang="es-CR" dirty="0"/>
          </a:p>
        </p:txBody>
      </p:sp>
      <p:pic>
        <p:nvPicPr>
          <p:cNvPr id="12290" name="Picture 2" descr="Machine generated alternative text:&#10;'lil &#10;Kitchen &#10;Laundry Room &#10;Water Heater &amp; AC &#10;o &#10;o &#10;80 &#10;70 &#10;60 &#10;50 &#10;40 &#10;30 &#10;20 &#10;10 &#10;0 &#10;Jan 8 &#10;2008 &#10;Power Consumption Week 2, January 8th-1 4, 2008 &#10;(Jan 10, 2008, 15:50, 18) &#10;Water Heater... &#10;Jan 9 &#10;Jan 10 &#10;Jan 11 &#10;Jan 12 &#10;Time &#10;Jan 13 &#10;Jan 14 ">
            <a:extLst>
              <a:ext uri="{FF2B5EF4-FFF2-40B4-BE49-F238E27FC236}">
                <a16:creationId xmlns:a16="http://schemas.microsoft.com/office/drawing/2014/main" id="{BA701222-5765-445D-8D99-496B1F56D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8374" y="2375442"/>
            <a:ext cx="7946164" cy="448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4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90C-F3C5-481F-AC83-998A863CEFCA}"/>
              </a:ext>
            </a:extLst>
          </p:cNvPr>
          <p:cNvSpPr>
            <a:spLocks noGrp="1"/>
          </p:cNvSpPr>
          <p:nvPr>
            <p:ph type="title"/>
          </p:nvPr>
        </p:nvSpPr>
        <p:spPr/>
        <p:txBody>
          <a:bodyPr/>
          <a:lstStyle/>
          <a:p>
            <a:r>
              <a:rPr lang="en-US" dirty="0"/>
              <a:t>Month visualization</a:t>
            </a:r>
            <a:endParaRPr lang="es-CR" dirty="0"/>
          </a:p>
        </p:txBody>
      </p:sp>
      <p:sp>
        <p:nvSpPr>
          <p:cNvPr id="3" name="Content Placeholder 2">
            <a:extLst>
              <a:ext uri="{FF2B5EF4-FFF2-40B4-BE49-F238E27FC236}">
                <a16:creationId xmlns:a16="http://schemas.microsoft.com/office/drawing/2014/main" id="{4425A03B-7372-489B-B582-272347B3D34B}"/>
              </a:ext>
            </a:extLst>
          </p:cNvPr>
          <p:cNvSpPr>
            <a:spLocks noGrp="1"/>
          </p:cNvSpPr>
          <p:nvPr>
            <p:ph idx="1"/>
          </p:nvPr>
        </p:nvSpPr>
        <p:spPr>
          <a:xfrm>
            <a:off x="581192" y="2375442"/>
            <a:ext cx="3514153" cy="4249093"/>
          </a:xfrm>
        </p:spPr>
        <p:txBody>
          <a:bodyPr/>
          <a:lstStyle/>
          <a:p>
            <a:r>
              <a:rPr lang="en-US" dirty="0"/>
              <a:t>Learnings:</a:t>
            </a:r>
          </a:p>
          <a:p>
            <a:pPr lvl="1"/>
            <a:r>
              <a:rPr lang="en-US" dirty="0"/>
              <a:t>Submeter1: present a peak behavior, submeter 2 same, and the case of water heater and AC preset a pattern </a:t>
            </a:r>
            <a:endParaRPr lang="es-CR" dirty="0"/>
          </a:p>
        </p:txBody>
      </p:sp>
      <p:pic>
        <p:nvPicPr>
          <p:cNvPr id="13316" name="Picture 4" descr="Machine generated alternative text:&#10;O &#10;40 &#10;Feb 1 &#10;2008 &#10;Feb 4 &#10;Feb 7 &#10;Feb 10 &#10;Power Consumption Month 2, 2008 &#10;Feb 25 &#10;Kitchen &#10;Laundry Room &#10;Water Heater &amp; AC &#10;Feb 28 &#10;Feb 13 &#10;Feb 16 &#10;Time &#10;Feb 19 &#10;Feb 22 ">
            <a:extLst>
              <a:ext uri="{FF2B5EF4-FFF2-40B4-BE49-F238E27FC236}">
                <a16:creationId xmlns:a16="http://schemas.microsoft.com/office/drawing/2014/main" id="{20F27F52-77CE-43B0-9C38-2A6AEB893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8383" y="1342190"/>
            <a:ext cx="6770451" cy="544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75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90C-F3C5-481F-AC83-998A863CEFCA}"/>
              </a:ext>
            </a:extLst>
          </p:cNvPr>
          <p:cNvSpPr>
            <a:spLocks noGrp="1"/>
          </p:cNvSpPr>
          <p:nvPr>
            <p:ph type="title"/>
          </p:nvPr>
        </p:nvSpPr>
        <p:spPr/>
        <p:txBody>
          <a:bodyPr/>
          <a:lstStyle/>
          <a:p>
            <a:r>
              <a:rPr lang="en-US" dirty="0"/>
              <a:t>day visualization</a:t>
            </a:r>
            <a:endParaRPr lang="es-CR" dirty="0"/>
          </a:p>
        </p:txBody>
      </p:sp>
      <p:sp>
        <p:nvSpPr>
          <p:cNvPr id="3" name="Content Placeholder 2">
            <a:extLst>
              <a:ext uri="{FF2B5EF4-FFF2-40B4-BE49-F238E27FC236}">
                <a16:creationId xmlns:a16="http://schemas.microsoft.com/office/drawing/2014/main" id="{4425A03B-7372-489B-B582-272347B3D34B}"/>
              </a:ext>
            </a:extLst>
          </p:cNvPr>
          <p:cNvSpPr>
            <a:spLocks noGrp="1"/>
          </p:cNvSpPr>
          <p:nvPr>
            <p:ph idx="1"/>
          </p:nvPr>
        </p:nvSpPr>
        <p:spPr>
          <a:xfrm>
            <a:off x="581192" y="2375442"/>
            <a:ext cx="3514153" cy="4249093"/>
          </a:xfrm>
        </p:spPr>
        <p:txBody>
          <a:bodyPr/>
          <a:lstStyle/>
          <a:p>
            <a:r>
              <a:rPr lang="en-US" dirty="0"/>
              <a:t>Learnings:	</a:t>
            </a:r>
          </a:p>
          <a:p>
            <a:pPr lvl="1"/>
            <a:r>
              <a:rPr lang="en-US" dirty="0"/>
              <a:t>The overall power consumption is 2/3 by the submete3.</a:t>
            </a:r>
          </a:p>
          <a:p>
            <a:pPr lvl="1"/>
            <a:r>
              <a:rPr lang="en-US" dirty="0"/>
              <a:t>Submeter 1 and 2 present similar power consumption.</a:t>
            </a:r>
          </a:p>
          <a:p>
            <a:pPr lvl="1"/>
            <a:r>
              <a:rPr lang="en-US" dirty="0"/>
              <a:t>A plan to reduce consumption is to lower the use submeter3</a:t>
            </a:r>
            <a:endParaRPr lang="es-CR" dirty="0"/>
          </a:p>
        </p:txBody>
      </p:sp>
      <p:pic>
        <p:nvPicPr>
          <p:cNvPr id="4" name="Picture 3">
            <a:extLst>
              <a:ext uri="{FF2B5EF4-FFF2-40B4-BE49-F238E27FC236}">
                <a16:creationId xmlns:a16="http://schemas.microsoft.com/office/drawing/2014/main" id="{31323AF9-867A-4CAD-A8B8-CCB3AB432798}"/>
              </a:ext>
            </a:extLst>
          </p:cNvPr>
          <p:cNvPicPr>
            <a:picLocks noChangeAspect="1"/>
          </p:cNvPicPr>
          <p:nvPr/>
        </p:nvPicPr>
        <p:blipFill>
          <a:blip r:embed="rId2"/>
          <a:stretch>
            <a:fillRect/>
          </a:stretch>
        </p:blipFill>
        <p:spPr>
          <a:xfrm>
            <a:off x="5486399" y="2208835"/>
            <a:ext cx="6504562" cy="4522704"/>
          </a:xfrm>
          <a:prstGeom prst="rect">
            <a:avLst/>
          </a:prstGeom>
        </p:spPr>
      </p:pic>
    </p:spTree>
    <p:extLst>
      <p:ext uri="{BB962C8B-B14F-4D97-AF65-F5344CB8AC3E}">
        <p14:creationId xmlns:p14="http://schemas.microsoft.com/office/powerpoint/2010/main" val="190074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0D74-B279-4FB0-B5B8-E03E847E30BE}"/>
              </a:ext>
            </a:extLst>
          </p:cNvPr>
          <p:cNvSpPr>
            <a:spLocks noGrp="1"/>
          </p:cNvSpPr>
          <p:nvPr>
            <p:ph type="title"/>
          </p:nvPr>
        </p:nvSpPr>
        <p:spPr/>
        <p:txBody>
          <a:bodyPr/>
          <a:lstStyle/>
          <a:p>
            <a:r>
              <a:rPr lang="en-US" dirty="0"/>
              <a:t>Time Series Visualizations with Analysis</a:t>
            </a:r>
            <a:endParaRPr lang="es-CR" dirty="0"/>
          </a:p>
        </p:txBody>
      </p:sp>
      <p:pic>
        <p:nvPicPr>
          <p:cNvPr id="3080" name="Picture 8" descr="Resultado de imagen para time series&quot;">
            <a:extLst>
              <a:ext uri="{FF2B5EF4-FFF2-40B4-BE49-F238E27FC236}">
                <a16:creationId xmlns:a16="http://schemas.microsoft.com/office/drawing/2014/main" id="{31F1C5FD-C1D6-48AF-9FB3-CE3004FA8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584" y="2986999"/>
            <a:ext cx="5534831" cy="272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1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872D-9555-4D63-BEF1-C4A20CB339C4}"/>
              </a:ext>
            </a:extLst>
          </p:cNvPr>
          <p:cNvSpPr>
            <a:spLocks noGrp="1"/>
          </p:cNvSpPr>
          <p:nvPr>
            <p:ph type="title"/>
          </p:nvPr>
        </p:nvSpPr>
        <p:spPr/>
        <p:txBody>
          <a:bodyPr/>
          <a:lstStyle/>
          <a:p>
            <a:r>
              <a:rPr lang="en-US" dirty="0"/>
              <a:t>Weekly power consumption of Submeter 3</a:t>
            </a:r>
            <a:endParaRPr lang="es-CR" dirty="0"/>
          </a:p>
        </p:txBody>
      </p:sp>
      <p:sp>
        <p:nvSpPr>
          <p:cNvPr id="3" name="Content Placeholder 2">
            <a:extLst>
              <a:ext uri="{FF2B5EF4-FFF2-40B4-BE49-F238E27FC236}">
                <a16:creationId xmlns:a16="http://schemas.microsoft.com/office/drawing/2014/main" id="{9E0D0E9B-43EA-4FDC-96C5-0F46ED898660}"/>
              </a:ext>
            </a:extLst>
          </p:cNvPr>
          <p:cNvSpPr>
            <a:spLocks noGrp="1"/>
          </p:cNvSpPr>
          <p:nvPr>
            <p:ph idx="1"/>
          </p:nvPr>
        </p:nvSpPr>
        <p:spPr>
          <a:xfrm>
            <a:off x="581192" y="2340864"/>
            <a:ext cx="4603651" cy="3634486"/>
          </a:xfrm>
        </p:spPr>
        <p:txBody>
          <a:bodyPr/>
          <a:lstStyle/>
          <a:p>
            <a:r>
              <a:rPr lang="en-US" dirty="0"/>
              <a:t>Details:</a:t>
            </a:r>
          </a:p>
          <a:p>
            <a:pPr lvl="1"/>
            <a:r>
              <a:rPr lang="en-US" dirty="0"/>
              <a:t>Submeter3: Water header &amp; AC</a:t>
            </a:r>
          </a:p>
          <a:p>
            <a:pPr lvl="1"/>
            <a:r>
              <a:rPr lang="en-US" dirty="0"/>
              <a:t>Subset: 1  observation per week on Mondays at 8:00pm for 2007, 2008 and 2009</a:t>
            </a:r>
          </a:p>
          <a:p>
            <a:pPr lvl="1"/>
            <a:r>
              <a:rPr lang="en-US" dirty="0"/>
              <a:t>Has some zeros, due to is a </a:t>
            </a:r>
            <a:r>
              <a:rPr lang="en-US" dirty="0" err="1"/>
              <a:t>sutset</a:t>
            </a:r>
            <a:r>
              <a:rPr lang="en-US" dirty="0"/>
              <a:t> and we are taking 1 specify time.</a:t>
            </a:r>
          </a:p>
        </p:txBody>
      </p:sp>
      <p:pic>
        <p:nvPicPr>
          <p:cNvPr id="23554" name="Picture 2" descr="Machine generated alternative text:&#10;Weekly Power Consupmtion by Sub-Meter 3 &#10;0 10 &#10;2010 &#10;Time ">
            <a:extLst>
              <a:ext uri="{FF2B5EF4-FFF2-40B4-BE49-F238E27FC236}">
                <a16:creationId xmlns:a16="http://schemas.microsoft.com/office/drawing/2014/main" id="{93BD122C-EED0-4B3B-8D08-B215C7F65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751" y="2340864"/>
            <a:ext cx="5969783" cy="423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811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1172</Words>
  <Application>Microsoft Office PowerPoint</Application>
  <PresentationFormat>Widescreen</PresentationFormat>
  <Paragraphs>247</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Franklin Gothic Book</vt:lpstr>
      <vt:lpstr>Franklin Gothic Demi</vt:lpstr>
      <vt:lpstr>Lucida Console</vt:lpstr>
      <vt:lpstr>Open Sans</vt:lpstr>
      <vt:lpstr>Wingdings 2</vt:lpstr>
      <vt:lpstr>DividendVTI</vt:lpstr>
      <vt:lpstr>Visualize and Analyze Energy Data</vt:lpstr>
      <vt:lpstr>Agenda</vt:lpstr>
      <vt:lpstr>Visualizations with Analysis</vt:lpstr>
      <vt:lpstr>day visualization</vt:lpstr>
      <vt:lpstr>Week visualization</vt:lpstr>
      <vt:lpstr>Month visualization</vt:lpstr>
      <vt:lpstr>day visualization</vt:lpstr>
      <vt:lpstr>Time Series Visualizations with Analysis</vt:lpstr>
      <vt:lpstr>Weekly power consumption of Submeter 3</vt:lpstr>
      <vt:lpstr>Monthly power consumption 2007-2009</vt:lpstr>
      <vt:lpstr>Quarterly power consumption 2007-2009</vt:lpstr>
      <vt:lpstr>Linear Regression Forecast Visualizations with Analysis</vt:lpstr>
      <vt:lpstr>Weekly Forecasts using linear regression</vt:lpstr>
      <vt:lpstr>Average Monthly Forecasts using linear regression</vt:lpstr>
      <vt:lpstr>Average Quarterly Forecasts using linear regression</vt:lpstr>
      <vt:lpstr>Comparison chart</vt:lpstr>
      <vt:lpstr>Decomposition Visualizations with Analysis</vt:lpstr>
      <vt:lpstr>Decomposing a Seasonal Time Series</vt:lpstr>
      <vt:lpstr>Decomposing a Seasonal Time Series</vt:lpstr>
      <vt:lpstr>Decomposing a Seasonal Time Series</vt:lpstr>
      <vt:lpstr>Comparison chart</vt:lpstr>
      <vt:lpstr>Holt Winters Forecasting and Analysis</vt:lpstr>
      <vt:lpstr>HoltWinters Forecast weekly power consumption </vt:lpstr>
      <vt:lpstr>HoltWinters Forecast Monthly power consumption </vt:lpstr>
      <vt:lpstr>HoltWinters Forecast quarterly power consumption </vt:lpstr>
      <vt:lpstr>Suggestion Improving analysis </vt:lpstr>
      <vt:lpstr>Suggestion Improving analysis </vt:lpstr>
      <vt:lpstr>Summary Statement</vt:lpstr>
      <vt:lpstr>Summary Statement</vt:lpstr>
      <vt:lpstr>business recommendations</vt:lpstr>
      <vt:lpstr>business recommendations</vt:lpstr>
      <vt:lpstr>business recommendations</vt:lpstr>
      <vt:lpstr>lessons learned</vt:lpstr>
      <vt:lpstr>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2019-11-18T00:37:39Z</dcterms:created>
  <dcterms:modified xsi:type="dcterms:W3CDTF">2019-11-19T03:06:24Z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itusGUID">
    <vt:lpwstr>91ebdc85-a189-4535-b89a-6ad477595976</vt:lpwstr>
  </property>
</Properties>
</file>