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2" r:id="rId4"/>
  </p:sldMasterIdLst>
  <p:notesMasterIdLst>
    <p:notesMasterId r:id="rId13"/>
  </p:notesMasterIdLst>
  <p:handoutMasterIdLst>
    <p:handoutMasterId r:id="rId14"/>
  </p:handoutMasterIdLst>
  <p:sldIdLst>
    <p:sldId id="262" r:id="rId5"/>
    <p:sldId id="259" r:id="rId6"/>
    <p:sldId id="270" r:id="rId7"/>
    <p:sldId id="271" r:id="rId8"/>
    <p:sldId id="268" r:id="rId9"/>
    <p:sldId id="269" r:id="rId10"/>
    <p:sldId id="27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87"/>
  </p:normalViewPr>
  <p:slideViewPr>
    <p:cSldViewPr snapToGrid="0" snapToObjects="1">
      <p:cViewPr varScale="1">
        <p:scale>
          <a:sx n="84" d="100"/>
          <a:sy n="84" d="100"/>
        </p:scale>
        <p:origin x="90" y="103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3/28/2020</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3/28/2020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a:t>
            </a:fld>
            <a:endParaRPr lang="en-US" dirty="0"/>
          </a:p>
        </p:txBody>
      </p:sp>
    </p:spTree>
    <p:extLst>
      <p:ext uri="{BB962C8B-B14F-4D97-AF65-F5344CB8AC3E}">
        <p14:creationId xmlns:p14="http://schemas.microsoft.com/office/powerpoint/2010/main" val="304751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3/28/2020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3/28/2020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a:t>Data Science</a:t>
            </a:r>
            <a:br>
              <a:rPr lang="en-US" sz="11700" b="1" dirty="0"/>
            </a:br>
            <a:r>
              <a:rPr lang="en-US" sz="6000" dirty="0">
                <a:solidFill>
                  <a:schemeClr val="tx1"/>
                </a:solidFill>
              </a:rPr>
              <a:t>Framework Report</a:t>
            </a:r>
            <a:br>
              <a:rPr lang="en-US" sz="6000" dirty="0">
                <a:solidFill>
                  <a:schemeClr val="tx1"/>
                </a:solidFill>
              </a:rPr>
            </a:br>
            <a:br>
              <a:rPr lang="en-US" sz="6000" dirty="0">
                <a:solidFill>
                  <a:schemeClr val="tx1"/>
                </a:solidFill>
              </a:rPr>
            </a:br>
            <a:br>
              <a:rPr lang="en-US" sz="6000" dirty="0">
                <a:solidFill>
                  <a:schemeClr val="tx1"/>
                </a:solidFill>
              </a:rPr>
            </a:br>
            <a:br>
              <a:rPr lang="en-US" sz="6000" dirty="0">
                <a:solidFill>
                  <a:schemeClr val="tx1"/>
                </a:solidFill>
              </a:rPr>
            </a:br>
            <a:r>
              <a:rPr lang="en-US" sz="3000" dirty="0">
                <a:solidFill>
                  <a:schemeClr val="tx1"/>
                </a:solidFill>
              </a:rPr>
              <a:t>Mauricio Carvajal</a:t>
            </a:r>
            <a:endParaRPr lang="en-US" sz="3000" b="1" dirty="0"/>
          </a:p>
        </p:txBody>
      </p:sp>
    </p:spTree>
    <p:extLst>
      <p:ext uri="{BB962C8B-B14F-4D97-AF65-F5344CB8AC3E}">
        <p14:creationId xmlns:p14="http://schemas.microsoft.com/office/powerpoint/2010/main" val="81410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Consent Agenda for a Nonprofit Board | BoardEffect">
            <a:extLst>
              <a:ext uri="{FF2B5EF4-FFF2-40B4-BE49-F238E27FC236}">
                <a16:creationId xmlns:a16="http://schemas.microsoft.com/office/drawing/2014/main" id="{05C2E0E6-D773-41F4-A3CB-1860F454D4F2}"/>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8129" b="728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141413" y="609600"/>
            <a:ext cx="9905998" cy="1905000"/>
          </a:xfrm>
        </p:spPr>
        <p:txBody>
          <a:bodyPr>
            <a:normAutofit/>
          </a:bodyPr>
          <a:lstStyle/>
          <a:p>
            <a:r>
              <a:rPr lang="en-US" b="1"/>
              <a:t>Agenda</a:t>
            </a:r>
          </a:p>
        </p:txBody>
      </p:sp>
      <p:sp>
        <p:nvSpPr>
          <p:cNvPr id="3" name="Content Placeholder 2">
            <a:extLst>
              <a:ext uri="{FF2B5EF4-FFF2-40B4-BE49-F238E27FC236}">
                <a16:creationId xmlns:a16="http://schemas.microsoft.com/office/drawing/2014/main" id="{876AE003-AB75-4D90-8359-ED82DB6BF4C1}"/>
              </a:ext>
            </a:extLst>
          </p:cNvPr>
          <p:cNvSpPr>
            <a:spLocks noGrp="1"/>
          </p:cNvSpPr>
          <p:nvPr>
            <p:ph idx="1"/>
          </p:nvPr>
        </p:nvSpPr>
        <p:spPr>
          <a:xfrm>
            <a:off x="1141413" y="2666999"/>
            <a:ext cx="9905998" cy="3124201"/>
          </a:xfrm>
        </p:spPr>
        <p:txBody>
          <a:bodyPr>
            <a:normAutofit/>
          </a:bodyPr>
          <a:lstStyle/>
          <a:p>
            <a:r>
              <a:rPr lang="en-US" dirty="0"/>
              <a:t>Problem statement</a:t>
            </a:r>
          </a:p>
          <a:p>
            <a:r>
              <a:rPr lang="en-US" dirty="0"/>
              <a:t>Proposal </a:t>
            </a:r>
            <a:r>
              <a:rPr lang="en-US" dirty="0">
                <a:effectLst/>
              </a:rPr>
              <a:t>data science process framework</a:t>
            </a:r>
          </a:p>
          <a:p>
            <a:r>
              <a:rPr lang="en-US" dirty="0">
                <a:effectLst/>
              </a:rPr>
              <a:t>Data management </a:t>
            </a:r>
          </a:p>
          <a:p>
            <a:r>
              <a:rPr lang="en-US" dirty="0">
                <a:effectLst/>
              </a:rPr>
              <a:t>Risk management </a:t>
            </a:r>
          </a:p>
          <a:p>
            <a:r>
              <a:rPr lang="en-US" dirty="0">
                <a:effectLst/>
              </a:rPr>
              <a:t>Insights</a:t>
            </a:r>
            <a:endParaRPr lang="en-US" dirty="0"/>
          </a:p>
          <a:p>
            <a:endParaRPr lang="en-US" dirty="0"/>
          </a:p>
        </p:txBody>
      </p:sp>
    </p:spTree>
    <p:extLst>
      <p:ext uri="{BB962C8B-B14F-4D97-AF65-F5344CB8AC3E}">
        <p14:creationId xmlns:p14="http://schemas.microsoft.com/office/powerpoint/2010/main" val="141493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D3EE21-57B7-4D79-B96C-2E368CB9EFFF}"/>
              </a:ext>
            </a:extLst>
          </p:cNvPr>
          <p:cNvSpPr/>
          <p:nvPr/>
        </p:nvSpPr>
        <p:spPr>
          <a:xfrm>
            <a:off x="4242061" y="1"/>
            <a:ext cx="794993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413B7-8006-4085-A51F-0265300CAF42}"/>
              </a:ext>
            </a:extLst>
          </p:cNvPr>
          <p:cNvSpPr>
            <a:spLocks noGrp="1"/>
          </p:cNvSpPr>
          <p:nvPr>
            <p:ph type="title"/>
          </p:nvPr>
        </p:nvSpPr>
        <p:spPr>
          <a:xfrm>
            <a:off x="66757" y="237633"/>
            <a:ext cx="4401548" cy="6620365"/>
          </a:xfrm>
        </p:spPr>
        <p:txBody>
          <a:bodyPr>
            <a:normAutofit/>
          </a:bodyPr>
          <a:lstStyle/>
          <a:p>
            <a:r>
              <a:rPr lang="en-US" b="1" dirty="0"/>
              <a:t>Problem statement</a:t>
            </a:r>
            <a:br>
              <a:rPr lang="en-US" b="1" dirty="0"/>
            </a:br>
            <a:br>
              <a:rPr lang="en-US" b="1" dirty="0"/>
            </a:br>
            <a:br>
              <a:rPr lang="en-US" b="1" dirty="0"/>
            </a:br>
            <a:br>
              <a:rPr lang="en-US" b="1" dirty="0"/>
            </a:br>
            <a:r>
              <a:rPr lang="en-US" b="1" dirty="0"/>
              <a:t>Goals</a:t>
            </a:r>
            <a:br>
              <a:rPr lang="en-US" b="1" dirty="0"/>
            </a:br>
            <a:br>
              <a:rPr lang="en-US" b="1" dirty="0"/>
            </a:br>
            <a:br>
              <a:rPr lang="en-US" b="1" dirty="0"/>
            </a:br>
            <a:br>
              <a:rPr lang="en-US" b="1" dirty="0"/>
            </a:br>
            <a:br>
              <a:rPr lang="en-US" b="1" dirty="0"/>
            </a:br>
            <a:endParaRPr lang="en-US" dirty="0"/>
          </a:p>
        </p:txBody>
      </p:sp>
      <p:sp>
        <p:nvSpPr>
          <p:cNvPr id="3" name="Content Placeholder 2">
            <a:extLst>
              <a:ext uri="{FF2B5EF4-FFF2-40B4-BE49-F238E27FC236}">
                <a16:creationId xmlns:a16="http://schemas.microsoft.com/office/drawing/2014/main" id="{23E5DD17-CEFF-4FBB-B5EE-CF1D817E05DD}"/>
              </a:ext>
            </a:extLst>
          </p:cNvPr>
          <p:cNvSpPr>
            <a:spLocks noGrp="1"/>
          </p:cNvSpPr>
          <p:nvPr>
            <p:ph idx="1"/>
          </p:nvPr>
        </p:nvSpPr>
        <p:spPr>
          <a:xfrm>
            <a:off x="4468305" y="246275"/>
            <a:ext cx="7723695" cy="3335912"/>
          </a:xfrm>
        </p:spPr>
        <p:txBody>
          <a:bodyPr/>
          <a:lstStyle/>
          <a:p>
            <a:r>
              <a:rPr lang="en-US" dirty="0">
                <a:solidFill>
                  <a:schemeClr val="bg1"/>
                </a:solidFill>
              </a:rPr>
              <a:t>Over the past year or so Credit One has seen an increase in the number of customers who have defaulted on loans they have secured from various partners, and Credit One, as their credit scoring service, could risk losing business if the problem is not solved right away. </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 name="Content Placeholder 2">
            <a:extLst>
              <a:ext uri="{FF2B5EF4-FFF2-40B4-BE49-F238E27FC236}">
                <a16:creationId xmlns:a16="http://schemas.microsoft.com/office/drawing/2014/main" id="{03D7666E-72C0-4F79-BB44-2DD7CDC82C0E}"/>
              </a:ext>
            </a:extLst>
          </p:cNvPr>
          <p:cNvSpPr txBox="1">
            <a:spLocks/>
          </p:cNvSpPr>
          <p:nvPr/>
        </p:nvSpPr>
        <p:spPr>
          <a:xfrm>
            <a:off x="4242061" y="3590829"/>
            <a:ext cx="7723695" cy="22864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solidFill>
                  <a:schemeClr val="bg1"/>
                </a:solidFill>
              </a:rPr>
              <a:t>Give a prediction in are going to be the possible new customers with problems</a:t>
            </a:r>
          </a:p>
          <a:p>
            <a:r>
              <a:rPr lang="en-US" dirty="0">
                <a:solidFill>
                  <a:schemeClr val="bg1"/>
                </a:solidFill>
              </a:rPr>
              <a:t>Give insides on what the actual situation of the business</a:t>
            </a:r>
          </a:p>
          <a:p>
            <a:r>
              <a:rPr lang="en-US" dirty="0">
                <a:solidFill>
                  <a:schemeClr val="bg1"/>
                </a:solidFill>
              </a:rPr>
              <a:t>Base on data, recommendations on how improve the situation</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762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981C-4A45-4EDF-9307-E0C7CC9533F0}"/>
              </a:ext>
            </a:extLst>
          </p:cNvPr>
          <p:cNvSpPr>
            <a:spLocks noGrp="1"/>
          </p:cNvSpPr>
          <p:nvPr>
            <p:ph type="title"/>
          </p:nvPr>
        </p:nvSpPr>
        <p:spPr>
          <a:xfrm>
            <a:off x="490964" y="241955"/>
            <a:ext cx="4458109" cy="1905000"/>
          </a:xfrm>
        </p:spPr>
        <p:txBody>
          <a:bodyPr/>
          <a:lstStyle/>
          <a:p>
            <a:r>
              <a:rPr lang="en-US" dirty="0"/>
              <a:t>Data Science Framework</a:t>
            </a:r>
          </a:p>
        </p:txBody>
      </p:sp>
      <p:pic>
        <p:nvPicPr>
          <p:cNvPr id="5" name="Content Placeholder 4" descr="A screenshot of a cell phone&#10;&#10;Description automatically generated">
            <a:extLst>
              <a:ext uri="{FF2B5EF4-FFF2-40B4-BE49-F238E27FC236}">
                <a16:creationId xmlns:a16="http://schemas.microsoft.com/office/drawing/2014/main" id="{392EEF9E-6248-41AF-889F-BC2EEC8F59E6}"/>
              </a:ext>
            </a:extLst>
          </p:cNvPr>
          <p:cNvPicPr>
            <a:picLocks noGrp="1" noChangeAspect="1"/>
          </p:cNvPicPr>
          <p:nvPr>
            <p:ph idx="1"/>
          </p:nvPr>
        </p:nvPicPr>
        <p:blipFill>
          <a:blip r:embed="rId2"/>
          <a:stretch>
            <a:fillRect/>
          </a:stretch>
        </p:blipFill>
        <p:spPr>
          <a:xfrm>
            <a:off x="5827296" y="0"/>
            <a:ext cx="6364704" cy="7042758"/>
          </a:xfrm>
        </p:spPr>
      </p:pic>
      <p:sp>
        <p:nvSpPr>
          <p:cNvPr id="6" name="Content Placeholder 2">
            <a:extLst>
              <a:ext uri="{FF2B5EF4-FFF2-40B4-BE49-F238E27FC236}">
                <a16:creationId xmlns:a16="http://schemas.microsoft.com/office/drawing/2014/main" id="{B6DF5EE8-7162-4E7C-B7D2-FDF5EFA3B8AC}"/>
              </a:ext>
            </a:extLst>
          </p:cNvPr>
          <p:cNvSpPr txBox="1">
            <a:spLocks/>
          </p:cNvSpPr>
          <p:nvPr/>
        </p:nvSpPr>
        <p:spPr>
          <a:xfrm>
            <a:off x="255293" y="2355915"/>
            <a:ext cx="3807660"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Base on the model :</a:t>
            </a:r>
          </a:p>
          <a:p>
            <a:pPr lvl="1"/>
            <a:r>
              <a:rPr lang="en-US" dirty="0" err="1"/>
              <a:t>Zumel</a:t>
            </a:r>
            <a:r>
              <a:rPr lang="en-US" dirty="0"/>
              <a:t> and Mount</a:t>
            </a:r>
          </a:p>
          <a:p>
            <a:r>
              <a:rPr lang="en-US" dirty="0"/>
              <a:t>Divided in 3 groups:</a:t>
            </a:r>
          </a:p>
          <a:p>
            <a:pPr lvl="1"/>
            <a:r>
              <a:rPr lang="en-US" dirty="0"/>
              <a:t>Business understanding</a:t>
            </a:r>
          </a:p>
          <a:p>
            <a:pPr lvl="1"/>
            <a:r>
              <a:rPr lang="en-US" dirty="0"/>
              <a:t>Data Science (data manipulation)</a:t>
            </a:r>
          </a:p>
          <a:p>
            <a:pPr lvl="1"/>
            <a:r>
              <a:rPr lang="en-US" dirty="0"/>
              <a:t>Deploy and maintenance </a:t>
            </a:r>
          </a:p>
        </p:txBody>
      </p:sp>
    </p:spTree>
    <p:extLst>
      <p:ext uri="{BB962C8B-B14F-4D97-AF65-F5344CB8AC3E}">
        <p14:creationId xmlns:p14="http://schemas.microsoft.com/office/powerpoint/2010/main" val="91859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55AB-9035-47A9-96D2-28446B8857AF}"/>
              </a:ext>
            </a:extLst>
          </p:cNvPr>
          <p:cNvSpPr>
            <a:spLocks noGrp="1"/>
          </p:cNvSpPr>
          <p:nvPr>
            <p:ph type="title"/>
          </p:nvPr>
        </p:nvSpPr>
        <p:spPr>
          <a:xfrm>
            <a:off x="1143000" y="609600"/>
            <a:ext cx="6132446" cy="1905000"/>
          </a:xfrm>
        </p:spPr>
        <p:txBody>
          <a:bodyPr>
            <a:normAutofit/>
          </a:bodyPr>
          <a:lstStyle/>
          <a:p>
            <a:pPr algn="ctr"/>
            <a:r>
              <a:rPr lang="en-US" dirty="0">
                <a:effectLst/>
              </a:rPr>
              <a:t> Information of the data</a:t>
            </a:r>
            <a:endParaRPr lang="en-US"/>
          </a:p>
        </p:txBody>
      </p:sp>
      <p:sp>
        <p:nvSpPr>
          <p:cNvPr id="3" name="Content Placeholder 2">
            <a:extLst>
              <a:ext uri="{FF2B5EF4-FFF2-40B4-BE49-F238E27FC236}">
                <a16:creationId xmlns:a16="http://schemas.microsoft.com/office/drawing/2014/main" id="{9179BF98-583B-4728-8A25-1030E0B5A303}"/>
              </a:ext>
            </a:extLst>
          </p:cNvPr>
          <p:cNvSpPr>
            <a:spLocks noGrp="1"/>
          </p:cNvSpPr>
          <p:nvPr>
            <p:ph idx="1"/>
          </p:nvPr>
        </p:nvSpPr>
        <p:spPr>
          <a:xfrm>
            <a:off x="1143000" y="2666999"/>
            <a:ext cx="5943600" cy="3395871"/>
          </a:xfrm>
        </p:spPr>
        <p:txBody>
          <a:bodyPr>
            <a:normAutofit/>
          </a:bodyPr>
          <a:lstStyle/>
          <a:p>
            <a:pPr>
              <a:lnSpc>
                <a:spcPct val="90000"/>
              </a:lnSpc>
            </a:pPr>
            <a:r>
              <a:rPr lang="en-US" sz="1600">
                <a:effectLst/>
              </a:rPr>
              <a:t>Amount of the given credit</a:t>
            </a:r>
            <a:r>
              <a:rPr lang="en-US" sz="1600"/>
              <a:t> </a:t>
            </a:r>
          </a:p>
          <a:p>
            <a:pPr>
              <a:lnSpc>
                <a:spcPct val="90000"/>
              </a:lnSpc>
            </a:pPr>
            <a:r>
              <a:rPr lang="en-US" sz="1600">
                <a:effectLst/>
              </a:rPr>
              <a:t>Gender</a:t>
            </a:r>
            <a:r>
              <a:rPr lang="en-US" sz="1600"/>
              <a:t> </a:t>
            </a:r>
          </a:p>
          <a:p>
            <a:pPr>
              <a:lnSpc>
                <a:spcPct val="90000"/>
              </a:lnSpc>
            </a:pPr>
            <a:r>
              <a:rPr lang="en-US" sz="1600">
                <a:effectLst/>
              </a:rPr>
              <a:t>Education</a:t>
            </a:r>
            <a:r>
              <a:rPr lang="en-US" sz="1600"/>
              <a:t> </a:t>
            </a:r>
          </a:p>
          <a:p>
            <a:pPr>
              <a:lnSpc>
                <a:spcPct val="90000"/>
              </a:lnSpc>
            </a:pPr>
            <a:r>
              <a:rPr lang="en-US" sz="1600">
                <a:effectLst/>
              </a:rPr>
              <a:t>Marital status</a:t>
            </a:r>
            <a:r>
              <a:rPr lang="en-US" sz="1600"/>
              <a:t> </a:t>
            </a:r>
          </a:p>
          <a:p>
            <a:pPr>
              <a:lnSpc>
                <a:spcPct val="90000"/>
              </a:lnSpc>
            </a:pPr>
            <a:r>
              <a:rPr lang="en-US" sz="1600">
                <a:effectLst/>
              </a:rPr>
              <a:t>Age (year)</a:t>
            </a:r>
            <a:r>
              <a:rPr lang="en-US" sz="1600"/>
              <a:t> </a:t>
            </a:r>
          </a:p>
          <a:p>
            <a:pPr>
              <a:lnSpc>
                <a:spcPct val="90000"/>
              </a:lnSpc>
            </a:pPr>
            <a:r>
              <a:rPr lang="en-US" sz="1600">
                <a:effectLst/>
              </a:rPr>
              <a:t>History of past payment</a:t>
            </a:r>
            <a:r>
              <a:rPr lang="en-US" sz="1600"/>
              <a:t> </a:t>
            </a:r>
          </a:p>
          <a:p>
            <a:pPr>
              <a:lnSpc>
                <a:spcPct val="90000"/>
              </a:lnSpc>
            </a:pPr>
            <a:r>
              <a:rPr lang="en-US" sz="1600">
                <a:effectLst/>
              </a:rPr>
              <a:t>Amount of bill statement </a:t>
            </a:r>
          </a:p>
          <a:p>
            <a:pPr>
              <a:lnSpc>
                <a:spcPct val="90000"/>
              </a:lnSpc>
            </a:pPr>
            <a:r>
              <a:rPr lang="en-US" sz="1600">
                <a:effectLst/>
              </a:rPr>
              <a:t>Amount of previous payment </a:t>
            </a:r>
          </a:p>
          <a:p>
            <a:pPr>
              <a:lnSpc>
                <a:spcPct val="90000"/>
              </a:lnSpc>
            </a:pPr>
            <a:r>
              <a:rPr lang="en-US" sz="1600">
                <a:effectLst/>
              </a:rPr>
              <a:t>client's behavior</a:t>
            </a:r>
            <a:r>
              <a:rPr lang="en-US" sz="1600"/>
              <a:t> </a:t>
            </a:r>
            <a:br>
              <a:rPr lang="en-US" sz="1600"/>
            </a:br>
            <a:endParaRPr lang="en-US" sz="1600"/>
          </a:p>
        </p:txBody>
      </p:sp>
      <p:pic>
        <p:nvPicPr>
          <p:cNvPr id="7" name="Picture 4" descr="CIO: ¿Big Data significa hoy realmente mejores datos? | Corporate IT">
            <a:extLst>
              <a:ext uri="{FF2B5EF4-FFF2-40B4-BE49-F238E27FC236}">
                <a16:creationId xmlns:a16="http://schemas.microsoft.com/office/drawing/2014/main" id="{4945E517-8A56-436A-A5F0-3FFB05B9AE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28" r="30369"/>
          <a:stretch/>
        </p:blipFill>
        <p:spPr bwMode="auto">
          <a:xfrm>
            <a:off x="7552042" y="863390"/>
            <a:ext cx="3416888" cy="52187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79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2648-2B24-4A10-8D09-F279107A9C02}"/>
              </a:ext>
            </a:extLst>
          </p:cNvPr>
          <p:cNvSpPr>
            <a:spLocks noGrp="1"/>
          </p:cNvSpPr>
          <p:nvPr>
            <p:ph type="title"/>
          </p:nvPr>
        </p:nvSpPr>
        <p:spPr>
          <a:xfrm>
            <a:off x="297180" y="49531"/>
            <a:ext cx="6132446" cy="1905000"/>
          </a:xfrm>
        </p:spPr>
        <p:txBody>
          <a:bodyPr>
            <a:normAutofit/>
          </a:bodyPr>
          <a:lstStyle/>
          <a:p>
            <a:pPr algn="ctr"/>
            <a:r>
              <a:rPr lang="en-US" dirty="0"/>
              <a:t>Data Management</a:t>
            </a:r>
          </a:p>
        </p:txBody>
      </p:sp>
      <p:sp>
        <p:nvSpPr>
          <p:cNvPr id="3" name="Content Placeholder 2">
            <a:extLst>
              <a:ext uri="{FF2B5EF4-FFF2-40B4-BE49-F238E27FC236}">
                <a16:creationId xmlns:a16="http://schemas.microsoft.com/office/drawing/2014/main" id="{6324F323-C428-46D4-855A-DDAE7F9A5F52}"/>
              </a:ext>
            </a:extLst>
          </p:cNvPr>
          <p:cNvSpPr>
            <a:spLocks noGrp="1"/>
          </p:cNvSpPr>
          <p:nvPr>
            <p:ph idx="1"/>
          </p:nvPr>
        </p:nvSpPr>
        <p:spPr>
          <a:xfrm>
            <a:off x="537270" y="1954530"/>
            <a:ext cx="6972300" cy="4571999"/>
          </a:xfrm>
        </p:spPr>
        <p:txBody>
          <a:bodyPr>
            <a:normAutofit/>
          </a:bodyPr>
          <a:lstStyle/>
          <a:p>
            <a:pPr>
              <a:lnSpc>
                <a:spcPct val="90000"/>
              </a:lnSpc>
            </a:pPr>
            <a:r>
              <a:rPr lang="en-US" sz="1800" dirty="0"/>
              <a:t>1- Understanding Data</a:t>
            </a:r>
          </a:p>
          <a:p>
            <a:pPr lvl="1">
              <a:lnSpc>
                <a:spcPct val="90000"/>
              </a:lnSpc>
            </a:pPr>
            <a:r>
              <a:rPr lang="en-US" dirty="0"/>
              <a:t>Need to convert the data, numerical to categorical</a:t>
            </a:r>
          </a:p>
          <a:p>
            <a:pPr>
              <a:lnSpc>
                <a:spcPct val="90000"/>
              </a:lnSpc>
            </a:pPr>
            <a:r>
              <a:rPr lang="en-US" sz="1800" dirty="0"/>
              <a:t>2-Proproces the information</a:t>
            </a:r>
          </a:p>
          <a:p>
            <a:pPr lvl="1">
              <a:lnSpc>
                <a:spcPct val="90000"/>
              </a:lnSpc>
            </a:pPr>
            <a:r>
              <a:rPr lang="en-US" dirty="0"/>
              <a:t>Find a method to discard irrelevant information</a:t>
            </a:r>
          </a:p>
          <a:p>
            <a:pPr lvl="2">
              <a:lnSpc>
                <a:spcPct val="90000"/>
              </a:lnSpc>
            </a:pPr>
            <a:r>
              <a:rPr lang="en-US" sz="1800" dirty="0"/>
              <a:t>Correlation, PCA, Feature variance, recursive feature elimination</a:t>
            </a:r>
          </a:p>
          <a:p>
            <a:pPr>
              <a:lnSpc>
                <a:spcPct val="90000"/>
              </a:lnSpc>
            </a:pPr>
            <a:r>
              <a:rPr lang="en-US" sz="1800" dirty="0"/>
              <a:t>3- Find the best model</a:t>
            </a:r>
          </a:p>
          <a:p>
            <a:pPr lvl="1">
              <a:lnSpc>
                <a:spcPct val="90000"/>
              </a:lnSpc>
            </a:pPr>
            <a:r>
              <a:rPr lang="en-US" dirty="0"/>
              <a:t>Use different machine learnings models: RF,SVM,KNN C5.0</a:t>
            </a:r>
          </a:p>
          <a:p>
            <a:pPr lvl="1">
              <a:lnSpc>
                <a:spcPct val="90000"/>
              </a:lnSpc>
            </a:pPr>
            <a:r>
              <a:rPr lang="en-US" dirty="0"/>
              <a:t>Evaluate the best performance</a:t>
            </a:r>
          </a:p>
          <a:p>
            <a:pPr lvl="2">
              <a:lnSpc>
                <a:spcPct val="90000"/>
              </a:lnSpc>
            </a:pPr>
            <a:r>
              <a:rPr lang="en-US" sz="1800" dirty="0"/>
              <a:t>Kappa, accuracy</a:t>
            </a:r>
          </a:p>
          <a:p>
            <a:pPr>
              <a:lnSpc>
                <a:spcPct val="90000"/>
              </a:lnSpc>
            </a:pPr>
            <a:r>
              <a:rPr lang="en-US" sz="1800" dirty="0"/>
              <a:t>4-Use the best model to predict the results define in our problem statement</a:t>
            </a:r>
          </a:p>
        </p:txBody>
      </p:sp>
      <p:pic>
        <p:nvPicPr>
          <p:cNvPr id="2050" name="Picture 2" descr="Data management made simple">
            <a:extLst>
              <a:ext uri="{FF2B5EF4-FFF2-40B4-BE49-F238E27FC236}">
                <a16:creationId xmlns:a16="http://schemas.microsoft.com/office/drawing/2014/main" id="{FBC95094-A131-4264-8FC3-05B984983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88" r="28718" b="3"/>
          <a:stretch/>
        </p:blipFill>
        <p:spPr bwMode="auto">
          <a:xfrm>
            <a:off x="8237842" y="1114850"/>
            <a:ext cx="3416888" cy="52187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60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074" name="Picture 2" descr="What is Compliance Risk Management? — The Red Flag Group®">
            <a:extLst>
              <a:ext uri="{FF2B5EF4-FFF2-40B4-BE49-F238E27FC236}">
                <a16:creationId xmlns:a16="http://schemas.microsoft.com/office/drawing/2014/main" id="{A96CC2DF-7E47-48C9-9C77-B65F1F4369BD}"/>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l="8113" r="477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474012-8CF9-4092-9157-9BA18615D35A}"/>
              </a:ext>
            </a:extLst>
          </p:cNvPr>
          <p:cNvSpPr>
            <a:spLocks noGrp="1"/>
          </p:cNvSpPr>
          <p:nvPr>
            <p:ph type="title"/>
          </p:nvPr>
        </p:nvSpPr>
        <p:spPr>
          <a:xfrm>
            <a:off x="1141413" y="609600"/>
            <a:ext cx="9905998" cy="1905000"/>
          </a:xfrm>
        </p:spPr>
        <p:txBody>
          <a:bodyPr>
            <a:normAutofit/>
          </a:bodyPr>
          <a:lstStyle/>
          <a:p>
            <a:r>
              <a:rPr lang="en-US"/>
              <a:t>Risk Data management </a:t>
            </a:r>
            <a:endParaRPr lang="en-US" dirty="0"/>
          </a:p>
        </p:txBody>
      </p:sp>
      <p:sp>
        <p:nvSpPr>
          <p:cNvPr id="3" name="Content Placeholder 2">
            <a:extLst>
              <a:ext uri="{FF2B5EF4-FFF2-40B4-BE49-F238E27FC236}">
                <a16:creationId xmlns:a16="http://schemas.microsoft.com/office/drawing/2014/main" id="{664D0AD4-3000-40F8-870F-114E3F0343C6}"/>
              </a:ext>
            </a:extLst>
          </p:cNvPr>
          <p:cNvSpPr>
            <a:spLocks noGrp="1"/>
          </p:cNvSpPr>
          <p:nvPr>
            <p:ph idx="1"/>
          </p:nvPr>
        </p:nvSpPr>
        <p:spPr>
          <a:xfrm>
            <a:off x="1141413" y="2666999"/>
            <a:ext cx="9905998" cy="3124201"/>
          </a:xfrm>
        </p:spPr>
        <p:txBody>
          <a:bodyPr>
            <a:normAutofit/>
          </a:bodyPr>
          <a:lstStyle/>
          <a:p>
            <a:r>
              <a:rPr lang="en-US"/>
              <a:t>Need to have clear understanding of the type of the data.</a:t>
            </a:r>
          </a:p>
          <a:p>
            <a:pPr lvl="1"/>
            <a:r>
              <a:rPr lang="en-US"/>
              <a:t>Conversion from numerical to categorial as needed</a:t>
            </a:r>
          </a:p>
          <a:p>
            <a:r>
              <a:rPr lang="en-US"/>
              <a:t>Understand if the problem is classification or regression problem</a:t>
            </a:r>
          </a:p>
          <a:p>
            <a:r>
              <a:rPr lang="en-US"/>
              <a:t>The time that is needed to build the models</a:t>
            </a:r>
          </a:p>
          <a:p>
            <a:endParaRPr lang="en-US"/>
          </a:p>
          <a:p>
            <a:endParaRPr lang="en-US" dirty="0"/>
          </a:p>
        </p:txBody>
      </p:sp>
    </p:spTree>
    <p:extLst>
      <p:ext uri="{BB962C8B-B14F-4D97-AF65-F5344CB8AC3E}">
        <p14:creationId xmlns:p14="http://schemas.microsoft.com/office/powerpoint/2010/main" val="14930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4363271"/>
            <a:ext cx="8676222" cy="1066801"/>
          </a:xfrm>
        </p:spPr>
        <p:txBody>
          <a:bodyPr>
            <a:normAutofit/>
          </a:bodyPr>
          <a:lstStyle/>
          <a:p>
            <a:pPr>
              <a:lnSpc>
                <a:spcPct val="90000"/>
              </a:lnSpc>
            </a:pPr>
            <a:r>
              <a:rPr lang="en-US" sz="3400" b="1"/>
              <a:t>Thank </a:t>
            </a:r>
            <a:br>
              <a:rPr lang="en-US" sz="3400" b="1"/>
            </a:br>
            <a:r>
              <a:rPr lang="en-US" sz="3400"/>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5516211"/>
            <a:ext cx="8676222" cy="722243"/>
          </a:xfrm>
        </p:spPr>
        <p:txBody>
          <a:bodyPr>
            <a:normAutofit/>
          </a:bodyPr>
          <a:lstStyle/>
          <a:p>
            <a:r>
              <a:rPr lang="en-US" dirty="0"/>
              <a:t>lmauriciocarvajal@gmail.com</a:t>
            </a:r>
            <a:endParaRPr lang="en-US"/>
          </a:p>
        </p:txBody>
      </p:sp>
      <p:pic>
        <p:nvPicPr>
          <p:cNvPr id="5124" name="Picture 4" descr="Cómo crear un plan para aprovechar Big Data y Analytics? - Destino ...">
            <a:extLst>
              <a:ext uri="{FF2B5EF4-FFF2-40B4-BE49-F238E27FC236}">
                <a16:creationId xmlns:a16="http://schemas.microsoft.com/office/drawing/2014/main" id="{01CD49EB-029A-444A-83AE-07E3ADC0E9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673" b="7008"/>
          <a:stretch/>
        </p:blipFill>
        <p:spPr bwMode="auto">
          <a:xfrm>
            <a:off x="20" y="10"/>
            <a:ext cx="12191980" cy="42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6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EBAF10-1A7F-447E-92EE-8F0A8D529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08A8D6-033A-472B-8BEB-63B8F7C284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1CC7B47-8D79-4E1A-80B5-7F70A543A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Widescreen</PresentationFormat>
  <Paragraphs>53</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Mesh</vt:lpstr>
      <vt:lpstr>Data Science Framework Report    Mauricio Carvajal</vt:lpstr>
      <vt:lpstr>Agenda</vt:lpstr>
      <vt:lpstr>Problem statement    Goals     </vt:lpstr>
      <vt:lpstr>Data Science Framework</vt:lpstr>
      <vt:lpstr> Information of the data</vt:lpstr>
      <vt:lpstr>Data Management</vt:lpstr>
      <vt:lpstr>Risk Data management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2020-03-29T02:17:09Z</dcterms:created>
  <dcterms:modified xsi:type="dcterms:W3CDTF">2020-03-29T02:17:14Z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c6b31115-8e14-48bb-afec-b92053f246c0</vt:lpwstr>
  </property>
  <property fmtid="{D5CDD505-2E9C-101B-9397-08002B2CF9AE}" pid="3" name="CTP_TimeStamp">
    <vt:lpwstr>2020-03-29 02:17:14Z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