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5bc4c895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5bc4c89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f580cb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f580cb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cd8f4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7cd8f4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cd8f45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cd8f45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7cd8f45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7cd8f45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5bc4c8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5bc4c8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5f4e775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5f4e775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5f580c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5f580c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5bc4c89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5bc4c89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7c7b75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7c7b75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table (Structured English)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myumbc improvement costs less than [blank] amount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THEN See if it is compatible web browser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myumbc improvement is compatible with web browser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THEN Make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make no improvements to the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ENDIF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table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934400"/>
            <a:ext cx="7600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Synopsis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40002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MyUmbc app project led by B. Collier Jones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Objective: Establish presence in app store for UMBC users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Provide mobile access to key functionalities and services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t/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Process</a:t>
            </a: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Development and design assistance from Mind Grub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Focus on iOS development for Mac platform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Wrapper around existing MyUmbc web experience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Tabs for easy navigation, coordination for seamless updates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t/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Updates</a:t>
            </a: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Infrequent updates, 1 or 2 small updates per year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Transition from version 1.0 to 2.0 with design changes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Tabs moved to bottom for familiar and intuitive UI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Introduction of push notifications, adjusted strategy for DUO integration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729650" y="1972700"/>
            <a:ext cx="40002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 User Needs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Catering to diverse needs of students, faculty, and staff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Providing consistent experience with MyUmbc website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 functionalities: MyUmbc portal, profiles, email access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Balancing seamless experience and introducing new features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Protection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Industry-standard encryption for user data security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Secure storage of passwords using iOS and Android features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 protected through passcodes and biometric authentication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Extensive activity logging for monitoring and threat detection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Ongoing efforts to keep app functioning smoothly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Regular analysis of crash logs and issue resolution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Updates to accommodate changes in mobile operating systems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 on adding web-based features for improved functionality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</a:t>
            </a:r>
            <a:r>
              <a:rPr lang="en"/>
              <a:t> Synopsis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Gather feedback on myUMBC app and identify areas for improvement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respondents, all undergraduates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44.4% use the app, with varied frequency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Features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Class schedule and grade checking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Mixed responses on effectiveness for campus events and activities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Mixed ratings for efficiency, overall experience, and usability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Issues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Lagging, recurring sign-in prompts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Divided responses on recommending the app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Feedback highlights areas for improvement in app functionality and stability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Synopsis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53850"/>
            <a:ext cx="7688700" cy="29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5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failure issue identified during observation of myUMBC application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5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Interview conducted with project leader, Collier Jones, to address issue and explore improvements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5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solution: Create wrapper around myUMBC web experience with native functionality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5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 with Android compatibility requiring additional development efforts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improvements</a:t>
            </a: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5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Grade impact visualization tool for better assignment management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5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average tool for insights on exam scores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5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Consideration of system overhaul for improved flexibility (with financial and timeline considerations)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5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protection and security emphasized, including logging activities and data purging mechanisms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5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requires monthly fee for crash logs and updates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Observation identified login failure issues, proposed solutions and improvements, and highlighted importance of data protection and Android compatibility.</a:t>
            </a:r>
            <a:endParaRPr sz="23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750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2800608" y="729600"/>
            <a:ext cx="41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 level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3372524" y="2516259"/>
            <a:ext cx="1930029" cy="928245"/>
            <a:chOff x="4059383" y="2216727"/>
            <a:chExt cx="1731900" cy="1316100"/>
          </a:xfrm>
        </p:grpSpPr>
        <p:sp>
          <p:nvSpPr>
            <p:cNvPr id="117" name="Google Shape;117;p18"/>
            <p:cNvSpPr/>
            <p:nvPr/>
          </p:nvSpPr>
          <p:spPr>
            <a:xfrm>
              <a:off x="4059383" y="2216727"/>
              <a:ext cx="1731900" cy="1316100"/>
            </a:xfrm>
            <a:prstGeom prst="flowChartAlternateProcess">
              <a:avLst/>
            </a:prstGeom>
            <a:solidFill>
              <a:srgbClr val="FFFFFF"/>
            </a:solidFill>
            <a:ln cap="flat" cmpd="sng" w="12700">
              <a:solidFill>
                <a:srgbClr val="70AD4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MYUMBC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18"/>
            <p:cNvCxnSpPr/>
            <p:nvPr/>
          </p:nvCxnSpPr>
          <p:spPr>
            <a:xfrm>
              <a:off x="4059383" y="2632364"/>
              <a:ext cx="1731900" cy="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9" name="Google Shape;119;p18"/>
          <p:cNvSpPr/>
          <p:nvPr/>
        </p:nvSpPr>
        <p:spPr>
          <a:xfrm>
            <a:off x="7400822" y="2539575"/>
            <a:ext cx="1667190" cy="520344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541581" y="4549285"/>
            <a:ext cx="1759816" cy="55044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Faculty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75988" y="2539574"/>
            <a:ext cx="1535977" cy="520344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1611964" y="2876308"/>
            <a:ext cx="17583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8"/>
          <p:cNvCxnSpPr/>
          <p:nvPr/>
        </p:nvCxnSpPr>
        <p:spPr>
          <a:xfrm flipH="1">
            <a:off x="5300221" y="2772127"/>
            <a:ext cx="2100600" cy="132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18"/>
          <p:cNvCxnSpPr>
            <a:endCxn id="117" idx="2"/>
          </p:cNvCxnSpPr>
          <p:nvPr/>
        </p:nvCxnSpPr>
        <p:spPr>
          <a:xfrm flipH="1" rot="10800000">
            <a:off x="4330039" y="3444504"/>
            <a:ext cx="7500" cy="11046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5" name="Google Shape;125;p18"/>
          <p:cNvGrpSpPr/>
          <p:nvPr/>
        </p:nvGrpSpPr>
        <p:grpSpPr>
          <a:xfrm>
            <a:off x="386086" y="1803772"/>
            <a:ext cx="3466230" cy="819810"/>
            <a:chOff x="7405254" y="3844929"/>
            <a:chExt cx="3110400" cy="976895"/>
          </a:xfrm>
        </p:grpSpPr>
        <p:grpSp>
          <p:nvGrpSpPr>
            <p:cNvPr id="126" name="Google Shape;126;p18"/>
            <p:cNvGrpSpPr/>
            <p:nvPr/>
          </p:nvGrpSpPr>
          <p:grpSpPr>
            <a:xfrm>
              <a:off x="7405254" y="3844929"/>
              <a:ext cx="3110400" cy="827176"/>
              <a:chOff x="7675418" y="3647979"/>
              <a:chExt cx="3110400" cy="827176"/>
            </a:xfrm>
          </p:grpSpPr>
          <p:sp>
            <p:nvSpPr>
              <p:cNvPr id="127" name="Google Shape;127;p18"/>
              <p:cNvSpPr txBox="1"/>
              <p:nvPr/>
            </p:nvSpPr>
            <p:spPr>
              <a:xfrm>
                <a:off x="7675418" y="3647979"/>
                <a:ext cx="31104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Myumbc &amp; Blackboard access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18"/>
              <p:cNvCxnSpPr/>
              <p:nvPr/>
            </p:nvCxnSpPr>
            <p:spPr>
              <a:xfrm>
                <a:off x="7675418" y="3976255"/>
                <a:ext cx="0" cy="49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8"/>
              <p:cNvCxnSpPr/>
              <p:nvPr/>
            </p:nvCxnSpPr>
            <p:spPr>
              <a:xfrm>
                <a:off x="7675418" y="3948545"/>
                <a:ext cx="302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8"/>
              <p:cNvCxnSpPr/>
              <p:nvPr/>
            </p:nvCxnSpPr>
            <p:spPr>
              <a:xfrm>
                <a:off x="10695709" y="3955756"/>
                <a:ext cx="0" cy="51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31" name="Google Shape;131;p18"/>
            <p:cNvSpPr txBox="1"/>
            <p:nvPr/>
          </p:nvSpPr>
          <p:spPr>
            <a:xfrm>
              <a:off x="7555207" y="4198124"/>
              <a:ext cx="23301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Username/Email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password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8"/>
          <p:cNvGrpSpPr/>
          <p:nvPr/>
        </p:nvGrpSpPr>
        <p:grpSpPr>
          <a:xfrm>
            <a:off x="145456" y="1502798"/>
            <a:ext cx="3874100" cy="1013179"/>
            <a:chOff x="7439891" y="3932085"/>
            <a:chExt cx="3476400" cy="1207315"/>
          </a:xfrm>
        </p:grpSpPr>
        <p:sp>
          <p:nvSpPr>
            <p:cNvPr id="133" name="Google Shape;133;p18"/>
            <p:cNvSpPr txBox="1"/>
            <p:nvPr/>
          </p:nvSpPr>
          <p:spPr>
            <a:xfrm>
              <a:off x="7523018" y="3932085"/>
              <a:ext cx="28125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Register courses &amp; bill payment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18"/>
            <p:cNvCxnSpPr/>
            <p:nvPr/>
          </p:nvCxnSpPr>
          <p:spPr>
            <a:xfrm rot="10800000">
              <a:off x="7439891" y="4308700"/>
              <a:ext cx="0" cy="83070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7439891" y="4308764"/>
              <a:ext cx="3476400" cy="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>
              <a:off x="10916158" y="4308764"/>
              <a:ext cx="0" cy="80910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37" name="Google Shape;137;p18"/>
          <p:cNvGrpSpPr/>
          <p:nvPr/>
        </p:nvGrpSpPr>
        <p:grpSpPr>
          <a:xfrm>
            <a:off x="804580" y="3059626"/>
            <a:ext cx="2674226" cy="897287"/>
            <a:chOff x="488991" y="4679403"/>
            <a:chExt cx="2399700" cy="1069218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534565" y="4794921"/>
              <a:ext cx="22305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profile, schedule grades &amp;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campus resources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p18"/>
            <p:cNvCxnSpPr/>
            <p:nvPr/>
          </p:nvCxnSpPr>
          <p:spPr>
            <a:xfrm rot="10800000">
              <a:off x="506310" y="4679403"/>
              <a:ext cx="0" cy="45840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488991" y="5137803"/>
              <a:ext cx="2399700" cy="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" name="Google Shape;141;p18"/>
          <p:cNvSpPr txBox="1"/>
          <p:nvPr/>
        </p:nvSpPr>
        <p:spPr>
          <a:xfrm>
            <a:off x="1611964" y="4366693"/>
            <a:ext cx="242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Username/Email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8"/>
          <p:cNvCxnSpPr>
            <a:stCxn id="120" idx="1"/>
          </p:cNvCxnSpPr>
          <p:nvPr/>
        </p:nvCxnSpPr>
        <p:spPr>
          <a:xfrm flipH="1">
            <a:off x="1411281" y="4824505"/>
            <a:ext cx="2130300" cy="195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8"/>
          <p:cNvCxnSpPr/>
          <p:nvPr/>
        </p:nvCxnSpPr>
        <p:spPr>
          <a:xfrm rot="10800000">
            <a:off x="1411283" y="4237017"/>
            <a:ext cx="0" cy="6069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1411283" y="4237212"/>
            <a:ext cx="21303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8"/>
          <p:cNvCxnSpPr/>
          <p:nvPr/>
        </p:nvCxnSpPr>
        <p:spPr>
          <a:xfrm rot="10800000">
            <a:off x="3541581" y="3444612"/>
            <a:ext cx="0" cy="7926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18"/>
          <p:cNvSpPr txBox="1"/>
          <p:nvPr/>
        </p:nvSpPr>
        <p:spPr>
          <a:xfrm>
            <a:off x="5239650" y="4495425"/>
            <a:ext cx="256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Schedule &amp; campus resources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 rot="10800000">
            <a:off x="7292762" y="4366946"/>
            <a:ext cx="0" cy="5676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8"/>
          <p:cNvCxnSpPr/>
          <p:nvPr/>
        </p:nvCxnSpPr>
        <p:spPr>
          <a:xfrm rot="10800000">
            <a:off x="5100962" y="4366693"/>
            <a:ext cx="21918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5100717" y="3444658"/>
            <a:ext cx="0" cy="9222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8"/>
          <p:cNvCxnSpPr/>
          <p:nvPr/>
        </p:nvCxnSpPr>
        <p:spPr>
          <a:xfrm rot="10800000">
            <a:off x="5301662" y="4934546"/>
            <a:ext cx="19911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5542086" y="1715203"/>
            <a:ext cx="203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324908" y="3040942"/>
            <a:ext cx="245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Schedule &amp; campus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8"/>
          <p:cNvCxnSpPr/>
          <p:nvPr/>
        </p:nvCxnSpPr>
        <p:spPr>
          <a:xfrm rot="10800000">
            <a:off x="7911608" y="1975834"/>
            <a:ext cx="0" cy="5223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8"/>
          <p:cNvCxnSpPr/>
          <p:nvPr/>
        </p:nvCxnSpPr>
        <p:spPr>
          <a:xfrm rot="10800000">
            <a:off x="5200758" y="2016256"/>
            <a:ext cx="27018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5210142" y="1975749"/>
            <a:ext cx="0" cy="5406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5301396" y="3351636"/>
            <a:ext cx="25005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18"/>
          <p:cNvCxnSpPr/>
          <p:nvPr/>
        </p:nvCxnSpPr>
        <p:spPr>
          <a:xfrm rot="10800000">
            <a:off x="7802183" y="3059736"/>
            <a:ext cx="0" cy="2919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75" y="591200"/>
            <a:ext cx="8092999" cy="455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 Entry for Data Flow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13800" y="1989225"/>
            <a:ext cx="85200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1. Data flow name – Course registration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2. Data flow description – Allow students to register, swap, and drop courses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3. Aliases – my</a:t>
            </a:r>
            <a:r>
              <a:rPr lang="en" sz="1900"/>
              <a:t> courses</a:t>
            </a:r>
            <a:r>
              <a:rPr lang="en" sz="1900"/>
              <a:t>,</a:t>
            </a:r>
            <a:r>
              <a:rPr lang="en" sz="1900"/>
              <a:t> my class</a:t>
            </a:r>
            <a:r>
              <a:rPr lang="en" sz="1900"/>
              <a:t>, add courses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4. Timing and volume – 15000/semester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5. Data structure – students’ campus ID # (PK), Students’ name, address, phone number, email address, major, time &amp; date.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75" y="739175"/>
            <a:ext cx="7656700" cy="42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