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48A1326-9916-4070-B686-35A9C444EF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6E174F2-89BC-4F32-8B99-E2FA93B90E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CA1BB43-FBAD-43D9-92AF-F0C184C37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14A5-A172-48B9-B892-4F3247DEE061}" type="datetimeFigureOut">
              <a:rPr lang="fr-FR" smtClean="0"/>
              <a:t>01/09/2019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BC8A345-DD30-4B58-AA99-526097CA4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2883A1-5C3E-451C-B736-9BCBBE9A1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A6BD-8C01-4373-97F3-7EF513F0F9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992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1257F7-4ACB-47CC-8F28-25F172BA1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FA02223-AF89-4F54-8F92-508141939D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4F0CAB2-9B01-4EB5-B06D-6D9859E44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14A5-A172-48B9-B892-4F3247DEE061}" type="datetimeFigureOut">
              <a:rPr lang="fr-FR" smtClean="0"/>
              <a:t>01/09/2019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731E11-9F77-4C8E-A29A-C4167DE67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AC7D89F-61B5-40B4-930C-F5D4D49E77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A6BD-8C01-4373-97F3-7EF513F0F9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6741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DC131EA-D47B-4AE3-B0AB-D28EFAFF98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0835C87-D8FC-4601-832B-363634C06C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A88665C-152D-4517-93AD-0CBDAF9B8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14A5-A172-48B9-B892-4F3247DEE061}" type="datetimeFigureOut">
              <a:rPr lang="fr-FR" smtClean="0"/>
              <a:t>01/09/2019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F5D497-C774-4C2C-A974-13E68F638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0895B53-AABF-475B-B1C3-FCED950E5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A6BD-8C01-4373-97F3-7EF513F0F9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80981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18F0B3-6BBF-4FC8-82C4-27C6738D0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37A07D5-9BD4-44C1-8CAD-7CD2571FB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2F3819-4E6F-41D3-BC1C-9F6782E52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14A5-A172-48B9-B892-4F3247DEE061}" type="datetimeFigureOut">
              <a:rPr lang="fr-FR" smtClean="0"/>
              <a:t>01/09/2019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4C64F4D-7998-4B35-ACA1-AC2837CA2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B1FB6E1-4AE6-440D-BCCE-B0C62EBD6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A6BD-8C01-4373-97F3-7EF513F0F9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2770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9C3EABD-58AD-4371-BC9D-CA9B0286F5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96E4122-3517-40F5-AA17-AA306E1571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1CDDF18-1E36-4C6C-A335-A37EF0D2A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14A5-A172-48B9-B892-4F3247DEE061}" type="datetimeFigureOut">
              <a:rPr lang="fr-FR" smtClean="0"/>
              <a:t>01/09/2019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E9D846-7E2E-44D7-943F-8D7FD414F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E60223E-531C-451A-BF3E-B455844F9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A6BD-8C01-4373-97F3-7EF513F0F9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86799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B5F515D-081F-48BC-A984-13EC38E22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0D7F36-48C4-462E-9A62-B791F59A15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AFF285-187C-4E19-95AE-9CCE1038E1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FB68059-E92E-4186-83BF-C28CD1196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14A5-A172-48B9-B892-4F3247DEE061}" type="datetimeFigureOut">
              <a:rPr lang="fr-FR" smtClean="0"/>
              <a:t>01/09/2019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929C5C3-81BF-4393-8CFC-9CA4F8C354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B803CEC-BFEB-4111-993B-2DDDCC620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A6BD-8C01-4373-97F3-7EF513F0F9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5421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2FB910-C12B-4E35-BF1D-153F90B36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4F3219-49A4-4E56-A1CB-9401B8921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E97317E-73FC-4BFE-B733-D8036A32B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2D792CC-D079-48CD-A6F3-0101729028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2949467-FD21-4670-91DB-E09AC2797B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B6F61EC-0156-405D-B267-F0B0A760A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14A5-A172-48B9-B892-4F3247DEE061}" type="datetimeFigureOut">
              <a:rPr lang="fr-FR" smtClean="0"/>
              <a:t>01/09/2019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0D816F7B-BCAB-4409-9088-E7A1E87F1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1CE01B7-D5A9-4061-B9C8-E4B0D12AA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A6BD-8C01-4373-97F3-7EF513F0F9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1385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881F451-6FF3-43C6-94C1-58F99127D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4E664FF0-B9BD-420E-8887-C955FADC96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14A5-A172-48B9-B892-4F3247DEE061}" type="datetimeFigureOut">
              <a:rPr lang="fr-FR" smtClean="0"/>
              <a:t>01/09/2019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01FFF8B-6C76-4E7A-BDCE-D9D41C990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4ADF14A-7B9B-468F-9A5A-8A9E353DB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A6BD-8C01-4373-97F3-7EF513F0F9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5195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188EE6B4-FA76-4F73-B547-066456D48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14A5-A172-48B9-B892-4F3247DEE061}" type="datetimeFigureOut">
              <a:rPr lang="fr-FR" smtClean="0"/>
              <a:t>01/09/2019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9223EA2-A4BA-4426-9021-0D771B488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7B3794E-2C43-48DF-8738-650FC9046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A6BD-8C01-4373-97F3-7EF513F0F9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8521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00A731-E8FD-4C04-AC60-643AC6CDE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6EE9749-2492-42FB-9EA2-1758DF2C83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EAE7A16-5DD8-45A3-A189-BA280F3DE7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84F462C-1ABE-4A31-A818-EECE0E631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14A5-A172-48B9-B892-4F3247DEE061}" type="datetimeFigureOut">
              <a:rPr lang="fr-FR" smtClean="0"/>
              <a:t>01/09/2019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D9E4888-086B-494B-B321-65DEF873B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6C3A0E-F28D-4860-81AD-ADB71E96E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A6BD-8C01-4373-97F3-7EF513F0F9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0029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4EF2148-9DD3-41A9-8988-15999420E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CFBB53E-632D-4D2C-9D28-9992032D88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5A97076-69CA-4C2B-AF8A-C22A6905C5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D442294-1EB6-48B0-B566-39FE95F20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114A5-A172-48B9-B892-4F3247DEE061}" type="datetimeFigureOut">
              <a:rPr lang="fr-FR" smtClean="0"/>
              <a:t>01/09/2019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E6D5082-A616-4CD0-9E9B-869C3AB9F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96A63FC-2930-4313-BD6F-465E01DC9C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8A6BD-8C01-4373-97F3-7EF513F0F9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00201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3BA252C9-DAEC-4A7D-9649-DA813B3E4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DC6FF71-B950-4522-90C8-912A3879A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E227E28-1E34-4C04-B098-94FB9D3281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9114A5-A172-48B9-B892-4F3247DEE061}" type="datetimeFigureOut">
              <a:rPr lang="fr-FR" smtClean="0"/>
              <a:t>01/09/2019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108191D-8873-4E24-A8C7-FDF2F0BFB2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2603491-F686-47FD-B68B-F4D20FD3CB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8A6BD-8C01-4373-97F3-7EF513F0F95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24925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5A1E56-ABB3-41DB-AE91-8E2E619D0A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21196987">
            <a:off x="1524000" y="824459"/>
            <a:ext cx="9144000" cy="899410"/>
          </a:xfrm>
        </p:spPr>
        <p:txBody>
          <a:bodyPr>
            <a:normAutofit/>
          </a:bodyPr>
          <a:lstStyle/>
          <a:p>
            <a:r>
              <a:rPr lang="fr-FR" sz="4800" u="sng" dirty="0">
                <a:solidFill>
                  <a:schemeClr val="accent1"/>
                </a:solidFill>
              </a:rPr>
              <a:t>Chapitre 1</a:t>
            </a:r>
            <a:r>
              <a:rPr lang="fr-FR" sz="4800" dirty="0">
                <a:solidFill>
                  <a:schemeClr val="accent1"/>
                </a:solidFill>
              </a:rPr>
              <a:t> : Organisation de calculs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8CE671C-539C-4DAC-A1AA-E48BD1DE3E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2782" y="2563318"/>
            <a:ext cx="9313889" cy="3627619"/>
          </a:xfrm>
        </p:spPr>
        <p:txBody>
          <a:bodyPr/>
          <a:lstStyle/>
          <a:p>
            <a:r>
              <a:rPr lang="fr-FR" sz="2800" b="1" u="sng" dirty="0">
                <a:solidFill>
                  <a:schemeClr val="accent2"/>
                </a:solidFill>
              </a:rPr>
              <a:t>Plan du chapitre</a:t>
            </a:r>
          </a:p>
          <a:p>
            <a:endParaRPr lang="fr-FR" sz="1200" b="1" u="sng" dirty="0">
              <a:solidFill>
                <a:schemeClr val="accent2"/>
              </a:solidFill>
            </a:endParaRPr>
          </a:p>
          <a:p>
            <a:pPr marL="514350" indent="-514350" algn="l">
              <a:buFont typeface="+mj-lt"/>
              <a:buAutoNum type="romanUcPeriod"/>
            </a:pPr>
            <a:r>
              <a:rPr lang="fr-FR" b="1" u="sng" dirty="0">
                <a:solidFill>
                  <a:schemeClr val="accent1"/>
                </a:solidFill>
              </a:rPr>
              <a:t>Calculs sans parenthèses</a:t>
            </a:r>
            <a:endParaRPr lang="fr-FR" b="1" i="1" dirty="0">
              <a:solidFill>
                <a:schemeClr val="accent1"/>
              </a:solidFill>
            </a:endParaRPr>
          </a:p>
          <a:p>
            <a:pPr marL="971550" lvl="1" indent="-514350" algn="l">
              <a:buFont typeface="+mj-lt"/>
              <a:buAutoNum type="arabicPeriod"/>
            </a:pPr>
            <a:r>
              <a:rPr lang="fr-FR" b="1" i="1" dirty="0"/>
              <a:t>Avec des additions ou multiplications</a:t>
            </a:r>
          </a:p>
          <a:p>
            <a:pPr marL="971550" lvl="1" indent="-514350" algn="l">
              <a:buFont typeface="+mj-lt"/>
              <a:buAutoNum type="arabicPeriod"/>
            </a:pPr>
            <a:r>
              <a:rPr lang="fr-FR" b="1" i="1" dirty="0"/>
              <a:t>Avec des additions et des soustractions</a:t>
            </a:r>
          </a:p>
          <a:p>
            <a:pPr marL="971550" lvl="1" indent="-514350" algn="l">
              <a:buFont typeface="+mj-lt"/>
              <a:buAutoNum type="arabicPeriod"/>
            </a:pPr>
            <a:r>
              <a:rPr lang="fr-FR" b="1" i="1" dirty="0"/>
              <a:t>Cas général</a:t>
            </a:r>
          </a:p>
          <a:p>
            <a:pPr lvl="1" algn="l"/>
            <a:endParaRPr lang="fr-FR" b="1" u="sng" dirty="0"/>
          </a:p>
          <a:p>
            <a:pPr marL="514350" indent="-514350" algn="l">
              <a:buFont typeface="+mj-lt"/>
              <a:buAutoNum type="romanUcPeriod"/>
            </a:pPr>
            <a:r>
              <a:rPr lang="fr-FR" b="1" u="sng" dirty="0">
                <a:solidFill>
                  <a:schemeClr val="accent1"/>
                </a:solidFill>
              </a:rPr>
              <a:t>Calculs avec parenthèses</a:t>
            </a:r>
          </a:p>
          <a:p>
            <a:pPr marL="514350" indent="-514350" algn="l">
              <a:buFont typeface="+mj-lt"/>
              <a:buAutoNum type="romanUcPeriod"/>
            </a:pPr>
            <a:endParaRPr lang="fr-FR" b="1" u="sng" dirty="0"/>
          </a:p>
          <a:p>
            <a:pPr marL="514350" indent="-514350" algn="l">
              <a:buFont typeface="+mj-lt"/>
              <a:buAutoNum type="romanUcPeriod"/>
            </a:pPr>
            <a:endParaRPr lang="fr-FR" b="1" u="sng" dirty="0"/>
          </a:p>
          <a:p>
            <a:pPr marL="514350" indent="-514350" algn="l">
              <a:buFont typeface="+mj-lt"/>
              <a:buAutoNum type="romanUcPeriod"/>
            </a:pPr>
            <a:endParaRPr lang="fr-FR" b="1" u="sng" dirty="0"/>
          </a:p>
        </p:txBody>
      </p:sp>
    </p:spTree>
    <p:extLst>
      <p:ext uri="{BB962C8B-B14F-4D97-AF65-F5344CB8AC3E}">
        <p14:creationId xmlns:p14="http://schemas.microsoft.com/office/powerpoint/2010/main" val="2260806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2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2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2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2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2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065231-806B-4AEC-B35B-0D94E2621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>
                <a:solidFill>
                  <a:schemeClr val="accent1"/>
                </a:solidFill>
              </a:rPr>
              <a:t>I/ Calculs sans parenthèses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26B09D-2663-4B5E-ADAC-60C1B1C78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3600" b="1" i="1" dirty="0"/>
              <a:t>1/ Avec des additions ou multiplications</a:t>
            </a:r>
          </a:p>
          <a:p>
            <a:pPr marL="0" indent="0">
              <a:buNone/>
            </a:pPr>
            <a:endParaRPr lang="fr-FR" sz="2400" b="1" i="1" dirty="0"/>
          </a:p>
          <a:p>
            <a:pPr marL="0" indent="0">
              <a:buNone/>
            </a:pPr>
            <a:r>
              <a:rPr lang="fr-FR" b="1" u="sng" dirty="0"/>
              <a:t>Propriété</a:t>
            </a:r>
            <a:r>
              <a:rPr lang="fr-FR" b="1" dirty="0"/>
              <a:t> </a:t>
            </a:r>
            <a:r>
              <a:rPr lang="fr-FR" dirty="0"/>
              <a:t>: Dans un calcul comportant </a:t>
            </a:r>
            <a:r>
              <a:rPr lang="fr-FR" b="1" dirty="0"/>
              <a:t>UNIQUEMENT</a:t>
            </a:r>
            <a:r>
              <a:rPr lang="fr-FR" dirty="0"/>
              <a:t> des </a:t>
            </a:r>
            <a:r>
              <a:rPr lang="fr-FR" b="1" dirty="0"/>
              <a:t>additions</a:t>
            </a:r>
            <a:r>
              <a:rPr lang="fr-FR" dirty="0"/>
              <a:t> ou </a:t>
            </a:r>
            <a:r>
              <a:rPr lang="fr-FR" b="1" dirty="0"/>
              <a:t>UNIQUEMENT </a:t>
            </a:r>
            <a:r>
              <a:rPr lang="fr-FR" dirty="0"/>
              <a:t>des </a:t>
            </a:r>
            <a:r>
              <a:rPr lang="fr-FR" b="1" dirty="0"/>
              <a:t>multiplications</a:t>
            </a:r>
            <a:r>
              <a:rPr lang="fr-FR" dirty="0"/>
              <a:t>, on peut effectuer les opérations</a:t>
            </a:r>
            <a:r>
              <a:rPr lang="fr-FR" b="1" dirty="0"/>
              <a:t> dans </a:t>
            </a:r>
            <a:r>
              <a:rPr lang="fr-FR" b="1" dirty="0">
                <a:solidFill>
                  <a:srgbClr val="FF0000"/>
                </a:solidFill>
              </a:rPr>
              <a:t>l'ordre que l'on veut</a:t>
            </a:r>
            <a:r>
              <a:rPr lang="fr-FR" dirty="0"/>
              <a:t>.</a:t>
            </a:r>
            <a:endParaRPr lang="fr-FR" u="sng" dirty="0"/>
          </a:p>
          <a:p>
            <a:pPr marL="0" indent="0">
              <a:buNone/>
            </a:pPr>
            <a:r>
              <a:rPr lang="fr-FR" dirty="0"/>
              <a:t>On dit que l'addition et la multiplication sont des opérations </a:t>
            </a:r>
            <a:r>
              <a:rPr lang="fr-FR" b="1" dirty="0">
                <a:solidFill>
                  <a:srgbClr val="FF0000"/>
                </a:solidFill>
              </a:rPr>
              <a:t>COMMUTATIVES</a:t>
            </a:r>
            <a:r>
              <a:rPr lang="fr-FR" dirty="0"/>
              <a:t>.</a:t>
            </a:r>
            <a:endParaRPr lang="fr-FR" sz="2400" b="1" i="1" dirty="0"/>
          </a:p>
          <a:p>
            <a:pPr marL="0" indent="0">
              <a:buNone/>
            </a:pPr>
            <a:endParaRPr lang="fr-FR" sz="2400" b="1" i="1" dirty="0"/>
          </a:p>
        </p:txBody>
      </p:sp>
    </p:spTree>
    <p:extLst>
      <p:ext uri="{BB962C8B-B14F-4D97-AF65-F5344CB8AC3E}">
        <p14:creationId xmlns:p14="http://schemas.microsoft.com/office/powerpoint/2010/main" val="1768826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F1A566-4723-46C2-8AE9-6463828D9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1" dirty="0"/>
              <a:t>1/ Avec des additions ou multiplications</a:t>
            </a:r>
            <a:br>
              <a:rPr lang="fr-FR" b="1" i="1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DF29C5-7336-4191-A376-387AABA6FE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u="sng" dirty="0"/>
              <a:t>Exemple 1</a:t>
            </a:r>
          </a:p>
          <a:p>
            <a:pPr marL="0" indent="0">
              <a:buNone/>
            </a:pPr>
            <a:endParaRPr lang="fr-FR" u="sng" dirty="0"/>
          </a:p>
          <a:p>
            <a:pPr marL="0" indent="0">
              <a:buNone/>
            </a:pPr>
            <a:r>
              <a:rPr lang="fr-FR" dirty="0"/>
              <a:t>A = 2,5 x 4,3 x 4</a:t>
            </a:r>
          </a:p>
          <a:p>
            <a:pPr marL="0" indent="0">
              <a:buNone/>
            </a:pPr>
            <a:r>
              <a:rPr lang="fr-FR" dirty="0"/>
              <a:t>A = </a:t>
            </a:r>
            <a:r>
              <a:rPr lang="fr-FR" dirty="0">
                <a:solidFill>
                  <a:srgbClr val="FF0000"/>
                </a:solidFill>
              </a:rPr>
              <a:t>2,5 x 4 </a:t>
            </a:r>
            <a:r>
              <a:rPr lang="fr-FR" dirty="0"/>
              <a:t>x 4,3</a:t>
            </a:r>
          </a:p>
          <a:p>
            <a:pPr marL="0" indent="0">
              <a:buNone/>
            </a:pPr>
            <a:r>
              <a:rPr lang="fr-FR" dirty="0"/>
              <a:t>A = </a:t>
            </a:r>
            <a:r>
              <a:rPr lang="fr-FR" dirty="0">
                <a:solidFill>
                  <a:srgbClr val="FF0000"/>
                </a:solidFill>
              </a:rPr>
              <a:t>10 </a:t>
            </a:r>
            <a:r>
              <a:rPr lang="fr-FR" dirty="0"/>
              <a:t>x 4,3</a:t>
            </a:r>
          </a:p>
          <a:p>
            <a:pPr marL="0" indent="0">
              <a:buNone/>
            </a:pPr>
            <a:r>
              <a:rPr lang="fr-FR" dirty="0"/>
              <a:t>A = 43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5EEC5CB-7196-4AF9-9AF5-94B7461F4E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u="sng" dirty="0"/>
              <a:t>Exemple 2</a:t>
            </a:r>
          </a:p>
          <a:p>
            <a:endParaRPr lang="fr-FR" u="sng" dirty="0"/>
          </a:p>
          <a:p>
            <a:pPr marL="0" indent="0">
              <a:buNone/>
            </a:pPr>
            <a:r>
              <a:rPr lang="fr-FR" dirty="0"/>
              <a:t>B = 25 + 4,3 + 75</a:t>
            </a:r>
          </a:p>
          <a:p>
            <a:pPr marL="0" indent="0">
              <a:buNone/>
            </a:pPr>
            <a:r>
              <a:rPr lang="fr-FR" dirty="0"/>
              <a:t>B = </a:t>
            </a:r>
            <a:r>
              <a:rPr lang="fr-FR" dirty="0">
                <a:solidFill>
                  <a:srgbClr val="FF0000"/>
                </a:solidFill>
              </a:rPr>
              <a:t>25 + 75 </a:t>
            </a:r>
            <a:r>
              <a:rPr lang="fr-FR" dirty="0"/>
              <a:t>+ 4,3</a:t>
            </a:r>
          </a:p>
          <a:p>
            <a:pPr marL="0" indent="0">
              <a:buNone/>
            </a:pPr>
            <a:r>
              <a:rPr lang="fr-FR" dirty="0"/>
              <a:t>B = </a:t>
            </a:r>
            <a:r>
              <a:rPr lang="fr-FR" dirty="0">
                <a:solidFill>
                  <a:srgbClr val="FF0000"/>
                </a:solidFill>
              </a:rPr>
              <a:t>100 </a:t>
            </a:r>
            <a:r>
              <a:rPr lang="fr-FR" dirty="0"/>
              <a:t>+ 4,3</a:t>
            </a:r>
          </a:p>
          <a:p>
            <a:pPr marL="0" indent="0">
              <a:buNone/>
            </a:pPr>
            <a:r>
              <a:rPr lang="fr-FR" dirty="0"/>
              <a:t>B = 104,3</a:t>
            </a:r>
          </a:p>
        </p:txBody>
      </p:sp>
    </p:spTree>
    <p:extLst>
      <p:ext uri="{BB962C8B-B14F-4D97-AF65-F5344CB8AC3E}">
        <p14:creationId xmlns:p14="http://schemas.microsoft.com/office/powerpoint/2010/main" val="600445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065231-806B-4AEC-B35B-0D94E2621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i="1" u="sng" dirty="0">
                <a:solidFill>
                  <a:schemeClr val="accent1"/>
                </a:solidFill>
              </a:rPr>
              <a:t>I/ Calculs sans parenthèses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26B09D-2663-4B5E-ADAC-60C1B1C78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3600" b="1" dirty="0"/>
              <a:t>2/ Avec des additions et soustractions</a:t>
            </a:r>
          </a:p>
          <a:p>
            <a:endParaRPr lang="fr-FR" sz="2400" b="1" i="1" dirty="0"/>
          </a:p>
          <a:p>
            <a:pPr marL="0" indent="0">
              <a:buNone/>
            </a:pPr>
            <a:r>
              <a:rPr lang="fr-FR" b="1" u="sng" dirty="0"/>
              <a:t>Propriété</a:t>
            </a:r>
            <a:r>
              <a:rPr lang="fr-FR" b="1" dirty="0"/>
              <a:t> </a:t>
            </a:r>
            <a:r>
              <a:rPr lang="fr-FR" dirty="0"/>
              <a:t>: Dans un calcul comportant </a:t>
            </a:r>
            <a:r>
              <a:rPr lang="fr-FR" b="1" dirty="0"/>
              <a:t>UNIQUEMENT</a:t>
            </a:r>
            <a:r>
              <a:rPr lang="fr-FR" dirty="0"/>
              <a:t> des </a:t>
            </a:r>
            <a:r>
              <a:rPr lang="fr-FR" b="1" dirty="0"/>
              <a:t>additions</a:t>
            </a:r>
            <a:r>
              <a:rPr lang="fr-FR" dirty="0"/>
              <a:t> et des </a:t>
            </a:r>
            <a:r>
              <a:rPr lang="fr-FR" b="1" dirty="0"/>
              <a:t>soustractions</a:t>
            </a:r>
            <a:r>
              <a:rPr lang="fr-FR" dirty="0"/>
              <a:t>, on effectue les calculs </a:t>
            </a:r>
            <a:r>
              <a:rPr lang="fr-FR" dirty="0">
                <a:solidFill>
                  <a:srgbClr val="FF0000"/>
                </a:solidFill>
              </a:rPr>
              <a:t>de gauche à droite</a:t>
            </a:r>
            <a:r>
              <a:rPr lang="fr-FR" dirty="0"/>
              <a:t>.</a:t>
            </a:r>
            <a:endParaRPr lang="fr-FR" u="sng" dirty="0"/>
          </a:p>
          <a:p>
            <a:pPr marL="0" indent="0">
              <a:buNone/>
            </a:pPr>
            <a:endParaRPr lang="fr-FR" sz="2400" b="1" i="1" dirty="0"/>
          </a:p>
          <a:p>
            <a:pPr marL="0" indent="0">
              <a:buNone/>
            </a:pPr>
            <a:endParaRPr lang="fr-FR" sz="2400" b="1" i="1" dirty="0"/>
          </a:p>
        </p:txBody>
      </p:sp>
    </p:spTree>
    <p:extLst>
      <p:ext uri="{BB962C8B-B14F-4D97-AF65-F5344CB8AC3E}">
        <p14:creationId xmlns:p14="http://schemas.microsoft.com/office/powerpoint/2010/main" val="831728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F1A566-4723-46C2-8AE9-6463828D9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1" dirty="0"/>
              <a:t>2/ Avec des additions et soustractions</a:t>
            </a:r>
            <a:br>
              <a:rPr lang="fr-FR" b="1" i="1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DF29C5-7336-4191-A376-387AABA6FE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u="sng" dirty="0"/>
              <a:t>Exemple 1</a:t>
            </a:r>
          </a:p>
          <a:p>
            <a:pPr marL="0" indent="0">
              <a:buNone/>
            </a:pPr>
            <a:endParaRPr lang="fr-FR" u="sng" dirty="0"/>
          </a:p>
          <a:p>
            <a:pPr marL="0" indent="0">
              <a:buNone/>
            </a:pPr>
            <a:r>
              <a:rPr lang="fr-FR" dirty="0"/>
              <a:t>C = 55 – 5 + 12</a:t>
            </a:r>
          </a:p>
          <a:p>
            <a:pPr marL="0" indent="0">
              <a:buNone/>
            </a:pPr>
            <a:r>
              <a:rPr lang="fr-FR" dirty="0"/>
              <a:t>C = </a:t>
            </a:r>
            <a:r>
              <a:rPr lang="fr-FR" dirty="0">
                <a:solidFill>
                  <a:srgbClr val="FF0000"/>
                </a:solidFill>
              </a:rPr>
              <a:t>55 – 5</a:t>
            </a:r>
            <a:r>
              <a:rPr lang="fr-FR" dirty="0"/>
              <a:t> + 12</a:t>
            </a:r>
          </a:p>
          <a:p>
            <a:pPr marL="0" indent="0">
              <a:buNone/>
            </a:pPr>
            <a:r>
              <a:rPr lang="fr-FR" dirty="0"/>
              <a:t>C = </a:t>
            </a:r>
            <a:r>
              <a:rPr lang="fr-FR" dirty="0">
                <a:solidFill>
                  <a:srgbClr val="FF0000"/>
                </a:solidFill>
              </a:rPr>
              <a:t>50 </a:t>
            </a:r>
            <a:r>
              <a:rPr lang="fr-FR" dirty="0"/>
              <a:t>+ 12</a:t>
            </a:r>
          </a:p>
          <a:p>
            <a:pPr marL="0" indent="0">
              <a:buNone/>
            </a:pPr>
            <a:r>
              <a:rPr lang="fr-FR" dirty="0"/>
              <a:t>C = 62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5EEC5CB-7196-4AF9-9AF5-94B7461F4E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u="sng" dirty="0"/>
              <a:t>Exemple 2</a:t>
            </a:r>
          </a:p>
          <a:p>
            <a:endParaRPr lang="fr-FR" u="sng" dirty="0"/>
          </a:p>
          <a:p>
            <a:pPr marL="0" indent="0">
              <a:buNone/>
            </a:pPr>
            <a:r>
              <a:rPr lang="fr-FR" dirty="0"/>
              <a:t>D = 10 – 9 + 8</a:t>
            </a:r>
          </a:p>
          <a:p>
            <a:pPr marL="0" indent="0">
              <a:buNone/>
            </a:pPr>
            <a:r>
              <a:rPr lang="fr-FR" dirty="0"/>
              <a:t>D = </a:t>
            </a:r>
            <a:r>
              <a:rPr lang="fr-FR" dirty="0">
                <a:solidFill>
                  <a:srgbClr val="FF0000"/>
                </a:solidFill>
              </a:rPr>
              <a:t>10 – 9 </a:t>
            </a:r>
            <a:r>
              <a:rPr lang="fr-FR" dirty="0"/>
              <a:t>+ 8</a:t>
            </a:r>
          </a:p>
          <a:p>
            <a:pPr marL="0" indent="0">
              <a:buNone/>
            </a:pPr>
            <a:r>
              <a:rPr lang="fr-FR" dirty="0"/>
              <a:t>D = </a:t>
            </a:r>
            <a:r>
              <a:rPr lang="fr-FR" dirty="0">
                <a:solidFill>
                  <a:srgbClr val="FF0000"/>
                </a:solidFill>
              </a:rPr>
              <a:t>1 </a:t>
            </a:r>
            <a:r>
              <a:rPr lang="fr-FR" dirty="0"/>
              <a:t>+ 8 </a:t>
            </a:r>
          </a:p>
          <a:p>
            <a:pPr marL="0" indent="0">
              <a:buNone/>
            </a:pPr>
            <a:r>
              <a:rPr lang="fr-FR" dirty="0"/>
              <a:t>D = 9</a:t>
            </a:r>
          </a:p>
        </p:txBody>
      </p:sp>
    </p:spTree>
    <p:extLst>
      <p:ext uri="{BB962C8B-B14F-4D97-AF65-F5344CB8AC3E}">
        <p14:creationId xmlns:p14="http://schemas.microsoft.com/office/powerpoint/2010/main" val="3529823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065231-806B-4AEC-B35B-0D94E2621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i="1" u="sng" dirty="0">
                <a:solidFill>
                  <a:schemeClr val="accent1"/>
                </a:solidFill>
              </a:rPr>
              <a:t>I/ Calculs sans parenthèses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26B09D-2663-4B5E-ADAC-60C1B1C78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3600" b="1" dirty="0"/>
              <a:t>3/ Cas général</a:t>
            </a:r>
          </a:p>
          <a:p>
            <a:endParaRPr lang="fr-FR" sz="2400" b="1" i="1" dirty="0"/>
          </a:p>
          <a:p>
            <a:pPr marL="0" indent="0">
              <a:buNone/>
            </a:pPr>
            <a:r>
              <a:rPr lang="fr-FR" b="1" u="sng" dirty="0"/>
              <a:t>Propriété</a:t>
            </a:r>
            <a:r>
              <a:rPr lang="fr-FR" dirty="0"/>
              <a:t> : on effectue les </a:t>
            </a:r>
            <a:r>
              <a:rPr lang="fr-FR" dirty="0">
                <a:solidFill>
                  <a:srgbClr val="FF0000"/>
                </a:solidFill>
              </a:rPr>
              <a:t>multiplications</a:t>
            </a:r>
            <a:r>
              <a:rPr lang="fr-FR" dirty="0"/>
              <a:t> et les </a:t>
            </a:r>
            <a:r>
              <a:rPr lang="fr-FR" dirty="0">
                <a:solidFill>
                  <a:srgbClr val="FF0000"/>
                </a:solidFill>
              </a:rPr>
              <a:t>divisions</a:t>
            </a:r>
            <a:r>
              <a:rPr lang="fr-FR" dirty="0"/>
              <a:t> </a:t>
            </a:r>
            <a:r>
              <a:rPr lang="fr-FR" dirty="0">
                <a:solidFill>
                  <a:srgbClr val="FF0000"/>
                </a:solidFill>
              </a:rPr>
              <a:t>en priorité</a:t>
            </a:r>
            <a:r>
              <a:rPr lang="fr-FR" dirty="0"/>
              <a:t>.</a:t>
            </a:r>
            <a:endParaRPr lang="fr-FR" b="1" i="1" dirty="0"/>
          </a:p>
          <a:p>
            <a:pPr marL="0" indent="0">
              <a:buNone/>
            </a:pPr>
            <a:r>
              <a:rPr lang="fr-FR" dirty="0"/>
              <a:t>Les calculs s’effectuent également de gauche à droite.</a:t>
            </a:r>
          </a:p>
        </p:txBody>
      </p:sp>
    </p:spTree>
    <p:extLst>
      <p:ext uri="{BB962C8B-B14F-4D97-AF65-F5344CB8AC3E}">
        <p14:creationId xmlns:p14="http://schemas.microsoft.com/office/powerpoint/2010/main" val="30433897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F1A566-4723-46C2-8AE9-6463828D9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1" dirty="0"/>
              <a:t>3/ Cas général</a:t>
            </a:r>
            <a:br>
              <a:rPr lang="fr-FR" b="1" i="1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DF29C5-7336-4191-A376-387AABA6FE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u="sng" dirty="0"/>
              <a:t>Exemple 1</a:t>
            </a:r>
          </a:p>
          <a:p>
            <a:pPr marL="0" indent="0">
              <a:buNone/>
            </a:pPr>
            <a:endParaRPr lang="fr-FR" u="sng" dirty="0"/>
          </a:p>
          <a:p>
            <a:pPr marL="0" indent="0">
              <a:buNone/>
            </a:pPr>
            <a:r>
              <a:rPr lang="fr-FR" dirty="0"/>
              <a:t>E = 100 – 10 x 2</a:t>
            </a:r>
          </a:p>
          <a:p>
            <a:pPr marL="0" indent="0">
              <a:buNone/>
            </a:pPr>
            <a:r>
              <a:rPr lang="fr-FR" dirty="0"/>
              <a:t>E = 100 – </a:t>
            </a:r>
            <a:r>
              <a:rPr lang="fr-FR" dirty="0">
                <a:solidFill>
                  <a:srgbClr val="FF0000"/>
                </a:solidFill>
              </a:rPr>
              <a:t>10 x 2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E = 100 – </a:t>
            </a:r>
            <a:r>
              <a:rPr lang="fr-FR" dirty="0">
                <a:solidFill>
                  <a:srgbClr val="FF0000"/>
                </a:solidFill>
              </a:rPr>
              <a:t>20 </a:t>
            </a:r>
          </a:p>
          <a:p>
            <a:pPr marL="0" indent="0">
              <a:buNone/>
            </a:pPr>
            <a:r>
              <a:rPr lang="fr-FR" dirty="0"/>
              <a:t>E = 80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5EEC5CB-7196-4AF9-9AF5-94B7461F4E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u="sng" dirty="0"/>
              <a:t>Exemple 2</a:t>
            </a:r>
          </a:p>
          <a:p>
            <a:endParaRPr lang="fr-FR" u="sng" dirty="0"/>
          </a:p>
          <a:p>
            <a:pPr marL="0" indent="0">
              <a:buNone/>
            </a:pPr>
            <a:r>
              <a:rPr lang="fr-FR" dirty="0"/>
              <a:t>F = 50 – 3 x 5 + 50 : 10</a:t>
            </a:r>
          </a:p>
          <a:p>
            <a:pPr marL="0" indent="0">
              <a:buNone/>
            </a:pPr>
            <a:r>
              <a:rPr lang="fr-FR" dirty="0"/>
              <a:t>F = 50 – </a:t>
            </a:r>
            <a:r>
              <a:rPr lang="fr-FR" dirty="0">
                <a:solidFill>
                  <a:srgbClr val="FF0000"/>
                </a:solidFill>
              </a:rPr>
              <a:t>3 x 5 </a:t>
            </a:r>
            <a:r>
              <a:rPr lang="fr-FR" dirty="0"/>
              <a:t>+ </a:t>
            </a:r>
            <a:r>
              <a:rPr lang="fr-FR" dirty="0">
                <a:solidFill>
                  <a:srgbClr val="FF0000"/>
                </a:solidFill>
              </a:rPr>
              <a:t>50 : 10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F = 50 – </a:t>
            </a:r>
            <a:r>
              <a:rPr lang="fr-FR" dirty="0">
                <a:solidFill>
                  <a:srgbClr val="FF0000"/>
                </a:solidFill>
              </a:rPr>
              <a:t>15</a:t>
            </a:r>
            <a:r>
              <a:rPr lang="fr-FR" dirty="0"/>
              <a:t> + </a:t>
            </a:r>
            <a:r>
              <a:rPr lang="fr-FR" dirty="0">
                <a:solidFill>
                  <a:srgbClr val="FF0000"/>
                </a:solidFill>
              </a:rPr>
              <a:t>5</a:t>
            </a:r>
          </a:p>
          <a:p>
            <a:pPr marL="0" indent="0">
              <a:buNone/>
            </a:pPr>
            <a:r>
              <a:rPr lang="fr-FR" dirty="0"/>
              <a:t>F = 35 + 5</a:t>
            </a:r>
          </a:p>
          <a:p>
            <a:pPr marL="0" indent="0">
              <a:buNone/>
            </a:pPr>
            <a:r>
              <a:rPr lang="fr-FR" dirty="0"/>
              <a:t>F = 40</a:t>
            </a:r>
          </a:p>
        </p:txBody>
      </p:sp>
    </p:spTree>
    <p:extLst>
      <p:ext uri="{BB962C8B-B14F-4D97-AF65-F5344CB8AC3E}">
        <p14:creationId xmlns:p14="http://schemas.microsoft.com/office/powerpoint/2010/main" val="2729893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065231-806B-4AEC-B35B-0D94E2621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b="1" u="sng" dirty="0">
                <a:solidFill>
                  <a:schemeClr val="accent1"/>
                </a:solidFill>
              </a:rPr>
              <a:t>II/ Calculs avec parenthèses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126B09D-2663-4B5E-ADAC-60C1B1C78A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fr-FR" sz="2400" b="1" i="1" dirty="0"/>
          </a:p>
          <a:p>
            <a:pPr marL="0" indent="0">
              <a:buNone/>
            </a:pPr>
            <a:r>
              <a:rPr lang="fr-FR" b="1" u="sng" dirty="0"/>
              <a:t>Propriété</a:t>
            </a:r>
            <a:r>
              <a:rPr lang="fr-FR" b="1" dirty="0"/>
              <a:t> </a:t>
            </a:r>
            <a:r>
              <a:rPr lang="fr-FR" dirty="0"/>
              <a:t>: Dans un calcul </a:t>
            </a:r>
            <a:r>
              <a:rPr lang="fr-FR" b="1" dirty="0"/>
              <a:t>avec parenthèses </a:t>
            </a:r>
            <a:r>
              <a:rPr lang="fr-FR" dirty="0"/>
              <a:t>on effectue d'abord les </a:t>
            </a:r>
            <a:r>
              <a:rPr lang="fr-FR" dirty="0">
                <a:solidFill>
                  <a:srgbClr val="FF0000"/>
                </a:solidFill>
              </a:rPr>
              <a:t>calculs entre les parenthèses</a:t>
            </a:r>
            <a:r>
              <a:rPr lang="fr-FR" dirty="0"/>
              <a:t>, en commençant par les </a:t>
            </a:r>
            <a:r>
              <a:rPr lang="fr-FR" dirty="0">
                <a:solidFill>
                  <a:srgbClr val="FF0000"/>
                </a:solidFill>
              </a:rPr>
              <a:t>parenthèses les plus intérieures</a:t>
            </a:r>
            <a:r>
              <a:rPr lang="fr-FR" dirty="0"/>
              <a:t>. Les règles de calculs précédentes s’appliquent.</a:t>
            </a:r>
          </a:p>
          <a:p>
            <a:pPr marL="0" indent="0">
              <a:buNone/>
            </a:pPr>
            <a:endParaRPr lang="fr-FR" sz="2400" b="1" i="1" dirty="0"/>
          </a:p>
          <a:p>
            <a:pPr marL="0" indent="0">
              <a:buNone/>
            </a:pPr>
            <a:r>
              <a:rPr lang="fr-FR" dirty="0"/>
              <a:t>Les parenthèses se notent : </a:t>
            </a:r>
            <a:r>
              <a:rPr lang="fr-FR" dirty="0">
                <a:solidFill>
                  <a:srgbClr val="FF0000"/>
                </a:solidFill>
              </a:rPr>
              <a:t>(  )</a:t>
            </a:r>
            <a:r>
              <a:rPr lang="fr-FR" dirty="0"/>
              <a:t> ou </a:t>
            </a:r>
            <a:r>
              <a:rPr lang="fr-FR" dirty="0">
                <a:solidFill>
                  <a:srgbClr val="FF0000"/>
                </a:solidFill>
              </a:rPr>
              <a:t>[   ] </a:t>
            </a:r>
            <a:r>
              <a:rPr lang="fr-FR" dirty="0"/>
              <a:t>et plus rarement </a:t>
            </a:r>
            <a:r>
              <a:rPr lang="fr-FR" dirty="0">
                <a:solidFill>
                  <a:srgbClr val="FF0000"/>
                </a:solidFill>
              </a:rPr>
              <a:t>{   }</a:t>
            </a:r>
            <a:r>
              <a:rPr lang="fr-FR" dirty="0"/>
              <a:t>.</a:t>
            </a:r>
          </a:p>
          <a:p>
            <a:pPr marL="0" indent="0">
              <a:buNone/>
            </a:pPr>
            <a:r>
              <a:rPr lang="fr-FR" u="sng" dirty="0"/>
              <a:t>Note</a:t>
            </a:r>
            <a:r>
              <a:rPr lang="fr-FR" dirty="0"/>
              <a:t> : Les différentes écritures permettent de simplifier la lecture dans le cas de parenthèses intérieures.</a:t>
            </a:r>
          </a:p>
        </p:txBody>
      </p:sp>
    </p:spTree>
    <p:extLst>
      <p:ext uri="{BB962C8B-B14F-4D97-AF65-F5344CB8AC3E}">
        <p14:creationId xmlns:p14="http://schemas.microsoft.com/office/powerpoint/2010/main" val="3324562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F1A566-4723-46C2-8AE9-6463828D9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i="1" u="sng" dirty="0">
                <a:solidFill>
                  <a:schemeClr val="accent1"/>
                </a:solidFill>
              </a:rPr>
              <a:t>II/ Calculs avec parenthèses</a:t>
            </a:r>
            <a:br>
              <a:rPr lang="fr-FR" b="1" i="1" dirty="0"/>
            </a:br>
            <a:endParaRPr lang="fr-FR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7DF29C5-7336-4191-A376-387AABA6FEE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u="sng" dirty="0"/>
              <a:t>Exemple 1</a:t>
            </a:r>
          </a:p>
          <a:p>
            <a:pPr marL="0" indent="0">
              <a:buNone/>
            </a:pPr>
            <a:endParaRPr lang="fr-FR" u="sng" dirty="0"/>
          </a:p>
          <a:p>
            <a:pPr marL="0" indent="0">
              <a:buNone/>
            </a:pPr>
            <a:r>
              <a:rPr lang="fr-FR" dirty="0"/>
              <a:t>G = 100 – (10 x 2 + 5)</a:t>
            </a:r>
          </a:p>
          <a:p>
            <a:pPr marL="0" indent="0">
              <a:buNone/>
            </a:pPr>
            <a:r>
              <a:rPr lang="fr-FR" dirty="0"/>
              <a:t>G = 100 – (</a:t>
            </a:r>
            <a:r>
              <a:rPr lang="fr-FR" dirty="0">
                <a:solidFill>
                  <a:srgbClr val="FF0000"/>
                </a:solidFill>
              </a:rPr>
              <a:t>10 x 2 </a:t>
            </a:r>
            <a:r>
              <a:rPr lang="fr-FR" dirty="0"/>
              <a:t>+ 5</a:t>
            </a:r>
            <a:r>
              <a:rPr lang="fr-FR" dirty="0">
                <a:solidFill>
                  <a:srgbClr val="FF0000"/>
                </a:solidFill>
              </a:rPr>
              <a:t>)</a:t>
            </a:r>
            <a:endParaRPr lang="fr-FR" dirty="0"/>
          </a:p>
          <a:p>
            <a:pPr marL="0" indent="0">
              <a:buNone/>
            </a:pPr>
            <a:r>
              <a:rPr lang="fr-FR" dirty="0"/>
              <a:t>G = 100 – (</a:t>
            </a:r>
            <a:r>
              <a:rPr lang="fr-FR" dirty="0">
                <a:solidFill>
                  <a:srgbClr val="FF0000"/>
                </a:solidFill>
              </a:rPr>
              <a:t>20</a:t>
            </a:r>
            <a:r>
              <a:rPr lang="fr-FR" dirty="0"/>
              <a:t> + 5)</a:t>
            </a:r>
            <a:endParaRPr lang="fr-F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fr-FR" dirty="0"/>
              <a:t>G = 100 – (</a:t>
            </a:r>
            <a:r>
              <a:rPr lang="fr-FR" dirty="0">
                <a:solidFill>
                  <a:srgbClr val="FF0000"/>
                </a:solidFill>
              </a:rPr>
              <a:t>20 + 5</a:t>
            </a:r>
            <a:r>
              <a:rPr lang="fr-FR" dirty="0"/>
              <a:t>)</a:t>
            </a:r>
          </a:p>
          <a:p>
            <a:pPr marL="0" indent="0">
              <a:buNone/>
            </a:pPr>
            <a:r>
              <a:rPr lang="fr-FR" dirty="0"/>
              <a:t>G = 100 – 25</a:t>
            </a:r>
          </a:p>
          <a:p>
            <a:pPr marL="0" indent="0">
              <a:buNone/>
            </a:pPr>
            <a:r>
              <a:rPr lang="fr-FR" dirty="0"/>
              <a:t>G = 75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5EEC5CB-7196-4AF9-9AF5-94B7461F4E1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u="sng" dirty="0"/>
              <a:t>Exemple 2</a:t>
            </a:r>
          </a:p>
          <a:p>
            <a:endParaRPr lang="fr-FR" u="sng" dirty="0"/>
          </a:p>
          <a:p>
            <a:pPr marL="0" indent="0">
              <a:buNone/>
            </a:pPr>
            <a:r>
              <a:rPr lang="fr-FR" dirty="0"/>
              <a:t>H = 100 – [ 10 : (2 + 3) + 3]</a:t>
            </a:r>
          </a:p>
          <a:p>
            <a:pPr marL="0" indent="0">
              <a:buNone/>
            </a:pPr>
            <a:r>
              <a:rPr lang="fr-FR" dirty="0"/>
              <a:t>H = 100 – [ 10 : (</a:t>
            </a:r>
            <a:r>
              <a:rPr lang="fr-FR" dirty="0">
                <a:solidFill>
                  <a:srgbClr val="FF0000"/>
                </a:solidFill>
              </a:rPr>
              <a:t>2 + 3</a:t>
            </a:r>
            <a:r>
              <a:rPr lang="fr-FR" dirty="0"/>
              <a:t>) + 3 ]</a:t>
            </a:r>
          </a:p>
          <a:p>
            <a:pPr marL="0" indent="0">
              <a:buNone/>
            </a:pPr>
            <a:r>
              <a:rPr lang="fr-FR" dirty="0"/>
              <a:t>H = 100 – [ </a:t>
            </a:r>
            <a:r>
              <a:rPr lang="fr-FR" dirty="0">
                <a:solidFill>
                  <a:srgbClr val="FF0000"/>
                </a:solidFill>
              </a:rPr>
              <a:t>10 : 5 </a:t>
            </a:r>
            <a:r>
              <a:rPr lang="fr-FR" dirty="0"/>
              <a:t>+ 3 ]</a:t>
            </a:r>
          </a:p>
          <a:p>
            <a:pPr marL="0" indent="0">
              <a:buNone/>
            </a:pPr>
            <a:r>
              <a:rPr lang="fr-FR" dirty="0"/>
              <a:t>H = 100 – ( </a:t>
            </a:r>
            <a:r>
              <a:rPr lang="fr-FR" dirty="0">
                <a:solidFill>
                  <a:srgbClr val="FF0000"/>
                </a:solidFill>
              </a:rPr>
              <a:t>2 + 3 </a:t>
            </a:r>
            <a:r>
              <a:rPr lang="fr-FR" dirty="0"/>
              <a:t>)</a:t>
            </a:r>
          </a:p>
          <a:p>
            <a:pPr marL="0" indent="0">
              <a:buNone/>
            </a:pPr>
            <a:r>
              <a:rPr lang="fr-FR" dirty="0"/>
              <a:t>H = 100 – 5 </a:t>
            </a:r>
          </a:p>
          <a:p>
            <a:pPr marL="0" indent="0">
              <a:buNone/>
            </a:pPr>
            <a:r>
              <a:rPr lang="fr-FR" dirty="0"/>
              <a:t>H = 95</a:t>
            </a:r>
          </a:p>
          <a:p>
            <a:pPr marL="0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79218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502</Words>
  <Application>Microsoft Office PowerPoint</Application>
  <PresentationFormat>Grand écran</PresentationFormat>
  <Paragraphs>87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Thème Office</vt:lpstr>
      <vt:lpstr>Chapitre 1 : Organisation de calculs</vt:lpstr>
      <vt:lpstr>I/ Calculs sans parenthèses</vt:lpstr>
      <vt:lpstr>1/ Avec des additions ou multiplications </vt:lpstr>
      <vt:lpstr>I/ Calculs sans parenthèses</vt:lpstr>
      <vt:lpstr>2/ Avec des additions et soustractions </vt:lpstr>
      <vt:lpstr>I/ Calculs sans parenthèses</vt:lpstr>
      <vt:lpstr>3/ Cas général </vt:lpstr>
      <vt:lpstr>II/ Calculs avec parenthèses</vt:lpstr>
      <vt:lpstr>II/ Calculs avec parenthèses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Chapitre 1 : Organisation de calculs</dc:title>
  <dc:creator>laurent mayer</dc:creator>
  <cp:lastModifiedBy>laurent mayer</cp:lastModifiedBy>
  <cp:revision>40</cp:revision>
  <dcterms:created xsi:type="dcterms:W3CDTF">2017-07-26T09:25:43Z</dcterms:created>
  <dcterms:modified xsi:type="dcterms:W3CDTF">2019-09-01T15:03:29Z</dcterms:modified>
</cp:coreProperties>
</file>