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mayer" initials="lm" lastIdx="1" clrIdx="0">
    <p:extLst>
      <p:ext uri="{19B8F6BF-5375-455C-9EA6-DF929625EA0E}">
        <p15:presenceInfo xmlns:p15="http://schemas.microsoft.com/office/powerpoint/2012/main" userId="c07e7b6061ff7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6T15:32:11.43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D0EBC-B005-46B0-B151-5A09A0E7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720037-FACB-4330-A361-46E28A1C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E1A520-0846-4514-B973-DF0CC611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F744B-10BF-4466-9731-7F5DB64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2B8D9-3276-4CEC-B046-599D399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5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A196-56E2-44EE-9409-6C9DF2FD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5A321-8EDA-43F2-A62B-71CBDFC2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FB3D4-974C-48A2-9C6F-4EC4B7BC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1ED6-EDC0-4A69-98E7-20566DD7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EC5F7-D5E6-4068-9593-0021C868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0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089D7D-B108-42DC-B9CE-A7CA029EC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3AF620-59D8-4715-8BBD-79A2810E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12A2D-0ECD-4294-8E78-D0D21EC0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5A8E0-8A9D-492E-B22D-2C9A0CF1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3B9C2-20B3-4B5E-8B64-7143055E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E7AB9-0C0C-4CF4-B885-B4F99341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5BBDF-2C85-4B10-94FC-955E086F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0344-A8D6-48EB-8BF9-A1A01997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5B1D6-A189-43DA-BAC3-89025693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7A3B8-4D01-46B2-81C4-9809CDC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8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BE44C-6D67-431C-B456-77B440F5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54F3BB-10E1-46A2-9211-0B523FA6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4EB2A-DC57-4FB0-827B-F66171DC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E003CE-D219-43E6-A519-FE707F68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06A24-ACCF-477D-A099-0E39AF09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0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C7E03-BFC9-4457-929E-68892EDF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C3374-2FF7-430E-A5B9-15B0C8F8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AE47-A886-4BBE-BD70-D0C3CAB81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4DDB4-991C-41BF-A9F1-69F11223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40FF3B-A649-4046-9722-3AF3C67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19EF29-CEA3-4256-8171-C9A1ECEA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67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0F027-F10C-4F69-A799-CDCFEA0A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24E238-6118-4B3D-9276-BCF10BBF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0B624-41DD-423C-B24C-C22050DE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8A67BB-45EA-4FB1-A100-44EFB3250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D80238-4E34-4ABE-839C-57AE87E62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6C328A-9DDB-4C86-B798-DD69D083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3A6DCC-8F1A-4635-B0AF-F0B4577D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5FDE45-FFD3-433E-A997-B55A7FA4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23A20-B321-44D5-A54C-7584B2B1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AF8A20-E059-4875-80A0-7D9D3675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AF1691-2DE9-444A-BDD4-2262CB98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3151BB-E9CC-4CA4-A27C-E143A48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58C698-EC70-4DAA-A66A-EE5E322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233050-AC5E-4E8A-82E7-D7667E41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DE65C8-C5B0-46BC-B4E5-A8B8DC6D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6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7A1A0-52E6-47DA-BCBD-51ED73A7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F10F1-4D23-4D11-89C8-EB3E120A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D2BF-B120-4F4C-B6E1-61CAF95F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40007-2096-4E66-9206-C2FB0C89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496AFB-03DE-4E93-8F17-E55E306E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7D7D8-160C-43D2-BC6A-0E2E1EE8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3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B2E4C-89B5-4551-A7D1-549BCEB7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549BFC-5726-4FC7-928E-52E55F7CF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DEE203-0B13-4680-802C-DDDB8D2F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FF69C6-F0E3-4B35-ACB3-F467E7A4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048FE-830D-45B3-9866-A4138645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2BFB8A-D95E-4601-A4E1-7E685D8F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0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D3D09-E38F-4560-BA3E-4A59DC1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8B211-92A6-4168-B520-9ACFD843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07AB2-C9EE-48EF-A0A0-84FC3255B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5EA7-16A2-41E6-B3A3-8CEC800A95EC}" type="datetimeFigureOut">
              <a:rPr lang="fr-FR" smtClean="0"/>
              <a:t>08/10/2019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EE6A8-A745-45F7-8B99-8C33223C2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51B18-E1C6-4EEF-8A66-E597D6C2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9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0856B4B-809F-42E7-AA54-6D33E345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367"/>
            <a:ext cx="9144000" cy="3657600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rgbClr val="FF0000"/>
                </a:solidFill>
              </a:rPr>
              <a:t>Plan du chapitre</a:t>
            </a:r>
          </a:p>
          <a:p>
            <a:pPr algn="l"/>
            <a:endParaRPr lang="fr-FR" sz="1400" b="1" u="sng" dirty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Situation de proportionnalité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b="1" i="1" dirty="0"/>
              <a:t>Définitions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b="1" i="1" dirty="0"/>
              <a:t>Propriétés d’un tableau de proportionnalité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b="1" i="1" dirty="0"/>
              <a:t>Quatrième proportionnelle</a:t>
            </a:r>
          </a:p>
          <a:p>
            <a:pPr lvl="1" algn="l"/>
            <a:endParaRPr lang="fr-FR" b="1" i="1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Calcul d’un pourcentage</a:t>
            </a:r>
          </a:p>
          <a:p>
            <a:pPr marL="342900" indent="-342900" algn="l">
              <a:buFont typeface="+mj-lt"/>
              <a:buAutoNum type="arabicPeriod"/>
            </a:pPr>
            <a:endParaRPr lang="fr-FR" b="1" i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17B3198-ECFC-47F1-BF74-1102BE740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994586">
            <a:off x="1524000" y="1122363"/>
            <a:ext cx="9144000" cy="841348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2</a:t>
            </a:r>
            <a:r>
              <a:rPr lang="fr-FR" sz="4800" dirty="0">
                <a:solidFill>
                  <a:schemeClr val="accent1"/>
                </a:solidFill>
              </a:rPr>
              <a:t> : Proportionnalité</a:t>
            </a:r>
          </a:p>
        </p:txBody>
      </p:sp>
    </p:spTree>
    <p:extLst>
      <p:ext uri="{BB962C8B-B14F-4D97-AF65-F5344CB8AC3E}">
        <p14:creationId xmlns:p14="http://schemas.microsoft.com/office/powerpoint/2010/main" val="36333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0E9DD-51A6-47DA-A200-E78A06BB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2/ Propriétés d’un tableau de proportionnalité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DF91C-A632-4371-A742-69EE34F3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Calcul</a:t>
            </a:r>
            <a:r>
              <a:rPr lang="en-US" dirty="0"/>
              <a:t>	du prix de 7 melons.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En utilisant la “règle de trois</a:t>
            </a:r>
            <a:r>
              <a:rPr lang="en-US" dirty="0"/>
              <a:t>”, le prix à payer est 7 x 4,80 : 3 </a:t>
            </a:r>
          </a:p>
          <a:p>
            <a:pPr marL="0" indent="0">
              <a:buNone/>
            </a:pPr>
            <a:r>
              <a:rPr lang="en-US" dirty="0"/>
              <a:t>soit </a:t>
            </a:r>
            <a:r>
              <a:rPr lang="en-US" b="1" dirty="0"/>
              <a:t>11,20 </a:t>
            </a:r>
            <a:r>
              <a:rPr lang="fr-FR" b="1" dirty="0"/>
              <a:t>€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i="1" dirty="0"/>
              <a:t>Remarque</a:t>
            </a:r>
            <a:r>
              <a:rPr lang="en-US" dirty="0"/>
              <a:t> : cette méthode est souvent la plus rapide.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40EBDE7-AEAC-4F2A-A107-672C1EF7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12180"/>
              </p:ext>
            </p:extLst>
          </p:nvPr>
        </p:nvGraphicFramePr>
        <p:xfrm>
          <a:off x="838200" y="2863121"/>
          <a:ext cx="6512559" cy="13540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83533">
                  <a:extLst>
                    <a:ext uri="{9D8B030D-6E8A-4147-A177-3AD203B41FA5}">
                      <a16:colId xmlns:a16="http://schemas.microsoft.com/office/drawing/2014/main" val="78080877"/>
                    </a:ext>
                  </a:extLst>
                </a:gridCol>
                <a:gridCol w="1214513">
                  <a:extLst>
                    <a:ext uri="{9D8B030D-6E8A-4147-A177-3AD203B41FA5}">
                      <a16:colId xmlns:a16="http://schemas.microsoft.com/office/drawing/2014/main" val="3826442434"/>
                    </a:ext>
                  </a:extLst>
                </a:gridCol>
                <a:gridCol w="1214513">
                  <a:extLst>
                    <a:ext uri="{9D8B030D-6E8A-4147-A177-3AD203B41FA5}">
                      <a16:colId xmlns:a16="http://schemas.microsoft.com/office/drawing/2014/main" val="4155583877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Nombre de melons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59789"/>
                  </a:ext>
                </a:extLst>
              </a:tr>
              <a:tr h="677037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Prix (en €)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4,80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70351"/>
                  </a:ext>
                </a:extLst>
              </a:tr>
            </a:tbl>
          </a:graphicData>
        </a:graphic>
      </p:graphicFrame>
      <p:pic>
        <p:nvPicPr>
          <p:cNvPr id="12" name="Image 11">
            <a:extLst>
              <a:ext uri="{FF2B5EF4-FFF2-40B4-BE49-F238E27FC236}">
                <a16:creationId xmlns:a16="http://schemas.microsoft.com/office/drawing/2014/main" id="{00BFACDF-BC63-4DF7-9CA9-72FAEF7A0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457" y="3211171"/>
            <a:ext cx="889127" cy="7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F60ED-A42C-47E7-8067-2183C0AB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Situation de proportionnalité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21830-AC98-491C-8552-6AFC7AF5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3/ Quatrième proportionnelle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dirty="0"/>
              <a:t>Dans un tableau de proportionnalité à deux colonnes, la </a:t>
            </a:r>
            <a:r>
              <a:rPr lang="fr-FR" dirty="0">
                <a:solidFill>
                  <a:srgbClr val="FF0000"/>
                </a:solidFill>
              </a:rPr>
              <a:t>quatrième proportionnelle</a:t>
            </a:r>
            <a:r>
              <a:rPr lang="fr-FR" dirty="0"/>
              <a:t> est la </a:t>
            </a:r>
            <a:r>
              <a:rPr lang="fr-FR" b="1" dirty="0"/>
              <a:t>valeur manquante</a:t>
            </a:r>
            <a:r>
              <a:rPr lang="fr-FR" dirty="0"/>
              <a:t> de ce tableau.</a:t>
            </a:r>
          </a:p>
        </p:txBody>
      </p:sp>
    </p:spTree>
    <p:extLst>
      <p:ext uri="{BB962C8B-B14F-4D97-AF65-F5344CB8AC3E}">
        <p14:creationId xmlns:p14="http://schemas.microsoft.com/office/powerpoint/2010/main" val="36784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16672-4363-4F7B-86D6-DAADC892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3/ Quatrième proportionnelle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EE6BC7-97CB-4C20-B87E-45A844BA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  </a:t>
            </a:r>
          </a:p>
          <a:p>
            <a:pPr marL="0" indent="0">
              <a:buNone/>
            </a:pPr>
            <a:r>
              <a:rPr lang="fr-FR" dirty="0"/>
              <a:t>Voici un tableau de proportionnalité :</a:t>
            </a: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dirty="0"/>
              <a:t>Pour calculer la </a:t>
            </a:r>
            <a:r>
              <a:rPr lang="fr-FR" b="1" dirty="0"/>
              <a:t>quatrième proportionnelle</a:t>
            </a:r>
            <a:r>
              <a:rPr lang="fr-FR" dirty="0"/>
              <a:t>, on peut utiliser la règle </a:t>
            </a:r>
            <a:r>
              <a:rPr lang="fr-FR"/>
              <a:t>de trois.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On obtient alors : 13 x 4,80 : 3 = 20,8</a:t>
            </a:r>
            <a:endParaRPr lang="fr-FR" b="1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1A393BD-8B8B-44DE-B5BF-5AA6F388B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01424"/>
              </p:ext>
            </p:extLst>
          </p:nvPr>
        </p:nvGraphicFramePr>
        <p:xfrm>
          <a:off x="4385832" y="2777187"/>
          <a:ext cx="2429406" cy="13990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400">
                  <a:extLst>
                    <a:ext uri="{9D8B030D-6E8A-4147-A177-3AD203B41FA5}">
                      <a16:colId xmlns:a16="http://schemas.microsoft.com/office/drawing/2014/main" val="2523944990"/>
                    </a:ext>
                  </a:extLst>
                </a:gridCol>
                <a:gridCol w="1180099">
                  <a:extLst>
                    <a:ext uri="{9D8B030D-6E8A-4147-A177-3AD203B41FA5}">
                      <a16:colId xmlns:a16="http://schemas.microsoft.com/office/drawing/2014/main" val="2388364057"/>
                    </a:ext>
                  </a:extLst>
                </a:gridCol>
                <a:gridCol w="1223907">
                  <a:extLst>
                    <a:ext uri="{9D8B030D-6E8A-4147-A177-3AD203B41FA5}">
                      <a16:colId xmlns:a16="http://schemas.microsoft.com/office/drawing/2014/main" val="20013060"/>
                    </a:ext>
                  </a:extLst>
                </a:gridCol>
              </a:tblGrid>
              <a:tr h="699522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fr-FR" sz="280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13</a:t>
                      </a:r>
                      <a:endParaRPr lang="fr-FR" sz="24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27149"/>
                  </a:ext>
                </a:extLst>
              </a:tr>
              <a:tr h="699522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4,80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52134"/>
                  </a:ext>
                </a:extLst>
              </a:tr>
            </a:tbl>
          </a:graphicData>
        </a:graphic>
      </p:graphicFrame>
      <p:pic>
        <p:nvPicPr>
          <p:cNvPr id="14" name="Image 13">
            <a:extLst>
              <a:ext uri="{FF2B5EF4-FFF2-40B4-BE49-F238E27FC236}">
                <a16:creationId xmlns:a16="http://schemas.microsoft.com/office/drawing/2014/main" id="{EC6ECE70-6E3F-4295-81E7-721EA3AEC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57" y="3241880"/>
            <a:ext cx="791103" cy="628691"/>
          </a:xfrm>
          <a:prstGeom prst="rect">
            <a:avLst/>
          </a:prstGeom>
        </p:spPr>
      </p:pic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3EE403C5-F33F-4D09-9A29-37C4CA5D9A5A}"/>
              </a:ext>
            </a:extLst>
          </p:cNvPr>
          <p:cNvSpPr/>
          <p:nvPr/>
        </p:nvSpPr>
        <p:spPr>
          <a:xfrm>
            <a:off x="7570033" y="2177580"/>
            <a:ext cx="2608288" cy="1199213"/>
          </a:xfrm>
          <a:prstGeom prst="wedgeRoundRectCallout">
            <a:avLst>
              <a:gd name="adj1" fmla="val -86265"/>
              <a:gd name="adj2" fmla="val 8375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accent2"/>
                </a:solidFill>
              </a:rPr>
              <a:t>Quatrième</a:t>
            </a:r>
          </a:p>
          <a:p>
            <a:pPr algn="ctr"/>
            <a:r>
              <a:rPr lang="fr-FR" sz="2800" dirty="0">
                <a:solidFill>
                  <a:schemeClr val="accent2"/>
                </a:solidFill>
              </a:rPr>
              <a:t>proportionnelle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7FD065-0F44-4E41-8B63-35E8BF92A4FE}"/>
              </a:ext>
            </a:extLst>
          </p:cNvPr>
          <p:cNvSpPr/>
          <p:nvPr/>
        </p:nvSpPr>
        <p:spPr>
          <a:xfrm>
            <a:off x="6015393" y="3476709"/>
            <a:ext cx="749878" cy="5287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20,8</a:t>
            </a:r>
          </a:p>
        </p:txBody>
      </p:sp>
    </p:spTree>
    <p:extLst>
      <p:ext uri="{BB962C8B-B14F-4D97-AF65-F5344CB8AC3E}">
        <p14:creationId xmlns:p14="http://schemas.microsoft.com/office/powerpoint/2010/main" val="244360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C2A40-951E-41A7-8250-2E12663A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Calcul d’un pourcentage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DC921-64E2-425B-BC52-2B780213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486"/>
            <a:ext cx="10515600" cy="2908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Un </a:t>
            </a:r>
            <a:r>
              <a:rPr lang="fr-FR" b="1" dirty="0">
                <a:solidFill>
                  <a:srgbClr val="FF0000"/>
                </a:solidFill>
              </a:rPr>
              <a:t>pourcentage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est une </a:t>
            </a:r>
            <a:r>
              <a:rPr lang="fr-FR" b="1" dirty="0"/>
              <a:t>comparaison</a:t>
            </a:r>
            <a:r>
              <a:rPr lang="fr-FR" dirty="0"/>
              <a:t> </a:t>
            </a:r>
            <a:r>
              <a:rPr lang="fr-FR" b="1" dirty="0"/>
              <a:t>d’un nombre par rapport à 100 </a:t>
            </a:r>
            <a:r>
              <a:rPr lang="fr-FR" dirty="0"/>
              <a:t>et s’écrit à l’aide du sigle </a:t>
            </a:r>
            <a:r>
              <a:rPr lang="fr-FR" dirty="0">
                <a:solidFill>
                  <a:srgbClr val="FF0000"/>
                </a:solidFill>
              </a:rPr>
              <a:t>%</a:t>
            </a:r>
            <a:r>
              <a:rPr lang="fr-FR" dirty="0"/>
              <a:t> .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C’est un rapport de </a:t>
            </a:r>
            <a:r>
              <a:rPr lang="fr-FR" b="1" dirty="0"/>
              <a:t>deux grandeurs de même unité</a:t>
            </a:r>
            <a:r>
              <a:rPr lang="fr-FR" dirty="0"/>
              <a:t>, un pourcentage n’a donc pas d’unité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Note</a:t>
            </a:r>
            <a:r>
              <a:rPr lang="fr-FR" b="1" dirty="0"/>
              <a:t> </a:t>
            </a:r>
            <a:r>
              <a:rPr lang="fr-FR" dirty="0"/>
              <a:t>: TOUS les problèmes de pourcentage reviennent à déterminer la quatrième proportionnelle d’un tableau de proportionnalité.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1197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DF460-D26C-4C10-85DA-374850B0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II/ Calcul d’un pourcentage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1F9804-F623-4A53-8205-A7CE288A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4885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 : Une baguette coûte </a:t>
            </a:r>
            <a:r>
              <a:rPr lang="fr-FR" b="1" dirty="0"/>
              <a:t>1 €</a:t>
            </a:r>
            <a:r>
              <a:rPr lang="fr-FR" dirty="0"/>
              <a:t> et son prix augmente de </a:t>
            </a:r>
            <a:r>
              <a:rPr lang="fr-FR" b="1" dirty="0"/>
              <a:t>10 %</a:t>
            </a:r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Le prix de la baguette a bien une unité, </a:t>
            </a:r>
            <a:r>
              <a:rPr lang="fr-FR" dirty="0">
                <a:solidFill>
                  <a:srgbClr val="FF0000"/>
                </a:solidFill>
              </a:rPr>
              <a:t>l’euro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L’augmentation de 10 % n’a </a:t>
            </a:r>
            <a:r>
              <a:rPr lang="fr-FR" dirty="0">
                <a:solidFill>
                  <a:srgbClr val="FF0000"/>
                </a:solidFill>
              </a:rPr>
              <a:t>aucune unité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b="1" dirty="0"/>
              <a:t>Elle signifie que si la baguette coûtait 100 € alors son prix augmenterait de 10 €. </a:t>
            </a:r>
          </a:p>
          <a:p>
            <a:pPr marL="0" indent="0">
              <a:buNone/>
            </a:pPr>
            <a:r>
              <a:rPr lang="fr-FR" b="1" dirty="0"/>
              <a:t>Or, elle coûte 100 fois moins chère, donc l’augmentation sera 100 fois plus faible, soit 0,1 € : son prix final sera alors 1,1 €.</a:t>
            </a:r>
          </a:p>
          <a:p>
            <a:pPr marL="0" indent="0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b="1" dirty="0">
                <a:solidFill>
                  <a:srgbClr val="FF0000"/>
                </a:solidFill>
              </a:rPr>
              <a:t>Il s’agit bien d’une situation de proportionnalité</a:t>
            </a:r>
          </a:p>
          <a:p>
            <a:pPr marL="0" indent="0">
              <a:buNone/>
            </a:pPr>
            <a:endParaRPr lang="fr-FR" b="1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354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DE7C6-D5C9-4B23-A203-8DB1D01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II/ Calcul d’un pourcentage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0A69B-40A5-4A25-AB5F-F9C24EC0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Exemple 1</a:t>
            </a:r>
            <a:r>
              <a:rPr lang="fr-FR" dirty="0"/>
              <a:t> : Un livre coûte </a:t>
            </a:r>
            <a:r>
              <a:rPr lang="fr-FR" b="1" dirty="0">
                <a:solidFill>
                  <a:schemeClr val="accent1"/>
                </a:solidFill>
              </a:rPr>
              <a:t>35 euros </a:t>
            </a:r>
            <a:r>
              <a:rPr lang="fr-FR" dirty="0"/>
              <a:t>et son prix diminue de </a:t>
            </a:r>
            <a:r>
              <a:rPr lang="fr-FR" b="1" dirty="0">
                <a:solidFill>
                  <a:schemeClr val="accent1"/>
                </a:solidFill>
              </a:rPr>
              <a:t>10%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Quel est </a:t>
            </a:r>
            <a:r>
              <a:rPr lang="fr-FR" b="1" dirty="0"/>
              <a:t>son prix final </a:t>
            </a:r>
            <a:r>
              <a:rPr lang="fr-FR" dirty="0"/>
              <a:t>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calcule le prix final du livre : P = 90 x 35 /100 = 31,5 €.</a:t>
            </a:r>
          </a:p>
          <a:p>
            <a:pPr marL="0" indent="0">
              <a:buNone/>
            </a:pPr>
            <a:r>
              <a:rPr lang="fr-FR" dirty="0"/>
              <a:t>Après réduction, le livre coûte </a:t>
            </a:r>
            <a:r>
              <a:rPr lang="fr-FR" b="1" dirty="0"/>
              <a:t>31,5 €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DDFE14C-0DAF-4225-94D7-107551269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76155"/>
              </p:ext>
            </p:extLst>
          </p:nvPr>
        </p:nvGraphicFramePr>
        <p:xfrm>
          <a:off x="1199213" y="3312826"/>
          <a:ext cx="7375161" cy="9043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24405">
                  <a:extLst>
                    <a:ext uri="{9D8B030D-6E8A-4147-A177-3AD203B41FA5}">
                      <a16:colId xmlns:a16="http://schemas.microsoft.com/office/drawing/2014/main" val="360199416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46634007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929887884"/>
                    </a:ext>
                  </a:extLst>
                </a:gridCol>
              </a:tblGrid>
              <a:tr h="452184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Prix du livre avant réduction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97583"/>
                  </a:ext>
                </a:extLst>
              </a:tr>
              <a:tr h="452184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Prix du livre après réduction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fr-FR" sz="28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P</a:t>
                      </a: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2071"/>
                  </a:ext>
                </a:extLst>
              </a:tr>
            </a:tbl>
          </a:graphicData>
        </a:graphic>
      </p:graphicFrame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741D1689-4E23-4749-B3D6-EDD4CD960C70}"/>
              </a:ext>
            </a:extLst>
          </p:cNvPr>
          <p:cNvSpPr/>
          <p:nvPr/>
        </p:nvSpPr>
        <p:spPr>
          <a:xfrm>
            <a:off x="6096000" y="3312826"/>
            <a:ext cx="829456" cy="904368"/>
          </a:xfrm>
          <a:prstGeom prst="wedgeRoundRectCallout">
            <a:avLst>
              <a:gd name="adj1" fmla="val 362444"/>
              <a:gd name="adj2" fmla="val -16733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100</a:t>
            </a:r>
          </a:p>
          <a:p>
            <a:pPr algn="ctr"/>
            <a:r>
              <a:rPr lang="fr-FR" sz="2800" b="1" dirty="0">
                <a:solidFill>
                  <a:schemeClr val="accent1"/>
                </a:solidFill>
              </a:rPr>
              <a:t>90</a:t>
            </a: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9C2BDD8A-FA15-4FF7-8914-532F5A8B9421}"/>
              </a:ext>
            </a:extLst>
          </p:cNvPr>
          <p:cNvSpPr/>
          <p:nvPr/>
        </p:nvSpPr>
        <p:spPr>
          <a:xfrm>
            <a:off x="7540052" y="3312826"/>
            <a:ext cx="899410" cy="389745"/>
          </a:xfrm>
          <a:prstGeom prst="wedgeRoundRectCallout">
            <a:avLst>
              <a:gd name="adj1" fmla="val -235366"/>
              <a:gd name="adj2" fmla="val -32980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35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0EE4BE-2811-4EC7-A294-210319BC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05" y="3411714"/>
            <a:ext cx="803079" cy="7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DE7C6-D5C9-4B23-A203-8DB1D01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II/ Calcul d’un pourcentage</a:t>
            </a:r>
            <a:endParaRPr lang="fr-FR" i="1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DDFE14C-0DAF-4225-94D7-107551269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18653"/>
              </p:ext>
            </p:extLst>
          </p:nvPr>
        </p:nvGraphicFramePr>
        <p:xfrm>
          <a:off x="1199213" y="3312826"/>
          <a:ext cx="7375161" cy="9043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24405">
                  <a:extLst>
                    <a:ext uri="{9D8B030D-6E8A-4147-A177-3AD203B41FA5}">
                      <a16:colId xmlns:a16="http://schemas.microsoft.com/office/drawing/2014/main" val="360199416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46634007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929887884"/>
                    </a:ext>
                  </a:extLst>
                </a:gridCol>
              </a:tblGrid>
              <a:tr h="452184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Nombre d’élèves en 2016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97583"/>
                  </a:ext>
                </a:extLst>
              </a:tr>
              <a:tr h="452184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Nombre d’élèves en 2015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fr-FR" sz="28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2071"/>
                  </a:ext>
                </a:extLst>
              </a:tr>
            </a:tbl>
          </a:graphicData>
        </a:graphic>
      </p:graphicFrame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741D1689-4E23-4749-B3D6-EDD4CD960C70}"/>
              </a:ext>
            </a:extLst>
          </p:cNvPr>
          <p:cNvSpPr/>
          <p:nvPr/>
        </p:nvSpPr>
        <p:spPr>
          <a:xfrm>
            <a:off x="6096000" y="3312826"/>
            <a:ext cx="829456" cy="904368"/>
          </a:xfrm>
          <a:prstGeom prst="wedgeRoundRectCallout">
            <a:avLst>
              <a:gd name="adj1" fmla="val 60637"/>
              <a:gd name="adj2" fmla="val -1640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105</a:t>
            </a:r>
          </a:p>
          <a:p>
            <a:pPr algn="ctr"/>
            <a:r>
              <a:rPr lang="fr-FR" sz="2800" b="1" dirty="0">
                <a:solidFill>
                  <a:schemeClr val="accent1"/>
                </a:solidFill>
              </a:rPr>
              <a:t>100</a:t>
            </a: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9C2BDD8A-FA15-4FF7-8914-532F5A8B9421}"/>
              </a:ext>
            </a:extLst>
          </p:cNvPr>
          <p:cNvSpPr/>
          <p:nvPr/>
        </p:nvSpPr>
        <p:spPr>
          <a:xfrm>
            <a:off x="7300210" y="3312825"/>
            <a:ext cx="899410" cy="389745"/>
          </a:xfrm>
          <a:prstGeom prst="wedgeRoundRectCallout">
            <a:avLst>
              <a:gd name="adj1" fmla="val 222967"/>
              <a:gd name="adj2" fmla="val -33365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420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0EE4BE-2811-4EC7-A294-210319BC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35" y="3402031"/>
            <a:ext cx="683157" cy="660303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0A69B-40A5-4A25-AB5F-F9C24EC0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Exemple 2</a:t>
            </a:r>
            <a:r>
              <a:rPr lang="fr-FR" dirty="0"/>
              <a:t> : Après une augmentation de </a:t>
            </a:r>
            <a:r>
              <a:rPr lang="fr-FR" b="1" dirty="0">
                <a:solidFill>
                  <a:schemeClr val="accent1"/>
                </a:solidFill>
              </a:rPr>
              <a:t>5%</a:t>
            </a:r>
            <a:r>
              <a:rPr lang="fr-FR" dirty="0"/>
              <a:t> de ses effectifs, </a:t>
            </a:r>
            <a:r>
              <a:rPr lang="fr-FR" dirty="0">
                <a:solidFill>
                  <a:schemeClr val="accent1"/>
                </a:solidFill>
              </a:rPr>
              <a:t>420 </a:t>
            </a:r>
            <a:r>
              <a:rPr lang="fr-FR" dirty="0"/>
              <a:t>élèves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ont fait leur rentrée en 2016 dans un collège.</a:t>
            </a:r>
          </a:p>
          <a:p>
            <a:pPr marL="0" indent="0">
              <a:buNone/>
            </a:pPr>
            <a:r>
              <a:rPr lang="fr-FR" b="1" dirty="0"/>
              <a:t>Combien</a:t>
            </a:r>
            <a:r>
              <a:rPr lang="fr-FR" dirty="0"/>
              <a:t> y avait-il d’élèves en 2015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calcule le nombre d’élèves en 2015 : N = 420 x 100 : 105 = 400.</a:t>
            </a:r>
          </a:p>
          <a:p>
            <a:pPr marL="0" indent="0">
              <a:buNone/>
            </a:pPr>
            <a:r>
              <a:rPr lang="fr-FR" b="1" dirty="0"/>
              <a:t>400</a:t>
            </a:r>
            <a:r>
              <a:rPr lang="fr-FR" dirty="0"/>
              <a:t> élèves avaient fait leur rentrée dans le collège en 2015.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0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DE7C6-D5C9-4B23-A203-8DB1D01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>
                <a:solidFill>
                  <a:schemeClr val="accent1"/>
                </a:solidFill>
              </a:rPr>
              <a:t>II/ Calcul d’un pourcentage</a:t>
            </a:r>
            <a:endParaRPr lang="fr-FR" i="1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DDFE14C-0DAF-4225-94D7-107551269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41233"/>
              </p:ext>
            </p:extLst>
          </p:nvPr>
        </p:nvGraphicFramePr>
        <p:xfrm>
          <a:off x="959369" y="4001294"/>
          <a:ext cx="7375161" cy="90436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624405">
                  <a:extLst>
                    <a:ext uri="{9D8B030D-6E8A-4147-A177-3AD203B41FA5}">
                      <a16:colId xmlns:a16="http://schemas.microsoft.com/office/drawing/2014/main" val="360199416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466340072"/>
                    </a:ext>
                  </a:extLst>
                </a:gridCol>
                <a:gridCol w="1375378">
                  <a:extLst>
                    <a:ext uri="{9D8B030D-6E8A-4147-A177-3AD203B41FA5}">
                      <a16:colId xmlns:a16="http://schemas.microsoft.com/office/drawing/2014/main" val="3929887884"/>
                    </a:ext>
                  </a:extLst>
                </a:gridCol>
              </a:tblGrid>
              <a:tr h="452184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Prix du billet avant remise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597583"/>
                  </a:ext>
                </a:extLst>
              </a:tr>
              <a:tr h="452184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Montant de la remise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fr-FR" sz="28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12071"/>
                  </a:ext>
                </a:extLst>
              </a:tr>
            </a:tbl>
          </a:graphicData>
        </a:graphic>
      </p:graphicFrame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741D1689-4E23-4749-B3D6-EDD4CD960C70}"/>
              </a:ext>
            </a:extLst>
          </p:cNvPr>
          <p:cNvSpPr/>
          <p:nvPr/>
        </p:nvSpPr>
        <p:spPr>
          <a:xfrm>
            <a:off x="7300210" y="4001294"/>
            <a:ext cx="829456" cy="904368"/>
          </a:xfrm>
          <a:prstGeom prst="wedgeRoundRectCallout">
            <a:avLst>
              <a:gd name="adj1" fmla="val -441773"/>
              <a:gd name="adj2" fmla="val -18888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100</a:t>
            </a:r>
          </a:p>
          <a:p>
            <a:pPr algn="ctr"/>
            <a:r>
              <a:rPr lang="fr-FR" sz="2800" b="1" dirty="0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9C2BDD8A-FA15-4FF7-8914-532F5A8B9421}"/>
              </a:ext>
            </a:extLst>
          </p:cNvPr>
          <p:cNvSpPr/>
          <p:nvPr/>
        </p:nvSpPr>
        <p:spPr>
          <a:xfrm>
            <a:off x="5811959" y="4015204"/>
            <a:ext cx="899410" cy="389745"/>
          </a:xfrm>
          <a:prstGeom prst="wedgeRoundRectCallout">
            <a:avLst>
              <a:gd name="adj1" fmla="val 216300"/>
              <a:gd name="adj2" fmla="val -51826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320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0EE4BE-2811-4EC7-A294-210319BC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69" y="4157230"/>
            <a:ext cx="683157" cy="660303"/>
          </a:xfrm>
          <a:prstGeom prst="rect">
            <a:avLst/>
          </a:prstGeom>
        </p:spPr>
      </p:pic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3C9B5D2E-67D7-4EDB-9C59-4BEA8310F766}"/>
              </a:ext>
            </a:extLst>
          </p:cNvPr>
          <p:cNvSpPr/>
          <p:nvPr/>
        </p:nvSpPr>
        <p:spPr>
          <a:xfrm>
            <a:off x="5821952" y="4466308"/>
            <a:ext cx="899410" cy="389745"/>
          </a:xfrm>
          <a:prstGeom prst="wedgeRoundRectCallout">
            <a:avLst>
              <a:gd name="adj1" fmla="val 262967"/>
              <a:gd name="adj2" fmla="val -241345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0A69B-40A5-4A25-AB5F-F9C24EC0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Exemple 3</a:t>
            </a:r>
            <a:r>
              <a:rPr lang="fr-FR" dirty="0"/>
              <a:t> : Le prix d’un billet d’avion diminue de </a:t>
            </a:r>
            <a:r>
              <a:rPr lang="fr-FR" b="1" dirty="0"/>
              <a:t>320 €</a:t>
            </a:r>
            <a:r>
              <a:rPr lang="fr-FR" dirty="0"/>
              <a:t> à </a:t>
            </a:r>
            <a:r>
              <a:rPr lang="fr-FR" b="1" dirty="0"/>
              <a:t>260 €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Quel est le </a:t>
            </a:r>
            <a:r>
              <a:rPr lang="fr-FR" b="1" dirty="0"/>
              <a:t>pourcentage</a:t>
            </a:r>
            <a:r>
              <a:rPr lang="fr-FR" dirty="0"/>
              <a:t> de remise ?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calcule la remise du prix du billet : 320 – 260 soit </a:t>
            </a:r>
            <a:r>
              <a:rPr lang="fr-FR" b="1" dirty="0"/>
              <a:t>60 €</a:t>
            </a:r>
            <a:r>
              <a:rPr lang="fr-FR" dirty="0"/>
              <a:t>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calcule le pourcentage de remise : T = 100 x 60 : 320 = </a:t>
            </a:r>
            <a:r>
              <a:rPr lang="fr-FR" b="1" dirty="0"/>
              <a:t>18,75%</a:t>
            </a:r>
          </a:p>
          <a:p>
            <a:pPr marL="0" indent="0">
              <a:buNone/>
            </a:pPr>
            <a:r>
              <a:rPr lang="fr-FR" dirty="0"/>
              <a:t>Le pourcentage de remise accordé est de </a:t>
            </a:r>
            <a:r>
              <a:rPr lang="fr-FR" b="1" dirty="0"/>
              <a:t>18,75%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23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Situation de proportionnalité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1/ Définitions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dirty="0"/>
              <a:t>Deux </a:t>
            </a:r>
            <a:r>
              <a:rPr lang="fr-FR" b="1" dirty="0"/>
              <a:t>grandeurs </a:t>
            </a:r>
            <a:r>
              <a:rPr lang="fr-FR" dirty="0"/>
              <a:t>sont </a:t>
            </a:r>
            <a:r>
              <a:rPr lang="fr-FR" b="1" dirty="0">
                <a:solidFill>
                  <a:srgbClr val="FF0000"/>
                </a:solidFill>
              </a:rPr>
              <a:t>proportionnelles</a:t>
            </a:r>
            <a:r>
              <a:rPr lang="fr-FR" b="1" dirty="0"/>
              <a:t> </a:t>
            </a:r>
            <a:r>
              <a:rPr lang="fr-FR" dirty="0"/>
              <a:t>si l’on peut calculer les valeurs de l’une en multipliant (ou en divisant) les valeurs de l’autre par un même nombre. </a:t>
            </a:r>
            <a:r>
              <a:rPr lang="en-US" dirty="0"/>
              <a:t>Ce </a:t>
            </a:r>
            <a:r>
              <a:rPr lang="fr-FR" dirty="0"/>
              <a:t>nombre</a:t>
            </a:r>
            <a:r>
              <a:rPr lang="en-US" dirty="0"/>
              <a:t> s’appelle </a:t>
            </a:r>
            <a:r>
              <a:rPr lang="en-US" b="1" dirty="0">
                <a:solidFill>
                  <a:srgbClr val="FF0000"/>
                </a:solidFill>
              </a:rPr>
              <a:t>coefficient de proportionnalité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Exemples</a:t>
            </a:r>
            <a:r>
              <a:rPr lang="fr-FR" dirty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Prix payé en fonction de la quantité d’essence achetée.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Distance parcourue en fonction du temps à vitesse constante (Rappel 6</a:t>
            </a:r>
            <a:r>
              <a:rPr lang="fr-FR" baseline="30000" dirty="0"/>
              <a:t>ème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6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9C904-4CB1-415F-9688-AE0912C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1/ Définitions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9CCA0-FA16-4D87-9D02-60935A59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 tableau de nombres est </a:t>
            </a:r>
            <a:r>
              <a:rPr lang="fr-FR" dirty="0">
                <a:solidFill>
                  <a:srgbClr val="FF0000"/>
                </a:solidFill>
              </a:rPr>
              <a:t>proportionnel</a:t>
            </a:r>
            <a:r>
              <a:rPr lang="fr-FR" dirty="0"/>
              <a:t> lorsque les </a:t>
            </a:r>
            <a:r>
              <a:rPr lang="fr-FR" b="1" dirty="0"/>
              <a:t>nombres d’une ligne s’obtiennent en multipliant (ou en divisant) ceux de l’autre par un même nombre</a:t>
            </a:r>
            <a:r>
              <a:rPr lang="fr-FR" dirty="0"/>
              <a:t>, le </a:t>
            </a:r>
            <a:r>
              <a:rPr lang="fr-FR" dirty="0">
                <a:solidFill>
                  <a:srgbClr val="FF0000"/>
                </a:solidFill>
              </a:rPr>
              <a:t>coefficient de proportionnalité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fr-FR" dirty="0"/>
              <a:t>On dit que c’est un </a:t>
            </a:r>
            <a:r>
              <a:rPr lang="fr-FR" dirty="0">
                <a:solidFill>
                  <a:srgbClr val="FF0000"/>
                </a:solidFill>
              </a:rPr>
              <a:t>tableau de proportionnalité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2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962EC09F-C468-4612-9D45-16D1C37C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1/ Définitions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F25880-435E-4710-8007-9C4FACC5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Exemple 1</a:t>
            </a:r>
          </a:p>
          <a:p>
            <a:pPr marL="0" indent="0">
              <a:buNone/>
            </a:pPr>
            <a:r>
              <a:rPr lang="fr-FR" dirty="0"/>
              <a:t>On achète des pommes à 2 € le kilogramme.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								      </a:t>
            </a:r>
            <a:r>
              <a:rPr lang="fr-FR" dirty="0">
                <a:solidFill>
                  <a:srgbClr val="FF0000"/>
                </a:solidFill>
              </a:rPr>
              <a:t>X 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le tableau ci-dessus, le prix payé est obtenu en multipliant la quantité par le </a:t>
            </a:r>
            <a:r>
              <a:rPr lang="fr-FR" b="1" dirty="0"/>
              <a:t>même nombre 2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Le </a:t>
            </a:r>
            <a:r>
              <a:rPr lang="fr-FR" b="1" dirty="0"/>
              <a:t>prix payé </a:t>
            </a:r>
            <a:r>
              <a:rPr lang="fr-FR" dirty="0"/>
              <a:t>est </a:t>
            </a:r>
            <a:r>
              <a:rPr lang="fr-FR" b="1" dirty="0">
                <a:solidFill>
                  <a:srgbClr val="FF0000"/>
                </a:solidFill>
              </a:rPr>
              <a:t>proportionnel</a:t>
            </a:r>
            <a:r>
              <a:rPr lang="fr-FR" b="1" dirty="0"/>
              <a:t> </a:t>
            </a:r>
            <a:r>
              <a:rPr lang="fr-FR" dirty="0"/>
              <a:t>à la </a:t>
            </a:r>
            <a:r>
              <a:rPr lang="fr-FR" b="1" dirty="0"/>
              <a:t>quantité de pommes achetées</a:t>
            </a:r>
            <a:r>
              <a:rPr lang="fr-FR" dirty="0"/>
              <a:t>. Ce tableau est donc un </a:t>
            </a:r>
            <a:r>
              <a:rPr lang="fr-FR" b="1" dirty="0">
                <a:solidFill>
                  <a:srgbClr val="FF0000"/>
                </a:solidFill>
              </a:rPr>
              <a:t>tableau de proportionnalité</a:t>
            </a:r>
            <a:r>
              <a:rPr lang="fr-FR" dirty="0"/>
              <a:t>.</a:t>
            </a: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482B1EFC-51DC-4E65-BF81-EEC96901B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410963"/>
              </p:ext>
            </p:extLst>
          </p:nvPr>
        </p:nvGraphicFramePr>
        <p:xfrm>
          <a:off x="974361" y="3013023"/>
          <a:ext cx="9009088" cy="124227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445484">
                  <a:extLst>
                    <a:ext uri="{9D8B030D-6E8A-4147-A177-3AD203B41FA5}">
                      <a16:colId xmlns:a16="http://schemas.microsoft.com/office/drawing/2014/main" val="829768284"/>
                    </a:ext>
                  </a:extLst>
                </a:gridCol>
                <a:gridCol w="1140901">
                  <a:extLst>
                    <a:ext uri="{9D8B030D-6E8A-4147-A177-3AD203B41FA5}">
                      <a16:colId xmlns:a16="http://schemas.microsoft.com/office/drawing/2014/main" val="2933793703"/>
                    </a:ext>
                  </a:extLst>
                </a:gridCol>
                <a:gridCol w="1140901">
                  <a:extLst>
                    <a:ext uri="{9D8B030D-6E8A-4147-A177-3AD203B41FA5}">
                      <a16:colId xmlns:a16="http://schemas.microsoft.com/office/drawing/2014/main" val="3086370890"/>
                    </a:ext>
                  </a:extLst>
                </a:gridCol>
                <a:gridCol w="1140901">
                  <a:extLst>
                    <a:ext uri="{9D8B030D-6E8A-4147-A177-3AD203B41FA5}">
                      <a16:colId xmlns:a16="http://schemas.microsoft.com/office/drawing/2014/main" val="3865070970"/>
                    </a:ext>
                  </a:extLst>
                </a:gridCol>
                <a:gridCol w="1140901">
                  <a:extLst>
                    <a:ext uri="{9D8B030D-6E8A-4147-A177-3AD203B41FA5}">
                      <a16:colId xmlns:a16="http://schemas.microsoft.com/office/drawing/2014/main" val="3942776918"/>
                    </a:ext>
                  </a:extLst>
                </a:gridCol>
              </a:tblGrid>
              <a:tr h="621136">
                <a:tc>
                  <a:txBody>
                    <a:bodyPr/>
                    <a:lstStyle/>
                    <a:p>
                      <a:pPr marL="69850" marR="6985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2800" dirty="0">
                          <a:solidFill>
                            <a:schemeClr val="accent1"/>
                          </a:solidFill>
                          <a:effectLst/>
                        </a:rPr>
                        <a:t>Quantité de pommes (en kg)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541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1,5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6637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2,3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128618"/>
                  </a:ext>
                </a:extLst>
              </a:tr>
              <a:tr h="621136">
                <a:tc>
                  <a:txBody>
                    <a:bodyPr/>
                    <a:lstStyle/>
                    <a:p>
                      <a:pPr marL="69850" marR="6985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Prix payé (en €)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R="225425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6637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4,6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81373"/>
                  </a:ext>
                </a:extLst>
              </a:tr>
            </a:tbl>
          </a:graphicData>
        </a:graphic>
      </p:graphicFrame>
      <p:sp>
        <p:nvSpPr>
          <p:cNvPr id="18" name="Flèche : courbe vers la gauche 17">
            <a:extLst>
              <a:ext uri="{FF2B5EF4-FFF2-40B4-BE49-F238E27FC236}">
                <a16:creationId xmlns:a16="http://schemas.microsoft.com/office/drawing/2014/main" id="{0AF91B6A-ED80-42F5-B465-5C3EC918123F}"/>
              </a:ext>
            </a:extLst>
          </p:cNvPr>
          <p:cNvSpPr/>
          <p:nvPr/>
        </p:nvSpPr>
        <p:spPr>
          <a:xfrm>
            <a:off x="9983449" y="3207895"/>
            <a:ext cx="479685" cy="80946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181FA7C2-5C52-4B28-9C57-0F2578A300C7}"/>
              </a:ext>
            </a:extLst>
          </p:cNvPr>
          <p:cNvSpPr/>
          <p:nvPr/>
        </p:nvSpPr>
        <p:spPr>
          <a:xfrm>
            <a:off x="9623685" y="1690689"/>
            <a:ext cx="2428408" cy="1037522"/>
          </a:xfrm>
          <a:prstGeom prst="wedgeRoundRectCallout">
            <a:avLst>
              <a:gd name="adj1" fmla="val -7197"/>
              <a:gd name="adj2" fmla="val 10005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>
                <a:solidFill>
                  <a:schemeClr val="accent2"/>
                </a:solidFill>
              </a:rPr>
              <a:t>Coefficient de</a:t>
            </a:r>
          </a:p>
          <a:p>
            <a:pPr algn="ctr"/>
            <a:r>
              <a:rPr lang="fr-FR" sz="2400" b="1" i="1" dirty="0">
                <a:solidFill>
                  <a:schemeClr val="accent2"/>
                </a:solidFill>
              </a:rPr>
              <a:t>proportionnalité</a:t>
            </a:r>
          </a:p>
        </p:txBody>
      </p:sp>
    </p:spTree>
    <p:extLst>
      <p:ext uri="{BB962C8B-B14F-4D97-AF65-F5344CB8AC3E}">
        <p14:creationId xmlns:p14="http://schemas.microsoft.com/office/powerpoint/2010/main" val="64626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2C56F-3A48-48BC-839E-9D72FAE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1/ Définitions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A3B6-55BB-4836-B3DC-5BC3578D9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b="1" u="sng" dirty="0"/>
                  <a:t>Exemple 2</a:t>
                </a:r>
              </a:p>
              <a:p>
                <a:pPr marL="0" indent="0">
                  <a:buNone/>
                </a:pPr>
                <a:r>
                  <a:rPr lang="fr-FR" dirty="0"/>
                  <a:t>Une salle de cinéma propose des cartes d’entrées prépayées.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On a 10 x 4,5 = 45 et 15 x 4,5 = 67,5 mais 40 x 4,5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b="1" u="sng" dirty="0"/>
              </a:p>
              <a:p>
                <a:pPr marL="0" indent="0">
                  <a:buNone/>
                </a:pPr>
                <a:r>
                  <a:rPr lang="fr-FR" dirty="0"/>
                  <a:t>Il ne s’agit donc pas d’un </a:t>
                </a:r>
                <a:r>
                  <a:rPr lang="fr-FR" b="1" dirty="0"/>
                  <a:t>tableau de proportionnalité</a:t>
                </a:r>
                <a:r>
                  <a:rPr lang="fr-FR" dirty="0"/>
                  <a:t>.</a:t>
                </a:r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A3B6-55BB-4836-B3DC-5BC3578D9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5EAFBCA-EF76-4AFD-AC09-AF7AC2934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669032"/>
              </p:ext>
            </p:extLst>
          </p:nvPr>
        </p:nvGraphicFramePr>
        <p:xfrm>
          <a:off x="944380" y="2878111"/>
          <a:ext cx="8244591" cy="13771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700472">
                  <a:extLst>
                    <a:ext uri="{9D8B030D-6E8A-4147-A177-3AD203B41FA5}">
                      <a16:colId xmlns:a16="http://schemas.microsoft.com/office/drawing/2014/main" val="3175893546"/>
                    </a:ext>
                  </a:extLst>
                </a:gridCol>
                <a:gridCol w="1181373">
                  <a:extLst>
                    <a:ext uri="{9D8B030D-6E8A-4147-A177-3AD203B41FA5}">
                      <a16:colId xmlns:a16="http://schemas.microsoft.com/office/drawing/2014/main" val="2706419308"/>
                    </a:ext>
                  </a:extLst>
                </a:gridCol>
                <a:gridCol w="1181373">
                  <a:extLst>
                    <a:ext uri="{9D8B030D-6E8A-4147-A177-3AD203B41FA5}">
                      <a16:colId xmlns:a16="http://schemas.microsoft.com/office/drawing/2014/main" val="46077833"/>
                    </a:ext>
                  </a:extLst>
                </a:gridCol>
                <a:gridCol w="1181373">
                  <a:extLst>
                    <a:ext uri="{9D8B030D-6E8A-4147-A177-3AD203B41FA5}">
                      <a16:colId xmlns:a16="http://schemas.microsoft.com/office/drawing/2014/main" val="196194727"/>
                    </a:ext>
                  </a:extLst>
                </a:gridCol>
              </a:tblGrid>
              <a:tr h="688592">
                <a:tc>
                  <a:txBody>
                    <a:bodyPr/>
                    <a:lstStyle/>
                    <a:p>
                      <a:pPr marL="83820" marR="8382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Nombre d’entrées par carte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541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541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15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541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40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52288"/>
                  </a:ext>
                </a:extLst>
              </a:tr>
              <a:tr h="688592">
                <a:tc>
                  <a:txBody>
                    <a:bodyPr/>
                    <a:lstStyle/>
                    <a:p>
                      <a:pPr marL="83820" marR="8382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Prix (en €)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541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45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541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67,5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10541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120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6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73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E1632-21B3-47C9-9B00-3916F14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Situation de proportionnalité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6543D-BEC4-42C4-8C3D-397F8F14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6"/>
            <a:ext cx="10515600" cy="47518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b="1" i="1" dirty="0"/>
              <a:t>2/ Propriétés d’un tableau de proportionnalité 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dirty="0"/>
              <a:t>Pour compléter un </a:t>
            </a:r>
            <a:r>
              <a:rPr lang="fr-FR" b="1" dirty="0"/>
              <a:t>tableau de proportionnalité</a:t>
            </a:r>
            <a:r>
              <a:rPr lang="fr-FR" dirty="0"/>
              <a:t>, on peut :</a:t>
            </a:r>
            <a:endParaRPr lang="fr-FR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Multiplier</a:t>
            </a:r>
            <a:r>
              <a:rPr lang="en-US" dirty="0"/>
              <a:t> ou </a:t>
            </a:r>
            <a:r>
              <a:rPr lang="fr-FR" b="1" dirty="0"/>
              <a:t>diviser</a:t>
            </a:r>
            <a:r>
              <a:rPr lang="en-US" dirty="0"/>
              <a:t> les valeurs d’une de ses colonnes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Ajouter</a:t>
            </a:r>
            <a:r>
              <a:rPr lang="en-US" dirty="0"/>
              <a:t> ou </a:t>
            </a:r>
            <a:r>
              <a:rPr lang="en-US" b="1" dirty="0"/>
              <a:t>soustraire</a:t>
            </a:r>
            <a:r>
              <a:rPr lang="en-US" dirty="0"/>
              <a:t> les valeurs de plusieurs de ses colonnes</a:t>
            </a: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Utiliser le </a:t>
            </a:r>
            <a:r>
              <a:rPr lang="en-US" b="1" dirty="0"/>
              <a:t>coefficient de proportionnalité</a:t>
            </a:r>
            <a:endParaRPr lang="fr-FR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Utiliser la technique des « </a:t>
            </a:r>
            <a:r>
              <a:rPr lang="fr-FR" b="1" dirty="0"/>
              <a:t>produits en croix </a:t>
            </a:r>
            <a:r>
              <a:rPr lang="fr-FR" dirty="0"/>
              <a:t>»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Dans un magasin, 3 melons coûtent 4,80 € . </a:t>
            </a:r>
          </a:p>
          <a:p>
            <a:pPr marL="0" indent="0">
              <a:buNone/>
            </a:pPr>
            <a:r>
              <a:rPr lang="fr-FR" dirty="0"/>
              <a:t>Quel est le prix de 15, de 18 et de 7 melons ?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38144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610E4A5-B386-4D61-89AF-0E508BB9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2/ Propriétés d’un tableau de proportionnalité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E5E4C25-3F64-4D8A-BAFF-65CBFF02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Calcul</a:t>
            </a:r>
            <a:r>
              <a:rPr lang="en-US" dirty="0"/>
              <a:t>	du prix de 15 melons.			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						</a:t>
            </a:r>
            <a:r>
              <a:rPr lang="en-US" b="1" dirty="0">
                <a:solidFill>
                  <a:srgbClr val="FF0000"/>
                </a:solidFill>
              </a:rPr>
              <a:t>X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						X 5</a:t>
            </a:r>
          </a:p>
          <a:p>
            <a:pPr marL="0" indent="0">
              <a:buNone/>
            </a:pPr>
            <a:r>
              <a:rPr lang="en-US" dirty="0"/>
              <a:t>Le prix de 15 melons est de </a:t>
            </a:r>
            <a:r>
              <a:rPr lang="en-US" b="1" dirty="0"/>
              <a:t>24 </a:t>
            </a:r>
            <a:r>
              <a:rPr lang="fr-FR" b="1" dirty="0"/>
              <a:t>€</a:t>
            </a:r>
            <a:r>
              <a:rPr lang="fr-FR" dirty="0"/>
              <a:t>.</a:t>
            </a:r>
            <a:r>
              <a:rPr lang="en-US" dirty="0"/>
              <a:t>						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DE1B9DF5-63C6-43FB-BE8B-F222483BF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435962"/>
              </p:ext>
            </p:extLst>
          </p:nvPr>
        </p:nvGraphicFramePr>
        <p:xfrm>
          <a:off x="2308486" y="3237748"/>
          <a:ext cx="6460760" cy="11692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51054">
                  <a:extLst>
                    <a:ext uri="{9D8B030D-6E8A-4147-A177-3AD203B41FA5}">
                      <a16:colId xmlns:a16="http://schemas.microsoft.com/office/drawing/2014/main" val="3839264612"/>
                    </a:ext>
                  </a:extLst>
                </a:gridCol>
                <a:gridCol w="1204853">
                  <a:extLst>
                    <a:ext uri="{9D8B030D-6E8A-4147-A177-3AD203B41FA5}">
                      <a16:colId xmlns:a16="http://schemas.microsoft.com/office/drawing/2014/main" val="2397961457"/>
                    </a:ext>
                  </a:extLst>
                </a:gridCol>
                <a:gridCol w="1204853">
                  <a:extLst>
                    <a:ext uri="{9D8B030D-6E8A-4147-A177-3AD203B41FA5}">
                      <a16:colId xmlns:a16="http://schemas.microsoft.com/office/drawing/2014/main" val="1688179358"/>
                    </a:ext>
                  </a:extLst>
                </a:gridCol>
              </a:tblGrid>
              <a:tr h="584642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Nombre de melons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15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863692"/>
                  </a:ext>
                </a:extLst>
              </a:tr>
              <a:tr h="584642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Prix (en €)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4,80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352277"/>
                  </a:ext>
                </a:extLst>
              </a:tr>
            </a:tbl>
          </a:graphicData>
        </a:graphic>
      </p:graphicFrame>
      <p:sp>
        <p:nvSpPr>
          <p:cNvPr id="17" name="Flèche : courbe vers le bas 16">
            <a:extLst>
              <a:ext uri="{FF2B5EF4-FFF2-40B4-BE49-F238E27FC236}">
                <a16:creationId xmlns:a16="http://schemas.microsoft.com/office/drawing/2014/main" id="{4267B566-B250-4A4B-9F8E-CCCD0EBEBA33}"/>
              </a:ext>
            </a:extLst>
          </p:cNvPr>
          <p:cNvSpPr/>
          <p:nvPr/>
        </p:nvSpPr>
        <p:spPr>
          <a:xfrm>
            <a:off x="6940446" y="2830821"/>
            <a:ext cx="1199214" cy="36414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lèche : courbe vers le haut 18">
            <a:extLst>
              <a:ext uri="{FF2B5EF4-FFF2-40B4-BE49-F238E27FC236}">
                <a16:creationId xmlns:a16="http://schemas.microsoft.com/office/drawing/2014/main" id="{A1B76175-94C5-4DCA-AF13-A6E6E1E62D0D}"/>
              </a:ext>
            </a:extLst>
          </p:cNvPr>
          <p:cNvSpPr/>
          <p:nvPr/>
        </p:nvSpPr>
        <p:spPr>
          <a:xfrm>
            <a:off x="6940446" y="4359743"/>
            <a:ext cx="1199214" cy="437110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9BC86-5DF3-4BA1-B956-0A0549263683}"/>
              </a:ext>
            </a:extLst>
          </p:cNvPr>
          <p:cNvSpPr/>
          <p:nvPr/>
        </p:nvSpPr>
        <p:spPr>
          <a:xfrm>
            <a:off x="7839857" y="3852472"/>
            <a:ext cx="644576" cy="5072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6979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C2C24A-EA5D-4B31-994B-0DEF1DF77985}"/>
              </a:ext>
            </a:extLst>
          </p:cNvPr>
          <p:cNvSpPr/>
          <p:nvPr/>
        </p:nvSpPr>
        <p:spPr>
          <a:xfrm>
            <a:off x="5816184" y="4152301"/>
            <a:ext cx="1304144" cy="329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724C28-553E-48DD-B7FA-A8CE0EC1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2/ Propriétés d’un tableau de proportionnalité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8678C-0586-4722-9275-18715BA3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Calcul</a:t>
            </a:r>
            <a:r>
              <a:rPr lang="en-US" dirty="0"/>
              <a:t>	du prix de 18 melons.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        </a:t>
            </a:r>
            <a:r>
              <a:rPr lang="en-US" dirty="0">
                <a:solidFill>
                  <a:srgbClr val="FF0000"/>
                </a:solidFill>
              </a:rPr>
              <a:t>+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Le prix de 18 melons est de </a:t>
            </a:r>
            <a:r>
              <a:rPr lang="en-US" b="1" dirty="0"/>
              <a:t>28,80 </a:t>
            </a:r>
            <a:r>
              <a:rPr lang="fr-FR" b="1" dirty="0"/>
              <a:t>€</a:t>
            </a:r>
            <a:r>
              <a:rPr lang="fr-FR" dirty="0"/>
              <a:t>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229FB6C-8FB3-4CA0-924C-F2870D5F3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44" y="2248810"/>
            <a:ext cx="7850258" cy="1933446"/>
          </a:xfrm>
          <a:prstGeom prst="rect">
            <a:avLst/>
          </a:prstGeom>
        </p:spPr>
      </p:pic>
      <p:sp>
        <p:nvSpPr>
          <p:cNvPr id="19" name="Text Box 12">
            <a:extLst>
              <a:ext uri="{FF2B5EF4-FFF2-40B4-BE49-F238E27FC236}">
                <a16:creationId xmlns:a16="http://schemas.microsoft.com/office/drawing/2014/main" id="{3D1FC959-9C63-4494-AFB6-5075F10E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144" y="3057994"/>
            <a:ext cx="3865168" cy="536342"/>
          </a:xfrm>
          <a:prstGeom prst="rect">
            <a:avLst/>
          </a:prstGeom>
          <a:noFill/>
          <a:ln w="6350">
            <a:solidFill>
              <a:srgbClr val="231F2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88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28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Arial" panose="020B0604020202020204" pitchFamily="34" charset="0"/>
              </a:rPr>
              <a:t>Nombre de melons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DFF834-D8BE-400A-82A9-91759AE1A913}"/>
              </a:ext>
            </a:extLst>
          </p:cNvPr>
          <p:cNvSpPr/>
          <p:nvPr/>
        </p:nvSpPr>
        <p:spPr>
          <a:xfrm>
            <a:off x="7914807" y="3594336"/>
            <a:ext cx="1124262" cy="482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Flèche : angle droit 24">
            <a:extLst>
              <a:ext uri="{FF2B5EF4-FFF2-40B4-BE49-F238E27FC236}">
                <a16:creationId xmlns:a16="http://schemas.microsoft.com/office/drawing/2014/main" id="{643C4B9A-8D0E-4E3E-85EB-E98568BD3267}"/>
              </a:ext>
            </a:extLst>
          </p:cNvPr>
          <p:cNvSpPr/>
          <p:nvPr/>
        </p:nvSpPr>
        <p:spPr>
          <a:xfrm>
            <a:off x="7120327" y="4077325"/>
            <a:ext cx="1379095" cy="315656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509AF60-A4D7-4684-8C4A-A636B849C5FF}"/>
              </a:ext>
            </a:extLst>
          </p:cNvPr>
          <p:cNvSpPr/>
          <p:nvPr/>
        </p:nvSpPr>
        <p:spPr>
          <a:xfrm>
            <a:off x="7914807" y="3594336"/>
            <a:ext cx="1124262" cy="482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28,80</a:t>
            </a:r>
          </a:p>
        </p:txBody>
      </p:sp>
    </p:spTree>
    <p:extLst>
      <p:ext uri="{BB962C8B-B14F-4D97-AF65-F5344CB8AC3E}">
        <p14:creationId xmlns:p14="http://schemas.microsoft.com/office/powerpoint/2010/main" val="194362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0E9DD-51A6-47DA-A200-E78A06BB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2/ Propriétés d’un tableau de proportionnalité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6DF91C-A632-4371-A742-69EE34F3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Calcul</a:t>
            </a:r>
            <a:r>
              <a:rPr lang="en-US" dirty="0"/>
              <a:t>	du prix de 7 melons.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        </a:t>
            </a:r>
            <a:r>
              <a:rPr lang="en-US" b="1" dirty="0">
                <a:solidFill>
                  <a:srgbClr val="FF0000"/>
                </a:solidFill>
              </a:rPr>
              <a:t>X 1,6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calcule le coefficient de proportionnalité qui vaut 4,8 : 3 = 1,6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Donc le prix à payer est 7 x 1,6 soit </a:t>
            </a:r>
            <a:r>
              <a:rPr lang="en-US" b="1" dirty="0"/>
              <a:t>11,20 </a:t>
            </a:r>
            <a:r>
              <a:rPr lang="fr-FR" b="1" dirty="0"/>
              <a:t>€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40EBDE7-AEAC-4F2A-A107-672C1EF78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07739"/>
              </p:ext>
            </p:extLst>
          </p:nvPr>
        </p:nvGraphicFramePr>
        <p:xfrm>
          <a:off x="838200" y="2863121"/>
          <a:ext cx="6512559" cy="13540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083533">
                  <a:extLst>
                    <a:ext uri="{9D8B030D-6E8A-4147-A177-3AD203B41FA5}">
                      <a16:colId xmlns:a16="http://schemas.microsoft.com/office/drawing/2014/main" val="78080877"/>
                    </a:ext>
                  </a:extLst>
                </a:gridCol>
                <a:gridCol w="1214513">
                  <a:extLst>
                    <a:ext uri="{9D8B030D-6E8A-4147-A177-3AD203B41FA5}">
                      <a16:colId xmlns:a16="http://schemas.microsoft.com/office/drawing/2014/main" val="3826442434"/>
                    </a:ext>
                  </a:extLst>
                </a:gridCol>
                <a:gridCol w="1214513">
                  <a:extLst>
                    <a:ext uri="{9D8B030D-6E8A-4147-A177-3AD203B41FA5}">
                      <a16:colId xmlns:a16="http://schemas.microsoft.com/office/drawing/2014/main" val="4155583877"/>
                    </a:ext>
                  </a:extLst>
                </a:gridCol>
              </a:tblGrid>
              <a:tr h="677037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Nombre de melons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7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259789"/>
                  </a:ext>
                </a:extLst>
              </a:tr>
              <a:tr h="677037">
                <a:tc>
                  <a:txBody>
                    <a:bodyPr/>
                    <a:lstStyle/>
                    <a:p>
                      <a:pPr marL="50800" marR="5080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Prix (en €)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effectLst/>
                        </a:rPr>
                        <a:t>4,80</a:t>
                      </a: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9215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endParaRPr lang="fr-FR" sz="28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870351"/>
                  </a:ext>
                </a:extLst>
              </a:tr>
            </a:tbl>
          </a:graphicData>
        </a:graphic>
      </p:graphicFrame>
      <p:sp>
        <p:nvSpPr>
          <p:cNvPr id="5" name="Flèche : courbe vers la gauche 4">
            <a:extLst>
              <a:ext uri="{FF2B5EF4-FFF2-40B4-BE49-F238E27FC236}">
                <a16:creationId xmlns:a16="http://schemas.microsoft.com/office/drawing/2014/main" id="{4B41ACEF-FA5B-405C-817E-B6AB957D857F}"/>
              </a:ext>
            </a:extLst>
          </p:cNvPr>
          <p:cNvSpPr/>
          <p:nvPr/>
        </p:nvSpPr>
        <p:spPr>
          <a:xfrm>
            <a:off x="7350759" y="3135423"/>
            <a:ext cx="479685" cy="809469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Bulle narrative : rectangle à coins arrondis 5">
            <a:extLst>
              <a:ext uri="{FF2B5EF4-FFF2-40B4-BE49-F238E27FC236}">
                <a16:creationId xmlns:a16="http://schemas.microsoft.com/office/drawing/2014/main" id="{D1346CE6-9DC8-4179-8E80-F80998D9A1BB}"/>
              </a:ext>
            </a:extLst>
          </p:cNvPr>
          <p:cNvSpPr/>
          <p:nvPr/>
        </p:nvSpPr>
        <p:spPr>
          <a:xfrm>
            <a:off x="7140896" y="1690662"/>
            <a:ext cx="2428408" cy="1037522"/>
          </a:xfrm>
          <a:prstGeom prst="wedgeRoundRectCallout">
            <a:avLst>
              <a:gd name="adj1" fmla="val -7197"/>
              <a:gd name="adj2" fmla="val 100050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i="1" dirty="0">
                <a:solidFill>
                  <a:schemeClr val="accent2"/>
                </a:solidFill>
              </a:rPr>
              <a:t>Coefficient de</a:t>
            </a:r>
          </a:p>
          <a:p>
            <a:pPr algn="ctr"/>
            <a:r>
              <a:rPr lang="fr-FR" sz="2400" b="1" i="1" dirty="0">
                <a:solidFill>
                  <a:schemeClr val="accent2"/>
                </a:solidFill>
              </a:rPr>
              <a:t>proportionnalité</a:t>
            </a:r>
          </a:p>
        </p:txBody>
      </p:sp>
    </p:spTree>
    <p:extLst>
      <p:ext uri="{BB962C8B-B14F-4D97-AF65-F5344CB8AC3E}">
        <p14:creationId xmlns:p14="http://schemas.microsoft.com/office/powerpoint/2010/main" val="17653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841</Words>
  <Application>Microsoft Office PowerPoint</Application>
  <PresentationFormat>Grand écran</PresentationFormat>
  <Paragraphs>221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Thème Office</vt:lpstr>
      <vt:lpstr>Chapitre 2 : Proportionnalité</vt:lpstr>
      <vt:lpstr>I/ Situation de proportionnalité</vt:lpstr>
      <vt:lpstr>1/ Définitions</vt:lpstr>
      <vt:lpstr>1/ Définitions</vt:lpstr>
      <vt:lpstr>1/ Définitions</vt:lpstr>
      <vt:lpstr>I/ Situation de proportionnalité </vt:lpstr>
      <vt:lpstr>2/ Propriétés d’un tableau de proportionnalité</vt:lpstr>
      <vt:lpstr>2/ Propriétés d’un tableau de proportionnalité</vt:lpstr>
      <vt:lpstr>2/ Propriétés d’un tableau de proportionnalité</vt:lpstr>
      <vt:lpstr>2/ Propriétés d’un tableau de proportionnalité</vt:lpstr>
      <vt:lpstr>I/ Situation de proportionnalité</vt:lpstr>
      <vt:lpstr>3/ Quatrième proportionnelle</vt:lpstr>
      <vt:lpstr>II/ Calcul d’un pourcentage</vt:lpstr>
      <vt:lpstr>II/ Calcul d’un pourcentage</vt:lpstr>
      <vt:lpstr>II/ Calcul d’un pourcentage</vt:lpstr>
      <vt:lpstr>II/ Calcul d’un pourcentage</vt:lpstr>
      <vt:lpstr>II/ Calcul d’un pourcentage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mayer</dc:creator>
  <cp:lastModifiedBy>PeuhMeuh</cp:lastModifiedBy>
  <cp:revision>111</cp:revision>
  <dcterms:created xsi:type="dcterms:W3CDTF">2017-07-26T12:13:36Z</dcterms:created>
  <dcterms:modified xsi:type="dcterms:W3CDTF">2019-10-08T17:32:20Z</dcterms:modified>
</cp:coreProperties>
</file>