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044A30-1A25-4B19-B3A8-2A07F08161D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2BE4C02-CE1E-4D65-B850-56D333FCD20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7DCCE8-0FD4-435C-A077-424D6418AFA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492AFCC-2D4B-4719-83AF-21E243913A5A}" type="datetime1">
              <a:rPr lang="fr-FR"/>
              <a:pPr lvl="0"/>
              <a:t>10/12/2019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F82E48-F47D-4A5A-BB78-024D38FF47F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DBE2CD-1AD4-43A8-A2C8-8C8B0C88C6F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47AC25D-5AF2-4E37-9CC8-71B6020EE96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599791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E37535-44FD-413B-8C79-1B81D7A6B90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3489D65-C9DA-4BB6-808D-7A63C186D5DD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DAD636-7AE9-4AF7-9596-7BFBE153DC4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33F4421-99A0-473C-9916-3413BA13EB42}" type="datetime1">
              <a:rPr lang="fr-FR"/>
              <a:pPr lvl="0"/>
              <a:t>10/12/2019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D7791B-3576-4795-8902-040DE58020D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B6E8B6-691C-43DA-82D4-B097CEB7B2B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262748C-9F21-43E2-9507-C6C24F855EE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3290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D2F7912-18CD-438B-9063-2E44906C4A8F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4C19F62-7D91-47F7-A383-88928B3AA777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1AA97B-A4A9-415D-A782-9ACEE00FB0F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20E99DF-D65C-49A2-8AD2-57CAA157F0FF}" type="datetime1">
              <a:rPr lang="fr-FR"/>
              <a:pPr lvl="0"/>
              <a:t>10/12/2019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85D8C6-FD18-45E5-BF19-29A46C2D87A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547D45-CC3A-46DE-B6A6-EAA9DDCFFAB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B1CBE02-7EE5-46A6-B85E-D1D6D532D1B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1965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F34EAE-CFA8-4645-B58A-5798671C900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73BEBD-AEBA-4A12-A4B5-A3D4F4EE1FFC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6AF937-AF51-404A-BB94-D99E230A95C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B86A1C7-8228-47A3-A0E0-496E31704549}" type="datetime1">
              <a:rPr lang="fr-FR"/>
              <a:pPr lvl="0"/>
              <a:t>10/12/2019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BDFE65-3FD7-46C7-B0E2-BE29A87A2BE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E0CE8D-7633-4F90-ACA2-D7611E2E184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5CB7034-4EC2-4F8F-8BDF-CC028D63FF7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880533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454858-F2D4-48FC-AA6D-9E3AE2286B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E2F8497-E7B5-41FE-B29D-F58748406C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42BC82-1C32-4409-8ADF-EC31BAEF5DA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25DB72A-F949-4DA3-8EDA-85F13854D8D4}" type="datetime1">
              <a:rPr lang="fr-FR"/>
              <a:pPr lvl="0"/>
              <a:t>10/12/2019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1D5821-0AE3-4A0C-88BC-C485BD64DC1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A1773D-941D-4A94-B644-FEDADABDF28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8EB4ED3-B59D-43D9-8B3D-EE01BA76C18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757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1CAA5D-1165-41B1-B9FB-49325BA7DD0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0B3E6D-9214-4C75-AE0B-17003784FDE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D83FC13-E009-41E2-88F9-85C6D3C838A5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0F5144C-9134-42C8-BA15-B762A0A07BA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1176C00-8F94-49A5-B3C9-A770B5E11E45}" type="datetime1">
              <a:rPr lang="fr-FR"/>
              <a:pPr lvl="0"/>
              <a:t>10/12/2019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70ADB4E-8443-4BB8-8228-F2CEB21FFB0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89FCF6E-B067-4ABA-9978-B87D2A384E5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078577A-F047-44F7-A8D6-68F1356B02B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9737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410ABD-DF2D-49E4-9224-4589759CE4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7AF1DDA-2CBC-418D-BBFD-7471F6F283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FB34C0B-E636-4FB5-B2C0-14640DE99DCD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EADEF69-BA81-4D24-A5AF-6904FC14F716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E6C4434-198C-4BB0-89A4-2A093A136C42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949FA86-0C77-4587-A05B-4865CAC872C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A298D04-BC3C-4E76-BF82-FACE3DCC0E91}" type="datetime1">
              <a:rPr lang="fr-FR"/>
              <a:pPr lvl="0"/>
              <a:t>10/12/2019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C9FD184-2253-4894-B49D-265F58CCFFA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A4834B1-DABA-4EFC-BBC0-FCF3487914A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7F52CCF-F900-41CF-84E8-52DA96AF0B3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618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49A847-DD61-41C6-9D87-6195F5F9C55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5A0F640-84CC-4C08-8BAE-073E9178E36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6003248-46F4-44FE-8C9B-1902B286AEDB}" type="datetime1">
              <a:rPr lang="fr-FR"/>
              <a:pPr lvl="0"/>
              <a:t>10/12/2019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0FA5AA3-EC3F-4E96-B611-A143F02D10C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FBC462A-CF9A-4302-9A60-E0BDF3695DF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08803CD-072D-4D09-B4F7-59F6A58EB66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2069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086377A-F28E-44D7-B24D-BCCDAB4F48E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60E7835-92C1-4FDA-AB61-F4406893644A}" type="datetime1">
              <a:rPr lang="fr-FR"/>
              <a:pPr lvl="0"/>
              <a:t>10/12/2019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DBE0656-89E9-4D44-B7F6-5E68CDCEA27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5CC0E4A-FCAD-464B-A42A-6FE030E5216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2B8CD8A-F874-43CF-8BEC-C6DE79EEA4B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0710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F885C1-BDAF-40A5-AF8F-2E2443A670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F97D47-2087-4B33-851A-057AE22C6B8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7C9550D-D68B-4680-8104-2335359DA85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8AA75F7-97A2-474D-A2FB-7ABD00763B5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82846DA-0670-4F8F-B853-C976B2376AFC}" type="datetime1">
              <a:rPr lang="fr-FR"/>
              <a:pPr lvl="0"/>
              <a:t>10/12/2019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76E7255-1E8A-448B-BDFF-D8A0AB45A13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FAB0035-11C7-486B-A85D-5B1F90B7684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6B966D-1358-4289-A662-3C4FC017085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2418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3FA46E-3AB7-48BA-A076-68985871C4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A1E1E0B-66F5-49CB-8634-B7EBC614B632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C156918-1BEF-4F53-A403-E0328CC6A7C6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E97B478-6DE5-4ACC-A274-0BE762CE251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BC83D6D-F747-47B1-BB18-D71399E8DB04}" type="datetime1">
              <a:rPr lang="fr-FR"/>
              <a:pPr lvl="0"/>
              <a:t>10/12/2019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C2DEEB2-29CC-4C79-95FE-B33F68F369E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75EC8CB-756C-4856-9C9E-67ED623EE1A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1DB2331-C7BF-4098-B5C6-997AEB8F80C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5434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A166CCE-AF15-42A0-945A-198C505668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9771A2A-CA61-4F57-B9AA-2D075D2B46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FAFB98-54D9-43F7-8226-A0FA2CE6535E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A04DA613-2AD8-4180-8DB3-130CAEA04580}" type="datetime1">
              <a:rPr lang="fr-FR"/>
              <a:pPr lvl="0"/>
              <a:t>10/12/2019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DD7BE1-64C9-4F90-9C21-47DD970AAD35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4CAEB3-E6C4-4680-B313-E0F5ABD9D32F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CBB3C757-69A0-47A4-B6C8-98BCC70C124C}" type="slidenum"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fr-FR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fr-FR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2">
            <a:extLst>
              <a:ext uri="{FF2B5EF4-FFF2-40B4-BE49-F238E27FC236}">
                <a16:creationId xmlns:a16="http://schemas.microsoft.com/office/drawing/2014/main" id="{110BD085-B6ED-4BA8-B80E-B0F6EFAF795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2774728"/>
            <a:ext cx="9144000" cy="4083271"/>
          </a:xfrm>
        </p:spPr>
        <p:txBody>
          <a:bodyPr anchorCtr="0"/>
          <a:lstStyle/>
          <a:p>
            <a:pPr lvl="0"/>
            <a:r>
              <a:rPr lang="fr-FR" sz="2800" b="1" u="sng">
                <a:solidFill>
                  <a:srgbClr val="FF0000"/>
                </a:solidFill>
              </a:rPr>
              <a:t>Plan du chapitre</a:t>
            </a:r>
          </a:p>
          <a:p>
            <a:pPr lvl="0" algn="l"/>
            <a:endParaRPr lang="fr-FR" sz="1400" b="1" u="sng">
              <a:solidFill>
                <a:srgbClr val="FF0000"/>
              </a:solidFill>
            </a:endParaRPr>
          </a:p>
          <a:p>
            <a:pPr marL="514350" lvl="0" indent="-514350" algn="l">
              <a:buFont typeface="Calibri Light"/>
              <a:buAutoNum type="romanUcPeriod"/>
            </a:pPr>
            <a:r>
              <a:rPr lang="fr-FR" b="1" u="sng">
                <a:solidFill>
                  <a:srgbClr val="4472C4"/>
                </a:solidFill>
              </a:rPr>
              <a:t>Notion de fraction</a:t>
            </a:r>
          </a:p>
          <a:p>
            <a:pPr marL="800100" lvl="1" indent="-342900">
              <a:buFont typeface="Calibri Light"/>
              <a:buAutoNum type="arabicPeriod"/>
            </a:pPr>
            <a:r>
              <a:rPr lang="fr-FR" sz="2000" b="1" i="1"/>
              <a:t>Définitions</a:t>
            </a:r>
          </a:p>
          <a:p>
            <a:pPr marL="800100" lvl="1" indent="-342900">
              <a:buFont typeface="Calibri Light"/>
              <a:buAutoNum type="arabicPeriod"/>
            </a:pPr>
            <a:r>
              <a:rPr lang="fr-FR" sz="2000" b="1" i="1"/>
              <a:t>Fraction et partage équitable</a:t>
            </a:r>
          </a:p>
          <a:p>
            <a:pPr marL="800100" lvl="1" indent="-342900">
              <a:buFont typeface="Calibri Light"/>
              <a:buAutoNum type="arabicPeriod"/>
            </a:pPr>
            <a:r>
              <a:rPr lang="fr-FR" sz="2000" b="1" i="1"/>
              <a:t>Simplification et comparaison de fractions</a:t>
            </a:r>
          </a:p>
          <a:p>
            <a:pPr marL="457200" lvl="1" indent="0">
              <a:buNone/>
            </a:pPr>
            <a:endParaRPr lang="fr-FR" sz="2000" b="1" i="1"/>
          </a:p>
          <a:p>
            <a:pPr marL="514350" lvl="0" indent="-514350" algn="l">
              <a:buFont typeface="Calibri Light"/>
              <a:buAutoNum type="romanUcPeriod"/>
            </a:pPr>
            <a:r>
              <a:rPr lang="fr-FR" b="1" u="sng">
                <a:solidFill>
                  <a:srgbClr val="4472C4"/>
                </a:solidFill>
              </a:rPr>
              <a:t>Opérations avec les fractions</a:t>
            </a:r>
          </a:p>
          <a:p>
            <a:pPr marL="914400" lvl="1" indent="-457200">
              <a:buFont typeface="Calibri Light"/>
              <a:buAutoNum type="arabicPeriod"/>
            </a:pPr>
            <a:r>
              <a:rPr lang="fr-FR" sz="2000" b="1" i="1"/>
              <a:t>Addition de fractions de même dénominateur</a:t>
            </a:r>
          </a:p>
          <a:p>
            <a:pPr marL="914400" lvl="1" indent="-457200">
              <a:buFont typeface="Calibri Light"/>
              <a:buAutoNum type="arabicPeriod"/>
            </a:pPr>
            <a:r>
              <a:rPr lang="fr-FR" sz="2000" b="1" i="1"/>
              <a:t>Multiplication d’une fraction par un nombre entier.</a:t>
            </a:r>
          </a:p>
          <a:p>
            <a:pPr lvl="0" algn="l"/>
            <a:endParaRPr lang="fr-FR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83EDDEBD-A5BA-4225-BF2E-2E47B5BB1C2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rot="20673096">
            <a:off x="1271749" y="791294"/>
            <a:ext cx="9144000" cy="1384355"/>
          </a:xfrm>
        </p:spPr>
        <p:txBody>
          <a:bodyPr/>
          <a:lstStyle/>
          <a:p>
            <a:pPr lvl="0"/>
            <a:r>
              <a:rPr lang="fr-FR" sz="4300" u="sng">
                <a:solidFill>
                  <a:srgbClr val="4472C4"/>
                </a:solidFill>
              </a:rPr>
              <a:t>Chapitre 3</a:t>
            </a:r>
            <a:r>
              <a:rPr lang="fr-FR" sz="4300">
                <a:solidFill>
                  <a:srgbClr val="4472C4"/>
                </a:solidFill>
              </a:rPr>
              <a:t> : Nombres en écriture fractionnaire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155C72-E74F-4F22-9EA3-22634AA0E00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fr-FR" b="1" i="1"/>
              <a:t>3/ Simplification et comparaison de fractions</a:t>
            </a:r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8BE5F0AE-DF50-4E84-B81B-962DEEF5CC36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494672" y="1690689"/>
                <a:ext cx="11182663" cy="5167310"/>
              </a:xfrm>
            </p:spPr>
            <p:txBody>
              <a:bodyPr/>
              <a:lstStyle/>
              <a:p>
                <a:pPr marL="0" lvl="0" indent="0">
                  <a:buNone/>
                </a:pPr>
                <a:r>
                  <a:rPr lang="fr-FR" b="1" u="sng"/>
                  <a:t>Propriété</a:t>
                </a:r>
                <a:r>
                  <a:rPr lang="fr-FR" b="1"/>
                  <a:t> </a:t>
                </a:r>
                <a:r>
                  <a:rPr lang="fr-FR"/>
                  <a:t>: Deux fractions sont égales si elles respectent </a:t>
                </a:r>
                <a:r>
                  <a:rPr lang="fr-FR" b="1"/>
                  <a:t>les règles d’un tableau de proportionnalité</a:t>
                </a:r>
                <a:r>
                  <a:rPr lang="fr-FR"/>
                  <a:t>.</a:t>
                </a:r>
              </a:p>
              <a:p>
                <a:pPr marL="0" lvl="0" indent="0">
                  <a:buNone/>
                </a:pPr>
                <a:r>
                  <a:rPr lang="fr-FR"/>
                  <a:t>Soient a, b, c et d quatre nombres entiers </a:t>
                </a:r>
                <a:r>
                  <a:rPr lang="fr-FR" b="1"/>
                  <a:t>non nuls</a:t>
                </a:r>
                <a:r>
                  <a:rPr lang="fr-FR"/>
                  <a:t>. On a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1">
                            <a:latin typeface="Cambria Math" panose="02040503050406030204" pitchFamily="18" charset="0"/>
                          </a:rPr>
                          <m:t>𝐚</m:t>
                        </m:r>
                      </m:num>
                      <m:den>
                        <m:r>
                          <a:rPr lang="fr-FR" b="1">
                            <a:latin typeface="Cambria Math" panose="02040503050406030204" pitchFamily="18" charset="0"/>
                          </a:rPr>
                          <m:t>𝐛</m:t>
                        </m:r>
                      </m:den>
                    </m:f>
                    <m:r>
                      <a:rPr lang="fr-FR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1">
                            <a:latin typeface="Cambria Math" panose="02040503050406030204" pitchFamily="18" charset="0"/>
                          </a:rPr>
                          <m:t>𝐜</m:t>
                        </m:r>
                      </m:num>
                      <m:den>
                        <m:r>
                          <a:rPr lang="fr-FR" b="1">
                            <a:latin typeface="Cambria Math" panose="02040503050406030204" pitchFamily="18" charset="0"/>
                          </a:rPr>
                          <m:t>𝐝</m:t>
                        </m:r>
                      </m:den>
                    </m:f>
                  </m:oMath>
                </a14:m>
                <a:r>
                  <a:rPr lang="fr-FR" b="1"/>
                  <a:t>  </a:t>
                </a:r>
                <a:r>
                  <a:rPr lang="fr-FR"/>
                  <a:t>si et seulement si </a:t>
                </a:r>
                <a:r>
                  <a:rPr lang="fr-FR" b="1">
                    <a:solidFill>
                      <a:srgbClr val="FF0000"/>
                    </a:solidFill>
                  </a:rPr>
                  <a:t>a x d = c x b</a:t>
                </a:r>
                <a:r>
                  <a:rPr lang="fr-FR"/>
                  <a:t>.</a:t>
                </a:r>
              </a:p>
              <a:p>
                <a:pPr marL="0" lvl="0" indent="0">
                  <a:buNone/>
                </a:pPr>
                <a:endParaRPr lang="fr-FR"/>
              </a:p>
              <a:p>
                <a:pPr marL="0" lvl="0" indent="0">
                  <a:buNone/>
                </a:pPr>
                <a:r>
                  <a:rPr lang="fr-FR" b="1" u="sng"/>
                  <a:t>Preuve</a:t>
                </a:r>
                <a:r>
                  <a:rPr lang="fr-FR" b="1"/>
                  <a:t> :</a:t>
                </a:r>
              </a:p>
              <a:p>
                <a:pPr marL="0" lvl="0" indent="0">
                  <a:buNone/>
                </a:pPr>
                <a:endParaRPr lang="fr-FR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8BE5F0AE-DF50-4E84-B81B-962DEEF5CC36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4672" y="1690689"/>
                <a:ext cx="11182663" cy="5167310"/>
              </a:xfrm>
              <a:blipFill>
                <a:blip r:embed="rId2"/>
                <a:stretch>
                  <a:fillRect l="-1090" t="-18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au 5">
            <a:extLst>
              <a:ext uri="{FF2B5EF4-FFF2-40B4-BE49-F238E27FC236}">
                <a16:creationId xmlns:a16="http://schemas.microsoft.com/office/drawing/2014/main" id="{D17B8D96-4583-4C5B-B06E-16B1760D52C2}"/>
              </a:ext>
            </a:extLst>
          </p:cNvPr>
          <p:cNvGraphicFramePr>
            <a:graphicFrameLocks noGrp="1"/>
          </p:cNvGraphicFramePr>
          <p:nvPr/>
        </p:nvGraphicFramePr>
        <p:xfrm>
          <a:off x="2743200" y="3839803"/>
          <a:ext cx="5741232" cy="1144206"/>
        </p:xfrm>
        <a:graphic>
          <a:graphicData uri="http://schemas.openxmlformats.org/drawingml/2006/table">
            <a:tbl>
              <a:tblPr firstRow="1" firstCol="1" lastRow="1" lastCol="1" bandRow="1" bandCol="1">
                <a:effectLst/>
                <a:tableStyleId>{5C22544A-7EE6-4342-B048-85BDC9FD1C3A}</a:tableStyleId>
              </a:tblPr>
              <a:tblGrid>
                <a:gridCol w="3599892">
                  <a:extLst>
                    <a:ext uri="{9D8B030D-6E8A-4147-A177-3AD203B41FA5}">
                      <a16:colId xmlns:a16="http://schemas.microsoft.com/office/drawing/2014/main" val="2248456545"/>
                    </a:ext>
                  </a:extLst>
                </a:gridCol>
                <a:gridCol w="1070670">
                  <a:extLst>
                    <a:ext uri="{9D8B030D-6E8A-4147-A177-3AD203B41FA5}">
                      <a16:colId xmlns:a16="http://schemas.microsoft.com/office/drawing/2014/main" val="1790859670"/>
                    </a:ext>
                  </a:extLst>
                </a:gridCol>
                <a:gridCol w="1070670">
                  <a:extLst>
                    <a:ext uri="{9D8B030D-6E8A-4147-A177-3AD203B41FA5}">
                      <a16:colId xmlns:a16="http://schemas.microsoft.com/office/drawing/2014/main" val="3887762169"/>
                    </a:ext>
                  </a:extLst>
                </a:gridCol>
              </a:tblGrid>
              <a:tr h="572103">
                <a:tc>
                  <a:txBody>
                    <a:bodyPr/>
                    <a:lstStyle/>
                    <a:p>
                      <a:pPr marL="50804" marR="50804" lvl="0" algn="ctr"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4472C4"/>
                          </a:solidFill>
                        </a:rPr>
                        <a:t>Numérateur</a:t>
                      </a:r>
                      <a:endParaRPr lang="fr-FR" sz="2800">
                        <a:solidFill>
                          <a:srgbClr val="4472C4"/>
                        </a:solidFill>
                        <a:latin typeface="Arial" pitchFamily="34"/>
                        <a:ea typeface="Arial" pitchFamily="34"/>
                      </a:endParaRPr>
                    </a:p>
                  </a:txBody>
                  <a:tcPr marL="0" marR="0" marT="0" marB="0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4472C4"/>
                          </a:solidFill>
                        </a:rPr>
                        <a:t>a</a:t>
                      </a:r>
                      <a:endParaRPr lang="fr-FR" sz="2800">
                        <a:solidFill>
                          <a:srgbClr val="4472C4"/>
                        </a:solidFill>
                        <a:latin typeface="Arial" pitchFamily="34"/>
                        <a:ea typeface="Arial" pitchFamily="34"/>
                      </a:endParaRPr>
                    </a:p>
                  </a:txBody>
                  <a:tcPr marL="0" marR="0" marT="0" marB="0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69210" marR="69210" lvl="0" algn="ctr">
                        <a:spcBef>
                          <a:spcPts val="11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4472C4"/>
                          </a:solidFill>
                        </a:rPr>
                        <a:t>c</a:t>
                      </a:r>
                      <a:endParaRPr lang="fr-FR" sz="2800">
                        <a:solidFill>
                          <a:srgbClr val="4472C4"/>
                        </a:solidFill>
                        <a:latin typeface="Arial" pitchFamily="34"/>
                        <a:ea typeface="Arial" pitchFamily="34"/>
                      </a:endParaRPr>
                    </a:p>
                  </a:txBody>
                  <a:tcPr marL="0" marR="0" marT="0" marB="0"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9768761"/>
                  </a:ext>
                </a:extLst>
              </a:tr>
              <a:tr h="572103">
                <a:tc>
                  <a:txBody>
                    <a:bodyPr/>
                    <a:lstStyle/>
                    <a:p>
                      <a:pPr marL="50804" marR="50804" lvl="0" algn="ctr"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4472C4"/>
                          </a:solidFill>
                        </a:rPr>
                        <a:t>Dénominateur</a:t>
                      </a:r>
                      <a:endParaRPr lang="fr-FR" sz="2800">
                        <a:solidFill>
                          <a:srgbClr val="4472C4"/>
                        </a:solidFill>
                        <a:latin typeface="Arial" pitchFamily="34"/>
                        <a:ea typeface="Arial" pitchFamily="34"/>
                      </a:endParaRPr>
                    </a:p>
                  </a:txBody>
                  <a:tcPr marL="0" marR="0" marT="0" marB="0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69210" marR="69210" lvl="0" algn="ctr">
                        <a:spcBef>
                          <a:spcPts val="19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4472C4"/>
                          </a:solidFill>
                        </a:rPr>
                        <a:t>b</a:t>
                      </a:r>
                      <a:endParaRPr lang="fr-FR" sz="2800">
                        <a:solidFill>
                          <a:srgbClr val="4472C4"/>
                        </a:solidFill>
                        <a:latin typeface="Arial" pitchFamily="34"/>
                        <a:ea typeface="Arial" pitchFamily="34"/>
                      </a:endParaRPr>
                    </a:p>
                  </a:txBody>
                  <a:tcPr marL="0" marR="0" marT="0" marB="0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69210" marR="69210" lvl="0" algn="ctr">
                        <a:spcBef>
                          <a:spcPts val="11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4472C4"/>
                          </a:solidFill>
                        </a:rPr>
                        <a:t>d</a:t>
                      </a:r>
                      <a:endParaRPr lang="fr-FR" sz="2800">
                        <a:solidFill>
                          <a:srgbClr val="4472C4"/>
                        </a:solidFill>
                        <a:latin typeface="Arial" pitchFamily="34"/>
                        <a:ea typeface="Arial" pitchFamily="34"/>
                      </a:endParaRPr>
                    </a:p>
                  </a:txBody>
                  <a:tcPr marL="0" marR="0" marT="0" marB="0"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820337"/>
                  </a:ext>
                </a:extLst>
              </a:tr>
            </a:tbl>
          </a:graphicData>
        </a:graphic>
      </p:graphicFrame>
      <p:pic>
        <p:nvPicPr>
          <p:cNvPr id="5" name="Image 7">
            <a:extLst>
              <a:ext uri="{FF2B5EF4-FFF2-40B4-BE49-F238E27FC236}">
                <a16:creationId xmlns:a16="http://schemas.microsoft.com/office/drawing/2014/main" id="{97763CD1-1E36-49A0-ABB7-1199E4EBC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669" y="4118183"/>
            <a:ext cx="739228" cy="587465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3B62D7-86C8-4E86-890D-1E0B65AAB53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fr-FR" b="1" i="1"/>
              <a:t>3/ Simplification et comparaison de fractions</a:t>
            </a:r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8919A1F1-DD25-46D1-A3A0-76E156831C19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344774" y="1394085"/>
                <a:ext cx="11587395" cy="5463914"/>
              </a:xfrm>
            </p:spPr>
            <p:txBody>
              <a:bodyPr/>
              <a:lstStyle/>
              <a:p>
                <a:pPr marL="0" lvl="0" indent="0">
                  <a:buNone/>
                </a:pPr>
                <a:r>
                  <a:rPr lang="fr-FR" b="1" u="sng"/>
                  <a:t>Exemple 1</a:t>
                </a:r>
                <a:r>
                  <a:rPr lang="fr-FR" b="1"/>
                  <a:t> :</a:t>
                </a:r>
              </a:p>
              <a:p>
                <a:pPr marL="0" lvl="0" indent="0">
                  <a:buNone/>
                </a:pPr>
                <a:r>
                  <a:rPr lang="fr-FR"/>
                  <a:t>Les fractions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fr-FR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fr-FR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/>
                  <a:t>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>
                            <a:latin typeface="Cambria Math" panose="02040503050406030204" pitchFamily="18" charset="0"/>
                          </a:rPr>
                          <m:t>15</m:t>
                        </m:r>
                      </m:num>
                      <m:den>
                        <m:r>
                          <a:rPr lang="fr-FR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fr-FR"/>
                  <a:t> sont-elles égales ?</a:t>
                </a:r>
              </a:p>
              <a:p>
                <a:pPr marL="0" lvl="0" indent="0">
                  <a:buNone/>
                </a:pPr>
                <a:endParaRPr lang="fr-FR"/>
              </a:p>
              <a:p>
                <a:pPr marL="0" lvl="0" indent="0">
                  <a:buNone/>
                </a:pPr>
                <a:endParaRPr lang="fr-FR"/>
              </a:p>
              <a:p>
                <a:pPr marL="0" lvl="0" indent="0">
                  <a:buNone/>
                </a:pPr>
                <a:endParaRPr lang="fr-FR"/>
              </a:p>
              <a:p>
                <a:pPr marL="0" lvl="0" indent="0">
                  <a:buNone/>
                </a:pPr>
                <a:endParaRPr lang="fr-FR"/>
              </a:p>
              <a:p>
                <a:pPr marL="0" lvl="0" indent="0">
                  <a:buNone/>
                </a:pPr>
                <a:r>
                  <a:rPr lang="fr-FR"/>
                  <a:t>On a 5 X 9 = 45 et 15 X 3 = 45. Les deux fractions sont bien égales.</a:t>
                </a:r>
              </a:p>
              <a:p>
                <a:pPr marL="0" lvl="0" indent="0">
                  <a:buNone/>
                </a:pPr>
                <a:endParaRPr lang="fr-FR"/>
              </a:p>
              <a:p>
                <a:pPr marL="0" lvl="0" indent="0">
                  <a:buNone/>
                </a:pPr>
                <a:r>
                  <a:rPr lang="fr-FR" b="1" u="sng"/>
                  <a:t>Note</a:t>
                </a:r>
                <a:r>
                  <a:rPr lang="fr-FR"/>
                  <a:t> : Toutes les propriétés d’un </a:t>
                </a:r>
                <a:r>
                  <a:rPr lang="fr-FR" b="1"/>
                  <a:t>tableau de proportionnalité </a:t>
                </a:r>
                <a:r>
                  <a:rPr lang="fr-FR"/>
                  <a:t>peuvent être exploitées !</a:t>
                </a:r>
              </a:p>
              <a:p>
                <a:pPr marL="0" lvl="0" indent="0">
                  <a:buNone/>
                </a:pPr>
                <a:endParaRPr lang="fr-FR"/>
              </a:p>
              <a:p>
                <a:pPr marL="0" lvl="0" indent="0">
                  <a:buNone/>
                </a:pPr>
                <a:endParaRPr lang="fr-FR"/>
              </a:p>
              <a:p>
                <a:pPr marL="0" lvl="0" indent="0">
                  <a:buNone/>
                </a:pPr>
                <a:endParaRPr lang="fr-FR"/>
              </a:p>
              <a:p>
                <a:pPr marL="0" lvl="0" indent="0">
                  <a:buNone/>
                </a:pPr>
                <a:endParaRPr lang="fr-FR"/>
              </a:p>
              <a:p>
                <a:pPr marL="0" lvl="0" indent="0">
                  <a:buNone/>
                </a:pPr>
                <a:endParaRPr lang="fr-FR"/>
              </a:p>
              <a:p>
                <a:pPr marL="0" lvl="0" indent="0">
                  <a:buNone/>
                </a:pPr>
                <a:endParaRPr lang="fr-FR"/>
              </a:p>
              <a:p>
                <a:pPr marL="0" lvl="0" indent="0">
                  <a:buNone/>
                </a:pPr>
                <a:endParaRPr lang="fr-FR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8919A1F1-DD25-46D1-A3A0-76E156831C19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774" y="1394085"/>
                <a:ext cx="11587395" cy="5463914"/>
              </a:xfrm>
              <a:blipFill>
                <a:blip r:embed="rId2"/>
                <a:stretch>
                  <a:fillRect l="-1105" t="-189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9487323E-819B-43DF-8A1D-F105D79FD4E3}"/>
              </a:ext>
            </a:extLst>
          </p:cNvPr>
          <p:cNvGraphicFramePr>
            <a:graphicFrameLocks noGrp="1"/>
          </p:cNvGraphicFramePr>
          <p:nvPr/>
        </p:nvGraphicFramePr>
        <p:xfrm>
          <a:off x="2728212" y="2713216"/>
          <a:ext cx="6310858" cy="1349124"/>
        </p:xfrm>
        <a:graphic>
          <a:graphicData uri="http://schemas.openxmlformats.org/drawingml/2006/table">
            <a:tbl>
              <a:tblPr firstRow="1" firstCol="1" lastRow="1" lastCol="1" bandRow="1" bandCol="1">
                <a:effectLst/>
                <a:tableStyleId>{5C22544A-7EE6-4342-B048-85BDC9FD1C3A}</a:tableStyleId>
              </a:tblPr>
              <a:tblGrid>
                <a:gridCol w="3221504">
                  <a:extLst>
                    <a:ext uri="{9D8B030D-6E8A-4147-A177-3AD203B41FA5}">
                      <a16:colId xmlns:a16="http://schemas.microsoft.com/office/drawing/2014/main" val="4028043675"/>
                    </a:ext>
                  </a:extLst>
                </a:gridCol>
                <a:gridCol w="1544677">
                  <a:extLst>
                    <a:ext uri="{9D8B030D-6E8A-4147-A177-3AD203B41FA5}">
                      <a16:colId xmlns:a16="http://schemas.microsoft.com/office/drawing/2014/main" val="3851559670"/>
                    </a:ext>
                  </a:extLst>
                </a:gridCol>
                <a:gridCol w="1544677">
                  <a:extLst>
                    <a:ext uri="{9D8B030D-6E8A-4147-A177-3AD203B41FA5}">
                      <a16:colId xmlns:a16="http://schemas.microsoft.com/office/drawing/2014/main" val="659651698"/>
                    </a:ext>
                  </a:extLst>
                </a:gridCol>
              </a:tblGrid>
              <a:tr h="674562">
                <a:tc>
                  <a:txBody>
                    <a:bodyPr/>
                    <a:lstStyle/>
                    <a:p>
                      <a:pPr marL="280035" marR="280035" lvl="0" algn="ctr">
                        <a:spcBef>
                          <a:spcPts val="725"/>
                        </a:spcBef>
                        <a:spcAft>
                          <a:spcPts val="0"/>
                        </a:spcAft>
                      </a:pPr>
                      <a:r>
                        <a:rPr lang="fr-FR" sz="2800">
                          <a:solidFill>
                            <a:srgbClr val="4472C4"/>
                          </a:solidFill>
                        </a:rPr>
                        <a:t>Numérateur</a:t>
                      </a:r>
                      <a:endParaRPr lang="fr-FR" sz="2800">
                        <a:solidFill>
                          <a:srgbClr val="4472C4"/>
                        </a:solidFill>
                        <a:latin typeface="Arial" pitchFamily="34"/>
                        <a:ea typeface="Arial" pitchFamily="34"/>
                      </a:endParaRPr>
                    </a:p>
                  </a:txBody>
                  <a:tcPr marL="0" marR="0" marT="0" marB="0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72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4472C4"/>
                          </a:solidFill>
                        </a:rPr>
                        <a:t>5</a:t>
                      </a:r>
                      <a:endParaRPr lang="fr-FR" sz="2800">
                        <a:solidFill>
                          <a:srgbClr val="4472C4"/>
                        </a:solidFill>
                        <a:latin typeface="Arial" pitchFamily="34"/>
                        <a:ea typeface="Arial" pitchFamily="34"/>
                      </a:endParaRPr>
                    </a:p>
                  </a:txBody>
                  <a:tcPr marL="0" marR="0" marT="0" marB="0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72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4472C4"/>
                          </a:solidFill>
                        </a:rPr>
                        <a:t>15</a:t>
                      </a:r>
                      <a:endParaRPr lang="fr-FR" sz="2800">
                        <a:solidFill>
                          <a:srgbClr val="4472C4"/>
                        </a:solidFill>
                        <a:latin typeface="Arial" pitchFamily="34"/>
                        <a:ea typeface="Arial" pitchFamily="34"/>
                      </a:endParaRPr>
                    </a:p>
                  </a:txBody>
                  <a:tcPr marL="0" marR="0" marT="0" marB="0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4045480"/>
                  </a:ext>
                </a:extLst>
              </a:tr>
              <a:tr h="674562">
                <a:tc>
                  <a:txBody>
                    <a:bodyPr/>
                    <a:lstStyle/>
                    <a:p>
                      <a:pPr marL="280035" marR="280035" lvl="0" algn="ctr">
                        <a:spcBef>
                          <a:spcPts val="72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4472C4"/>
                          </a:solidFill>
                        </a:rPr>
                        <a:t>Dénominateur</a:t>
                      </a:r>
                      <a:endParaRPr lang="fr-FR" sz="2800">
                        <a:solidFill>
                          <a:srgbClr val="4472C4"/>
                        </a:solidFill>
                        <a:latin typeface="Arial" pitchFamily="34"/>
                        <a:ea typeface="Arial" pitchFamily="34"/>
                      </a:endParaRPr>
                    </a:p>
                  </a:txBody>
                  <a:tcPr marL="0" marR="0" marT="0" marB="0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375288" marR="375288" lvl="0" algn="ctr">
                        <a:spcBef>
                          <a:spcPts val="72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4472C4"/>
                          </a:solidFill>
                        </a:rPr>
                        <a:t>3</a:t>
                      </a:r>
                      <a:endParaRPr lang="fr-FR" sz="2800">
                        <a:solidFill>
                          <a:srgbClr val="4472C4"/>
                        </a:solidFill>
                        <a:latin typeface="Arial" pitchFamily="34"/>
                        <a:ea typeface="Arial" pitchFamily="34"/>
                      </a:endParaRPr>
                    </a:p>
                  </a:txBody>
                  <a:tcPr marL="0" marR="0" marT="0" marB="0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R="135888" lvl="0" algn="ctr">
                        <a:spcBef>
                          <a:spcPts val="63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4472C4"/>
                          </a:solidFill>
                        </a:rPr>
                        <a:t>9</a:t>
                      </a:r>
                      <a:endParaRPr lang="fr-FR" sz="2800">
                        <a:solidFill>
                          <a:srgbClr val="4472C4"/>
                        </a:solidFill>
                        <a:latin typeface="Arial" pitchFamily="34"/>
                        <a:ea typeface="Arial" pitchFamily="34"/>
                      </a:endParaRPr>
                    </a:p>
                  </a:txBody>
                  <a:tcPr marL="0" marR="0" marT="0" marB="0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773364"/>
                  </a:ext>
                </a:extLst>
              </a:tr>
            </a:tbl>
          </a:graphicData>
        </a:graphic>
      </p:graphicFrame>
      <p:pic>
        <p:nvPicPr>
          <p:cNvPr id="5" name="Image 7">
            <a:extLst>
              <a:ext uri="{FF2B5EF4-FFF2-40B4-BE49-F238E27FC236}">
                <a16:creationId xmlns:a16="http://schemas.microsoft.com/office/drawing/2014/main" id="{10EEFC3A-4132-466C-B90A-7F259D0E7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0626" y="3094046"/>
            <a:ext cx="739228" cy="587465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C74DAA-B83C-454F-BA44-19D6C3F76E6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fr-FR" b="1" i="1"/>
              <a:t>3/ Simplification et comparaison de fractions</a:t>
            </a:r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9EA66A4E-E4D6-49DF-BF48-78D79C383E67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344774" y="1573965"/>
                <a:ext cx="11587395" cy="5284034"/>
              </a:xfrm>
            </p:spPr>
            <p:txBody>
              <a:bodyPr/>
              <a:lstStyle/>
              <a:p>
                <a:pPr marL="0" lvl="0" indent="0">
                  <a:buNone/>
                </a:pPr>
                <a:r>
                  <a:rPr lang="fr-FR" b="1" u="sng"/>
                  <a:t>Exemple 2</a:t>
                </a:r>
                <a:r>
                  <a:rPr lang="fr-FR" b="1"/>
                  <a:t> :</a:t>
                </a:r>
              </a:p>
              <a:p>
                <a:pPr marL="0" lvl="0" indent="0">
                  <a:buNone/>
                </a:pPr>
                <a:r>
                  <a:rPr lang="fr-FR"/>
                  <a:t>Les fractions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fr-FR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fr-FR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/>
                  <a:t>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fr-FR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</m:oMath>
                </a14:m>
                <a:r>
                  <a:rPr lang="fr-FR"/>
                  <a:t> sont-elles égales ?</a:t>
                </a:r>
              </a:p>
              <a:p>
                <a:pPr marL="0" lvl="0" indent="0">
                  <a:buNone/>
                </a:pPr>
                <a:endParaRPr lang="fr-FR"/>
              </a:p>
              <a:p>
                <a:pPr marL="0" lvl="0" indent="0">
                  <a:buNone/>
                </a:pPr>
                <a:endParaRPr lang="fr-FR"/>
              </a:p>
              <a:p>
                <a:pPr marL="0" lvl="0" indent="0">
                  <a:buNone/>
                </a:pPr>
                <a:endParaRPr lang="fr-FR"/>
              </a:p>
              <a:p>
                <a:pPr marL="0" lvl="0" indent="0">
                  <a:buNone/>
                </a:pPr>
                <a:endParaRPr lang="fr-FR"/>
              </a:p>
              <a:p>
                <a:pPr marL="0" lvl="0" indent="0">
                  <a:buNone/>
                </a:pPr>
                <a:r>
                  <a:rPr lang="fr-FR"/>
                  <a:t>On a 16 X 4 = 64 et 9 X 10 = 90. Les deux fractions sont donc </a:t>
                </a:r>
                <a:r>
                  <a:rPr lang="fr-FR" b="1"/>
                  <a:t>différentes</a:t>
                </a:r>
                <a:r>
                  <a:rPr lang="fr-FR"/>
                  <a:t>.</a:t>
                </a:r>
              </a:p>
              <a:p>
                <a:pPr marL="0" lvl="0" indent="0">
                  <a:buNone/>
                </a:pPr>
                <a:endParaRPr lang="fr-FR"/>
              </a:p>
              <a:p>
                <a:pPr marL="0" lvl="0" indent="0">
                  <a:buNone/>
                </a:pPr>
                <a:r>
                  <a:rPr lang="fr-FR" b="1" u="sng"/>
                  <a:t>Remarque</a:t>
                </a:r>
                <a:r>
                  <a:rPr lang="fr-FR"/>
                  <a:t> : On aurait aussi pu vérifier que 10 X 9 : 4 n’est pas égal à 16.</a:t>
                </a:r>
              </a:p>
              <a:p>
                <a:pPr marL="0" lvl="0" indent="0">
                  <a:buNone/>
                </a:pPr>
                <a:endParaRPr lang="fr-FR"/>
              </a:p>
              <a:p>
                <a:pPr marL="0" lvl="0" indent="0">
                  <a:buNone/>
                </a:pPr>
                <a:endParaRPr lang="fr-FR"/>
              </a:p>
              <a:p>
                <a:pPr marL="0" lvl="0" indent="0">
                  <a:buNone/>
                </a:pPr>
                <a:endParaRPr lang="fr-FR"/>
              </a:p>
              <a:p>
                <a:pPr marL="0" lvl="0" indent="0">
                  <a:buNone/>
                </a:pPr>
                <a:endParaRPr lang="fr-FR"/>
              </a:p>
              <a:p>
                <a:pPr marL="0" lvl="0" indent="0">
                  <a:buNone/>
                </a:pPr>
                <a:endParaRPr lang="fr-FR"/>
              </a:p>
              <a:p>
                <a:pPr marL="0" lvl="0" indent="0">
                  <a:buNone/>
                </a:pPr>
                <a:endParaRPr lang="fr-FR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9EA66A4E-E4D6-49DF-BF48-78D79C383E67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774" y="1573965"/>
                <a:ext cx="11587395" cy="5284034"/>
              </a:xfrm>
              <a:blipFill>
                <a:blip r:embed="rId2"/>
                <a:stretch>
                  <a:fillRect l="-1105" t="-184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208238B6-8D5C-4DBD-AC77-C2DF7B4788B5}"/>
              </a:ext>
            </a:extLst>
          </p:cNvPr>
          <p:cNvGraphicFramePr>
            <a:graphicFrameLocks noGrp="1"/>
          </p:cNvGraphicFramePr>
          <p:nvPr/>
        </p:nvGraphicFramePr>
        <p:xfrm>
          <a:off x="2728212" y="3006949"/>
          <a:ext cx="6310858" cy="1349124"/>
        </p:xfrm>
        <a:graphic>
          <a:graphicData uri="http://schemas.openxmlformats.org/drawingml/2006/table">
            <a:tbl>
              <a:tblPr firstRow="1" firstCol="1" lastRow="1" lastCol="1" bandRow="1" bandCol="1">
                <a:effectLst/>
                <a:tableStyleId>{5C22544A-7EE6-4342-B048-85BDC9FD1C3A}</a:tableStyleId>
              </a:tblPr>
              <a:tblGrid>
                <a:gridCol w="3221504">
                  <a:extLst>
                    <a:ext uri="{9D8B030D-6E8A-4147-A177-3AD203B41FA5}">
                      <a16:colId xmlns:a16="http://schemas.microsoft.com/office/drawing/2014/main" val="618133873"/>
                    </a:ext>
                  </a:extLst>
                </a:gridCol>
                <a:gridCol w="1544677">
                  <a:extLst>
                    <a:ext uri="{9D8B030D-6E8A-4147-A177-3AD203B41FA5}">
                      <a16:colId xmlns:a16="http://schemas.microsoft.com/office/drawing/2014/main" val="3530596592"/>
                    </a:ext>
                  </a:extLst>
                </a:gridCol>
                <a:gridCol w="1544677">
                  <a:extLst>
                    <a:ext uri="{9D8B030D-6E8A-4147-A177-3AD203B41FA5}">
                      <a16:colId xmlns:a16="http://schemas.microsoft.com/office/drawing/2014/main" val="4234287827"/>
                    </a:ext>
                  </a:extLst>
                </a:gridCol>
              </a:tblGrid>
              <a:tr h="674562">
                <a:tc>
                  <a:txBody>
                    <a:bodyPr/>
                    <a:lstStyle/>
                    <a:p>
                      <a:pPr marL="280035" marR="280035" lvl="0" algn="ctr">
                        <a:spcBef>
                          <a:spcPts val="725"/>
                        </a:spcBef>
                        <a:spcAft>
                          <a:spcPts val="0"/>
                        </a:spcAft>
                      </a:pPr>
                      <a:r>
                        <a:rPr lang="fr-FR" sz="2800">
                          <a:solidFill>
                            <a:srgbClr val="4472C4"/>
                          </a:solidFill>
                        </a:rPr>
                        <a:t>Numérateur</a:t>
                      </a:r>
                      <a:endParaRPr lang="fr-FR" sz="2800">
                        <a:solidFill>
                          <a:srgbClr val="4472C4"/>
                        </a:solidFill>
                        <a:latin typeface="Arial" pitchFamily="34"/>
                        <a:ea typeface="Arial" pitchFamily="34"/>
                      </a:endParaRPr>
                    </a:p>
                  </a:txBody>
                  <a:tcPr marL="0" marR="0" marT="0" marB="0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72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4472C4"/>
                          </a:solidFill>
                        </a:rPr>
                        <a:t>4</a:t>
                      </a:r>
                      <a:endParaRPr lang="fr-FR" sz="2800">
                        <a:solidFill>
                          <a:srgbClr val="4472C4"/>
                        </a:solidFill>
                        <a:latin typeface="Arial" pitchFamily="34"/>
                        <a:ea typeface="Arial" pitchFamily="34"/>
                      </a:endParaRPr>
                    </a:p>
                  </a:txBody>
                  <a:tcPr marL="0" marR="0" marT="0" marB="0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72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4472C4"/>
                          </a:solidFill>
                        </a:rPr>
                        <a:t>9</a:t>
                      </a:r>
                      <a:endParaRPr lang="fr-FR" sz="2800">
                        <a:solidFill>
                          <a:srgbClr val="4472C4"/>
                        </a:solidFill>
                        <a:latin typeface="Arial" pitchFamily="34"/>
                        <a:ea typeface="Arial" pitchFamily="34"/>
                      </a:endParaRPr>
                    </a:p>
                  </a:txBody>
                  <a:tcPr marL="0" marR="0" marT="0" marB="0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482625"/>
                  </a:ext>
                </a:extLst>
              </a:tr>
              <a:tr h="674562">
                <a:tc>
                  <a:txBody>
                    <a:bodyPr/>
                    <a:lstStyle/>
                    <a:p>
                      <a:pPr marL="280035" marR="280035" lvl="0" algn="ctr">
                        <a:spcBef>
                          <a:spcPts val="72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4472C4"/>
                          </a:solidFill>
                        </a:rPr>
                        <a:t>Dénominateur</a:t>
                      </a:r>
                      <a:endParaRPr lang="fr-FR" sz="2800">
                        <a:solidFill>
                          <a:srgbClr val="4472C4"/>
                        </a:solidFill>
                        <a:latin typeface="Arial" pitchFamily="34"/>
                        <a:ea typeface="Arial" pitchFamily="34"/>
                      </a:endParaRPr>
                    </a:p>
                  </a:txBody>
                  <a:tcPr marL="0" marR="0" marT="0" marB="0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375288" marR="375288" lvl="0" algn="ctr">
                        <a:spcBef>
                          <a:spcPts val="725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4472C4"/>
                          </a:solidFill>
                        </a:rPr>
                        <a:t>10</a:t>
                      </a:r>
                      <a:endParaRPr lang="fr-FR" sz="2800">
                        <a:solidFill>
                          <a:srgbClr val="4472C4"/>
                        </a:solidFill>
                        <a:latin typeface="Arial" pitchFamily="34"/>
                        <a:ea typeface="Arial" pitchFamily="34"/>
                      </a:endParaRPr>
                    </a:p>
                  </a:txBody>
                  <a:tcPr marL="0" marR="0" marT="0" marB="0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R="135888" lvl="0" algn="ctr">
                        <a:spcBef>
                          <a:spcPts val="63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4472C4"/>
                          </a:solidFill>
                        </a:rPr>
                        <a:t>16</a:t>
                      </a:r>
                      <a:endParaRPr lang="fr-FR" sz="2800">
                        <a:solidFill>
                          <a:srgbClr val="4472C4"/>
                        </a:solidFill>
                        <a:latin typeface="Arial" pitchFamily="34"/>
                        <a:ea typeface="Arial" pitchFamily="34"/>
                      </a:endParaRPr>
                    </a:p>
                  </a:txBody>
                  <a:tcPr marL="0" marR="0" marT="0" marB="0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996273"/>
                  </a:ext>
                </a:extLst>
              </a:tr>
            </a:tbl>
          </a:graphicData>
        </a:graphic>
      </p:graphicFrame>
      <p:pic>
        <p:nvPicPr>
          <p:cNvPr id="5" name="Image 7">
            <a:extLst>
              <a:ext uri="{FF2B5EF4-FFF2-40B4-BE49-F238E27FC236}">
                <a16:creationId xmlns:a16="http://schemas.microsoft.com/office/drawing/2014/main" id="{15ABB004-0990-4DD2-A422-ECE319EFD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0610" y="3393146"/>
            <a:ext cx="739228" cy="587465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6C63EB-24E5-45DF-B56C-51AF4778560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fr-FR" b="1" u="sng">
                <a:solidFill>
                  <a:srgbClr val="4472C4"/>
                </a:solidFill>
              </a:rPr>
              <a:t>II/ Opérations sur les fractions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310F3B-1D0B-4436-971B-E2507C9DCF9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528995"/>
            <a:ext cx="10515600" cy="5329004"/>
          </a:xfrm>
        </p:spPr>
        <p:txBody>
          <a:bodyPr/>
          <a:lstStyle/>
          <a:p>
            <a:pPr marL="0" lvl="0" indent="0">
              <a:buNone/>
            </a:pPr>
            <a:r>
              <a:rPr lang="fr-FR" sz="3600" b="1" i="1"/>
              <a:t>1/ Addition de fractions de même dénominateur</a:t>
            </a:r>
          </a:p>
          <a:p>
            <a:pPr marL="0" lvl="0" indent="0">
              <a:buNone/>
            </a:pPr>
            <a:endParaRPr lang="fr-FR" sz="2400" i="1"/>
          </a:p>
          <a:p>
            <a:pPr marL="0" lvl="0" indent="0">
              <a:buNone/>
            </a:pPr>
            <a:r>
              <a:rPr lang="fr-FR" b="1" u="sng"/>
              <a:t>Exemple</a:t>
            </a:r>
            <a:r>
              <a:rPr lang="fr-FR"/>
              <a:t> : Un gâteau est coupé en 8 parts égales. </a:t>
            </a:r>
          </a:p>
          <a:p>
            <a:pPr marL="0" lvl="0" indent="0">
              <a:buNone/>
            </a:pPr>
            <a:r>
              <a:rPr lang="fr-FR"/>
              <a:t>Pierre en prend 3 et Sylvie 2. </a:t>
            </a:r>
            <a:r>
              <a:rPr lang="fr-FR" b="1"/>
              <a:t>Combien</a:t>
            </a:r>
            <a:r>
              <a:rPr lang="fr-FR"/>
              <a:t> de morceaux ont-ils été pris ?</a:t>
            </a:r>
            <a:endParaRPr lang="fr-FR" b="1" u="sng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78B7EE7-794D-45D3-8B39-3CB862A0AF4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136" t="53990" r="16832" b="16720"/>
          <a:stretch>
            <a:fillRect/>
          </a:stretch>
        </p:blipFill>
        <p:spPr>
          <a:xfrm>
            <a:off x="838203" y="3627616"/>
            <a:ext cx="9864775" cy="3185257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78C708-7F62-4DD3-B425-57928A15726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sz="4000" b="1" i="1"/>
              <a:t>1/ Addition de fractions de même dénominateur</a:t>
            </a:r>
            <a:br>
              <a:rPr lang="fr-FR" sz="4000" b="1" i="1"/>
            </a:br>
            <a:endParaRPr lang="fr-FR" sz="4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5B3CB31A-EBC7-4D41-B268-96E7C3F9CBB1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lang="fr-FR"/>
                  <a:t>On peut calculer le nombre de morceaux pris à l’aide de </a:t>
                </a:r>
                <a:r>
                  <a:rPr lang="fr-FR" b="1"/>
                  <a:t>fractions</a:t>
                </a:r>
                <a:r>
                  <a:rPr lang="fr-FR"/>
                  <a:t>.</a:t>
                </a:r>
              </a:p>
              <a:p>
                <a:pPr marL="0" lvl="0" indent="0">
                  <a:buNone/>
                </a:pPr>
                <a:endParaRPr lang="fr-FR"/>
              </a:p>
              <a:p>
                <a:pPr marL="0" lv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fr-FR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1"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fr-FR" b="1">
                            <a:latin typeface="Cambria Math" panose="02040503050406030204" pitchFamily="18" charset="0"/>
                          </a:rPr>
                          <m:t>𝟖</m:t>
                        </m:r>
                      </m:den>
                    </m:f>
                  </m:oMath>
                </a14:m>
                <a:r>
                  <a:rPr lang="fr-FR" sz="3600"/>
                  <a:t>   +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1"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fr-FR" b="1">
                            <a:latin typeface="Cambria Math" panose="02040503050406030204" pitchFamily="18" charset="0"/>
                          </a:rPr>
                          <m:t>𝟖</m:t>
                        </m:r>
                      </m:den>
                    </m:f>
                  </m:oMath>
                </a14:m>
                <a:r>
                  <a:rPr lang="fr-FR" sz="3600"/>
                  <a:t>   =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>
                            <a:latin typeface="Cambria Math" panose="02040503050406030204" pitchFamily="18" charset="0"/>
                          </a:rPr>
                          <m:t>3+2</m:t>
                        </m:r>
                      </m:num>
                      <m:den>
                        <m:r>
                          <a:rPr lang="fr-FR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fr-FR" sz="3600"/>
                  <a:t>   =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1">
                            <a:latin typeface="Cambria Math" panose="02040503050406030204" pitchFamily="18" charset="0"/>
                          </a:rPr>
                          <m:t>𝟓</m:t>
                        </m:r>
                      </m:num>
                      <m:den>
                        <m:r>
                          <a:rPr lang="fr-FR" b="1">
                            <a:latin typeface="Cambria Math" panose="02040503050406030204" pitchFamily="18" charset="0"/>
                          </a:rPr>
                          <m:t>𝟖</m:t>
                        </m:r>
                      </m:den>
                    </m:f>
                  </m:oMath>
                </a14:m>
                <a:endParaRPr lang="fr-FR" sz="3600" b="1"/>
              </a:p>
              <a:p>
                <a:pPr marL="0" lvl="0" indent="0">
                  <a:buNone/>
                </a:pPr>
                <a:r>
                  <a:rPr lang="fr-FR"/>
                  <a:t>			</a:t>
                </a:r>
                <a:r>
                  <a:rPr lang="fr-FR">
                    <a:solidFill>
                      <a:srgbClr val="FF0000"/>
                    </a:solidFill>
                  </a:rPr>
                  <a:t>Pierre</a:t>
                </a:r>
                <a:r>
                  <a:rPr lang="fr-FR"/>
                  <a:t>      </a:t>
                </a:r>
                <a:r>
                  <a:rPr lang="fr-FR">
                    <a:solidFill>
                      <a:srgbClr val="4472C4"/>
                    </a:solidFill>
                  </a:rPr>
                  <a:t>Sylvie</a:t>
                </a:r>
                <a:r>
                  <a:rPr lang="fr-FR"/>
                  <a:t>		  Total</a:t>
                </a:r>
              </a:p>
              <a:p>
                <a:pPr marL="0" lvl="0" indent="0">
                  <a:buNone/>
                </a:pPr>
                <a:endParaRPr lang="fr-FR"/>
              </a:p>
              <a:p>
                <a:pPr marL="0" lvl="0" indent="0">
                  <a:buNone/>
                </a:pPr>
                <a:r>
                  <a:rPr lang="fr-FR" b="1" u="sng"/>
                  <a:t>Propriété</a:t>
                </a:r>
                <a:r>
                  <a:rPr lang="fr-FR"/>
                  <a:t> : pour additionner des fractions de </a:t>
                </a:r>
                <a:r>
                  <a:rPr lang="fr-FR" b="1"/>
                  <a:t>même dénominateur</a:t>
                </a:r>
                <a:r>
                  <a:rPr lang="fr-FR"/>
                  <a:t>, on </a:t>
                </a:r>
                <a:r>
                  <a:rPr lang="fr-FR" b="1">
                    <a:solidFill>
                      <a:srgbClr val="FF0000"/>
                    </a:solidFill>
                  </a:rPr>
                  <a:t>ajoute simplement les numérateurs</a:t>
                </a:r>
                <a:r>
                  <a:rPr lang="fr-FR"/>
                  <a:t>.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5B3CB31A-EBC7-4D41-B268-96E7C3F9CBB1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81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DC00A2-3681-45A7-9E42-4ED488AB117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fr-FR" b="1" u="sng">
                <a:solidFill>
                  <a:srgbClr val="4472C4"/>
                </a:solidFill>
              </a:rPr>
              <a:t>II/ Opérations sur les fractions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CAE32C1C-E03A-4107-BF5A-07AC2A6181EB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528995"/>
                <a:ext cx="10839133" cy="5329004"/>
              </a:xfrm>
            </p:spPr>
            <p:txBody>
              <a:bodyPr/>
              <a:lstStyle/>
              <a:p>
                <a:pPr marL="0" lvl="0" indent="0">
                  <a:buNone/>
                </a:pPr>
                <a:r>
                  <a:rPr lang="fr-FR" sz="3600" b="1" i="1"/>
                  <a:t>2/ Multiplication d’une fraction par un nombre entier</a:t>
                </a:r>
              </a:p>
              <a:p>
                <a:pPr marL="0" lvl="0" indent="0">
                  <a:buNone/>
                </a:pPr>
                <a:endParaRPr lang="fr-FR" sz="2400" b="1" i="1"/>
              </a:p>
              <a:p>
                <a:pPr marL="0" lvl="0" indent="0">
                  <a:buNone/>
                </a:pPr>
                <a:r>
                  <a:rPr lang="fr-FR" b="1" u="sng"/>
                  <a:t>Rappel</a:t>
                </a:r>
                <a:r>
                  <a:rPr lang="fr-FR"/>
                  <a:t> : une </a:t>
                </a:r>
                <a:r>
                  <a:rPr lang="fr-FR" b="1"/>
                  <a:t>multiplication</a:t>
                </a:r>
                <a:r>
                  <a:rPr lang="fr-FR"/>
                  <a:t> est une </a:t>
                </a:r>
                <a:r>
                  <a:rPr lang="fr-FR" b="1"/>
                  <a:t>succession d’additions</a:t>
                </a:r>
                <a:r>
                  <a:rPr lang="fr-FR"/>
                  <a:t>, on peut écrire par exemple que 5 x 4 = 5 + 5 + 5 + 5.</a:t>
                </a:r>
              </a:p>
              <a:p>
                <a:pPr marL="0" lvl="0" indent="0">
                  <a:buNone/>
                </a:pPr>
                <a:endParaRPr lang="fr-FR"/>
              </a:p>
              <a:p>
                <a:pPr marL="0" lvl="0" indent="0">
                  <a:buNone/>
                </a:pPr>
                <a:r>
                  <a:rPr lang="fr-FR"/>
                  <a:t>Il en est de même pour les fractions, on peut écrire aussi que </a:t>
                </a: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fr-FR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fr-FR"/>
                  <a:t> x 3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fr-FR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fr-FR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fr-FR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fr-FR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fr-FR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endParaRPr lang="fr-FR"/>
              </a:p>
              <a:p>
                <a:pPr marL="0" lvl="0" indent="0">
                  <a:buNone/>
                </a:pPr>
                <a:r>
                  <a:rPr lang="fr-FR"/>
                  <a:t>On applique ensuite la propriété précédente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1">
                            <a:latin typeface="Cambria Math" panose="02040503050406030204" pitchFamily="18" charset="0"/>
                          </a:rPr>
                          <m:t>𝟒</m:t>
                        </m:r>
                      </m:num>
                      <m:den>
                        <m:r>
                          <a:rPr lang="fr-FR" b="1">
                            <a:latin typeface="Cambria Math" panose="02040503050406030204" pitchFamily="18" charset="0"/>
                          </a:rPr>
                          <m:t>𝟏𝟎</m:t>
                        </m:r>
                      </m:den>
                    </m:f>
                  </m:oMath>
                </a14:m>
                <a:r>
                  <a:rPr lang="fr-FR" b="1"/>
                  <a:t> x 3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1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fr-FR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fr-FR" b="1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fr-FR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fr-FR" b="1">
                            <a:latin typeface="Cambria Math" panose="02040503050406030204" pitchFamily="18" charset="0"/>
                          </a:rPr>
                          <m:t>𝟒</m:t>
                        </m:r>
                      </m:num>
                      <m:den>
                        <m:r>
                          <a:rPr lang="fr-FR" b="1">
                            <a:latin typeface="Cambria Math" panose="02040503050406030204" pitchFamily="18" charset="0"/>
                          </a:rPr>
                          <m:t>𝟏𝟎</m:t>
                        </m:r>
                      </m:den>
                    </m:f>
                  </m:oMath>
                </a14:m>
                <a:r>
                  <a:rPr lang="fr-FR" b="1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1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fr-FR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fr-FR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b="1"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fr-FR" b="1">
                            <a:latin typeface="Cambria Math" panose="02040503050406030204" pitchFamily="18" charset="0"/>
                          </a:rPr>
                          <m:t>𝟏𝟎</m:t>
                        </m:r>
                      </m:den>
                    </m:f>
                  </m:oMath>
                </a14:m>
                <a:r>
                  <a:rPr lang="fr-FR" b="1"/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1">
                            <a:latin typeface="Cambria Math" panose="02040503050406030204" pitchFamily="18" charset="0"/>
                          </a:rPr>
                          <m:t>𝟏𝟐</m:t>
                        </m:r>
                      </m:num>
                      <m:den>
                        <m:r>
                          <a:rPr lang="fr-FR" b="1">
                            <a:latin typeface="Cambria Math" panose="02040503050406030204" pitchFamily="18" charset="0"/>
                          </a:rPr>
                          <m:t>𝟏𝟎</m:t>
                        </m:r>
                      </m:den>
                    </m:f>
                  </m:oMath>
                </a14:m>
                <a:endParaRPr lang="fr-FR" b="1"/>
              </a:p>
              <a:p>
                <a:pPr marL="0" lvl="0" indent="0">
                  <a:buNone/>
                </a:pPr>
                <a:endParaRPr lang="fr-FR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CAE32C1C-E03A-4107-BF5A-07AC2A6181EB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528995"/>
                <a:ext cx="10839133" cy="5329004"/>
              </a:xfrm>
              <a:blipFill>
                <a:blip r:embed="rId2"/>
                <a:stretch>
                  <a:fillRect l="-1744" t="-286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A8249F-C801-4BC6-9B2D-700737376D1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fr-FR" sz="3200" b="1" i="1"/>
              <a:t>2/ Multiplication d’une fraction par un nombre entier</a:t>
            </a:r>
            <a:br>
              <a:rPr lang="fr-FR" sz="3200" b="1" i="1"/>
            </a:br>
            <a:br>
              <a:rPr lang="fr-FR" sz="3200" b="1" i="1"/>
            </a:br>
            <a:endParaRPr lang="fr-FR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7A713DBF-D278-441D-AA64-412B63DEEABB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304144"/>
                <a:ext cx="10515600" cy="5366476"/>
              </a:xfrm>
            </p:spPr>
            <p:txBody>
              <a:bodyPr/>
              <a:lstStyle/>
              <a:p>
                <a:pPr marL="0" lvl="0" indent="0">
                  <a:buNone/>
                </a:pPr>
                <a:r>
                  <a:rPr lang="fr-FR" b="1" u="sng" dirty="0"/>
                  <a:t>Propriété</a:t>
                </a:r>
                <a:r>
                  <a:rPr lang="fr-FR" b="1" dirty="0"/>
                  <a:t> </a:t>
                </a:r>
                <a:r>
                  <a:rPr lang="fr-FR" dirty="0"/>
                  <a:t>: pour multiplier une fraction par un nombre entier, il suffit de le </a:t>
                </a:r>
                <a:r>
                  <a:rPr lang="fr-FR" b="1" dirty="0">
                    <a:solidFill>
                      <a:srgbClr val="FF0000"/>
                    </a:solidFill>
                  </a:rPr>
                  <a:t>multiplier</a:t>
                </a:r>
                <a:r>
                  <a:rPr lang="fr-FR" dirty="0"/>
                  <a:t> par </a:t>
                </a:r>
                <a:r>
                  <a:rPr lang="fr-FR" b="1" dirty="0">
                    <a:solidFill>
                      <a:srgbClr val="FF0000"/>
                    </a:solidFill>
                  </a:rPr>
                  <a:t>son numérateur</a:t>
                </a:r>
                <a:r>
                  <a:rPr lang="fr-FR" dirty="0"/>
                  <a:t>.</a:t>
                </a:r>
              </a:p>
              <a:p>
                <a:pPr marL="0" lvl="0" indent="0">
                  <a:buNone/>
                </a:pPr>
                <a:endParaRPr lang="fr-FR" b="1" u="sng" dirty="0"/>
              </a:p>
              <a:p>
                <a:pPr marL="0" lvl="0" indent="0">
                  <a:buNone/>
                </a:pPr>
                <a:r>
                  <a:rPr lang="fr-FR" b="1" u="sng" dirty="0"/>
                  <a:t>Exemple</a:t>
                </a:r>
                <a:r>
                  <a:rPr lang="fr-FR" dirty="0"/>
                  <a:t> : on souhaite utiliser les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fr-FR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fr-FR" b="1" i="1" dirty="0"/>
                  <a:t> </a:t>
                </a:r>
                <a:r>
                  <a:rPr lang="fr-FR" dirty="0"/>
                  <a:t>de 30 euros au maximum pour acheter des confiseries. Quelle </a:t>
                </a:r>
                <a:r>
                  <a:rPr lang="fr-FR" b="1" dirty="0"/>
                  <a:t>somme</a:t>
                </a:r>
                <a:r>
                  <a:rPr lang="fr-FR" dirty="0"/>
                  <a:t> peut-on </a:t>
                </a:r>
                <a:r>
                  <a:rPr lang="fr-FR" b="1" dirty="0"/>
                  <a:t>dépenser</a:t>
                </a:r>
                <a:r>
                  <a:rPr lang="fr-FR" dirty="0"/>
                  <a:t> ?</a:t>
                </a:r>
              </a:p>
              <a:p>
                <a:pPr marL="0" lvl="0" indent="0">
                  <a:buNone/>
                </a:pPr>
                <a:endParaRPr lang="fr-FR" dirty="0"/>
              </a:p>
              <a:p>
                <a:pPr marL="0" lvl="0" indent="0">
                  <a:buNone/>
                </a:pPr>
                <a:endParaRPr lang="fr-FR" dirty="0"/>
              </a:p>
              <a:p>
                <a:pPr marL="0" lvl="0" indent="0">
                  <a:buNone/>
                </a:pPr>
                <a:r>
                  <a:rPr lang="fr-FR" dirty="0"/>
                  <a:t>On calcule P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fr-FR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fr-FR" dirty="0"/>
                  <a:t> x 30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>
                            <a:latin typeface="Cambria Math" panose="02040503050406030204" pitchFamily="18" charset="0"/>
                          </a:rPr>
                          <m:t>2 </m:t>
                        </m:r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fr-FR">
                            <a:latin typeface="Cambria Math" panose="02040503050406030204" pitchFamily="18" charset="0"/>
                          </a:rPr>
                          <m:t> 30</m:t>
                        </m:r>
                      </m:num>
                      <m:den>
                        <m:r>
                          <a:rPr lang="fr-FR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fr-FR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>
                            <a:latin typeface="Cambria Math" panose="02040503050406030204" pitchFamily="18" charset="0"/>
                          </a:rPr>
                          <m:t>60</m:t>
                        </m:r>
                      </m:num>
                      <m:den>
                        <m:r>
                          <a:rPr lang="fr-FR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fr-FR" dirty="0"/>
                  <a:t> = 12 </a:t>
                </a:r>
                <a:r>
                  <a:rPr lang="en-US" dirty="0"/>
                  <a:t>€</a:t>
                </a:r>
                <a:endParaRPr lang="fr-FR" dirty="0"/>
              </a:p>
              <a:p>
                <a:pPr marL="0" lvl="0" indent="0">
                  <a:buNone/>
                </a:pPr>
                <a:r>
                  <a:rPr lang="fr-FR" dirty="0"/>
                  <a:t>On pourra dépenser jusqu’à </a:t>
                </a:r>
                <a:r>
                  <a:rPr lang="fr-FR" b="1" dirty="0"/>
                  <a:t>12 </a:t>
                </a:r>
                <a:r>
                  <a:rPr lang="en-US" b="1" dirty="0"/>
                  <a:t>€ de confiseries</a:t>
                </a:r>
                <a:r>
                  <a:rPr lang="en-US" dirty="0"/>
                  <a:t>.</a:t>
                </a:r>
                <a:endParaRPr lang="fr-FR" dirty="0"/>
              </a:p>
              <a:p>
                <a:pPr marL="0" lvl="0" indent="0">
                  <a:buNone/>
                </a:pPr>
                <a:endParaRPr lang="fr-FR" b="1" u="sng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7A713DBF-D278-441D-AA64-412B63DEEABB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304144"/>
                <a:ext cx="10515600" cy="5366476"/>
              </a:xfrm>
              <a:blipFill>
                <a:blip r:embed="rId2"/>
                <a:stretch>
                  <a:fillRect l="-1217" t="-193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58C300-F511-47A5-AF82-0453370B6E3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fr-FR" b="1" u="sng">
                <a:solidFill>
                  <a:srgbClr val="4472C4"/>
                </a:solidFill>
              </a:rPr>
              <a:t>I/ Notion de fraction</a:t>
            </a:r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4CB14F8E-A5A5-48C0-A723-03ECA4C7A93B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lang="fr-FR" sz="3600" b="1" i="1"/>
                  <a:t>1/ Définitions</a:t>
                </a:r>
              </a:p>
              <a:p>
                <a:pPr marL="0" lvl="0" indent="0">
                  <a:buNone/>
                </a:pPr>
                <a:endParaRPr lang="fr-FR" sz="2400"/>
              </a:p>
              <a:p>
                <a:pPr marL="0" lvl="0" indent="0">
                  <a:buNone/>
                </a:pPr>
                <a:r>
                  <a:rPr lang="fr-FR"/>
                  <a:t>Le </a:t>
                </a:r>
                <a:r>
                  <a:rPr lang="fr-FR" b="1"/>
                  <a:t>résultat d’une division </a:t>
                </a:r>
                <a:r>
                  <a:rPr lang="fr-FR"/>
                  <a:t>est appelé le </a:t>
                </a:r>
                <a:r>
                  <a:rPr lang="fr-FR" b="1">
                    <a:solidFill>
                      <a:srgbClr val="FF0000"/>
                    </a:solidFill>
                  </a:rPr>
                  <a:t>quotient</a:t>
                </a:r>
                <a:r>
                  <a:rPr lang="fr-FR"/>
                  <a:t>.</a:t>
                </a:r>
                <a:r>
                  <a:rPr lang="fr-FR" sz="2400"/>
                  <a:t> </a:t>
                </a:r>
              </a:p>
              <a:p>
                <a:pPr marL="0" lvl="0" indent="0">
                  <a:buNone/>
                </a:pPr>
                <a:r>
                  <a:rPr lang="fr-FR"/>
                  <a:t>a et b sont deux nombres, et </a:t>
                </a:r>
                <a:r>
                  <a:rPr lang="fr-FR">
                    <a:solidFill>
                      <a:srgbClr val="FF0000"/>
                    </a:solidFill>
                  </a:rPr>
                  <a:t>b est un nombre non nul</a:t>
                </a:r>
                <a:r>
                  <a:rPr lang="fr-FR"/>
                  <a:t>. On peut noter le </a:t>
                </a:r>
                <a:r>
                  <a:rPr lang="fr-FR" b="1"/>
                  <a:t>quotient </a:t>
                </a:r>
                <a:r>
                  <a:rPr lang="fr-FR"/>
                  <a:t>sous deux formes :							</a:t>
                </a:r>
              </a:p>
              <a:p>
                <a:pPr marL="0" lvl="0" indent="0">
                  <a:buNone/>
                </a:pPr>
                <a:r>
                  <a:rPr lang="fr-FR"/>
                  <a:t>	a : b			</a:t>
                </a:r>
                <a:r>
                  <a:rPr lang="fr-FR">
                    <a:solidFill>
                      <a:srgbClr val="FF0000"/>
                    </a:solidFill>
                  </a:rPr>
                  <a:t>numérateur</a:t>
                </a:r>
                <a:r>
                  <a:rPr lang="fr-FR"/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a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b</m:t>
                        </m:r>
                      </m:den>
                    </m:f>
                  </m:oMath>
                </a14:m>
                <a:r>
                  <a:rPr lang="fr-FR"/>
                  <a:t>	</a:t>
                </a:r>
                <a:r>
                  <a:rPr lang="fr-FR">
                    <a:solidFill>
                      <a:srgbClr val="FF0000"/>
                    </a:solidFill>
                  </a:rPr>
                  <a:t>barre de fraction</a:t>
                </a:r>
                <a:endParaRPr lang="fr-FR"/>
              </a:p>
              <a:p>
                <a:pPr marL="0" lvl="0" indent="0">
                  <a:buNone/>
                </a:pPr>
                <a:r>
                  <a:rPr lang="fr-FR">
                    <a:solidFill>
                      <a:srgbClr val="FF0000"/>
                    </a:solidFill>
                  </a:rPr>
                  <a:t>dividende	diviseur</a:t>
                </a:r>
                <a:r>
                  <a:rPr lang="fr-FR"/>
                  <a:t>		</a:t>
                </a:r>
                <a:r>
                  <a:rPr lang="fr-FR">
                    <a:solidFill>
                      <a:srgbClr val="FF0000"/>
                    </a:solidFill>
                  </a:rPr>
                  <a:t>dénominateur</a:t>
                </a:r>
              </a:p>
              <a:p>
                <a:pPr marL="0" lvl="0" indent="0">
                  <a:buNone/>
                </a:pPr>
                <a:endParaRPr lang="fr-FR" sz="2000"/>
              </a:p>
              <a:p>
                <a:pPr marL="0" lvl="0" indent="0">
                  <a:buNone/>
                </a:pPr>
                <a:endParaRPr lang="fr-FR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4CB14F8E-A5A5-48C0-A723-03ECA4C7A93B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7" t="-3361" r="-18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necteur droit avec flèche 4">
            <a:extLst>
              <a:ext uri="{FF2B5EF4-FFF2-40B4-BE49-F238E27FC236}">
                <a16:creationId xmlns:a16="http://schemas.microsoft.com/office/drawing/2014/main" id="{0ADC9798-8855-4BA6-B841-21FB84A9476B}"/>
              </a:ext>
            </a:extLst>
          </p:cNvPr>
          <p:cNvCxnSpPr/>
          <p:nvPr/>
        </p:nvCxnSpPr>
        <p:spPr>
          <a:xfrm flipV="1">
            <a:off x="1671148" y="4737533"/>
            <a:ext cx="220718" cy="331077"/>
          </a:xfrm>
          <a:prstGeom prst="straightConnector1">
            <a:avLst/>
          </a:prstGeom>
          <a:noFill/>
          <a:ln w="57150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5" name="Connecteur droit avec flèche 6">
            <a:extLst>
              <a:ext uri="{FF2B5EF4-FFF2-40B4-BE49-F238E27FC236}">
                <a16:creationId xmlns:a16="http://schemas.microsoft.com/office/drawing/2014/main" id="{1FFA738B-6CB1-4B15-A3F7-F0C8CADDA886}"/>
              </a:ext>
            </a:extLst>
          </p:cNvPr>
          <p:cNvCxnSpPr/>
          <p:nvPr/>
        </p:nvCxnSpPr>
        <p:spPr>
          <a:xfrm flipH="1" flipV="1">
            <a:off x="2448909" y="4737533"/>
            <a:ext cx="457200" cy="331077"/>
          </a:xfrm>
          <a:prstGeom prst="straightConnector1">
            <a:avLst/>
          </a:prstGeom>
          <a:noFill/>
          <a:ln w="57150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6" name="Connecteur droit avec flèche 8">
            <a:extLst>
              <a:ext uri="{FF2B5EF4-FFF2-40B4-BE49-F238E27FC236}">
                <a16:creationId xmlns:a16="http://schemas.microsoft.com/office/drawing/2014/main" id="{F0B71E87-E427-44FB-A642-892AB48A35DA}"/>
              </a:ext>
            </a:extLst>
          </p:cNvPr>
          <p:cNvCxnSpPr/>
          <p:nvPr/>
        </p:nvCxnSpPr>
        <p:spPr>
          <a:xfrm flipV="1">
            <a:off x="6337733" y="4430112"/>
            <a:ext cx="961702" cy="236482"/>
          </a:xfrm>
          <a:prstGeom prst="straightConnector1">
            <a:avLst/>
          </a:prstGeom>
          <a:noFill/>
          <a:ln w="57150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7" name="Connecteur droit avec flèche 10">
            <a:extLst>
              <a:ext uri="{FF2B5EF4-FFF2-40B4-BE49-F238E27FC236}">
                <a16:creationId xmlns:a16="http://schemas.microsoft.com/office/drawing/2014/main" id="{F9F756E9-4EE4-461D-99B5-45413B2DDF61}"/>
              </a:ext>
            </a:extLst>
          </p:cNvPr>
          <p:cNvCxnSpPr/>
          <p:nvPr/>
        </p:nvCxnSpPr>
        <p:spPr>
          <a:xfrm flipH="1">
            <a:off x="7570034" y="4666594"/>
            <a:ext cx="643801" cy="0"/>
          </a:xfrm>
          <a:prstGeom prst="straightConnector1">
            <a:avLst/>
          </a:prstGeom>
          <a:noFill/>
          <a:ln w="57150" cap="flat">
            <a:solidFill>
              <a:srgbClr val="4472C4"/>
            </a:solidFill>
            <a:prstDash val="solid"/>
            <a:miter/>
            <a:tailEnd type="arrow"/>
          </a:ln>
        </p:spPr>
      </p:cxnSp>
      <p:cxnSp>
        <p:nvCxnSpPr>
          <p:cNvPr id="8" name="Connecteur droit avec flèche 12">
            <a:extLst>
              <a:ext uri="{FF2B5EF4-FFF2-40B4-BE49-F238E27FC236}">
                <a16:creationId xmlns:a16="http://schemas.microsoft.com/office/drawing/2014/main" id="{F2788760-9FD0-47D9-9D44-2D556F68767B}"/>
              </a:ext>
            </a:extLst>
          </p:cNvPr>
          <p:cNvCxnSpPr/>
          <p:nvPr/>
        </p:nvCxnSpPr>
        <p:spPr>
          <a:xfrm flipV="1">
            <a:off x="6717145" y="4863657"/>
            <a:ext cx="567559" cy="204953"/>
          </a:xfrm>
          <a:prstGeom prst="straightConnector1">
            <a:avLst/>
          </a:prstGeom>
          <a:noFill/>
          <a:ln w="57150" cap="flat">
            <a:solidFill>
              <a:srgbClr val="4472C4"/>
            </a:solidFill>
            <a:prstDash val="solid"/>
            <a:miter/>
            <a:tailEnd type="arrow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5CB911-57CC-4BA8-A961-4F9EFEF3230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fr-FR" b="1" i="1"/>
              <a:t>1/ Définitions</a:t>
            </a:r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DED1092-1544-43C9-B94F-D8AB968D5BD2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394133" y="1418892"/>
                <a:ext cx="11430000" cy="5328748"/>
              </a:xfrm>
            </p:spPr>
            <p:txBody>
              <a:bodyPr/>
              <a:lstStyle/>
              <a:p>
                <a:pPr marL="0" lv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fr-FR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1">
                            <a:latin typeface="Cambria Math" panose="02040503050406030204" pitchFamily="18" charset="0"/>
                          </a:rPr>
                          <m:t>𝐚</m:t>
                        </m:r>
                      </m:num>
                      <m:den>
                        <m:r>
                          <a:rPr lang="fr-FR" b="1">
                            <a:latin typeface="Cambria Math" panose="02040503050406030204" pitchFamily="18" charset="0"/>
                          </a:rPr>
                          <m:t>𝐛</m:t>
                        </m:r>
                      </m:den>
                    </m:f>
                  </m:oMath>
                </a14:m>
                <a:r>
                  <a:rPr lang="fr-FR"/>
                  <a:t> est une </a:t>
                </a:r>
                <a:r>
                  <a:rPr lang="fr-FR" b="1">
                    <a:solidFill>
                      <a:srgbClr val="FF0000"/>
                    </a:solidFill>
                  </a:rPr>
                  <a:t>fraction</a:t>
                </a:r>
                <a:r>
                  <a:rPr lang="fr-FR">
                    <a:solidFill>
                      <a:srgbClr val="FF0000"/>
                    </a:solidFill>
                  </a:rPr>
                  <a:t> </a:t>
                </a:r>
                <a:r>
                  <a:rPr lang="fr-FR"/>
                  <a:t>si </a:t>
                </a:r>
                <a:r>
                  <a:rPr lang="fr-FR" b="1"/>
                  <a:t>a et b sont des nombres entiers</a:t>
                </a:r>
                <a:r>
                  <a:rPr lang="fr-FR"/>
                  <a:t>.</a:t>
                </a:r>
              </a:p>
              <a:p>
                <a:pPr marL="0" lvl="0" indent="0">
                  <a:buNone/>
                </a:pPr>
                <a:endParaRPr lang="fr-FR"/>
              </a:p>
              <a:p>
                <a:pPr marL="0" lvl="0" indent="0">
                  <a:buNone/>
                </a:pPr>
                <a:r>
                  <a:rPr lang="fr-FR" b="1" u="sng"/>
                  <a:t>Exemples</a:t>
                </a:r>
                <a:r>
                  <a:rPr lang="fr-FR" b="1"/>
                  <a:t> :</a:t>
                </a:r>
                <a:endParaRPr lang="fr-FR" b="1" u="sng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fr-FR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1">
                            <a:latin typeface="Cambria Math" panose="02040503050406030204" pitchFamily="18" charset="0"/>
                          </a:rPr>
                          <m:t>𝟒</m:t>
                        </m:r>
                      </m:num>
                      <m:den>
                        <m:r>
                          <a:rPr lang="fr-FR" b="1">
                            <a:latin typeface="Cambria Math" panose="02040503050406030204" pitchFamily="18" charset="0"/>
                          </a:rPr>
                          <m:t>𝟕</m:t>
                        </m:r>
                      </m:den>
                    </m:f>
                  </m:oMath>
                </a14:m>
                <a:r>
                  <a:rPr lang="fr-FR" sz="3600" b="1"/>
                  <a:t> </a:t>
                </a:r>
                <a:r>
                  <a:rPr lang="fr-FR" sz="2800"/>
                  <a:t>est une </a:t>
                </a:r>
                <a:r>
                  <a:rPr lang="fr-FR" sz="2800" b="1"/>
                  <a:t>fraction</a:t>
                </a:r>
                <a:r>
                  <a:rPr lang="fr-FR" sz="2800"/>
                  <a:t> car 4 et 7 sont des nombres entiers.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fr-FR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1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fr-FR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b="1">
                            <a:latin typeface="Cambria Math" panose="02040503050406030204" pitchFamily="18" charset="0"/>
                          </a:rPr>
                          <m:t>𝟔</m:t>
                        </m:r>
                      </m:num>
                      <m:den>
                        <m:r>
                          <a:rPr lang="fr-FR" b="1">
                            <a:latin typeface="Cambria Math" panose="02040503050406030204" pitchFamily="18" charset="0"/>
                          </a:rPr>
                          <m:t>𝟕</m:t>
                        </m:r>
                      </m:den>
                    </m:f>
                  </m:oMath>
                </a14:m>
                <a:r>
                  <a:rPr lang="fr-FR" sz="3600" b="1"/>
                  <a:t> </a:t>
                </a:r>
                <a:r>
                  <a:rPr lang="fr-FR" sz="2800"/>
                  <a:t>n’est pas une </a:t>
                </a:r>
                <a:r>
                  <a:rPr lang="fr-FR" sz="2800" b="1"/>
                  <a:t>fraction</a:t>
                </a:r>
                <a:r>
                  <a:rPr lang="fr-FR" sz="2800"/>
                  <a:t> car 4,6 n’est pas un nombre entier : il s’agit simplement d’une </a:t>
                </a:r>
                <a:r>
                  <a:rPr lang="fr-FR" sz="2800" b="1">
                    <a:solidFill>
                      <a:srgbClr val="FF0000"/>
                    </a:solidFill>
                  </a:rPr>
                  <a:t>écriture fractionnaire</a:t>
                </a:r>
                <a:r>
                  <a:rPr lang="fr-FR" sz="2800"/>
                  <a:t>.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fr-FR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1">
                            <a:latin typeface="Cambria Math" panose="02040503050406030204" pitchFamily="18" charset="0"/>
                          </a:rPr>
                          <m:t>𝟒</m:t>
                        </m:r>
                      </m:num>
                      <m:den>
                        <m:r>
                          <a:rPr lang="fr-FR" b="1">
                            <a:latin typeface="Cambria Math" panose="02040503050406030204" pitchFamily="18" charset="0"/>
                          </a:rPr>
                          <m:t>𝟏𝟎𝟎</m:t>
                        </m:r>
                      </m:den>
                    </m:f>
                  </m:oMath>
                </a14:m>
                <a:r>
                  <a:rPr lang="fr-FR" sz="2800"/>
                  <a:t> est une </a:t>
                </a:r>
                <a:r>
                  <a:rPr lang="fr-FR" sz="2800" b="1">
                    <a:solidFill>
                      <a:srgbClr val="FF0000"/>
                    </a:solidFill>
                  </a:rPr>
                  <a:t>fraction</a:t>
                </a:r>
                <a:r>
                  <a:rPr lang="fr-FR" sz="2800"/>
                  <a:t> (car 4 et 100 sont des nombres entiers) dite </a:t>
                </a:r>
                <a:r>
                  <a:rPr lang="fr-FR" sz="2800" b="1">
                    <a:solidFill>
                      <a:srgbClr val="FF0000"/>
                    </a:solidFill>
                  </a:rPr>
                  <a:t>fraction</a:t>
                </a:r>
                <a:r>
                  <a:rPr lang="fr-FR" sz="2800"/>
                  <a:t> </a:t>
                </a:r>
                <a:r>
                  <a:rPr lang="fr-FR" sz="2800" b="1">
                    <a:solidFill>
                      <a:srgbClr val="FF0000"/>
                    </a:solidFill>
                  </a:rPr>
                  <a:t>décimale </a:t>
                </a:r>
                <a:r>
                  <a:rPr lang="fr-FR" sz="2800"/>
                  <a:t>car le </a:t>
                </a:r>
                <a:r>
                  <a:rPr lang="fr-FR" sz="2800" b="1"/>
                  <a:t>dénominateur est en plus un multiple de 10</a:t>
                </a:r>
                <a:r>
                  <a:rPr lang="fr-FR" sz="2800"/>
                  <a:t>.</a:t>
                </a:r>
              </a:p>
              <a:p>
                <a:pPr lvl="1"/>
                <a:endParaRPr lang="fr-FR" sz="280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DED1092-1544-43C9-B94F-D8AB968D5BD2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4133" y="1418892"/>
                <a:ext cx="11430000" cy="5328748"/>
              </a:xfrm>
              <a:blipFill>
                <a:blip r:embed="rId2"/>
                <a:stretch>
                  <a:fillRect l="-1120" t="-9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6B3AED-8DDF-4E60-B9ED-CC186F50A78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fr-FR" b="1" i="1" u="sng" dirty="0">
                <a:solidFill>
                  <a:srgbClr val="4472C4"/>
                </a:solidFill>
              </a:rPr>
              <a:t>I/ Notion de fraction</a:t>
            </a:r>
            <a:endParaRPr lang="fr-FR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938BA8FC-2417-4B27-81FC-0C6FA44A0638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254834" y="1690689"/>
                <a:ext cx="11752289" cy="5167310"/>
              </a:xfrm>
            </p:spPr>
            <p:txBody>
              <a:bodyPr/>
              <a:lstStyle/>
              <a:p>
                <a:pPr marL="0" lvl="0" indent="0">
                  <a:lnSpc>
                    <a:spcPct val="80000"/>
                  </a:lnSpc>
                  <a:buNone/>
                </a:pPr>
                <a:r>
                  <a:rPr lang="fr-FR" sz="3600" b="1" i="1"/>
                  <a:t>2/ Fraction et partage équitable</a:t>
                </a:r>
              </a:p>
              <a:p>
                <a:pPr marL="0" lvl="0" indent="0">
                  <a:lnSpc>
                    <a:spcPct val="80000"/>
                  </a:lnSpc>
                  <a:buNone/>
                </a:pPr>
                <a:endParaRPr lang="fr-FR" sz="2400"/>
              </a:p>
              <a:p>
                <a:pPr marL="0" lvl="0" indent="0">
                  <a:lnSpc>
                    <a:spcPct val="80000"/>
                  </a:lnSpc>
                  <a:buNone/>
                </a:pPr>
                <a:r>
                  <a:rPr lang="fr-FR"/>
                  <a:t>Une fraction est </a:t>
                </a:r>
                <a:r>
                  <a:rPr lang="fr-FR" b="1">
                    <a:solidFill>
                      <a:srgbClr val="FF0000"/>
                    </a:solidFill>
                  </a:rPr>
                  <a:t>un nombre </a:t>
                </a:r>
                <a:r>
                  <a:rPr lang="fr-FR"/>
                  <a:t>que l’on utilise en mathématiques quand on ne peut pas faire autrement, elles regroupent l’ensemble des nombres appelés </a:t>
                </a:r>
                <a:r>
                  <a:rPr lang="fr-FR" b="1">
                    <a:solidFill>
                      <a:srgbClr val="FF0000"/>
                    </a:solidFill>
                  </a:rPr>
                  <a:t>rationnels</a:t>
                </a:r>
                <a:r>
                  <a:rPr lang="fr-FR"/>
                  <a:t> qui ne peuvent pas toujours s’exprimer exactement sous forme décimale.</a:t>
                </a:r>
              </a:p>
              <a:p>
                <a:pPr marL="0" lvl="0" indent="0">
                  <a:lnSpc>
                    <a:spcPct val="80000"/>
                  </a:lnSpc>
                  <a:buNone/>
                </a:pPr>
                <a:endParaRPr lang="fr-FR" b="1"/>
              </a:p>
              <a:p>
                <a:pPr marL="0" lvl="0" indent="0">
                  <a:lnSpc>
                    <a:spcPct val="80000"/>
                  </a:lnSpc>
                  <a:buNone/>
                </a:pPr>
                <a:r>
                  <a:rPr lang="fr-FR" b="1" u="sng"/>
                  <a:t>Exemples</a:t>
                </a:r>
                <a:r>
                  <a:rPr lang="fr-FR" b="1"/>
                  <a:t> :</a:t>
                </a:r>
                <a:endParaRPr lang="fr-FR" b="1" u="sng"/>
              </a:p>
              <a:p>
                <a:pPr lvl="1">
                  <a:lnSpc>
                    <a:spcPct val="8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fr-FR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fr-FR" b="1"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  <m:r>
                      <a:rPr lang="fr-FR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fr-FR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1">
                        <a:latin typeface="Cambria Math" panose="02040503050406030204" pitchFamily="18" charset="0"/>
                      </a:rPr>
                      <m:t>𝟐𝟓</m:t>
                    </m:r>
                  </m:oMath>
                </a14:m>
                <a:r>
                  <a:rPr lang="fr-FR" sz="2800"/>
                  <a:t>. L’écriture décimale convient aussi ici.</a:t>
                </a:r>
              </a:p>
              <a:p>
                <a:pPr lvl="1">
                  <a:lnSpc>
                    <a:spcPct val="8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fr-FR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fr-FR" b="1"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r>
                      <a:rPr lang="fr-FR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fr-FR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1">
                        <a:latin typeface="Cambria Math" panose="02040503050406030204" pitchFamily="18" charset="0"/>
                      </a:rPr>
                      <m:t>𝟑𝟑𝟑𝟑</m:t>
                    </m:r>
                    <m:r>
                      <a:rPr lang="fr-FR">
                        <a:latin typeface="Cambria Math" panose="02040503050406030204" pitchFamily="18" charset="0"/>
                      </a:rPr>
                      <m:t>…  </m:t>
                    </m:r>
                  </m:oMath>
                </a14:m>
                <a:r>
                  <a:rPr lang="fr-FR" sz="2800"/>
                  <a:t>L’écriture décimale ne convient pas, il y a </a:t>
                </a:r>
                <a:r>
                  <a:rPr lang="fr-FR" sz="2800" b="1"/>
                  <a:t>une infinité de « 3 » après la virgule</a:t>
                </a:r>
                <a:r>
                  <a:rPr lang="fr-FR" sz="2800"/>
                  <a:t> ! Seule l’écriture fractionnaire est donc adaptée.</a:t>
                </a:r>
              </a:p>
              <a:p>
                <a:pPr marL="0" lvl="0" indent="0">
                  <a:lnSpc>
                    <a:spcPct val="80000"/>
                  </a:lnSpc>
                  <a:buNone/>
                </a:pPr>
                <a:endParaRPr lang="fr-FR" b="1" u="sng"/>
              </a:p>
              <a:p>
                <a:pPr marL="457200" lvl="1" indent="0">
                  <a:lnSpc>
                    <a:spcPct val="80000"/>
                  </a:lnSpc>
                  <a:buNone/>
                </a:pPr>
                <a:endParaRPr lang="fr-FR">
                  <a:solidFill>
                    <a:srgbClr val="FF0000"/>
                  </a:solidFill>
                </a:endParaRPr>
              </a:p>
              <a:p>
                <a:pPr marL="0" lvl="0" indent="0">
                  <a:lnSpc>
                    <a:spcPct val="80000"/>
                  </a:lnSpc>
                  <a:buNone/>
                </a:pPr>
                <a:endParaRPr lang="fr-FR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938BA8FC-2417-4B27-81FC-0C6FA44A0638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4834" y="1690689"/>
                <a:ext cx="11752289" cy="5167310"/>
              </a:xfrm>
              <a:blipFill>
                <a:blip r:embed="rId2"/>
                <a:stretch>
                  <a:fillRect l="-1608" t="-3656" r="-166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77C8E5-AC7D-4A13-868D-F56F0B96113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fr-FR" b="1" i="1"/>
              <a:t>2/ Fraction et partage équitable</a:t>
            </a:r>
            <a:br>
              <a:rPr lang="fr-FR" b="1" i="1"/>
            </a:br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43CEB1D-D1F8-463A-B0FB-D1611940B4E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149897" y="1825627"/>
                <a:ext cx="11842229" cy="5032372"/>
              </a:xfrm>
            </p:spPr>
            <p:txBody>
              <a:bodyPr/>
              <a:lstStyle/>
              <a:p>
                <a:pPr marL="0" lvl="0" indent="0">
                  <a:lnSpc>
                    <a:spcPct val="80000"/>
                  </a:lnSpc>
                  <a:buNone/>
                </a:pPr>
                <a:r>
                  <a:rPr lang="fr-FR" b="1" u="sng"/>
                  <a:t>Problème 1</a:t>
                </a:r>
                <a:r>
                  <a:rPr lang="fr-FR"/>
                  <a:t> : Matis souhaite partager équitablement ses 12 confiseries avec ses 3 meilleurs camarades Paul, Guillaume et Maxence.</a:t>
                </a:r>
              </a:p>
              <a:p>
                <a:pPr marL="0" lvl="0" indent="0">
                  <a:lnSpc>
                    <a:spcPct val="80000"/>
                  </a:lnSpc>
                  <a:buNone/>
                </a:pPr>
                <a:r>
                  <a:rPr lang="fr-FR" b="1"/>
                  <a:t>Indiquer</a:t>
                </a:r>
                <a:r>
                  <a:rPr lang="fr-FR"/>
                  <a:t>, le nombre de confiseries que recevront chacun d’entre eux.</a:t>
                </a:r>
              </a:p>
              <a:p>
                <a:pPr marL="0" lvl="0" indent="0">
                  <a:lnSpc>
                    <a:spcPct val="80000"/>
                  </a:lnSpc>
                  <a:buNone/>
                </a:pPr>
                <a:endParaRPr lang="fr-FR"/>
              </a:p>
              <a:p>
                <a:pPr marL="0" lvl="0" indent="0">
                  <a:lnSpc>
                    <a:spcPct val="80000"/>
                  </a:lnSpc>
                  <a:buNone/>
                </a:pPr>
                <a:r>
                  <a:rPr lang="fr-FR" b="1" u="sng"/>
                  <a:t>Solution</a:t>
                </a:r>
                <a:r>
                  <a:rPr lang="fr-FR"/>
                  <a:t> : 12 confiseries à répartir entre 4 personnes donc 3 (ou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1">
                            <a:latin typeface="Cambria Math" panose="02040503050406030204" pitchFamily="18" charset="0"/>
                          </a:rPr>
                          <m:t>𝟏𝟐</m:t>
                        </m:r>
                      </m:num>
                      <m:den>
                        <m:r>
                          <a:rPr lang="fr-FR" b="1"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lang="fr-FR"/>
                  <a:t>) chacun .</a:t>
                </a:r>
              </a:p>
              <a:p>
                <a:pPr marL="0" lvl="0" indent="0">
                  <a:lnSpc>
                    <a:spcPct val="80000"/>
                  </a:lnSpc>
                  <a:buNone/>
                </a:pPr>
                <a:endParaRPr lang="fr-FR"/>
              </a:p>
              <a:p>
                <a:pPr marL="0" lvl="0" indent="0">
                  <a:lnSpc>
                    <a:spcPct val="80000"/>
                  </a:lnSpc>
                  <a:buNone/>
                </a:pPr>
                <a:r>
                  <a:rPr lang="fr-FR" b="1"/>
                  <a:t>	</a:t>
                </a:r>
                <a:r>
                  <a:rPr lang="fr-FR" i="1"/>
                  <a:t>Matis</a:t>
                </a:r>
                <a:r>
                  <a:rPr lang="fr-FR"/>
                  <a:t>									</a:t>
                </a:r>
                <a:r>
                  <a:rPr lang="fr-FR" i="1"/>
                  <a:t>Paul</a:t>
                </a:r>
              </a:p>
              <a:p>
                <a:pPr marL="0" lvl="0" indent="0">
                  <a:lnSpc>
                    <a:spcPct val="80000"/>
                  </a:lnSpc>
                  <a:buNone/>
                </a:pPr>
                <a:r>
                  <a:rPr lang="fr-FR"/>
                  <a:t> 	</a:t>
                </a:r>
                <a:r>
                  <a:rPr lang="fr-FR" i="1"/>
                  <a:t>Guillaume</a:t>
                </a:r>
                <a:r>
                  <a:rPr lang="fr-FR"/>
                  <a:t>								</a:t>
                </a:r>
                <a:r>
                  <a:rPr lang="fr-FR" i="1"/>
                  <a:t>Maxence</a:t>
                </a:r>
              </a:p>
              <a:p>
                <a:pPr marL="0" lvl="0" indent="0">
                  <a:lnSpc>
                    <a:spcPct val="80000"/>
                  </a:lnSpc>
                  <a:buNone/>
                </a:pPr>
                <a:endParaRPr lang="fr-FR"/>
              </a:p>
              <a:p>
                <a:pPr marL="0" lvl="0" indent="0" algn="ctr">
                  <a:lnSpc>
                    <a:spcPct val="80000"/>
                  </a:lnSpc>
                  <a:buNone/>
                </a:pPr>
                <a:r>
                  <a:rPr lang="fr-FR" i="1"/>
                  <a:t>Ensemble des confiseries (12 en tout)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43CEB1D-D1F8-463A-B0FB-D1611940B4E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9897" y="1825627"/>
                <a:ext cx="11842229" cy="5032372"/>
              </a:xfrm>
              <a:blipFill>
                <a:blip r:embed="rId2"/>
                <a:stretch>
                  <a:fillRect l="-1081" t="-2663" r="-15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76A4CC8A-BADF-40AB-916F-3398E1CB38A7}"/>
              </a:ext>
            </a:extLst>
          </p:cNvPr>
          <p:cNvSpPr/>
          <p:nvPr/>
        </p:nvSpPr>
        <p:spPr>
          <a:xfrm>
            <a:off x="3892774" y="4474588"/>
            <a:ext cx="3327812" cy="1461522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noFill/>
          <a:ln w="38103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Organigramme : Joindre 4">
            <a:extLst>
              <a:ext uri="{FF2B5EF4-FFF2-40B4-BE49-F238E27FC236}">
                <a16:creationId xmlns:a16="http://schemas.microsoft.com/office/drawing/2014/main" id="{1AB13ABD-84BA-444C-9F97-DF2448102954}"/>
              </a:ext>
            </a:extLst>
          </p:cNvPr>
          <p:cNvSpPr/>
          <p:nvPr/>
        </p:nvSpPr>
        <p:spPr>
          <a:xfrm>
            <a:off x="6136529" y="4676927"/>
            <a:ext cx="379750" cy="46469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"/>
              <a:gd name="f7" fmla="val 1"/>
              <a:gd name="f8" fmla="+- 0 0 -360"/>
              <a:gd name="f9" fmla="*/ f3 1 2"/>
              <a:gd name="f10" fmla="*/ f4 1 2"/>
              <a:gd name="f11" fmla="+- f6 0 f5"/>
              <a:gd name="f12" fmla="*/ f8 f0 1"/>
              <a:gd name="f13" fmla="*/ f11 1 2"/>
              <a:gd name="f14" fmla="*/ f11 1 4"/>
              <a:gd name="f15" fmla="*/ f11 3 1"/>
              <a:gd name="f16" fmla="*/ f12 1 f2"/>
              <a:gd name="f17" fmla="+- f5 f13 0"/>
              <a:gd name="f18" fmla="*/ f15 1 4"/>
              <a:gd name="f19" fmla="*/ f14 1 f13"/>
              <a:gd name="f20" fmla="+- f16 0 f1"/>
              <a:gd name="f21" fmla="*/ f17 1 f13"/>
              <a:gd name="f22" fmla="*/ f18 1 f13"/>
              <a:gd name="f23" fmla="*/ f19 f9 1"/>
              <a:gd name="f24" fmla="*/ f19 f10 1"/>
              <a:gd name="f25" fmla="*/ f22 f9 1"/>
              <a:gd name="f26" fmla="*/ f22 f10 1"/>
              <a:gd name="f27" fmla="*/ f21 f9 1"/>
              <a:gd name="f28" fmla="*/ f21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7" y="f28"/>
              </a:cxn>
            </a:cxnLst>
            <a:rect l="f23" t="f24" r="f25" b="f26"/>
            <a:pathLst>
              <a:path w="2" h="2">
                <a:moveTo>
                  <a:pt x="f5" y="f5"/>
                </a:moveTo>
                <a:lnTo>
                  <a:pt x="f6" y="f5"/>
                </a:lnTo>
                <a:lnTo>
                  <a:pt x="f7" y="f7"/>
                </a:lnTo>
                <a:lnTo>
                  <a:pt x="f6" y="f6"/>
                </a:lnTo>
                <a:lnTo>
                  <a:pt x="f5" y="f6"/>
                </a:lnTo>
                <a:lnTo>
                  <a:pt x="f7" y="f7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Organigramme : Joindre 5">
            <a:extLst>
              <a:ext uri="{FF2B5EF4-FFF2-40B4-BE49-F238E27FC236}">
                <a16:creationId xmlns:a16="http://schemas.microsoft.com/office/drawing/2014/main" id="{0A722095-BD02-4664-A668-4B28E1190EB6}"/>
              </a:ext>
            </a:extLst>
          </p:cNvPr>
          <p:cNvSpPr/>
          <p:nvPr/>
        </p:nvSpPr>
        <p:spPr>
          <a:xfrm>
            <a:off x="6645392" y="4676927"/>
            <a:ext cx="379750" cy="46469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"/>
              <a:gd name="f7" fmla="val 1"/>
              <a:gd name="f8" fmla="+- 0 0 -360"/>
              <a:gd name="f9" fmla="*/ f3 1 2"/>
              <a:gd name="f10" fmla="*/ f4 1 2"/>
              <a:gd name="f11" fmla="+- f6 0 f5"/>
              <a:gd name="f12" fmla="*/ f8 f0 1"/>
              <a:gd name="f13" fmla="*/ f11 1 2"/>
              <a:gd name="f14" fmla="*/ f11 1 4"/>
              <a:gd name="f15" fmla="*/ f11 3 1"/>
              <a:gd name="f16" fmla="*/ f12 1 f2"/>
              <a:gd name="f17" fmla="+- f5 f13 0"/>
              <a:gd name="f18" fmla="*/ f15 1 4"/>
              <a:gd name="f19" fmla="*/ f14 1 f13"/>
              <a:gd name="f20" fmla="+- f16 0 f1"/>
              <a:gd name="f21" fmla="*/ f17 1 f13"/>
              <a:gd name="f22" fmla="*/ f18 1 f13"/>
              <a:gd name="f23" fmla="*/ f19 f9 1"/>
              <a:gd name="f24" fmla="*/ f19 f10 1"/>
              <a:gd name="f25" fmla="*/ f22 f9 1"/>
              <a:gd name="f26" fmla="*/ f22 f10 1"/>
              <a:gd name="f27" fmla="*/ f21 f9 1"/>
              <a:gd name="f28" fmla="*/ f21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7" y="f28"/>
              </a:cxn>
            </a:cxnLst>
            <a:rect l="f23" t="f24" r="f25" b="f26"/>
            <a:pathLst>
              <a:path w="2" h="2">
                <a:moveTo>
                  <a:pt x="f5" y="f5"/>
                </a:moveTo>
                <a:lnTo>
                  <a:pt x="f6" y="f5"/>
                </a:lnTo>
                <a:lnTo>
                  <a:pt x="f7" y="f7"/>
                </a:lnTo>
                <a:lnTo>
                  <a:pt x="f6" y="f6"/>
                </a:lnTo>
                <a:lnTo>
                  <a:pt x="f5" y="f6"/>
                </a:lnTo>
                <a:lnTo>
                  <a:pt x="f7" y="f7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Organigramme : Joindre 6">
            <a:extLst>
              <a:ext uri="{FF2B5EF4-FFF2-40B4-BE49-F238E27FC236}">
                <a16:creationId xmlns:a16="http://schemas.microsoft.com/office/drawing/2014/main" id="{ACFF3389-B40B-4180-B4BF-E94FDB01F817}"/>
              </a:ext>
            </a:extLst>
          </p:cNvPr>
          <p:cNvSpPr/>
          <p:nvPr/>
        </p:nvSpPr>
        <p:spPr>
          <a:xfrm>
            <a:off x="4051066" y="4676927"/>
            <a:ext cx="379750" cy="46469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"/>
              <a:gd name="f7" fmla="val 1"/>
              <a:gd name="f8" fmla="+- 0 0 -360"/>
              <a:gd name="f9" fmla="*/ f3 1 2"/>
              <a:gd name="f10" fmla="*/ f4 1 2"/>
              <a:gd name="f11" fmla="+- f6 0 f5"/>
              <a:gd name="f12" fmla="*/ f8 f0 1"/>
              <a:gd name="f13" fmla="*/ f11 1 2"/>
              <a:gd name="f14" fmla="*/ f11 1 4"/>
              <a:gd name="f15" fmla="*/ f11 3 1"/>
              <a:gd name="f16" fmla="*/ f12 1 f2"/>
              <a:gd name="f17" fmla="+- f5 f13 0"/>
              <a:gd name="f18" fmla="*/ f15 1 4"/>
              <a:gd name="f19" fmla="*/ f14 1 f13"/>
              <a:gd name="f20" fmla="+- f16 0 f1"/>
              <a:gd name="f21" fmla="*/ f17 1 f13"/>
              <a:gd name="f22" fmla="*/ f18 1 f13"/>
              <a:gd name="f23" fmla="*/ f19 f9 1"/>
              <a:gd name="f24" fmla="*/ f19 f10 1"/>
              <a:gd name="f25" fmla="*/ f22 f9 1"/>
              <a:gd name="f26" fmla="*/ f22 f10 1"/>
              <a:gd name="f27" fmla="*/ f21 f9 1"/>
              <a:gd name="f28" fmla="*/ f21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7" y="f28"/>
              </a:cxn>
            </a:cxnLst>
            <a:rect l="f23" t="f24" r="f25" b="f26"/>
            <a:pathLst>
              <a:path w="2" h="2">
                <a:moveTo>
                  <a:pt x="f5" y="f5"/>
                </a:moveTo>
                <a:lnTo>
                  <a:pt x="f6" y="f5"/>
                </a:lnTo>
                <a:lnTo>
                  <a:pt x="f7" y="f7"/>
                </a:lnTo>
                <a:lnTo>
                  <a:pt x="f6" y="f6"/>
                </a:lnTo>
                <a:lnTo>
                  <a:pt x="f5" y="f6"/>
                </a:lnTo>
                <a:lnTo>
                  <a:pt x="f7" y="f7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Organigramme : Joindre 7">
            <a:extLst>
              <a:ext uri="{FF2B5EF4-FFF2-40B4-BE49-F238E27FC236}">
                <a16:creationId xmlns:a16="http://schemas.microsoft.com/office/drawing/2014/main" id="{075AF53B-6C26-4B23-A2F2-F27EFEE8BE80}"/>
              </a:ext>
            </a:extLst>
          </p:cNvPr>
          <p:cNvSpPr/>
          <p:nvPr/>
        </p:nvSpPr>
        <p:spPr>
          <a:xfrm>
            <a:off x="4553840" y="4676927"/>
            <a:ext cx="379750" cy="46469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"/>
              <a:gd name="f7" fmla="val 1"/>
              <a:gd name="f8" fmla="+- 0 0 -360"/>
              <a:gd name="f9" fmla="*/ f3 1 2"/>
              <a:gd name="f10" fmla="*/ f4 1 2"/>
              <a:gd name="f11" fmla="+- f6 0 f5"/>
              <a:gd name="f12" fmla="*/ f8 f0 1"/>
              <a:gd name="f13" fmla="*/ f11 1 2"/>
              <a:gd name="f14" fmla="*/ f11 1 4"/>
              <a:gd name="f15" fmla="*/ f11 3 1"/>
              <a:gd name="f16" fmla="*/ f12 1 f2"/>
              <a:gd name="f17" fmla="+- f5 f13 0"/>
              <a:gd name="f18" fmla="*/ f15 1 4"/>
              <a:gd name="f19" fmla="*/ f14 1 f13"/>
              <a:gd name="f20" fmla="+- f16 0 f1"/>
              <a:gd name="f21" fmla="*/ f17 1 f13"/>
              <a:gd name="f22" fmla="*/ f18 1 f13"/>
              <a:gd name="f23" fmla="*/ f19 f9 1"/>
              <a:gd name="f24" fmla="*/ f19 f10 1"/>
              <a:gd name="f25" fmla="*/ f22 f9 1"/>
              <a:gd name="f26" fmla="*/ f22 f10 1"/>
              <a:gd name="f27" fmla="*/ f21 f9 1"/>
              <a:gd name="f28" fmla="*/ f21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7" y="f28"/>
              </a:cxn>
            </a:cxnLst>
            <a:rect l="f23" t="f24" r="f25" b="f26"/>
            <a:pathLst>
              <a:path w="2" h="2">
                <a:moveTo>
                  <a:pt x="f5" y="f5"/>
                </a:moveTo>
                <a:lnTo>
                  <a:pt x="f6" y="f5"/>
                </a:lnTo>
                <a:lnTo>
                  <a:pt x="f7" y="f7"/>
                </a:lnTo>
                <a:lnTo>
                  <a:pt x="f6" y="f6"/>
                </a:lnTo>
                <a:lnTo>
                  <a:pt x="f5" y="f6"/>
                </a:lnTo>
                <a:lnTo>
                  <a:pt x="f7" y="f7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Organigramme : Joindre 8">
            <a:extLst>
              <a:ext uri="{FF2B5EF4-FFF2-40B4-BE49-F238E27FC236}">
                <a16:creationId xmlns:a16="http://schemas.microsoft.com/office/drawing/2014/main" id="{3BE51D12-826D-44E0-8B1B-B4F60C3AAA2B}"/>
              </a:ext>
            </a:extLst>
          </p:cNvPr>
          <p:cNvSpPr/>
          <p:nvPr/>
        </p:nvSpPr>
        <p:spPr>
          <a:xfrm>
            <a:off x="4553840" y="5336456"/>
            <a:ext cx="379750" cy="46469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"/>
              <a:gd name="f7" fmla="val 1"/>
              <a:gd name="f8" fmla="+- 0 0 -360"/>
              <a:gd name="f9" fmla="*/ f3 1 2"/>
              <a:gd name="f10" fmla="*/ f4 1 2"/>
              <a:gd name="f11" fmla="+- f6 0 f5"/>
              <a:gd name="f12" fmla="*/ f8 f0 1"/>
              <a:gd name="f13" fmla="*/ f11 1 2"/>
              <a:gd name="f14" fmla="*/ f11 1 4"/>
              <a:gd name="f15" fmla="*/ f11 3 1"/>
              <a:gd name="f16" fmla="*/ f12 1 f2"/>
              <a:gd name="f17" fmla="+- f5 f13 0"/>
              <a:gd name="f18" fmla="*/ f15 1 4"/>
              <a:gd name="f19" fmla="*/ f14 1 f13"/>
              <a:gd name="f20" fmla="+- f16 0 f1"/>
              <a:gd name="f21" fmla="*/ f17 1 f13"/>
              <a:gd name="f22" fmla="*/ f18 1 f13"/>
              <a:gd name="f23" fmla="*/ f19 f9 1"/>
              <a:gd name="f24" fmla="*/ f19 f10 1"/>
              <a:gd name="f25" fmla="*/ f22 f9 1"/>
              <a:gd name="f26" fmla="*/ f22 f10 1"/>
              <a:gd name="f27" fmla="*/ f21 f9 1"/>
              <a:gd name="f28" fmla="*/ f21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7" y="f28"/>
              </a:cxn>
            </a:cxnLst>
            <a:rect l="f23" t="f24" r="f25" b="f26"/>
            <a:pathLst>
              <a:path w="2" h="2">
                <a:moveTo>
                  <a:pt x="f5" y="f5"/>
                </a:moveTo>
                <a:lnTo>
                  <a:pt x="f6" y="f5"/>
                </a:lnTo>
                <a:lnTo>
                  <a:pt x="f7" y="f7"/>
                </a:lnTo>
                <a:lnTo>
                  <a:pt x="f6" y="f6"/>
                </a:lnTo>
                <a:lnTo>
                  <a:pt x="f5" y="f6"/>
                </a:lnTo>
                <a:lnTo>
                  <a:pt x="f7" y="f7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Organigramme : Joindre 9">
            <a:extLst>
              <a:ext uri="{FF2B5EF4-FFF2-40B4-BE49-F238E27FC236}">
                <a16:creationId xmlns:a16="http://schemas.microsoft.com/office/drawing/2014/main" id="{B73447E4-F771-4849-A949-616803B0C720}"/>
              </a:ext>
            </a:extLst>
          </p:cNvPr>
          <p:cNvSpPr/>
          <p:nvPr/>
        </p:nvSpPr>
        <p:spPr>
          <a:xfrm>
            <a:off x="4041071" y="5343954"/>
            <a:ext cx="379750" cy="46469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"/>
              <a:gd name="f7" fmla="val 1"/>
              <a:gd name="f8" fmla="+- 0 0 -360"/>
              <a:gd name="f9" fmla="*/ f3 1 2"/>
              <a:gd name="f10" fmla="*/ f4 1 2"/>
              <a:gd name="f11" fmla="+- f6 0 f5"/>
              <a:gd name="f12" fmla="*/ f8 f0 1"/>
              <a:gd name="f13" fmla="*/ f11 1 2"/>
              <a:gd name="f14" fmla="*/ f11 1 4"/>
              <a:gd name="f15" fmla="*/ f11 3 1"/>
              <a:gd name="f16" fmla="*/ f12 1 f2"/>
              <a:gd name="f17" fmla="+- f5 f13 0"/>
              <a:gd name="f18" fmla="*/ f15 1 4"/>
              <a:gd name="f19" fmla="*/ f14 1 f13"/>
              <a:gd name="f20" fmla="+- f16 0 f1"/>
              <a:gd name="f21" fmla="*/ f17 1 f13"/>
              <a:gd name="f22" fmla="*/ f18 1 f13"/>
              <a:gd name="f23" fmla="*/ f19 f9 1"/>
              <a:gd name="f24" fmla="*/ f19 f10 1"/>
              <a:gd name="f25" fmla="*/ f22 f9 1"/>
              <a:gd name="f26" fmla="*/ f22 f10 1"/>
              <a:gd name="f27" fmla="*/ f21 f9 1"/>
              <a:gd name="f28" fmla="*/ f21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7" y="f28"/>
              </a:cxn>
            </a:cxnLst>
            <a:rect l="f23" t="f24" r="f25" b="f26"/>
            <a:pathLst>
              <a:path w="2" h="2">
                <a:moveTo>
                  <a:pt x="f5" y="f5"/>
                </a:moveTo>
                <a:lnTo>
                  <a:pt x="f6" y="f5"/>
                </a:lnTo>
                <a:lnTo>
                  <a:pt x="f7" y="f7"/>
                </a:lnTo>
                <a:lnTo>
                  <a:pt x="f6" y="f6"/>
                </a:lnTo>
                <a:lnTo>
                  <a:pt x="f5" y="f6"/>
                </a:lnTo>
                <a:lnTo>
                  <a:pt x="f7" y="f7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1" name="Organigramme : Joindre 10">
            <a:extLst>
              <a:ext uri="{FF2B5EF4-FFF2-40B4-BE49-F238E27FC236}">
                <a16:creationId xmlns:a16="http://schemas.microsoft.com/office/drawing/2014/main" id="{1246CA12-2D71-4636-B56D-C3C74A44F7B3}"/>
              </a:ext>
            </a:extLst>
          </p:cNvPr>
          <p:cNvSpPr/>
          <p:nvPr/>
        </p:nvSpPr>
        <p:spPr>
          <a:xfrm>
            <a:off x="5095713" y="5336456"/>
            <a:ext cx="379750" cy="46469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"/>
              <a:gd name="f7" fmla="val 1"/>
              <a:gd name="f8" fmla="+- 0 0 -360"/>
              <a:gd name="f9" fmla="*/ f3 1 2"/>
              <a:gd name="f10" fmla="*/ f4 1 2"/>
              <a:gd name="f11" fmla="+- f6 0 f5"/>
              <a:gd name="f12" fmla="*/ f8 f0 1"/>
              <a:gd name="f13" fmla="*/ f11 1 2"/>
              <a:gd name="f14" fmla="*/ f11 1 4"/>
              <a:gd name="f15" fmla="*/ f11 3 1"/>
              <a:gd name="f16" fmla="*/ f12 1 f2"/>
              <a:gd name="f17" fmla="+- f5 f13 0"/>
              <a:gd name="f18" fmla="*/ f15 1 4"/>
              <a:gd name="f19" fmla="*/ f14 1 f13"/>
              <a:gd name="f20" fmla="+- f16 0 f1"/>
              <a:gd name="f21" fmla="*/ f17 1 f13"/>
              <a:gd name="f22" fmla="*/ f18 1 f13"/>
              <a:gd name="f23" fmla="*/ f19 f9 1"/>
              <a:gd name="f24" fmla="*/ f19 f10 1"/>
              <a:gd name="f25" fmla="*/ f22 f9 1"/>
              <a:gd name="f26" fmla="*/ f22 f10 1"/>
              <a:gd name="f27" fmla="*/ f21 f9 1"/>
              <a:gd name="f28" fmla="*/ f21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7" y="f28"/>
              </a:cxn>
            </a:cxnLst>
            <a:rect l="f23" t="f24" r="f25" b="f26"/>
            <a:pathLst>
              <a:path w="2" h="2">
                <a:moveTo>
                  <a:pt x="f5" y="f5"/>
                </a:moveTo>
                <a:lnTo>
                  <a:pt x="f6" y="f5"/>
                </a:lnTo>
                <a:lnTo>
                  <a:pt x="f7" y="f7"/>
                </a:lnTo>
                <a:lnTo>
                  <a:pt x="f6" y="f6"/>
                </a:lnTo>
                <a:lnTo>
                  <a:pt x="f5" y="f6"/>
                </a:lnTo>
                <a:lnTo>
                  <a:pt x="f7" y="f7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2" name="Organigramme : Joindre 11">
            <a:extLst>
              <a:ext uri="{FF2B5EF4-FFF2-40B4-BE49-F238E27FC236}">
                <a16:creationId xmlns:a16="http://schemas.microsoft.com/office/drawing/2014/main" id="{A5FCA5F2-66BF-4AC7-8E4B-9F7DCD672C56}"/>
              </a:ext>
            </a:extLst>
          </p:cNvPr>
          <p:cNvSpPr/>
          <p:nvPr/>
        </p:nvSpPr>
        <p:spPr>
          <a:xfrm>
            <a:off x="5598487" y="5336456"/>
            <a:ext cx="379750" cy="46469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"/>
              <a:gd name="f7" fmla="val 1"/>
              <a:gd name="f8" fmla="+- 0 0 -360"/>
              <a:gd name="f9" fmla="*/ f3 1 2"/>
              <a:gd name="f10" fmla="*/ f4 1 2"/>
              <a:gd name="f11" fmla="+- f6 0 f5"/>
              <a:gd name="f12" fmla="*/ f8 f0 1"/>
              <a:gd name="f13" fmla="*/ f11 1 2"/>
              <a:gd name="f14" fmla="*/ f11 1 4"/>
              <a:gd name="f15" fmla="*/ f11 3 1"/>
              <a:gd name="f16" fmla="*/ f12 1 f2"/>
              <a:gd name="f17" fmla="+- f5 f13 0"/>
              <a:gd name="f18" fmla="*/ f15 1 4"/>
              <a:gd name="f19" fmla="*/ f14 1 f13"/>
              <a:gd name="f20" fmla="+- f16 0 f1"/>
              <a:gd name="f21" fmla="*/ f17 1 f13"/>
              <a:gd name="f22" fmla="*/ f18 1 f13"/>
              <a:gd name="f23" fmla="*/ f19 f9 1"/>
              <a:gd name="f24" fmla="*/ f19 f10 1"/>
              <a:gd name="f25" fmla="*/ f22 f9 1"/>
              <a:gd name="f26" fmla="*/ f22 f10 1"/>
              <a:gd name="f27" fmla="*/ f21 f9 1"/>
              <a:gd name="f28" fmla="*/ f21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7" y="f28"/>
              </a:cxn>
            </a:cxnLst>
            <a:rect l="f23" t="f24" r="f25" b="f26"/>
            <a:pathLst>
              <a:path w="2" h="2">
                <a:moveTo>
                  <a:pt x="f5" y="f5"/>
                </a:moveTo>
                <a:lnTo>
                  <a:pt x="f6" y="f5"/>
                </a:lnTo>
                <a:lnTo>
                  <a:pt x="f7" y="f7"/>
                </a:lnTo>
                <a:lnTo>
                  <a:pt x="f6" y="f6"/>
                </a:lnTo>
                <a:lnTo>
                  <a:pt x="f5" y="f6"/>
                </a:lnTo>
                <a:lnTo>
                  <a:pt x="f7" y="f7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3" name="Organigramme : Joindre 12">
            <a:extLst>
              <a:ext uri="{FF2B5EF4-FFF2-40B4-BE49-F238E27FC236}">
                <a16:creationId xmlns:a16="http://schemas.microsoft.com/office/drawing/2014/main" id="{F1B9C34F-8B3E-43FB-BC8C-03A2AD3CBDF0}"/>
              </a:ext>
            </a:extLst>
          </p:cNvPr>
          <p:cNvSpPr/>
          <p:nvPr/>
        </p:nvSpPr>
        <p:spPr>
          <a:xfrm>
            <a:off x="5095713" y="4663805"/>
            <a:ext cx="379750" cy="46469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"/>
              <a:gd name="f7" fmla="val 1"/>
              <a:gd name="f8" fmla="+- 0 0 -360"/>
              <a:gd name="f9" fmla="*/ f3 1 2"/>
              <a:gd name="f10" fmla="*/ f4 1 2"/>
              <a:gd name="f11" fmla="+- f6 0 f5"/>
              <a:gd name="f12" fmla="*/ f8 f0 1"/>
              <a:gd name="f13" fmla="*/ f11 1 2"/>
              <a:gd name="f14" fmla="*/ f11 1 4"/>
              <a:gd name="f15" fmla="*/ f11 3 1"/>
              <a:gd name="f16" fmla="*/ f12 1 f2"/>
              <a:gd name="f17" fmla="+- f5 f13 0"/>
              <a:gd name="f18" fmla="*/ f15 1 4"/>
              <a:gd name="f19" fmla="*/ f14 1 f13"/>
              <a:gd name="f20" fmla="+- f16 0 f1"/>
              <a:gd name="f21" fmla="*/ f17 1 f13"/>
              <a:gd name="f22" fmla="*/ f18 1 f13"/>
              <a:gd name="f23" fmla="*/ f19 f9 1"/>
              <a:gd name="f24" fmla="*/ f19 f10 1"/>
              <a:gd name="f25" fmla="*/ f22 f9 1"/>
              <a:gd name="f26" fmla="*/ f22 f10 1"/>
              <a:gd name="f27" fmla="*/ f21 f9 1"/>
              <a:gd name="f28" fmla="*/ f21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7" y="f28"/>
              </a:cxn>
            </a:cxnLst>
            <a:rect l="f23" t="f24" r="f25" b="f26"/>
            <a:pathLst>
              <a:path w="2" h="2">
                <a:moveTo>
                  <a:pt x="f5" y="f5"/>
                </a:moveTo>
                <a:lnTo>
                  <a:pt x="f6" y="f5"/>
                </a:lnTo>
                <a:lnTo>
                  <a:pt x="f7" y="f7"/>
                </a:lnTo>
                <a:lnTo>
                  <a:pt x="f6" y="f6"/>
                </a:lnTo>
                <a:lnTo>
                  <a:pt x="f5" y="f6"/>
                </a:lnTo>
                <a:lnTo>
                  <a:pt x="f7" y="f7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4" name="Organigramme : Joindre 13">
            <a:extLst>
              <a:ext uri="{FF2B5EF4-FFF2-40B4-BE49-F238E27FC236}">
                <a16:creationId xmlns:a16="http://schemas.microsoft.com/office/drawing/2014/main" id="{7DE0D09A-D3C2-4AAD-A0FE-2EDDA1BCF639}"/>
              </a:ext>
            </a:extLst>
          </p:cNvPr>
          <p:cNvSpPr/>
          <p:nvPr/>
        </p:nvSpPr>
        <p:spPr>
          <a:xfrm>
            <a:off x="6148672" y="5343954"/>
            <a:ext cx="379750" cy="46469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"/>
              <a:gd name="f7" fmla="val 1"/>
              <a:gd name="f8" fmla="+- 0 0 -360"/>
              <a:gd name="f9" fmla="*/ f3 1 2"/>
              <a:gd name="f10" fmla="*/ f4 1 2"/>
              <a:gd name="f11" fmla="+- f6 0 f5"/>
              <a:gd name="f12" fmla="*/ f8 f0 1"/>
              <a:gd name="f13" fmla="*/ f11 1 2"/>
              <a:gd name="f14" fmla="*/ f11 1 4"/>
              <a:gd name="f15" fmla="*/ f11 3 1"/>
              <a:gd name="f16" fmla="*/ f12 1 f2"/>
              <a:gd name="f17" fmla="+- f5 f13 0"/>
              <a:gd name="f18" fmla="*/ f15 1 4"/>
              <a:gd name="f19" fmla="*/ f14 1 f13"/>
              <a:gd name="f20" fmla="+- f16 0 f1"/>
              <a:gd name="f21" fmla="*/ f17 1 f13"/>
              <a:gd name="f22" fmla="*/ f18 1 f13"/>
              <a:gd name="f23" fmla="*/ f19 f9 1"/>
              <a:gd name="f24" fmla="*/ f19 f10 1"/>
              <a:gd name="f25" fmla="*/ f22 f9 1"/>
              <a:gd name="f26" fmla="*/ f22 f10 1"/>
              <a:gd name="f27" fmla="*/ f21 f9 1"/>
              <a:gd name="f28" fmla="*/ f21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7" y="f28"/>
              </a:cxn>
            </a:cxnLst>
            <a:rect l="f23" t="f24" r="f25" b="f26"/>
            <a:pathLst>
              <a:path w="2" h="2">
                <a:moveTo>
                  <a:pt x="f5" y="f5"/>
                </a:moveTo>
                <a:lnTo>
                  <a:pt x="f6" y="f5"/>
                </a:lnTo>
                <a:lnTo>
                  <a:pt x="f7" y="f7"/>
                </a:lnTo>
                <a:lnTo>
                  <a:pt x="f6" y="f6"/>
                </a:lnTo>
                <a:lnTo>
                  <a:pt x="f5" y="f6"/>
                </a:lnTo>
                <a:lnTo>
                  <a:pt x="f7" y="f7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5" name="Organigramme : Joindre 14">
            <a:extLst>
              <a:ext uri="{FF2B5EF4-FFF2-40B4-BE49-F238E27FC236}">
                <a16:creationId xmlns:a16="http://schemas.microsoft.com/office/drawing/2014/main" id="{2418A358-8945-474D-A89F-72E10FBA8944}"/>
              </a:ext>
            </a:extLst>
          </p:cNvPr>
          <p:cNvSpPr/>
          <p:nvPr/>
        </p:nvSpPr>
        <p:spPr>
          <a:xfrm>
            <a:off x="5616116" y="4686281"/>
            <a:ext cx="379750" cy="46469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"/>
              <a:gd name="f7" fmla="val 1"/>
              <a:gd name="f8" fmla="+- 0 0 -360"/>
              <a:gd name="f9" fmla="*/ f3 1 2"/>
              <a:gd name="f10" fmla="*/ f4 1 2"/>
              <a:gd name="f11" fmla="+- f6 0 f5"/>
              <a:gd name="f12" fmla="*/ f8 f0 1"/>
              <a:gd name="f13" fmla="*/ f11 1 2"/>
              <a:gd name="f14" fmla="*/ f11 1 4"/>
              <a:gd name="f15" fmla="*/ f11 3 1"/>
              <a:gd name="f16" fmla="*/ f12 1 f2"/>
              <a:gd name="f17" fmla="+- f5 f13 0"/>
              <a:gd name="f18" fmla="*/ f15 1 4"/>
              <a:gd name="f19" fmla="*/ f14 1 f13"/>
              <a:gd name="f20" fmla="+- f16 0 f1"/>
              <a:gd name="f21" fmla="*/ f17 1 f13"/>
              <a:gd name="f22" fmla="*/ f18 1 f13"/>
              <a:gd name="f23" fmla="*/ f19 f9 1"/>
              <a:gd name="f24" fmla="*/ f19 f10 1"/>
              <a:gd name="f25" fmla="*/ f22 f9 1"/>
              <a:gd name="f26" fmla="*/ f22 f10 1"/>
              <a:gd name="f27" fmla="*/ f21 f9 1"/>
              <a:gd name="f28" fmla="*/ f21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7" y="f28"/>
              </a:cxn>
            </a:cxnLst>
            <a:rect l="f23" t="f24" r="f25" b="f26"/>
            <a:pathLst>
              <a:path w="2" h="2">
                <a:moveTo>
                  <a:pt x="f5" y="f5"/>
                </a:moveTo>
                <a:lnTo>
                  <a:pt x="f6" y="f5"/>
                </a:lnTo>
                <a:lnTo>
                  <a:pt x="f7" y="f7"/>
                </a:lnTo>
                <a:lnTo>
                  <a:pt x="f6" y="f6"/>
                </a:lnTo>
                <a:lnTo>
                  <a:pt x="f5" y="f6"/>
                </a:lnTo>
                <a:lnTo>
                  <a:pt x="f7" y="f7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6" name="Organigramme : Joindre 15">
            <a:extLst>
              <a:ext uri="{FF2B5EF4-FFF2-40B4-BE49-F238E27FC236}">
                <a16:creationId xmlns:a16="http://schemas.microsoft.com/office/drawing/2014/main" id="{E0C85E49-6852-4E31-8A64-109D915A0473}"/>
              </a:ext>
            </a:extLst>
          </p:cNvPr>
          <p:cNvSpPr/>
          <p:nvPr/>
        </p:nvSpPr>
        <p:spPr>
          <a:xfrm>
            <a:off x="6661440" y="5336456"/>
            <a:ext cx="379750" cy="46469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"/>
              <a:gd name="f7" fmla="val 1"/>
              <a:gd name="f8" fmla="+- 0 0 -360"/>
              <a:gd name="f9" fmla="*/ f3 1 2"/>
              <a:gd name="f10" fmla="*/ f4 1 2"/>
              <a:gd name="f11" fmla="+- f6 0 f5"/>
              <a:gd name="f12" fmla="*/ f8 f0 1"/>
              <a:gd name="f13" fmla="*/ f11 1 2"/>
              <a:gd name="f14" fmla="*/ f11 1 4"/>
              <a:gd name="f15" fmla="*/ f11 3 1"/>
              <a:gd name="f16" fmla="*/ f12 1 f2"/>
              <a:gd name="f17" fmla="+- f5 f13 0"/>
              <a:gd name="f18" fmla="*/ f15 1 4"/>
              <a:gd name="f19" fmla="*/ f14 1 f13"/>
              <a:gd name="f20" fmla="+- f16 0 f1"/>
              <a:gd name="f21" fmla="*/ f17 1 f13"/>
              <a:gd name="f22" fmla="*/ f18 1 f13"/>
              <a:gd name="f23" fmla="*/ f19 f9 1"/>
              <a:gd name="f24" fmla="*/ f19 f10 1"/>
              <a:gd name="f25" fmla="*/ f22 f9 1"/>
              <a:gd name="f26" fmla="*/ f22 f10 1"/>
              <a:gd name="f27" fmla="*/ f21 f9 1"/>
              <a:gd name="f28" fmla="*/ f21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7" y="f28"/>
              </a:cxn>
            </a:cxnLst>
            <a:rect l="f23" t="f24" r="f25" b="f26"/>
            <a:pathLst>
              <a:path w="2" h="2">
                <a:moveTo>
                  <a:pt x="f5" y="f5"/>
                </a:moveTo>
                <a:lnTo>
                  <a:pt x="f6" y="f5"/>
                </a:lnTo>
                <a:lnTo>
                  <a:pt x="f7" y="f7"/>
                </a:lnTo>
                <a:lnTo>
                  <a:pt x="f6" y="f6"/>
                </a:lnTo>
                <a:lnTo>
                  <a:pt x="f5" y="f6"/>
                </a:lnTo>
                <a:lnTo>
                  <a:pt x="f7" y="f7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12C332F7-9A35-4FFB-92A3-CF687ED3A364}"/>
              </a:ext>
            </a:extLst>
          </p:cNvPr>
          <p:cNvSpPr/>
          <p:nvPr/>
        </p:nvSpPr>
        <p:spPr>
          <a:xfrm>
            <a:off x="4041071" y="4676927"/>
            <a:ext cx="1428292" cy="464698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noFill/>
          <a:ln w="57150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EC01E8E6-4800-49A5-B615-0D3046C3E345}"/>
              </a:ext>
            </a:extLst>
          </p:cNvPr>
          <p:cNvSpPr/>
          <p:nvPr/>
        </p:nvSpPr>
        <p:spPr>
          <a:xfrm>
            <a:off x="5588639" y="4676927"/>
            <a:ext cx="1428292" cy="464698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noFill/>
          <a:ln w="57150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1048A0FD-0F1A-494B-8F4A-36E40CE66C05}"/>
              </a:ext>
            </a:extLst>
          </p:cNvPr>
          <p:cNvSpPr/>
          <p:nvPr/>
        </p:nvSpPr>
        <p:spPr>
          <a:xfrm>
            <a:off x="4044409" y="5336474"/>
            <a:ext cx="1428292" cy="464698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noFill/>
          <a:ln w="57150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5608AA08-0EB1-4CDA-94A5-EABBF00B7214}"/>
              </a:ext>
            </a:extLst>
          </p:cNvPr>
          <p:cNvSpPr/>
          <p:nvPr/>
        </p:nvSpPr>
        <p:spPr>
          <a:xfrm>
            <a:off x="5604092" y="5325237"/>
            <a:ext cx="1428292" cy="464698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noFill/>
          <a:ln w="57150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3E74B363-C5B0-48AD-BBC0-BB16AC8127EC}"/>
              </a:ext>
            </a:extLst>
          </p:cNvPr>
          <p:cNvSpPr/>
          <p:nvPr/>
        </p:nvSpPr>
        <p:spPr>
          <a:xfrm rot="21354699">
            <a:off x="2106430" y="4809652"/>
            <a:ext cx="1880555" cy="286161"/>
          </a:xfrm>
          <a:custGeom>
            <a:avLst>
              <a:gd name="f0" fmla="val 19957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2" name="Flèche : gauche 21">
            <a:extLst>
              <a:ext uri="{FF2B5EF4-FFF2-40B4-BE49-F238E27FC236}">
                <a16:creationId xmlns:a16="http://schemas.microsoft.com/office/drawing/2014/main" id="{E1EB0B44-C39D-4FD2-93EB-A726CAEAAE38}"/>
              </a:ext>
            </a:extLst>
          </p:cNvPr>
          <p:cNvSpPr/>
          <p:nvPr/>
        </p:nvSpPr>
        <p:spPr>
          <a:xfrm rot="179141">
            <a:off x="7044052" y="4800893"/>
            <a:ext cx="2232004" cy="305171"/>
          </a:xfrm>
          <a:custGeom>
            <a:avLst>
              <a:gd name="f0" fmla="val 1477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*/ f19 f20 1"/>
              <a:gd name="f28" fmla="*/ 21600 f21 1"/>
              <a:gd name="f29" fmla="*/ 0 f21 1"/>
              <a:gd name="f30" fmla="*/ f20 f13 1"/>
              <a:gd name="f31" fmla="*/ f19 f12 1"/>
              <a:gd name="f32" fmla="+- f24 0 f3"/>
              <a:gd name="f33" fmla="+- f25 0 f3"/>
              <a:gd name="f34" fmla="*/ f27 1 10800"/>
              <a:gd name="f35" fmla="*/ f29 1 f21"/>
              <a:gd name="f36" fmla="*/ f28 1 f21"/>
              <a:gd name="f37" fmla="*/ f26 f13 1"/>
              <a:gd name="f38" fmla="+- f19 0 f34"/>
              <a:gd name="f39" fmla="*/ f36 f12 1"/>
              <a:gd name="f40" fmla="*/ f35 f13 1"/>
              <a:gd name="f41" fmla="*/ f36 f13 1"/>
              <a:gd name="f42" fmla="*/ f38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42" t="f30" r="f39" b="f37"/>
            <a:pathLst>
              <a:path w="21600" h="21600">
                <a:moveTo>
                  <a:pt x="f8" y="f20"/>
                </a:moveTo>
                <a:lnTo>
                  <a:pt x="f19" y="f20"/>
                </a:lnTo>
                <a:lnTo>
                  <a:pt x="f19" y="f7"/>
                </a:lnTo>
                <a:lnTo>
                  <a:pt x="f7" y="f9"/>
                </a:lnTo>
                <a:lnTo>
                  <a:pt x="f19" y="f8"/>
                </a:lnTo>
                <a:lnTo>
                  <a:pt x="f19" y="f26"/>
                </a:lnTo>
                <a:lnTo>
                  <a:pt x="f8" y="f26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C7A7F4A1-B19D-49FC-967B-23E4EA563F2D}"/>
              </a:ext>
            </a:extLst>
          </p:cNvPr>
          <p:cNvSpPr/>
          <p:nvPr/>
        </p:nvSpPr>
        <p:spPr>
          <a:xfrm>
            <a:off x="2713856" y="5378400"/>
            <a:ext cx="1318409" cy="297216"/>
          </a:xfrm>
          <a:custGeom>
            <a:avLst>
              <a:gd name="f0" fmla="val 19165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4" name="Flèche : gauche 23">
            <a:extLst>
              <a:ext uri="{FF2B5EF4-FFF2-40B4-BE49-F238E27FC236}">
                <a16:creationId xmlns:a16="http://schemas.microsoft.com/office/drawing/2014/main" id="{53B2BC65-138E-4B61-A802-5FA74FDE0D56}"/>
              </a:ext>
            </a:extLst>
          </p:cNvPr>
          <p:cNvSpPr/>
          <p:nvPr/>
        </p:nvSpPr>
        <p:spPr>
          <a:xfrm>
            <a:off x="7041190" y="5378400"/>
            <a:ext cx="2241294" cy="297216"/>
          </a:xfrm>
          <a:custGeom>
            <a:avLst>
              <a:gd name="f0" fmla="val 1432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*/ f19 f20 1"/>
              <a:gd name="f28" fmla="*/ 21600 f21 1"/>
              <a:gd name="f29" fmla="*/ 0 f21 1"/>
              <a:gd name="f30" fmla="*/ f20 f13 1"/>
              <a:gd name="f31" fmla="*/ f19 f12 1"/>
              <a:gd name="f32" fmla="+- f24 0 f3"/>
              <a:gd name="f33" fmla="+- f25 0 f3"/>
              <a:gd name="f34" fmla="*/ f27 1 10800"/>
              <a:gd name="f35" fmla="*/ f29 1 f21"/>
              <a:gd name="f36" fmla="*/ f28 1 f21"/>
              <a:gd name="f37" fmla="*/ f26 f13 1"/>
              <a:gd name="f38" fmla="+- f19 0 f34"/>
              <a:gd name="f39" fmla="*/ f36 f12 1"/>
              <a:gd name="f40" fmla="*/ f35 f13 1"/>
              <a:gd name="f41" fmla="*/ f36 f13 1"/>
              <a:gd name="f42" fmla="*/ f38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42" t="f30" r="f39" b="f37"/>
            <a:pathLst>
              <a:path w="21600" h="21600">
                <a:moveTo>
                  <a:pt x="f8" y="f20"/>
                </a:moveTo>
                <a:lnTo>
                  <a:pt x="f19" y="f20"/>
                </a:lnTo>
                <a:lnTo>
                  <a:pt x="f19" y="f7"/>
                </a:lnTo>
                <a:lnTo>
                  <a:pt x="f7" y="f9"/>
                </a:lnTo>
                <a:lnTo>
                  <a:pt x="f19" y="f8"/>
                </a:lnTo>
                <a:lnTo>
                  <a:pt x="f19" y="f26"/>
                </a:lnTo>
                <a:lnTo>
                  <a:pt x="f8" y="f26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5" name="Flèche : haut 24">
            <a:extLst>
              <a:ext uri="{FF2B5EF4-FFF2-40B4-BE49-F238E27FC236}">
                <a16:creationId xmlns:a16="http://schemas.microsoft.com/office/drawing/2014/main" id="{2979A9CD-1DFC-487C-870A-29091375E913}"/>
              </a:ext>
            </a:extLst>
          </p:cNvPr>
          <p:cNvSpPr/>
          <p:nvPr/>
        </p:nvSpPr>
        <p:spPr>
          <a:xfrm>
            <a:off x="5358758" y="5924873"/>
            <a:ext cx="257357" cy="213576"/>
          </a:xfrm>
          <a:custGeom>
            <a:avLst>
              <a:gd name="f0" fmla="val 7572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-270"/>
              <a:gd name="f11" fmla="+- 0 0 -90"/>
              <a:gd name="f12" fmla="*/ f5 1 21600"/>
              <a:gd name="f13" fmla="*/ f6 1 21600"/>
              <a:gd name="f14" fmla="+- f8 0 f7"/>
              <a:gd name="f15" fmla="pin 0 f1 10800"/>
              <a:gd name="f16" fmla="pin 0 f0 216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19"/>
              <a:gd name="f27" fmla="*/ f20 f19 1"/>
              <a:gd name="f28" fmla="*/ 21600 f21 1"/>
              <a:gd name="f29" fmla="*/ 0 f21 1"/>
              <a:gd name="f30" fmla="*/ f19 f12 1"/>
              <a:gd name="f31" fmla="*/ f20 f13 1"/>
              <a:gd name="f32" fmla="+- f24 0 f3"/>
              <a:gd name="f33" fmla="+- f25 0 f3"/>
              <a:gd name="f34" fmla="*/ f27 1 10800"/>
              <a:gd name="f35" fmla="*/ f29 1 f21"/>
              <a:gd name="f36" fmla="*/ f28 1 f21"/>
              <a:gd name="f37" fmla="*/ f26 f12 1"/>
              <a:gd name="f38" fmla="+- f20 0 f34"/>
              <a:gd name="f39" fmla="*/ f36 f13 1"/>
              <a:gd name="f40" fmla="*/ f35 f12 1"/>
              <a:gd name="f41" fmla="*/ f36 f12 1"/>
              <a:gd name="f42" fmla="*/ f38 f13 1"/>
            </a:gdLst>
            <a:ahLst>
              <a:ahXY gdRefX="f1" minX="f7" maxX="f9" gdRefY="f0" minY="f7" maxY="f8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40" y="f31"/>
              </a:cxn>
              <a:cxn ang="f33">
                <a:pos x="f41" y="f31"/>
              </a:cxn>
            </a:cxnLst>
            <a:rect l="f30" t="f42" r="f37" b="f39"/>
            <a:pathLst>
              <a:path w="21600" h="21600">
                <a:moveTo>
                  <a:pt x="f19" y="f8"/>
                </a:moveTo>
                <a:lnTo>
                  <a:pt x="f19" y="f20"/>
                </a:lnTo>
                <a:lnTo>
                  <a:pt x="f7" y="f20"/>
                </a:lnTo>
                <a:lnTo>
                  <a:pt x="f9" y="f7"/>
                </a:lnTo>
                <a:lnTo>
                  <a:pt x="f8" y="f20"/>
                </a:lnTo>
                <a:lnTo>
                  <a:pt x="f26" y="f20"/>
                </a:lnTo>
                <a:lnTo>
                  <a:pt x="f26" y="f8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CAAE06-1197-4E4B-8E71-AA0741B0B05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fr-FR" b="1" i="1"/>
              <a:t>2/ Fraction et partage équitable</a:t>
            </a:r>
            <a:br>
              <a:rPr lang="fr-FR" b="1" i="1"/>
            </a:br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8509F7D-B5F0-4303-ABCF-33D5750176D7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149897" y="1304144"/>
                <a:ext cx="11842229" cy="6041038"/>
              </a:xfrm>
            </p:spPr>
            <p:txBody>
              <a:bodyPr/>
              <a:lstStyle/>
              <a:p>
                <a:pPr marL="0" lvl="0" indent="0">
                  <a:lnSpc>
                    <a:spcPct val="80000"/>
                  </a:lnSpc>
                  <a:buNone/>
                </a:pPr>
                <a:r>
                  <a:rPr lang="fr-FR" b="1" u="sng"/>
                  <a:t>Problème 2</a:t>
                </a:r>
                <a:r>
                  <a:rPr lang="fr-FR"/>
                  <a:t> : Même question mais avec 13 confiseries.</a:t>
                </a:r>
              </a:p>
              <a:p>
                <a:pPr marL="0" lvl="0" indent="0">
                  <a:lnSpc>
                    <a:spcPct val="80000"/>
                  </a:lnSpc>
                  <a:buNone/>
                </a:pPr>
                <a:r>
                  <a:rPr lang="fr-FR" b="1"/>
                  <a:t>Indiquer </a:t>
                </a:r>
                <a:r>
                  <a:rPr lang="fr-FR"/>
                  <a:t>le nombre de confiseries que recevront chacun d’entre eux.</a:t>
                </a:r>
              </a:p>
              <a:p>
                <a:pPr marL="0" lvl="0" indent="0">
                  <a:lnSpc>
                    <a:spcPct val="80000"/>
                  </a:lnSpc>
                  <a:buNone/>
                </a:pPr>
                <a:r>
                  <a:rPr lang="fr-FR" b="1" u="sng"/>
                  <a:t>Solution</a:t>
                </a:r>
                <a:r>
                  <a:rPr lang="fr-FR"/>
                  <a:t> : 13 confiseries à répartir entre 4 personnes donc 3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fr-FR" b="1"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lang="fr-FR"/>
                  <a:t> (ou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1">
                            <a:latin typeface="Cambria Math" panose="02040503050406030204" pitchFamily="18" charset="0"/>
                          </a:rPr>
                          <m:t>𝟏𝟑</m:t>
                        </m:r>
                      </m:num>
                      <m:den>
                        <m:r>
                          <a:rPr lang="fr-FR" b="1"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lang="fr-FR"/>
                  <a:t>) chacun.			</a:t>
                </a:r>
              </a:p>
              <a:p>
                <a:pPr marL="0" lvl="0" indent="0">
                  <a:lnSpc>
                    <a:spcPct val="80000"/>
                  </a:lnSpc>
                  <a:buNone/>
                </a:pPr>
                <a:r>
                  <a:rPr lang="fr-FR"/>
                  <a:t>							   </a:t>
                </a:r>
                <a:r>
                  <a:rPr lang="fr-FR" i="1"/>
                  <a:t>Pour tout le monde (à couper en 4)</a:t>
                </a:r>
              </a:p>
              <a:p>
                <a:pPr marL="0" lvl="0" indent="0">
                  <a:lnSpc>
                    <a:spcPct val="80000"/>
                  </a:lnSpc>
                  <a:buNone/>
                </a:pPr>
                <a:r>
                  <a:rPr lang="fr-FR" b="1"/>
                  <a:t>	</a:t>
                </a:r>
              </a:p>
              <a:p>
                <a:pPr marL="0" lvl="0" indent="0">
                  <a:lnSpc>
                    <a:spcPct val="80000"/>
                  </a:lnSpc>
                  <a:buNone/>
                </a:pPr>
                <a:r>
                  <a:rPr lang="fr-FR" i="1"/>
                  <a:t>	</a:t>
                </a:r>
                <a:r>
                  <a:rPr lang="fr-FR"/>
                  <a:t>									</a:t>
                </a:r>
                <a:endParaRPr lang="fr-FR" i="1"/>
              </a:p>
              <a:p>
                <a:pPr marL="0" lvl="0" indent="0">
                  <a:lnSpc>
                    <a:spcPct val="80000"/>
                  </a:lnSpc>
                  <a:buNone/>
                </a:pPr>
                <a:r>
                  <a:rPr lang="fr-FR"/>
                  <a:t> 	</a:t>
                </a:r>
                <a:r>
                  <a:rPr lang="fr-FR" i="1"/>
                  <a:t>Paul</a:t>
                </a:r>
                <a:r>
                  <a:rPr lang="fr-FR"/>
                  <a:t>									</a:t>
                </a:r>
                <a:r>
                  <a:rPr lang="fr-FR" i="1"/>
                  <a:t>Matis</a:t>
                </a:r>
                <a:r>
                  <a:rPr lang="fr-FR"/>
                  <a:t>	</a:t>
                </a:r>
                <a:endParaRPr lang="fr-FR" i="1"/>
              </a:p>
              <a:p>
                <a:pPr marL="0" lvl="0" indent="0">
                  <a:lnSpc>
                    <a:spcPct val="80000"/>
                  </a:lnSpc>
                  <a:buNone/>
                </a:pPr>
                <a:r>
                  <a:rPr lang="fr-FR"/>
                  <a:t>	</a:t>
                </a:r>
                <a:r>
                  <a:rPr lang="fr-FR" i="1"/>
                  <a:t>Guillaume</a:t>
                </a:r>
                <a:r>
                  <a:rPr lang="fr-FR"/>
                  <a:t>								</a:t>
                </a:r>
                <a:r>
                  <a:rPr lang="fr-FR" i="1"/>
                  <a:t>Maxence</a:t>
                </a:r>
              </a:p>
              <a:p>
                <a:pPr marL="0" lvl="0" indent="0" algn="ctr">
                  <a:lnSpc>
                    <a:spcPct val="80000"/>
                  </a:lnSpc>
                  <a:buNone/>
                </a:pPr>
                <a:r>
                  <a:rPr lang="fr-FR" i="1"/>
                  <a:t>								</a:t>
                </a:r>
              </a:p>
              <a:p>
                <a:pPr marL="0" lvl="0" indent="0" algn="ctr">
                  <a:lnSpc>
                    <a:spcPct val="80000"/>
                  </a:lnSpc>
                  <a:buNone/>
                </a:pPr>
                <a:endParaRPr lang="fr-FR" i="1"/>
              </a:p>
              <a:p>
                <a:pPr marL="0" lvl="0" indent="0" algn="ctr">
                  <a:lnSpc>
                    <a:spcPct val="80000"/>
                  </a:lnSpc>
                  <a:buNone/>
                </a:pPr>
                <a:r>
                  <a:rPr lang="fr-FR" i="1"/>
                  <a:t>Ensemble des confiseries (13 en tout)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8509F7D-B5F0-4303-ABCF-33D5750176D7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9897" y="1304144"/>
                <a:ext cx="11842229" cy="6041038"/>
              </a:xfrm>
              <a:blipFill>
                <a:blip r:embed="rId2"/>
                <a:stretch>
                  <a:fillRect l="-1081" t="-2321" r="-8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D3D2F705-2342-45B6-8009-C1453F8838D7}"/>
              </a:ext>
            </a:extLst>
          </p:cNvPr>
          <p:cNvSpPr/>
          <p:nvPr/>
        </p:nvSpPr>
        <p:spPr>
          <a:xfrm>
            <a:off x="3892774" y="3702570"/>
            <a:ext cx="3327812" cy="2233531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noFill/>
          <a:ln w="38103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Organigramme : Joindre 4">
            <a:extLst>
              <a:ext uri="{FF2B5EF4-FFF2-40B4-BE49-F238E27FC236}">
                <a16:creationId xmlns:a16="http://schemas.microsoft.com/office/drawing/2014/main" id="{8F05C16E-BD9A-4C5E-B15B-448822B06759}"/>
              </a:ext>
            </a:extLst>
          </p:cNvPr>
          <p:cNvSpPr/>
          <p:nvPr/>
        </p:nvSpPr>
        <p:spPr>
          <a:xfrm>
            <a:off x="6136529" y="4676927"/>
            <a:ext cx="379750" cy="46469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"/>
              <a:gd name="f7" fmla="val 1"/>
              <a:gd name="f8" fmla="+- 0 0 -360"/>
              <a:gd name="f9" fmla="*/ f3 1 2"/>
              <a:gd name="f10" fmla="*/ f4 1 2"/>
              <a:gd name="f11" fmla="+- f6 0 f5"/>
              <a:gd name="f12" fmla="*/ f8 f0 1"/>
              <a:gd name="f13" fmla="*/ f11 1 2"/>
              <a:gd name="f14" fmla="*/ f11 1 4"/>
              <a:gd name="f15" fmla="*/ f11 3 1"/>
              <a:gd name="f16" fmla="*/ f12 1 f2"/>
              <a:gd name="f17" fmla="+- f5 f13 0"/>
              <a:gd name="f18" fmla="*/ f15 1 4"/>
              <a:gd name="f19" fmla="*/ f14 1 f13"/>
              <a:gd name="f20" fmla="+- f16 0 f1"/>
              <a:gd name="f21" fmla="*/ f17 1 f13"/>
              <a:gd name="f22" fmla="*/ f18 1 f13"/>
              <a:gd name="f23" fmla="*/ f19 f9 1"/>
              <a:gd name="f24" fmla="*/ f19 f10 1"/>
              <a:gd name="f25" fmla="*/ f22 f9 1"/>
              <a:gd name="f26" fmla="*/ f22 f10 1"/>
              <a:gd name="f27" fmla="*/ f21 f9 1"/>
              <a:gd name="f28" fmla="*/ f21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7" y="f28"/>
              </a:cxn>
            </a:cxnLst>
            <a:rect l="f23" t="f24" r="f25" b="f26"/>
            <a:pathLst>
              <a:path w="2" h="2">
                <a:moveTo>
                  <a:pt x="f5" y="f5"/>
                </a:moveTo>
                <a:lnTo>
                  <a:pt x="f6" y="f5"/>
                </a:lnTo>
                <a:lnTo>
                  <a:pt x="f7" y="f7"/>
                </a:lnTo>
                <a:lnTo>
                  <a:pt x="f6" y="f6"/>
                </a:lnTo>
                <a:lnTo>
                  <a:pt x="f5" y="f6"/>
                </a:lnTo>
                <a:lnTo>
                  <a:pt x="f7" y="f7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Organigramme : Joindre 5">
            <a:extLst>
              <a:ext uri="{FF2B5EF4-FFF2-40B4-BE49-F238E27FC236}">
                <a16:creationId xmlns:a16="http://schemas.microsoft.com/office/drawing/2014/main" id="{7FC1B4CC-07CF-45D2-AF2A-9FD398D74D42}"/>
              </a:ext>
            </a:extLst>
          </p:cNvPr>
          <p:cNvSpPr/>
          <p:nvPr/>
        </p:nvSpPr>
        <p:spPr>
          <a:xfrm>
            <a:off x="6645392" y="4676927"/>
            <a:ext cx="379750" cy="46469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"/>
              <a:gd name="f7" fmla="val 1"/>
              <a:gd name="f8" fmla="+- 0 0 -360"/>
              <a:gd name="f9" fmla="*/ f3 1 2"/>
              <a:gd name="f10" fmla="*/ f4 1 2"/>
              <a:gd name="f11" fmla="+- f6 0 f5"/>
              <a:gd name="f12" fmla="*/ f8 f0 1"/>
              <a:gd name="f13" fmla="*/ f11 1 2"/>
              <a:gd name="f14" fmla="*/ f11 1 4"/>
              <a:gd name="f15" fmla="*/ f11 3 1"/>
              <a:gd name="f16" fmla="*/ f12 1 f2"/>
              <a:gd name="f17" fmla="+- f5 f13 0"/>
              <a:gd name="f18" fmla="*/ f15 1 4"/>
              <a:gd name="f19" fmla="*/ f14 1 f13"/>
              <a:gd name="f20" fmla="+- f16 0 f1"/>
              <a:gd name="f21" fmla="*/ f17 1 f13"/>
              <a:gd name="f22" fmla="*/ f18 1 f13"/>
              <a:gd name="f23" fmla="*/ f19 f9 1"/>
              <a:gd name="f24" fmla="*/ f19 f10 1"/>
              <a:gd name="f25" fmla="*/ f22 f9 1"/>
              <a:gd name="f26" fmla="*/ f22 f10 1"/>
              <a:gd name="f27" fmla="*/ f21 f9 1"/>
              <a:gd name="f28" fmla="*/ f21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7" y="f28"/>
              </a:cxn>
            </a:cxnLst>
            <a:rect l="f23" t="f24" r="f25" b="f26"/>
            <a:pathLst>
              <a:path w="2" h="2">
                <a:moveTo>
                  <a:pt x="f5" y="f5"/>
                </a:moveTo>
                <a:lnTo>
                  <a:pt x="f6" y="f5"/>
                </a:lnTo>
                <a:lnTo>
                  <a:pt x="f7" y="f7"/>
                </a:lnTo>
                <a:lnTo>
                  <a:pt x="f6" y="f6"/>
                </a:lnTo>
                <a:lnTo>
                  <a:pt x="f5" y="f6"/>
                </a:lnTo>
                <a:lnTo>
                  <a:pt x="f7" y="f7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Organigramme : Joindre 6">
            <a:extLst>
              <a:ext uri="{FF2B5EF4-FFF2-40B4-BE49-F238E27FC236}">
                <a16:creationId xmlns:a16="http://schemas.microsoft.com/office/drawing/2014/main" id="{0716671B-93C9-4715-B4DE-9DDAA72BB9E5}"/>
              </a:ext>
            </a:extLst>
          </p:cNvPr>
          <p:cNvSpPr/>
          <p:nvPr/>
        </p:nvSpPr>
        <p:spPr>
          <a:xfrm>
            <a:off x="4051066" y="4676927"/>
            <a:ext cx="379750" cy="46469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"/>
              <a:gd name="f7" fmla="val 1"/>
              <a:gd name="f8" fmla="+- 0 0 -360"/>
              <a:gd name="f9" fmla="*/ f3 1 2"/>
              <a:gd name="f10" fmla="*/ f4 1 2"/>
              <a:gd name="f11" fmla="+- f6 0 f5"/>
              <a:gd name="f12" fmla="*/ f8 f0 1"/>
              <a:gd name="f13" fmla="*/ f11 1 2"/>
              <a:gd name="f14" fmla="*/ f11 1 4"/>
              <a:gd name="f15" fmla="*/ f11 3 1"/>
              <a:gd name="f16" fmla="*/ f12 1 f2"/>
              <a:gd name="f17" fmla="+- f5 f13 0"/>
              <a:gd name="f18" fmla="*/ f15 1 4"/>
              <a:gd name="f19" fmla="*/ f14 1 f13"/>
              <a:gd name="f20" fmla="+- f16 0 f1"/>
              <a:gd name="f21" fmla="*/ f17 1 f13"/>
              <a:gd name="f22" fmla="*/ f18 1 f13"/>
              <a:gd name="f23" fmla="*/ f19 f9 1"/>
              <a:gd name="f24" fmla="*/ f19 f10 1"/>
              <a:gd name="f25" fmla="*/ f22 f9 1"/>
              <a:gd name="f26" fmla="*/ f22 f10 1"/>
              <a:gd name="f27" fmla="*/ f21 f9 1"/>
              <a:gd name="f28" fmla="*/ f21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7" y="f28"/>
              </a:cxn>
            </a:cxnLst>
            <a:rect l="f23" t="f24" r="f25" b="f26"/>
            <a:pathLst>
              <a:path w="2" h="2">
                <a:moveTo>
                  <a:pt x="f5" y="f5"/>
                </a:moveTo>
                <a:lnTo>
                  <a:pt x="f6" y="f5"/>
                </a:lnTo>
                <a:lnTo>
                  <a:pt x="f7" y="f7"/>
                </a:lnTo>
                <a:lnTo>
                  <a:pt x="f6" y="f6"/>
                </a:lnTo>
                <a:lnTo>
                  <a:pt x="f5" y="f6"/>
                </a:lnTo>
                <a:lnTo>
                  <a:pt x="f7" y="f7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Organigramme : Joindre 7">
            <a:extLst>
              <a:ext uri="{FF2B5EF4-FFF2-40B4-BE49-F238E27FC236}">
                <a16:creationId xmlns:a16="http://schemas.microsoft.com/office/drawing/2014/main" id="{302ABC6B-3582-4A30-BAA2-9ECC33F72860}"/>
              </a:ext>
            </a:extLst>
          </p:cNvPr>
          <p:cNvSpPr/>
          <p:nvPr/>
        </p:nvSpPr>
        <p:spPr>
          <a:xfrm>
            <a:off x="4553840" y="4676927"/>
            <a:ext cx="379750" cy="46469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"/>
              <a:gd name="f7" fmla="val 1"/>
              <a:gd name="f8" fmla="+- 0 0 -360"/>
              <a:gd name="f9" fmla="*/ f3 1 2"/>
              <a:gd name="f10" fmla="*/ f4 1 2"/>
              <a:gd name="f11" fmla="+- f6 0 f5"/>
              <a:gd name="f12" fmla="*/ f8 f0 1"/>
              <a:gd name="f13" fmla="*/ f11 1 2"/>
              <a:gd name="f14" fmla="*/ f11 1 4"/>
              <a:gd name="f15" fmla="*/ f11 3 1"/>
              <a:gd name="f16" fmla="*/ f12 1 f2"/>
              <a:gd name="f17" fmla="+- f5 f13 0"/>
              <a:gd name="f18" fmla="*/ f15 1 4"/>
              <a:gd name="f19" fmla="*/ f14 1 f13"/>
              <a:gd name="f20" fmla="+- f16 0 f1"/>
              <a:gd name="f21" fmla="*/ f17 1 f13"/>
              <a:gd name="f22" fmla="*/ f18 1 f13"/>
              <a:gd name="f23" fmla="*/ f19 f9 1"/>
              <a:gd name="f24" fmla="*/ f19 f10 1"/>
              <a:gd name="f25" fmla="*/ f22 f9 1"/>
              <a:gd name="f26" fmla="*/ f22 f10 1"/>
              <a:gd name="f27" fmla="*/ f21 f9 1"/>
              <a:gd name="f28" fmla="*/ f21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7" y="f28"/>
              </a:cxn>
            </a:cxnLst>
            <a:rect l="f23" t="f24" r="f25" b="f26"/>
            <a:pathLst>
              <a:path w="2" h="2">
                <a:moveTo>
                  <a:pt x="f5" y="f5"/>
                </a:moveTo>
                <a:lnTo>
                  <a:pt x="f6" y="f5"/>
                </a:lnTo>
                <a:lnTo>
                  <a:pt x="f7" y="f7"/>
                </a:lnTo>
                <a:lnTo>
                  <a:pt x="f6" y="f6"/>
                </a:lnTo>
                <a:lnTo>
                  <a:pt x="f5" y="f6"/>
                </a:lnTo>
                <a:lnTo>
                  <a:pt x="f7" y="f7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Organigramme : Joindre 8">
            <a:extLst>
              <a:ext uri="{FF2B5EF4-FFF2-40B4-BE49-F238E27FC236}">
                <a16:creationId xmlns:a16="http://schemas.microsoft.com/office/drawing/2014/main" id="{83BEF4EA-8615-449E-9E84-19FEEF59FB78}"/>
              </a:ext>
            </a:extLst>
          </p:cNvPr>
          <p:cNvSpPr/>
          <p:nvPr/>
        </p:nvSpPr>
        <p:spPr>
          <a:xfrm>
            <a:off x="4553840" y="5336456"/>
            <a:ext cx="379750" cy="46469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"/>
              <a:gd name="f7" fmla="val 1"/>
              <a:gd name="f8" fmla="+- 0 0 -360"/>
              <a:gd name="f9" fmla="*/ f3 1 2"/>
              <a:gd name="f10" fmla="*/ f4 1 2"/>
              <a:gd name="f11" fmla="+- f6 0 f5"/>
              <a:gd name="f12" fmla="*/ f8 f0 1"/>
              <a:gd name="f13" fmla="*/ f11 1 2"/>
              <a:gd name="f14" fmla="*/ f11 1 4"/>
              <a:gd name="f15" fmla="*/ f11 3 1"/>
              <a:gd name="f16" fmla="*/ f12 1 f2"/>
              <a:gd name="f17" fmla="+- f5 f13 0"/>
              <a:gd name="f18" fmla="*/ f15 1 4"/>
              <a:gd name="f19" fmla="*/ f14 1 f13"/>
              <a:gd name="f20" fmla="+- f16 0 f1"/>
              <a:gd name="f21" fmla="*/ f17 1 f13"/>
              <a:gd name="f22" fmla="*/ f18 1 f13"/>
              <a:gd name="f23" fmla="*/ f19 f9 1"/>
              <a:gd name="f24" fmla="*/ f19 f10 1"/>
              <a:gd name="f25" fmla="*/ f22 f9 1"/>
              <a:gd name="f26" fmla="*/ f22 f10 1"/>
              <a:gd name="f27" fmla="*/ f21 f9 1"/>
              <a:gd name="f28" fmla="*/ f21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7" y="f28"/>
              </a:cxn>
            </a:cxnLst>
            <a:rect l="f23" t="f24" r="f25" b="f26"/>
            <a:pathLst>
              <a:path w="2" h="2">
                <a:moveTo>
                  <a:pt x="f5" y="f5"/>
                </a:moveTo>
                <a:lnTo>
                  <a:pt x="f6" y="f5"/>
                </a:lnTo>
                <a:lnTo>
                  <a:pt x="f7" y="f7"/>
                </a:lnTo>
                <a:lnTo>
                  <a:pt x="f6" y="f6"/>
                </a:lnTo>
                <a:lnTo>
                  <a:pt x="f5" y="f6"/>
                </a:lnTo>
                <a:lnTo>
                  <a:pt x="f7" y="f7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Organigramme : Joindre 9">
            <a:extLst>
              <a:ext uri="{FF2B5EF4-FFF2-40B4-BE49-F238E27FC236}">
                <a16:creationId xmlns:a16="http://schemas.microsoft.com/office/drawing/2014/main" id="{3ACDDEFF-36F3-4B33-9E93-9A1DC72CB128}"/>
              </a:ext>
            </a:extLst>
          </p:cNvPr>
          <p:cNvSpPr/>
          <p:nvPr/>
        </p:nvSpPr>
        <p:spPr>
          <a:xfrm>
            <a:off x="4041071" y="5343954"/>
            <a:ext cx="379750" cy="46469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"/>
              <a:gd name="f7" fmla="val 1"/>
              <a:gd name="f8" fmla="+- 0 0 -360"/>
              <a:gd name="f9" fmla="*/ f3 1 2"/>
              <a:gd name="f10" fmla="*/ f4 1 2"/>
              <a:gd name="f11" fmla="+- f6 0 f5"/>
              <a:gd name="f12" fmla="*/ f8 f0 1"/>
              <a:gd name="f13" fmla="*/ f11 1 2"/>
              <a:gd name="f14" fmla="*/ f11 1 4"/>
              <a:gd name="f15" fmla="*/ f11 3 1"/>
              <a:gd name="f16" fmla="*/ f12 1 f2"/>
              <a:gd name="f17" fmla="+- f5 f13 0"/>
              <a:gd name="f18" fmla="*/ f15 1 4"/>
              <a:gd name="f19" fmla="*/ f14 1 f13"/>
              <a:gd name="f20" fmla="+- f16 0 f1"/>
              <a:gd name="f21" fmla="*/ f17 1 f13"/>
              <a:gd name="f22" fmla="*/ f18 1 f13"/>
              <a:gd name="f23" fmla="*/ f19 f9 1"/>
              <a:gd name="f24" fmla="*/ f19 f10 1"/>
              <a:gd name="f25" fmla="*/ f22 f9 1"/>
              <a:gd name="f26" fmla="*/ f22 f10 1"/>
              <a:gd name="f27" fmla="*/ f21 f9 1"/>
              <a:gd name="f28" fmla="*/ f21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7" y="f28"/>
              </a:cxn>
            </a:cxnLst>
            <a:rect l="f23" t="f24" r="f25" b="f26"/>
            <a:pathLst>
              <a:path w="2" h="2">
                <a:moveTo>
                  <a:pt x="f5" y="f5"/>
                </a:moveTo>
                <a:lnTo>
                  <a:pt x="f6" y="f5"/>
                </a:lnTo>
                <a:lnTo>
                  <a:pt x="f7" y="f7"/>
                </a:lnTo>
                <a:lnTo>
                  <a:pt x="f6" y="f6"/>
                </a:lnTo>
                <a:lnTo>
                  <a:pt x="f5" y="f6"/>
                </a:lnTo>
                <a:lnTo>
                  <a:pt x="f7" y="f7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1" name="Organigramme : Joindre 10">
            <a:extLst>
              <a:ext uri="{FF2B5EF4-FFF2-40B4-BE49-F238E27FC236}">
                <a16:creationId xmlns:a16="http://schemas.microsoft.com/office/drawing/2014/main" id="{E0E997F8-11D5-4720-9CC6-996C016E95D5}"/>
              </a:ext>
            </a:extLst>
          </p:cNvPr>
          <p:cNvSpPr/>
          <p:nvPr/>
        </p:nvSpPr>
        <p:spPr>
          <a:xfrm>
            <a:off x="5095713" y="5336456"/>
            <a:ext cx="379750" cy="46469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"/>
              <a:gd name="f7" fmla="val 1"/>
              <a:gd name="f8" fmla="+- 0 0 -360"/>
              <a:gd name="f9" fmla="*/ f3 1 2"/>
              <a:gd name="f10" fmla="*/ f4 1 2"/>
              <a:gd name="f11" fmla="+- f6 0 f5"/>
              <a:gd name="f12" fmla="*/ f8 f0 1"/>
              <a:gd name="f13" fmla="*/ f11 1 2"/>
              <a:gd name="f14" fmla="*/ f11 1 4"/>
              <a:gd name="f15" fmla="*/ f11 3 1"/>
              <a:gd name="f16" fmla="*/ f12 1 f2"/>
              <a:gd name="f17" fmla="+- f5 f13 0"/>
              <a:gd name="f18" fmla="*/ f15 1 4"/>
              <a:gd name="f19" fmla="*/ f14 1 f13"/>
              <a:gd name="f20" fmla="+- f16 0 f1"/>
              <a:gd name="f21" fmla="*/ f17 1 f13"/>
              <a:gd name="f22" fmla="*/ f18 1 f13"/>
              <a:gd name="f23" fmla="*/ f19 f9 1"/>
              <a:gd name="f24" fmla="*/ f19 f10 1"/>
              <a:gd name="f25" fmla="*/ f22 f9 1"/>
              <a:gd name="f26" fmla="*/ f22 f10 1"/>
              <a:gd name="f27" fmla="*/ f21 f9 1"/>
              <a:gd name="f28" fmla="*/ f21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7" y="f28"/>
              </a:cxn>
            </a:cxnLst>
            <a:rect l="f23" t="f24" r="f25" b="f26"/>
            <a:pathLst>
              <a:path w="2" h="2">
                <a:moveTo>
                  <a:pt x="f5" y="f5"/>
                </a:moveTo>
                <a:lnTo>
                  <a:pt x="f6" y="f5"/>
                </a:lnTo>
                <a:lnTo>
                  <a:pt x="f7" y="f7"/>
                </a:lnTo>
                <a:lnTo>
                  <a:pt x="f6" y="f6"/>
                </a:lnTo>
                <a:lnTo>
                  <a:pt x="f5" y="f6"/>
                </a:lnTo>
                <a:lnTo>
                  <a:pt x="f7" y="f7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2" name="Organigramme : Joindre 11">
            <a:extLst>
              <a:ext uri="{FF2B5EF4-FFF2-40B4-BE49-F238E27FC236}">
                <a16:creationId xmlns:a16="http://schemas.microsoft.com/office/drawing/2014/main" id="{946E5665-05EF-48AB-9844-13D507912CFC}"/>
              </a:ext>
            </a:extLst>
          </p:cNvPr>
          <p:cNvSpPr/>
          <p:nvPr/>
        </p:nvSpPr>
        <p:spPr>
          <a:xfrm>
            <a:off x="5598487" y="5336456"/>
            <a:ext cx="379750" cy="46469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"/>
              <a:gd name="f7" fmla="val 1"/>
              <a:gd name="f8" fmla="+- 0 0 -360"/>
              <a:gd name="f9" fmla="*/ f3 1 2"/>
              <a:gd name="f10" fmla="*/ f4 1 2"/>
              <a:gd name="f11" fmla="+- f6 0 f5"/>
              <a:gd name="f12" fmla="*/ f8 f0 1"/>
              <a:gd name="f13" fmla="*/ f11 1 2"/>
              <a:gd name="f14" fmla="*/ f11 1 4"/>
              <a:gd name="f15" fmla="*/ f11 3 1"/>
              <a:gd name="f16" fmla="*/ f12 1 f2"/>
              <a:gd name="f17" fmla="+- f5 f13 0"/>
              <a:gd name="f18" fmla="*/ f15 1 4"/>
              <a:gd name="f19" fmla="*/ f14 1 f13"/>
              <a:gd name="f20" fmla="+- f16 0 f1"/>
              <a:gd name="f21" fmla="*/ f17 1 f13"/>
              <a:gd name="f22" fmla="*/ f18 1 f13"/>
              <a:gd name="f23" fmla="*/ f19 f9 1"/>
              <a:gd name="f24" fmla="*/ f19 f10 1"/>
              <a:gd name="f25" fmla="*/ f22 f9 1"/>
              <a:gd name="f26" fmla="*/ f22 f10 1"/>
              <a:gd name="f27" fmla="*/ f21 f9 1"/>
              <a:gd name="f28" fmla="*/ f21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7" y="f28"/>
              </a:cxn>
            </a:cxnLst>
            <a:rect l="f23" t="f24" r="f25" b="f26"/>
            <a:pathLst>
              <a:path w="2" h="2">
                <a:moveTo>
                  <a:pt x="f5" y="f5"/>
                </a:moveTo>
                <a:lnTo>
                  <a:pt x="f6" y="f5"/>
                </a:lnTo>
                <a:lnTo>
                  <a:pt x="f7" y="f7"/>
                </a:lnTo>
                <a:lnTo>
                  <a:pt x="f6" y="f6"/>
                </a:lnTo>
                <a:lnTo>
                  <a:pt x="f5" y="f6"/>
                </a:lnTo>
                <a:lnTo>
                  <a:pt x="f7" y="f7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3" name="Organigramme : Joindre 12">
            <a:extLst>
              <a:ext uri="{FF2B5EF4-FFF2-40B4-BE49-F238E27FC236}">
                <a16:creationId xmlns:a16="http://schemas.microsoft.com/office/drawing/2014/main" id="{B5806A71-9FB7-4E35-B330-A075C5414189}"/>
              </a:ext>
            </a:extLst>
          </p:cNvPr>
          <p:cNvSpPr/>
          <p:nvPr/>
        </p:nvSpPr>
        <p:spPr>
          <a:xfrm>
            <a:off x="5095713" y="4663805"/>
            <a:ext cx="379750" cy="46469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"/>
              <a:gd name="f7" fmla="val 1"/>
              <a:gd name="f8" fmla="+- 0 0 -360"/>
              <a:gd name="f9" fmla="*/ f3 1 2"/>
              <a:gd name="f10" fmla="*/ f4 1 2"/>
              <a:gd name="f11" fmla="+- f6 0 f5"/>
              <a:gd name="f12" fmla="*/ f8 f0 1"/>
              <a:gd name="f13" fmla="*/ f11 1 2"/>
              <a:gd name="f14" fmla="*/ f11 1 4"/>
              <a:gd name="f15" fmla="*/ f11 3 1"/>
              <a:gd name="f16" fmla="*/ f12 1 f2"/>
              <a:gd name="f17" fmla="+- f5 f13 0"/>
              <a:gd name="f18" fmla="*/ f15 1 4"/>
              <a:gd name="f19" fmla="*/ f14 1 f13"/>
              <a:gd name="f20" fmla="+- f16 0 f1"/>
              <a:gd name="f21" fmla="*/ f17 1 f13"/>
              <a:gd name="f22" fmla="*/ f18 1 f13"/>
              <a:gd name="f23" fmla="*/ f19 f9 1"/>
              <a:gd name="f24" fmla="*/ f19 f10 1"/>
              <a:gd name="f25" fmla="*/ f22 f9 1"/>
              <a:gd name="f26" fmla="*/ f22 f10 1"/>
              <a:gd name="f27" fmla="*/ f21 f9 1"/>
              <a:gd name="f28" fmla="*/ f21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7" y="f28"/>
              </a:cxn>
            </a:cxnLst>
            <a:rect l="f23" t="f24" r="f25" b="f26"/>
            <a:pathLst>
              <a:path w="2" h="2">
                <a:moveTo>
                  <a:pt x="f5" y="f5"/>
                </a:moveTo>
                <a:lnTo>
                  <a:pt x="f6" y="f5"/>
                </a:lnTo>
                <a:lnTo>
                  <a:pt x="f7" y="f7"/>
                </a:lnTo>
                <a:lnTo>
                  <a:pt x="f6" y="f6"/>
                </a:lnTo>
                <a:lnTo>
                  <a:pt x="f5" y="f6"/>
                </a:lnTo>
                <a:lnTo>
                  <a:pt x="f7" y="f7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4" name="Organigramme : Joindre 13">
            <a:extLst>
              <a:ext uri="{FF2B5EF4-FFF2-40B4-BE49-F238E27FC236}">
                <a16:creationId xmlns:a16="http://schemas.microsoft.com/office/drawing/2014/main" id="{195BCE80-0090-4896-84B3-FFAFC5B6F005}"/>
              </a:ext>
            </a:extLst>
          </p:cNvPr>
          <p:cNvSpPr/>
          <p:nvPr/>
        </p:nvSpPr>
        <p:spPr>
          <a:xfrm>
            <a:off x="6148672" y="5343954"/>
            <a:ext cx="379750" cy="46469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"/>
              <a:gd name="f7" fmla="val 1"/>
              <a:gd name="f8" fmla="+- 0 0 -360"/>
              <a:gd name="f9" fmla="*/ f3 1 2"/>
              <a:gd name="f10" fmla="*/ f4 1 2"/>
              <a:gd name="f11" fmla="+- f6 0 f5"/>
              <a:gd name="f12" fmla="*/ f8 f0 1"/>
              <a:gd name="f13" fmla="*/ f11 1 2"/>
              <a:gd name="f14" fmla="*/ f11 1 4"/>
              <a:gd name="f15" fmla="*/ f11 3 1"/>
              <a:gd name="f16" fmla="*/ f12 1 f2"/>
              <a:gd name="f17" fmla="+- f5 f13 0"/>
              <a:gd name="f18" fmla="*/ f15 1 4"/>
              <a:gd name="f19" fmla="*/ f14 1 f13"/>
              <a:gd name="f20" fmla="+- f16 0 f1"/>
              <a:gd name="f21" fmla="*/ f17 1 f13"/>
              <a:gd name="f22" fmla="*/ f18 1 f13"/>
              <a:gd name="f23" fmla="*/ f19 f9 1"/>
              <a:gd name="f24" fmla="*/ f19 f10 1"/>
              <a:gd name="f25" fmla="*/ f22 f9 1"/>
              <a:gd name="f26" fmla="*/ f22 f10 1"/>
              <a:gd name="f27" fmla="*/ f21 f9 1"/>
              <a:gd name="f28" fmla="*/ f21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7" y="f28"/>
              </a:cxn>
            </a:cxnLst>
            <a:rect l="f23" t="f24" r="f25" b="f26"/>
            <a:pathLst>
              <a:path w="2" h="2">
                <a:moveTo>
                  <a:pt x="f5" y="f5"/>
                </a:moveTo>
                <a:lnTo>
                  <a:pt x="f6" y="f5"/>
                </a:lnTo>
                <a:lnTo>
                  <a:pt x="f7" y="f7"/>
                </a:lnTo>
                <a:lnTo>
                  <a:pt x="f6" y="f6"/>
                </a:lnTo>
                <a:lnTo>
                  <a:pt x="f5" y="f6"/>
                </a:lnTo>
                <a:lnTo>
                  <a:pt x="f7" y="f7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5" name="Organigramme : Joindre 14">
            <a:extLst>
              <a:ext uri="{FF2B5EF4-FFF2-40B4-BE49-F238E27FC236}">
                <a16:creationId xmlns:a16="http://schemas.microsoft.com/office/drawing/2014/main" id="{042020F0-47C9-4AAB-A2B9-AD6EDEE3F1CD}"/>
              </a:ext>
            </a:extLst>
          </p:cNvPr>
          <p:cNvSpPr/>
          <p:nvPr/>
        </p:nvSpPr>
        <p:spPr>
          <a:xfrm>
            <a:off x="5616116" y="4686281"/>
            <a:ext cx="379750" cy="46469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"/>
              <a:gd name="f7" fmla="val 1"/>
              <a:gd name="f8" fmla="+- 0 0 -360"/>
              <a:gd name="f9" fmla="*/ f3 1 2"/>
              <a:gd name="f10" fmla="*/ f4 1 2"/>
              <a:gd name="f11" fmla="+- f6 0 f5"/>
              <a:gd name="f12" fmla="*/ f8 f0 1"/>
              <a:gd name="f13" fmla="*/ f11 1 2"/>
              <a:gd name="f14" fmla="*/ f11 1 4"/>
              <a:gd name="f15" fmla="*/ f11 3 1"/>
              <a:gd name="f16" fmla="*/ f12 1 f2"/>
              <a:gd name="f17" fmla="+- f5 f13 0"/>
              <a:gd name="f18" fmla="*/ f15 1 4"/>
              <a:gd name="f19" fmla="*/ f14 1 f13"/>
              <a:gd name="f20" fmla="+- f16 0 f1"/>
              <a:gd name="f21" fmla="*/ f17 1 f13"/>
              <a:gd name="f22" fmla="*/ f18 1 f13"/>
              <a:gd name="f23" fmla="*/ f19 f9 1"/>
              <a:gd name="f24" fmla="*/ f19 f10 1"/>
              <a:gd name="f25" fmla="*/ f22 f9 1"/>
              <a:gd name="f26" fmla="*/ f22 f10 1"/>
              <a:gd name="f27" fmla="*/ f21 f9 1"/>
              <a:gd name="f28" fmla="*/ f21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7" y="f28"/>
              </a:cxn>
            </a:cxnLst>
            <a:rect l="f23" t="f24" r="f25" b="f26"/>
            <a:pathLst>
              <a:path w="2" h="2">
                <a:moveTo>
                  <a:pt x="f5" y="f5"/>
                </a:moveTo>
                <a:lnTo>
                  <a:pt x="f6" y="f5"/>
                </a:lnTo>
                <a:lnTo>
                  <a:pt x="f7" y="f7"/>
                </a:lnTo>
                <a:lnTo>
                  <a:pt x="f6" y="f6"/>
                </a:lnTo>
                <a:lnTo>
                  <a:pt x="f5" y="f6"/>
                </a:lnTo>
                <a:lnTo>
                  <a:pt x="f7" y="f7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6" name="Organigramme : Joindre 15">
            <a:extLst>
              <a:ext uri="{FF2B5EF4-FFF2-40B4-BE49-F238E27FC236}">
                <a16:creationId xmlns:a16="http://schemas.microsoft.com/office/drawing/2014/main" id="{5DF3EC06-8537-4F23-B725-0594CF51DA6F}"/>
              </a:ext>
            </a:extLst>
          </p:cNvPr>
          <p:cNvSpPr/>
          <p:nvPr/>
        </p:nvSpPr>
        <p:spPr>
          <a:xfrm>
            <a:off x="6661440" y="5336456"/>
            <a:ext cx="379750" cy="46469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"/>
              <a:gd name="f7" fmla="val 1"/>
              <a:gd name="f8" fmla="+- 0 0 -360"/>
              <a:gd name="f9" fmla="*/ f3 1 2"/>
              <a:gd name="f10" fmla="*/ f4 1 2"/>
              <a:gd name="f11" fmla="+- f6 0 f5"/>
              <a:gd name="f12" fmla="*/ f8 f0 1"/>
              <a:gd name="f13" fmla="*/ f11 1 2"/>
              <a:gd name="f14" fmla="*/ f11 1 4"/>
              <a:gd name="f15" fmla="*/ f11 3 1"/>
              <a:gd name="f16" fmla="*/ f12 1 f2"/>
              <a:gd name="f17" fmla="+- f5 f13 0"/>
              <a:gd name="f18" fmla="*/ f15 1 4"/>
              <a:gd name="f19" fmla="*/ f14 1 f13"/>
              <a:gd name="f20" fmla="+- f16 0 f1"/>
              <a:gd name="f21" fmla="*/ f17 1 f13"/>
              <a:gd name="f22" fmla="*/ f18 1 f13"/>
              <a:gd name="f23" fmla="*/ f19 f9 1"/>
              <a:gd name="f24" fmla="*/ f19 f10 1"/>
              <a:gd name="f25" fmla="*/ f22 f9 1"/>
              <a:gd name="f26" fmla="*/ f22 f10 1"/>
              <a:gd name="f27" fmla="*/ f21 f9 1"/>
              <a:gd name="f28" fmla="*/ f21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7" y="f28"/>
              </a:cxn>
            </a:cxnLst>
            <a:rect l="f23" t="f24" r="f25" b="f26"/>
            <a:pathLst>
              <a:path w="2" h="2">
                <a:moveTo>
                  <a:pt x="f5" y="f5"/>
                </a:moveTo>
                <a:lnTo>
                  <a:pt x="f6" y="f5"/>
                </a:lnTo>
                <a:lnTo>
                  <a:pt x="f7" y="f7"/>
                </a:lnTo>
                <a:lnTo>
                  <a:pt x="f6" y="f6"/>
                </a:lnTo>
                <a:lnTo>
                  <a:pt x="f5" y="f6"/>
                </a:lnTo>
                <a:lnTo>
                  <a:pt x="f7" y="f7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E0D32C8B-CA4F-4AC2-A4DA-FA7280745D0B}"/>
              </a:ext>
            </a:extLst>
          </p:cNvPr>
          <p:cNvSpPr/>
          <p:nvPr/>
        </p:nvSpPr>
        <p:spPr>
          <a:xfrm>
            <a:off x="4041071" y="4676927"/>
            <a:ext cx="1428292" cy="464698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noFill/>
          <a:ln w="57150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A32872A9-9CA4-428E-A32C-DE746607E59B}"/>
              </a:ext>
            </a:extLst>
          </p:cNvPr>
          <p:cNvSpPr/>
          <p:nvPr/>
        </p:nvSpPr>
        <p:spPr>
          <a:xfrm>
            <a:off x="5588639" y="4676927"/>
            <a:ext cx="1428292" cy="464698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noFill/>
          <a:ln w="57150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138B4602-75E4-40C8-BE2F-4E22AF840ED4}"/>
              </a:ext>
            </a:extLst>
          </p:cNvPr>
          <p:cNvSpPr/>
          <p:nvPr/>
        </p:nvSpPr>
        <p:spPr>
          <a:xfrm>
            <a:off x="4044409" y="5336474"/>
            <a:ext cx="1428292" cy="464698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noFill/>
          <a:ln w="57150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614F1899-F12C-4453-AF85-0E99BD85C240}"/>
              </a:ext>
            </a:extLst>
          </p:cNvPr>
          <p:cNvSpPr/>
          <p:nvPr/>
        </p:nvSpPr>
        <p:spPr>
          <a:xfrm>
            <a:off x="5604092" y="5325237"/>
            <a:ext cx="1428292" cy="464698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noFill/>
          <a:ln w="57150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FEA7E737-9019-4E39-AA9D-D2A596908FFF}"/>
              </a:ext>
            </a:extLst>
          </p:cNvPr>
          <p:cNvSpPr/>
          <p:nvPr/>
        </p:nvSpPr>
        <p:spPr>
          <a:xfrm>
            <a:off x="1873852" y="4686281"/>
            <a:ext cx="2099727" cy="286161"/>
          </a:xfrm>
          <a:custGeom>
            <a:avLst>
              <a:gd name="f0" fmla="val 20128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2" name="Flèche : gauche 21">
            <a:extLst>
              <a:ext uri="{FF2B5EF4-FFF2-40B4-BE49-F238E27FC236}">
                <a16:creationId xmlns:a16="http://schemas.microsoft.com/office/drawing/2014/main" id="{051D81D6-B49A-401B-A2E1-09DF837F759D}"/>
              </a:ext>
            </a:extLst>
          </p:cNvPr>
          <p:cNvSpPr/>
          <p:nvPr/>
        </p:nvSpPr>
        <p:spPr>
          <a:xfrm rot="21353942">
            <a:off x="7100700" y="4743221"/>
            <a:ext cx="2232004" cy="305171"/>
          </a:xfrm>
          <a:custGeom>
            <a:avLst>
              <a:gd name="f0" fmla="val 1477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*/ f19 f20 1"/>
              <a:gd name="f28" fmla="*/ 21600 f21 1"/>
              <a:gd name="f29" fmla="*/ 0 f21 1"/>
              <a:gd name="f30" fmla="*/ f20 f13 1"/>
              <a:gd name="f31" fmla="*/ f19 f12 1"/>
              <a:gd name="f32" fmla="+- f24 0 f3"/>
              <a:gd name="f33" fmla="+- f25 0 f3"/>
              <a:gd name="f34" fmla="*/ f27 1 10800"/>
              <a:gd name="f35" fmla="*/ f29 1 f21"/>
              <a:gd name="f36" fmla="*/ f28 1 f21"/>
              <a:gd name="f37" fmla="*/ f26 f13 1"/>
              <a:gd name="f38" fmla="+- f19 0 f34"/>
              <a:gd name="f39" fmla="*/ f36 f12 1"/>
              <a:gd name="f40" fmla="*/ f35 f13 1"/>
              <a:gd name="f41" fmla="*/ f36 f13 1"/>
              <a:gd name="f42" fmla="*/ f38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42" t="f30" r="f39" b="f37"/>
            <a:pathLst>
              <a:path w="21600" h="21600">
                <a:moveTo>
                  <a:pt x="f8" y="f20"/>
                </a:moveTo>
                <a:lnTo>
                  <a:pt x="f19" y="f20"/>
                </a:lnTo>
                <a:lnTo>
                  <a:pt x="f19" y="f7"/>
                </a:lnTo>
                <a:lnTo>
                  <a:pt x="f7" y="f9"/>
                </a:lnTo>
                <a:lnTo>
                  <a:pt x="f19" y="f8"/>
                </a:lnTo>
                <a:lnTo>
                  <a:pt x="f19" y="f26"/>
                </a:lnTo>
                <a:lnTo>
                  <a:pt x="f8" y="f26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7350F587-894C-4537-8CE6-ACA24EB32C84}"/>
              </a:ext>
            </a:extLst>
          </p:cNvPr>
          <p:cNvSpPr/>
          <p:nvPr/>
        </p:nvSpPr>
        <p:spPr>
          <a:xfrm rot="511124">
            <a:off x="2668566" y="5230752"/>
            <a:ext cx="1318409" cy="297216"/>
          </a:xfrm>
          <a:custGeom>
            <a:avLst>
              <a:gd name="f0" fmla="val 19165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4" name="Flèche : gauche 23">
            <a:extLst>
              <a:ext uri="{FF2B5EF4-FFF2-40B4-BE49-F238E27FC236}">
                <a16:creationId xmlns:a16="http://schemas.microsoft.com/office/drawing/2014/main" id="{E1CF95F5-33FE-4AD0-8B0C-859107B5F21F}"/>
              </a:ext>
            </a:extLst>
          </p:cNvPr>
          <p:cNvSpPr/>
          <p:nvPr/>
        </p:nvSpPr>
        <p:spPr>
          <a:xfrm rot="21062456">
            <a:off x="7050663" y="5301196"/>
            <a:ext cx="2241294" cy="297216"/>
          </a:xfrm>
          <a:custGeom>
            <a:avLst>
              <a:gd name="f0" fmla="val 1432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*/ f19 f20 1"/>
              <a:gd name="f28" fmla="*/ 21600 f21 1"/>
              <a:gd name="f29" fmla="*/ 0 f21 1"/>
              <a:gd name="f30" fmla="*/ f20 f13 1"/>
              <a:gd name="f31" fmla="*/ f19 f12 1"/>
              <a:gd name="f32" fmla="+- f24 0 f3"/>
              <a:gd name="f33" fmla="+- f25 0 f3"/>
              <a:gd name="f34" fmla="*/ f27 1 10800"/>
              <a:gd name="f35" fmla="*/ f29 1 f21"/>
              <a:gd name="f36" fmla="*/ f28 1 f21"/>
              <a:gd name="f37" fmla="*/ f26 f13 1"/>
              <a:gd name="f38" fmla="+- f19 0 f34"/>
              <a:gd name="f39" fmla="*/ f36 f12 1"/>
              <a:gd name="f40" fmla="*/ f35 f13 1"/>
              <a:gd name="f41" fmla="*/ f36 f13 1"/>
              <a:gd name="f42" fmla="*/ f38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42" t="f30" r="f39" b="f37"/>
            <a:pathLst>
              <a:path w="21600" h="21600">
                <a:moveTo>
                  <a:pt x="f8" y="f20"/>
                </a:moveTo>
                <a:lnTo>
                  <a:pt x="f19" y="f20"/>
                </a:lnTo>
                <a:lnTo>
                  <a:pt x="f19" y="f7"/>
                </a:lnTo>
                <a:lnTo>
                  <a:pt x="f7" y="f9"/>
                </a:lnTo>
                <a:lnTo>
                  <a:pt x="f19" y="f8"/>
                </a:lnTo>
                <a:lnTo>
                  <a:pt x="f19" y="f26"/>
                </a:lnTo>
                <a:lnTo>
                  <a:pt x="f8" y="f26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5" name="Flèche : haut 24">
            <a:extLst>
              <a:ext uri="{FF2B5EF4-FFF2-40B4-BE49-F238E27FC236}">
                <a16:creationId xmlns:a16="http://schemas.microsoft.com/office/drawing/2014/main" id="{6CE21ACA-FAC9-4452-8521-4897F9C49EAB}"/>
              </a:ext>
            </a:extLst>
          </p:cNvPr>
          <p:cNvSpPr/>
          <p:nvPr/>
        </p:nvSpPr>
        <p:spPr>
          <a:xfrm>
            <a:off x="5331464" y="5936092"/>
            <a:ext cx="257175" cy="614613"/>
          </a:xfrm>
          <a:custGeom>
            <a:avLst>
              <a:gd name="f0" fmla="val 4519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-270"/>
              <a:gd name="f11" fmla="+- 0 0 -90"/>
              <a:gd name="f12" fmla="*/ f5 1 21600"/>
              <a:gd name="f13" fmla="*/ f6 1 21600"/>
              <a:gd name="f14" fmla="+- f8 0 f7"/>
              <a:gd name="f15" fmla="pin 0 f1 10800"/>
              <a:gd name="f16" fmla="pin 0 f0 216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19"/>
              <a:gd name="f27" fmla="*/ f20 f19 1"/>
              <a:gd name="f28" fmla="*/ 21600 f21 1"/>
              <a:gd name="f29" fmla="*/ 0 f21 1"/>
              <a:gd name="f30" fmla="*/ f19 f12 1"/>
              <a:gd name="f31" fmla="*/ f20 f13 1"/>
              <a:gd name="f32" fmla="+- f24 0 f3"/>
              <a:gd name="f33" fmla="+- f25 0 f3"/>
              <a:gd name="f34" fmla="*/ f27 1 10800"/>
              <a:gd name="f35" fmla="*/ f29 1 f21"/>
              <a:gd name="f36" fmla="*/ f28 1 f21"/>
              <a:gd name="f37" fmla="*/ f26 f12 1"/>
              <a:gd name="f38" fmla="+- f20 0 f34"/>
              <a:gd name="f39" fmla="*/ f36 f13 1"/>
              <a:gd name="f40" fmla="*/ f35 f12 1"/>
              <a:gd name="f41" fmla="*/ f36 f12 1"/>
              <a:gd name="f42" fmla="*/ f38 f13 1"/>
            </a:gdLst>
            <a:ahLst>
              <a:ahXY gdRefX="f1" minX="f7" maxX="f9" gdRefY="f0" minY="f7" maxY="f8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40" y="f31"/>
              </a:cxn>
              <a:cxn ang="f33">
                <a:pos x="f41" y="f31"/>
              </a:cxn>
            </a:cxnLst>
            <a:rect l="f30" t="f42" r="f37" b="f39"/>
            <a:pathLst>
              <a:path w="21600" h="21600">
                <a:moveTo>
                  <a:pt x="f19" y="f8"/>
                </a:moveTo>
                <a:lnTo>
                  <a:pt x="f19" y="f20"/>
                </a:lnTo>
                <a:lnTo>
                  <a:pt x="f7" y="f20"/>
                </a:lnTo>
                <a:lnTo>
                  <a:pt x="f9" y="f7"/>
                </a:lnTo>
                <a:lnTo>
                  <a:pt x="f8" y="f20"/>
                </a:lnTo>
                <a:lnTo>
                  <a:pt x="f26" y="f20"/>
                </a:lnTo>
                <a:lnTo>
                  <a:pt x="f26" y="f8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6" name="Organigramme : Joindre 25">
            <a:extLst>
              <a:ext uri="{FF2B5EF4-FFF2-40B4-BE49-F238E27FC236}">
                <a16:creationId xmlns:a16="http://schemas.microsoft.com/office/drawing/2014/main" id="{08E5C895-205B-42CA-8D43-B7C7E38AF6E6}"/>
              </a:ext>
            </a:extLst>
          </p:cNvPr>
          <p:cNvSpPr/>
          <p:nvPr/>
        </p:nvSpPr>
        <p:spPr>
          <a:xfrm>
            <a:off x="5298536" y="3869329"/>
            <a:ext cx="379750" cy="46469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"/>
              <a:gd name="f7" fmla="val 1"/>
              <a:gd name="f8" fmla="+- 0 0 -360"/>
              <a:gd name="f9" fmla="*/ f3 1 2"/>
              <a:gd name="f10" fmla="*/ f4 1 2"/>
              <a:gd name="f11" fmla="+- f6 0 f5"/>
              <a:gd name="f12" fmla="*/ f8 f0 1"/>
              <a:gd name="f13" fmla="*/ f11 1 2"/>
              <a:gd name="f14" fmla="*/ f11 1 4"/>
              <a:gd name="f15" fmla="*/ f11 3 1"/>
              <a:gd name="f16" fmla="*/ f12 1 f2"/>
              <a:gd name="f17" fmla="+- f5 f13 0"/>
              <a:gd name="f18" fmla="*/ f15 1 4"/>
              <a:gd name="f19" fmla="*/ f14 1 f13"/>
              <a:gd name="f20" fmla="+- f16 0 f1"/>
              <a:gd name="f21" fmla="*/ f17 1 f13"/>
              <a:gd name="f22" fmla="*/ f18 1 f13"/>
              <a:gd name="f23" fmla="*/ f19 f9 1"/>
              <a:gd name="f24" fmla="*/ f19 f10 1"/>
              <a:gd name="f25" fmla="*/ f22 f9 1"/>
              <a:gd name="f26" fmla="*/ f22 f10 1"/>
              <a:gd name="f27" fmla="*/ f21 f9 1"/>
              <a:gd name="f28" fmla="*/ f21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0">
                <a:pos x="f27" y="f28"/>
              </a:cxn>
            </a:cxnLst>
            <a:rect l="f23" t="f24" r="f25" b="f26"/>
            <a:pathLst>
              <a:path w="2" h="2">
                <a:moveTo>
                  <a:pt x="f5" y="f5"/>
                </a:moveTo>
                <a:lnTo>
                  <a:pt x="f6" y="f5"/>
                </a:lnTo>
                <a:lnTo>
                  <a:pt x="f7" y="f7"/>
                </a:lnTo>
                <a:lnTo>
                  <a:pt x="f6" y="f6"/>
                </a:lnTo>
                <a:lnTo>
                  <a:pt x="f5" y="f6"/>
                </a:lnTo>
                <a:lnTo>
                  <a:pt x="f7" y="f7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27" name="Flèche : gauche 26">
            <a:extLst>
              <a:ext uri="{FF2B5EF4-FFF2-40B4-BE49-F238E27FC236}">
                <a16:creationId xmlns:a16="http://schemas.microsoft.com/office/drawing/2014/main" id="{FB6CF8AB-64EC-4E87-B9D5-A04C44D5C83A}"/>
              </a:ext>
            </a:extLst>
          </p:cNvPr>
          <p:cNvSpPr/>
          <p:nvPr/>
        </p:nvSpPr>
        <p:spPr>
          <a:xfrm rot="19527192">
            <a:off x="5616349" y="3661211"/>
            <a:ext cx="1320649" cy="340952"/>
          </a:xfrm>
          <a:custGeom>
            <a:avLst>
              <a:gd name="f0" fmla="val 2788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*/ f19 f20 1"/>
              <a:gd name="f28" fmla="*/ 21600 f21 1"/>
              <a:gd name="f29" fmla="*/ 0 f21 1"/>
              <a:gd name="f30" fmla="*/ f20 f13 1"/>
              <a:gd name="f31" fmla="*/ f19 f12 1"/>
              <a:gd name="f32" fmla="+- f24 0 f3"/>
              <a:gd name="f33" fmla="+- f25 0 f3"/>
              <a:gd name="f34" fmla="*/ f27 1 10800"/>
              <a:gd name="f35" fmla="*/ f29 1 f21"/>
              <a:gd name="f36" fmla="*/ f28 1 f21"/>
              <a:gd name="f37" fmla="*/ f26 f13 1"/>
              <a:gd name="f38" fmla="+- f19 0 f34"/>
              <a:gd name="f39" fmla="*/ f36 f12 1"/>
              <a:gd name="f40" fmla="*/ f35 f13 1"/>
              <a:gd name="f41" fmla="*/ f36 f13 1"/>
              <a:gd name="f42" fmla="*/ f38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42" t="f30" r="f39" b="f37"/>
            <a:pathLst>
              <a:path w="21600" h="21600">
                <a:moveTo>
                  <a:pt x="f8" y="f20"/>
                </a:moveTo>
                <a:lnTo>
                  <a:pt x="f19" y="f20"/>
                </a:lnTo>
                <a:lnTo>
                  <a:pt x="f19" y="f7"/>
                </a:lnTo>
                <a:lnTo>
                  <a:pt x="f7" y="f9"/>
                </a:lnTo>
                <a:lnTo>
                  <a:pt x="f19" y="f8"/>
                </a:lnTo>
                <a:lnTo>
                  <a:pt x="f19" y="f26"/>
                </a:lnTo>
                <a:lnTo>
                  <a:pt x="f8" y="f26"/>
                </a:lnTo>
                <a:close/>
              </a:path>
            </a:pathLst>
          </a:custGeom>
          <a:solidFill>
            <a:srgbClr val="4472C4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64FAD5-A769-4057-B950-2D55B82E487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fr-FR" b="1" i="1"/>
              <a:t>2/ Fraction et partage équitable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767477-67CC-4CD9-9EEE-A195CE829982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fr-FR"/>
              <a:t>On peut en conclure qu’une fraction est un </a:t>
            </a:r>
            <a:r>
              <a:rPr lang="fr-FR" b="1">
                <a:solidFill>
                  <a:srgbClr val="FF0000"/>
                </a:solidFill>
              </a:rPr>
              <a:t>partage équitable</a:t>
            </a:r>
            <a:r>
              <a:rPr lang="fr-FR"/>
              <a:t>,</a:t>
            </a:r>
            <a:r>
              <a:rPr lang="fr-FR" b="1"/>
              <a:t> qui représente la part que chacun doit recevoir</a:t>
            </a:r>
            <a:r>
              <a:rPr lang="fr-FR"/>
              <a:t>.</a:t>
            </a:r>
          </a:p>
          <a:p>
            <a:pPr marL="0" lvl="0" indent="0">
              <a:buNone/>
            </a:pPr>
            <a:endParaRPr lang="fr-FR" b="1" u="sng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889F00-B6EA-4A66-B4F4-E3EA8008EF7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fr-FR" b="1" i="1"/>
              <a:t>3/ Simplification et comparaison de fractions</a:t>
            </a:r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67C18CFA-EA35-410F-82EB-698D3D49F50F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lang="fr-FR" b="1" u="sng"/>
                  <a:t>Propriété</a:t>
                </a:r>
                <a:r>
                  <a:rPr lang="fr-FR"/>
                  <a:t> : multiplier (ou diviser) le numérateur et le dénominateur d’une fraction par un </a:t>
                </a:r>
                <a:r>
                  <a:rPr lang="fr-FR" b="1">
                    <a:solidFill>
                      <a:srgbClr val="FF0000"/>
                    </a:solidFill>
                  </a:rPr>
                  <a:t>même nombre</a:t>
                </a:r>
                <a:r>
                  <a:rPr lang="fr-FR"/>
                  <a:t>, ne </a:t>
                </a:r>
                <a:r>
                  <a:rPr lang="fr-FR" b="1"/>
                  <a:t>change pas sa valeur</a:t>
                </a:r>
                <a:r>
                  <a:rPr lang="fr-FR"/>
                  <a:t>.</a:t>
                </a:r>
              </a:p>
              <a:p>
                <a:pPr marL="0" lvl="0" indent="0">
                  <a:buNone/>
                </a:pPr>
                <a:endParaRPr lang="fr-FR" b="1" u="sng"/>
              </a:p>
              <a:p>
                <a:pPr marL="0" lvl="0" indent="0">
                  <a:buNone/>
                </a:pPr>
                <a:r>
                  <a:rPr lang="fr-FR" b="1" u="sng"/>
                  <a:t>Exemple</a:t>
                </a:r>
                <a:r>
                  <a:rPr lang="fr-FR"/>
                  <a:t> : </a:t>
                </a:r>
              </a:p>
              <a:p>
                <a:pPr marL="0" lv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fr-FR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fr-FR" sz="320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>
                            <a:latin typeface="Cambria Math" panose="02040503050406030204" pitchFamily="18" charset="0"/>
                          </a:rPr>
                          <m:t>2×2</m:t>
                        </m:r>
                      </m:num>
                      <m:den>
                        <m:r>
                          <a:rPr lang="fr-FR">
                            <a:latin typeface="Cambria Math" panose="02040503050406030204" pitchFamily="18" charset="0"/>
                          </a:rPr>
                          <m:t>3×2</m:t>
                        </m:r>
                      </m:den>
                    </m:f>
                  </m:oMath>
                </a14:m>
                <a:r>
                  <a:rPr lang="fr-FR" sz="320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fr-FR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fr-FR" sz="320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>
                            <a:latin typeface="Cambria Math" panose="02040503050406030204" pitchFamily="18" charset="0"/>
                          </a:rPr>
                          <m:t>2×3</m:t>
                        </m:r>
                      </m:num>
                      <m:den>
                        <m:r>
                          <a:rPr lang="fr-FR">
                            <a:latin typeface="Cambria Math" panose="02040503050406030204" pitchFamily="18" charset="0"/>
                          </a:rPr>
                          <m:t>3×3</m:t>
                        </m:r>
                      </m:den>
                    </m:f>
                  </m:oMath>
                </a14:m>
                <a:r>
                  <a:rPr lang="fr-FR" sz="320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fr-FR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endParaRPr lang="fr-FR" sz="3200"/>
              </a:p>
              <a:p>
                <a:pPr marL="0" lvl="0" indent="0">
                  <a:buNone/>
                </a:pPr>
                <a:endParaRPr lang="fr-FR" sz="2400" b="1" u="sng"/>
              </a:p>
              <a:p>
                <a:pPr marL="0" lvl="0" indent="0">
                  <a:buNone/>
                </a:pPr>
                <a:r>
                  <a:rPr lang="fr-FR"/>
                  <a:t>La fraction possédant le plus petit numérateur (et dénominateur possible) est appelée </a:t>
                </a:r>
                <a:r>
                  <a:rPr lang="fr-FR" b="1">
                    <a:solidFill>
                      <a:srgbClr val="FF0000"/>
                    </a:solidFill>
                  </a:rPr>
                  <a:t>fraction irréductible</a:t>
                </a:r>
                <a:r>
                  <a:rPr lang="fr-FR"/>
                  <a:t>.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67C18CFA-EA35-410F-82EB-698D3D49F50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3B6B3014-4843-45D1-8C92-C04D6B72E76C}"/>
              </a:ext>
            </a:extLst>
          </p:cNvPr>
          <p:cNvSpPr/>
          <p:nvPr/>
        </p:nvSpPr>
        <p:spPr>
          <a:xfrm>
            <a:off x="6189665" y="4732696"/>
            <a:ext cx="1110547" cy="826489"/>
          </a:xfrm>
          <a:prstGeom prst="rect">
            <a:avLst/>
          </a:prstGeom>
          <a:noFill/>
          <a:ln w="38103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4906C9D1-2AD3-49DC-8B7B-36EA21CBB004}"/>
              </a:ext>
            </a:extLst>
          </p:cNvPr>
          <p:cNvSpPr/>
          <p:nvPr/>
        </p:nvSpPr>
        <p:spPr>
          <a:xfrm>
            <a:off x="6189665" y="2458382"/>
            <a:ext cx="1110547" cy="719404"/>
          </a:xfrm>
          <a:prstGeom prst="rect">
            <a:avLst/>
          </a:prstGeom>
          <a:noFill/>
          <a:ln w="38103" cap="flat">
            <a:solidFill>
              <a:srgbClr val="FF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57FA4E62-75BA-4942-A60A-FDDFD9CE055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fr-FR" b="1" i="1"/>
              <a:t>3/ Simplification et comparaison de fractions</a:t>
            </a:r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ce réservé du contenu 2">
                <a:extLst>
                  <a:ext uri="{FF2B5EF4-FFF2-40B4-BE49-F238E27FC236}">
                    <a16:creationId xmlns:a16="http://schemas.microsoft.com/office/drawing/2014/main" id="{D843B3B9-6E5C-4A1A-9846-8F092F2DE4D6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499012"/>
                <a:ext cx="11198894" cy="5471412"/>
              </a:xfrm>
            </p:spPr>
            <p:txBody>
              <a:bodyPr/>
              <a:lstStyle/>
              <a:p>
                <a:pPr marL="0" lvl="0" indent="0">
                  <a:buNone/>
                </a:pPr>
                <a:r>
                  <a:rPr lang="fr-FR"/>
                  <a:t>On peut aussi utiliser un </a:t>
                </a:r>
                <a:r>
                  <a:rPr lang="fr-FR" b="1"/>
                  <a:t>tableau de proportionnalité</a:t>
                </a:r>
                <a:r>
                  <a:rPr lang="fr-FR"/>
                  <a:t>.</a:t>
                </a:r>
                <a:endParaRPr lang="fr-FR" b="1">
                  <a:solidFill>
                    <a:srgbClr val="FF0000"/>
                  </a:solidFill>
                </a:endParaRPr>
              </a:p>
              <a:p>
                <a:pPr marL="0" lvl="0" indent="0">
                  <a:buNone/>
                </a:pPr>
                <a:r>
                  <a:rPr lang="fr-FR" b="1">
                    <a:solidFill>
                      <a:srgbClr val="FF0000"/>
                    </a:solidFill>
                  </a:rPr>
                  <a:t>						   +</a:t>
                </a:r>
              </a:p>
              <a:p>
                <a:pPr marL="0" lvl="0" indent="0">
                  <a:buNone/>
                </a:pPr>
                <a:r>
                  <a:rPr lang="fr-FR" b="1">
                    <a:solidFill>
                      <a:srgbClr val="FF0000"/>
                    </a:solidFill>
                  </a:rPr>
                  <a:t>					</a:t>
                </a:r>
                <a:r>
                  <a:rPr lang="fr-FR">
                    <a:solidFill>
                      <a:srgbClr val="FF0000"/>
                    </a:solidFill>
                  </a:rPr>
                  <a:t>X 2	 : 4</a:t>
                </a:r>
              </a:p>
              <a:p>
                <a:pPr marL="0" lvl="0" indent="0">
                  <a:buNone/>
                </a:pPr>
                <a:endParaRPr lang="fr-FR" b="1">
                  <a:solidFill>
                    <a:srgbClr val="FF0000"/>
                  </a:solidFill>
                </a:endParaRPr>
              </a:p>
              <a:p>
                <a:pPr marL="0" lvl="0" indent="0">
                  <a:buNone/>
                </a:pPr>
                <a:endParaRPr lang="fr-FR" b="1">
                  <a:solidFill>
                    <a:srgbClr val="FF0000"/>
                  </a:solidFill>
                </a:endParaRPr>
              </a:p>
              <a:p>
                <a:pPr marL="0" lvl="0" indent="0">
                  <a:buNone/>
                </a:pPr>
                <a:endParaRPr lang="fr-FR" b="1">
                  <a:solidFill>
                    <a:srgbClr val="FF0000"/>
                  </a:solidFill>
                </a:endParaRPr>
              </a:p>
              <a:p>
                <a:pPr marL="0" lvl="0" indent="0">
                  <a:buNone/>
                </a:pPr>
                <a:endParaRPr lang="fr-FR" b="1">
                  <a:solidFill>
                    <a:srgbClr val="FF0000"/>
                  </a:solidFill>
                </a:endParaRPr>
              </a:p>
              <a:p>
                <a:pPr marL="0" lvl="0" indent="0">
                  <a:buNone/>
                </a:pPr>
                <a:r>
                  <a:rPr lang="fr-FR" b="1">
                    <a:solidFill>
                      <a:srgbClr val="FF0000"/>
                    </a:solidFill>
                  </a:rPr>
                  <a:t>					</a:t>
                </a:r>
                <a:r>
                  <a:rPr lang="fr-FR">
                    <a:solidFill>
                      <a:srgbClr val="FF0000"/>
                    </a:solidFill>
                  </a:rPr>
                  <a:t>X 2       : 4</a:t>
                </a:r>
              </a:p>
              <a:p>
                <a:pPr marL="0" lvl="0" indent="0">
                  <a:buNone/>
                </a:pPr>
                <a:r>
                  <a:rPr lang="fr-FR">
                    <a:solidFill>
                      <a:srgbClr val="FF0000"/>
                    </a:solidFill>
                  </a:rPr>
                  <a:t>						   </a:t>
                </a:r>
                <a:r>
                  <a:rPr lang="fr-FR" b="1">
                    <a:solidFill>
                      <a:srgbClr val="FF0000"/>
                    </a:solidFill>
                  </a:rPr>
                  <a:t>+</a:t>
                </a:r>
              </a:p>
              <a:p>
                <a:pPr marL="0" lvl="0" indent="0">
                  <a:buNone/>
                </a:pPr>
                <a:r>
                  <a:rPr lang="fr-FR"/>
                  <a:t>On obtient alors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fr-FR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fr-FR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fr-FR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fr-FR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fr-FR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fr-FR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fr-FR"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</m:oMath>
                </a14:m>
                <a:r>
                  <a:rPr lang="fr-FR"/>
                  <a:t> 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fr-FR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fr-FR"/>
                  <a:t> est la </a:t>
                </a:r>
                <a:r>
                  <a:rPr lang="fr-FR" b="1">
                    <a:solidFill>
                      <a:srgbClr val="FF0000"/>
                    </a:solidFill>
                  </a:rPr>
                  <a:t>fraction irréductible</a:t>
                </a:r>
                <a:r>
                  <a:rPr lang="fr-FR"/>
                  <a:t>.</a:t>
                </a:r>
              </a:p>
            </p:txBody>
          </p:sp>
        </mc:Choice>
        <mc:Fallback xmlns="">
          <p:sp>
            <p:nvSpPr>
              <p:cNvPr id="5" name="Espace réservé du contenu 2">
                <a:extLst>
                  <a:ext uri="{FF2B5EF4-FFF2-40B4-BE49-F238E27FC236}">
                    <a16:creationId xmlns:a16="http://schemas.microsoft.com/office/drawing/2014/main" id="{D843B3B9-6E5C-4A1A-9846-8F092F2DE4D6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499012"/>
                <a:ext cx="11198894" cy="5471412"/>
              </a:xfrm>
              <a:blipFill>
                <a:blip r:embed="rId2"/>
                <a:stretch>
                  <a:fillRect l="-1143" t="-189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au 3">
            <a:extLst>
              <a:ext uri="{FF2B5EF4-FFF2-40B4-BE49-F238E27FC236}">
                <a16:creationId xmlns:a16="http://schemas.microsoft.com/office/drawing/2014/main" id="{2E778FD3-936E-4351-8474-B01456F68F9E}"/>
              </a:ext>
            </a:extLst>
          </p:cNvPr>
          <p:cNvGraphicFramePr>
            <a:graphicFrameLocks noGrp="1"/>
          </p:cNvGraphicFramePr>
          <p:nvPr/>
        </p:nvGraphicFramePr>
        <p:xfrm>
          <a:off x="1123020" y="3177796"/>
          <a:ext cx="7436364" cy="1646998"/>
        </p:xfrm>
        <a:graphic>
          <a:graphicData uri="http://schemas.openxmlformats.org/drawingml/2006/table">
            <a:tbl>
              <a:tblPr firstRow="1" firstCol="1" lastRow="1" lastCol="1" bandRow="1" bandCol="1">
                <a:effectLst/>
                <a:tableStyleId>{5C22544A-7EE6-4342-B048-85BDC9FD1C3A}</a:tableStyleId>
              </a:tblPr>
              <a:tblGrid>
                <a:gridCol w="3669432">
                  <a:extLst>
                    <a:ext uri="{9D8B030D-6E8A-4147-A177-3AD203B41FA5}">
                      <a16:colId xmlns:a16="http://schemas.microsoft.com/office/drawing/2014/main" val="730890826"/>
                    </a:ext>
                  </a:extLst>
                </a:gridCol>
                <a:gridCol w="941731">
                  <a:extLst>
                    <a:ext uri="{9D8B030D-6E8A-4147-A177-3AD203B41FA5}">
                      <a16:colId xmlns:a16="http://schemas.microsoft.com/office/drawing/2014/main" val="550298134"/>
                    </a:ext>
                  </a:extLst>
                </a:gridCol>
                <a:gridCol w="941731">
                  <a:extLst>
                    <a:ext uri="{9D8B030D-6E8A-4147-A177-3AD203B41FA5}">
                      <a16:colId xmlns:a16="http://schemas.microsoft.com/office/drawing/2014/main" val="2991225480"/>
                    </a:ext>
                  </a:extLst>
                </a:gridCol>
                <a:gridCol w="984058">
                  <a:extLst>
                    <a:ext uri="{9D8B030D-6E8A-4147-A177-3AD203B41FA5}">
                      <a16:colId xmlns:a16="http://schemas.microsoft.com/office/drawing/2014/main" val="3512302096"/>
                    </a:ext>
                  </a:extLst>
                </a:gridCol>
                <a:gridCol w="899412">
                  <a:extLst>
                    <a:ext uri="{9D8B030D-6E8A-4147-A177-3AD203B41FA5}">
                      <a16:colId xmlns:a16="http://schemas.microsoft.com/office/drawing/2014/main" val="1109071471"/>
                    </a:ext>
                  </a:extLst>
                </a:gridCol>
              </a:tblGrid>
              <a:tr h="823499">
                <a:tc>
                  <a:txBody>
                    <a:bodyPr/>
                    <a:lstStyle/>
                    <a:p>
                      <a:pPr marL="69851" marR="69851" lvl="0" algn="ctr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fr-FR" sz="2800">
                          <a:solidFill>
                            <a:srgbClr val="4472C4"/>
                          </a:solidFill>
                        </a:rPr>
                        <a:t>Numérateur</a:t>
                      </a:r>
                      <a:endParaRPr lang="fr-FR" sz="2800">
                        <a:solidFill>
                          <a:srgbClr val="4472C4"/>
                        </a:solidFill>
                        <a:latin typeface="Arial" pitchFamily="34"/>
                        <a:ea typeface="Arial" pitchFamily="34"/>
                      </a:endParaRPr>
                    </a:p>
                  </a:txBody>
                  <a:tcPr marL="0" marR="0" marT="0" marB="0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4472C4"/>
                          </a:solidFill>
                        </a:rPr>
                        <a:t>4</a:t>
                      </a:r>
                      <a:endParaRPr lang="fr-FR" sz="2800">
                        <a:solidFill>
                          <a:srgbClr val="4472C4"/>
                        </a:solidFill>
                        <a:latin typeface="Arial" pitchFamily="34"/>
                        <a:ea typeface="Arial" pitchFamily="34"/>
                      </a:endParaRPr>
                    </a:p>
                  </a:txBody>
                  <a:tcPr marL="0" marR="0" marT="0" marB="0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105412" marR="105412" lvl="0" algn="ctr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fr-FR" sz="2800">
                          <a:solidFill>
                            <a:srgbClr val="FF0000"/>
                          </a:solidFill>
                          <a:latin typeface="Arial" pitchFamily="34"/>
                          <a:ea typeface="Arial" pitchFamily="34"/>
                        </a:rPr>
                        <a:t>8</a:t>
                      </a:r>
                    </a:p>
                  </a:txBody>
                  <a:tcPr marL="0" marR="0" marT="0" marB="0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R="225427" lvl="0" algn="ctr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fr-FR" sz="2800">
                          <a:solidFill>
                            <a:srgbClr val="FF0000"/>
                          </a:solidFill>
                          <a:latin typeface="Arial" pitchFamily="34"/>
                          <a:ea typeface="Arial" pitchFamily="34"/>
                        </a:rPr>
                        <a:t>2</a:t>
                      </a:r>
                    </a:p>
                  </a:txBody>
                  <a:tcPr marL="0" marR="0" marT="0" marB="0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166365" lvl="0" algn="ctr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fr-FR" sz="2800">
                          <a:solidFill>
                            <a:srgbClr val="FF0000"/>
                          </a:solidFill>
                          <a:latin typeface="Arial" pitchFamily="34"/>
                          <a:ea typeface="Arial" pitchFamily="34"/>
                        </a:rPr>
                        <a:t>10</a:t>
                      </a:r>
                    </a:p>
                  </a:txBody>
                  <a:tcPr marL="0" marR="0" marT="0" marB="0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577713"/>
                  </a:ext>
                </a:extLst>
              </a:tr>
              <a:tr h="823499">
                <a:tc>
                  <a:txBody>
                    <a:bodyPr/>
                    <a:lstStyle/>
                    <a:p>
                      <a:pPr marL="69851" marR="69851" lvl="0" algn="ctr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4472C4"/>
                          </a:solidFill>
                        </a:rPr>
                        <a:t>Dénominateur</a:t>
                      </a:r>
                      <a:endParaRPr lang="fr-FR" sz="2800">
                        <a:solidFill>
                          <a:srgbClr val="4472C4"/>
                        </a:solidFill>
                        <a:latin typeface="Arial" pitchFamily="34"/>
                        <a:ea typeface="Arial" pitchFamily="34"/>
                      </a:endParaRPr>
                    </a:p>
                  </a:txBody>
                  <a:tcPr marL="0" marR="0" marT="0" marB="0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4472C4"/>
                          </a:solidFill>
                        </a:rPr>
                        <a:t>6</a:t>
                      </a:r>
                      <a:endParaRPr lang="fr-FR" sz="2800">
                        <a:solidFill>
                          <a:srgbClr val="4472C4"/>
                        </a:solidFill>
                        <a:latin typeface="Arial" pitchFamily="34"/>
                        <a:ea typeface="Arial" pitchFamily="34"/>
                      </a:endParaRPr>
                    </a:p>
                  </a:txBody>
                  <a:tcPr marL="0" marR="0" marT="0" marB="0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fr-FR" sz="2800">
                          <a:solidFill>
                            <a:srgbClr val="FF0000"/>
                          </a:solidFill>
                          <a:latin typeface="Arial" pitchFamily="34"/>
                          <a:ea typeface="Arial" pitchFamily="34"/>
                        </a:rPr>
                        <a:t>12</a:t>
                      </a:r>
                    </a:p>
                  </a:txBody>
                  <a:tcPr marL="0" marR="0" marT="0" marB="0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R="225427" lvl="0" algn="ctr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fr-FR" sz="2800">
                          <a:solidFill>
                            <a:srgbClr val="FF0000"/>
                          </a:solidFill>
                          <a:latin typeface="Arial" pitchFamily="34"/>
                          <a:ea typeface="Arial" pitchFamily="34"/>
                        </a:rPr>
                        <a:t>3</a:t>
                      </a:r>
                    </a:p>
                  </a:txBody>
                  <a:tcPr marL="0" marR="0" marT="0" marB="0"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marL="166365" lvl="0" algn="ctr">
                        <a:spcBef>
                          <a:spcPts val="330"/>
                        </a:spcBef>
                        <a:spcAft>
                          <a:spcPts val="0"/>
                        </a:spcAft>
                      </a:pPr>
                      <a:r>
                        <a:rPr lang="fr-FR" sz="2800">
                          <a:solidFill>
                            <a:srgbClr val="FF0000"/>
                          </a:solidFill>
                          <a:latin typeface="Arial" pitchFamily="34"/>
                          <a:ea typeface="Arial" pitchFamily="34"/>
                        </a:rPr>
                        <a:t>15</a:t>
                      </a:r>
                    </a:p>
                  </a:txBody>
                  <a:tcPr marL="0" marR="0" marT="0" marB="0"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299591"/>
                  </a:ext>
                </a:extLst>
              </a:tr>
            </a:tbl>
          </a:graphicData>
        </a:graphic>
      </p:graphicFrame>
      <p:sp>
        <p:nvSpPr>
          <p:cNvPr id="7" name="Flèche : courbe vers le bas 4">
            <a:extLst>
              <a:ext uri="{FF2B5EF4-FFF2-40B4-BE49-F238E27FC236}">
                <a16:creationId xmlns:a16="http://schemas.microsoft.com/office/drawing/2014/main" id="{669EB1E5-F0FE-475E-A5BA-DEE9C628804B}"/>
              </a:ext>
            </a:extLst>
          </p:cNvPr>
          <p:cNvSpPr/>
          <p:nvPr/>
        </p:nvSpPr>
        <p:spPr>
          <a:xfrm>
            <a:off x="5201582" y="2938067"/>
            <a:ext cx="988082" cy="239719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25000"/>
              <a:gd name="f10" fmla="val 50000"/>
              <a:gd name="f11" fmla="+- 0 0 -360"/>
              <a:gd name="f12" fmla="+- 0 0 -180"/>
              <a:gd name="f13" fmla="+- 0 0 -90"/>
              <a:gd name="f14" fmla="abs f4"/>
              <a:gd name="f15" fmla="abs f5"/>
              <a:gd name="f16" fmla="abs f6"/>
              <a:gd name="f17" fmla="*/ f11 f0 1"/>
              <a:gd name="f18" fmla="*/ f12 f0 1"/>
              <a:gd name="f19" fmla="*/ f13 f0 1"/>
              <a:gd name="f20" fmla="?: f14 f4 1"/>
              <a:gd name="f21" fmla="?: f15 f5 1"/>
              <a:gd name="f22" fmla="?: f16 f6 1"/>
              <a:gd name="f23" fmla="*/ f17 1 f3"/>
              <a:gd name="f24" fmla="*/ f18 1 f3"/>
              <a:gd name="f25" fmla="*/ f19 1 f3"/>
              <a:gd name="f26" fmla="*/ f20 1 21600"/>
              <a:gd name="f27" fmla="*/ f21 1 21600"/>
              <a:gd name="f28" fmla="*/ 21600 f20 1"/>
              <a:gd name="f29" fmla="*/ 21600 f21 1"/>
              <a:gd name="f30" fmla="+- f23 0 f1"/>
              <a:gd name="f31" fmla="+- f24 0 f1"/>
              <a:gd name="f32" fmla="+- f25 0 f1"/>
              <a:gd name="f33" fmla="min f27 f26"/>
              <a:gd name="f34" fmla="*/ f28 1 f22"/>
              <a:gd name="f35" fmla="*/ f29 1 f22"/>
              <a:gd name="f36" fmla="val f34"/>
              <a:gd name="f37" fmla="val f35"/>
              <a:gd name="f38" fmla="*/ f7 f33 1"/>
              <a:gd name="f39" fmla="+- f37 0 f7"/>
              <a:gd name="f40" fmla="+- f36 0 f7"/>
              <a:gd name="f41" fmla="*/ f36 f33 1"/>
              <a:gd name="f42" fmla="*/ f37 f33 1"/>
              <a:gd name="f43" fmla="*/ f40 1 2"/>
              <a:gd name="f44" fmla="min f40 f39"/>
              <a:gd name="f45" fmla="*/ f39 f39 1"/>
              <a:gd name="f46" fmla="*/ f39 f33 1"/>
              <a:gd name="f47" fmla="*/ f44 f9 1"/>
              <a:gd name="f48" fmla="*/ f44 f10 1"/>
              <a:gd name="f49" fmla="*/ f47 1 100000"/>
              <a:gd name="f50" fmla="*/ f48 1 100000"/>
              <a:gd name="f51" fmla="+- f49 f50 0"/>
              <a:gd name="f52" fmla="*/ f49 f49 1"/>
              <a:gd name="f53" fmla="+- f50 0 f49"/>
              <a:gd name="f54" fmla="*/ f50 1 2"/>
              <a:gd name="f55" fmla="+- f37 0 f49"/>
              <a:gd name="f56" fmla="+- 0 0 f49"/>
              <a:gd name="f57" fmla="*/ f49 1 2"/>
              <a:gd name="f58" fmla="*/ f51 1 4"/>
              <a:gd name="f59" fmla="+- f45 0 f52"/>
              <a:gd name="f60" fmla="*/ f53 1 2"/>
              <a:gd name="f61" fmla="+- f36 0 f54"/>
              <a:gd name="f62" fmla="+- 0 0 f57"/>
              <a:gd name="f63" fmla="+- 0 0 f56"/>
              <a:gd name="f64" fmla="*/ f55 f33 1"/>
              <a:gd name="f65" fmla="*/ f57 f33 1"/>
              <a:gd name="f66" fmla="+- f43 0 f58"/>
              <a:gd name="f67" fmla="sqrt f59"/>
              <a:gd name="f68" fmla="+- 0 0 f62"/>
              <a:gd name="f69" fmla="*/ f61 f33 1"/>
              <a:gd name="f70" fmla="*/ f66 2 1"/>
              <a:gd name="f71" fmla="+- f66 f49 0"/>
              <a:gd name="f72" fmla="*/ f67 f66 1"/>
              <a:gd name="f73" fmla="*/ f66 f33 1"/>
              <a:gd name="f74" fmla="*/ f70 f70 1"/>
              <a:gd name="f75" fmla="*/ f72 1 f39"/>
              <a:gd name="f76" fmla="+- f66 f71 0"/>
              <a:gd name="f77" fmla="*/ f71 f33 1"/>
              <a:gd name="f78" fmla="+- f74 0 f52"/>
              <a:gd name="f79" fmla="+- f66 f75 0"/>
              <a:gd name="f80" fmla="+- f71 f75 0"/>
              <a:gd name="f81" fmla="+- 0 0 f75"/>
              <a:gd name="f82" fmla="*/ f76 1 2"/>
              <a:gd name="f83" fmla="sqrt f78"/>
              <a:gd name="f84" fmla="+- f79 0 f60"/>
              <a:gd name="f85" fmla="+- f80 f60 0"/>
              <a:gd name="f86" fmla="+- 0 0 f81"/>
              <a:gd name="f87" fmla="*/ f79 f33 1"/>
              <a:gd name="f88" fmla="*/ f82 f33 1"/>
              <a:gd name="f89" fmla="*/ f83 f39 1"/>
              <a:gd name="f90" fmla="at2 f63 f86"/>
              <a:gd name="f91" fmla="*/ f84 f33 1"/>
              <a:gd name="f92" fmla="*/ f85 f33 1"/>
              <a:gd name="f93" fmla="+- f90 f1 0"/>
              <a:gd name="f94" fmla="*/ f89 1 f70"/>
              <a:gd name="f95" fmla="*/ f93 f8 1"/>
              <a:gd name="f96" fmla="+- f37 0 f94"/>
              <a:gd name="f97" fmla="+- 0 0 f94"/>
              <a:gd name="f98" fmla="*/ f95 1 f0"/>
              <a:gd name="f99" fmla="+- 0 0 f97"/>
              <a:gd name="f100" fmla="*/ f96 f33 1"/>
              <a:gd name="f101" fmla="+- 0 0 f98"/>
              <a:gd name="f102" fmla="at2 f99 f68"/>
              <a:gd name="f103" fmla="val f101"/>
              <a:gd name="f104" fmla="+- f102 f1 0"/>
              <a:gd name="f105" fmla="+- 0 0 f103"/>
              <a:gd name="f106" fmla="*/ f104 f8 1"/>
              <a:gd name="f107" fmla="*/ f105 f0 1"/>
              <a:gd name="f108" fmla="*/ f106 1 f0"/>
              <a:gd name="f109" fmla="*/ f107 1 f8"/>
              <a:gd name="f110" fmla="+- 0 0 f108"/>
              <a:gd name="f111" fmla="+- f109 0 f1"/>
              <a:gd name="f112" fmla="val f110"/>
              <a:gd name="f113" fmla="+- 0 0 f112"/>
              <a:gd name="f114" fmla="+- 0 0 f111"/>
              <a:gd name="f115" fmla="+- f2 f111 0"/>
              <a:gd name="f116" fmla="*/ f113 f0 1"/>
              <a:gd name="f117" fmla="*/ f116 1 f8"/>
              <a:gd name="f118" fmla="+- f117 0 f1"/>
              <a:gd name="f119" fmla="+- f2 0 f118"/>
              <a:gd name="f120" fmla="+- f118 0 f1"/>
              <a:gd name="f121" fmla="+- f1 f118 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88" y="f38"/>
              </a:cxn>
              <a:cxn ang="f31">
                <a:pos x="f65" y="f42"/>
              </a:cxn>
              <a:cxn ang="f31">
                <a:pos x="f91" y="f64"/>
              </a:cxn>
              <a:cxn ang="f31">
                <a:pos x="f69" y="f42"/>
              </a:cxn>
              <a:cxn ang="f32">
                <a:pos x="f92" y="f64"/>
              </a:cxn>
            </a:cxnLst>
            <a:rect l="f38" t="f38" r="f41" b="f42"/>
            <a:pathLst>
              <a:path stroke="0">
                <a:moveTo>
                  <a:pt x="f69" y="f42"/>
                </a:moveTo>
                <a:lnTo>
                  <a:pt x="f91" y="f64"/>
                </a:lnTo>
                <a:lnTo>
                  <a:pt x="f87" y="f64"/>
                </a:lnTo>
                <a:arcTo wR="f73" hR="f46" stAng="f115" swAng="f114"/>
                <a:lnTo>
                  <a:pt x="f77" y="f38"/>
                </a:lnTo>
                <a:arcTo wR="f73" hR="f46" stAng="f2" swAng="f111"/>
                <a:lnTo>
                  <a:pt x="f92" y="f64"/>
                </a:lnTo>
                <a:close/>
              </a:path>
              <a:path stroke="0">
                <a:moveTo>
                  <a:pt x="f88" y="f100"/>
                </a:moveTo>
                <a:arcTo wR="f73" hR="f46" stAng="f119" swAng="f120"/>
                <a:lnTo>
                  <a:pt x="f38" y="f42"/>
                </a:lnTo>
                <a:arcTo wR="f73" hR="f46" stAng="f0" swAng="f121"/>
                <a:close/>
              </a:path>
              <a:path fill="none">
                <a:moveTo>
                  <a:pt x="f88" y="f100"/>
                </a:moveTo>
                <a:arcTo wR="f73" hR="f46" stAng="f119" swAng="f120"/>
                <a:lnTo>
                  <a:pt x="f38" y="f42"/>
                </a:lnTo>
                <a:arcTo wR="f73" hR="f46" stAng="f0" swAng="f1"/>
                <a:lnTo>
                  <a:pt x="f77" y="f38"/>
                </a:lnTo>
                <a:arcTo wR="f73" hR="f46" stAng="f2" swAng="f111"/>
                <a:lnTo>
                  <a:pt x="f92" y="f64"/>
                </a:lnTo>
                <a:lnTo>
                  <a:pt x="f69" y="f42"/>
                </a:lnTo>
                <a:lnTo>
                  <a:pt x="f91" y="f64"/>
                </a:lnTo>
                <a:lnTo>
                  <a:pt x="f87" y="f64"/>
                </a:lnTo>
                <a:arcTo wR="f73" hR="f46" stAng="f115" swAng="f114"/>
              </a:path>
            </a:pathLst>
          </a:custGeom>
          <a:solidFill>
            <a:srgbClr val="FF0000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Flèche : courbe vers le haut 5">
            <a:extLst>
              <a:ext uri="{FF2B5EF4-FFF2-40B4-BE49-F238E27FC236}">
                <a16:creationId xmlns:a16="http://schemas.microsoft.com/office/drawing/2014/main" id="{05A5B91F-E170-41ED-A1BA-0C46025D6A1F}"/>
              </a:ext>
            </a:extLst>
          </p:cNvPr>
          <p:cNvSpPr/>
          <p:nvPr/>
        </p:nvSpPr>
        <p:spPr>
          <a:xfrm>
            <a:off x="5201582" y="4824795"/>
            <a:ext cx="988082" cy="239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+- 0 0 5400000"/>
              <a:gd name="f9" fmla="val 25000"/>
              <a:gd name="f10" fmla="val 50000"/>
              <a:gd name="f11" fmla="+- 0 0 -360"/>
              <a:gd name="f12" fmla="+- 0 0 -180"/>
              <a:gd name="f13" fmla="+- 0 0 -90"/>
              <a:gd name="f14" fmla="abs f3"/>
              <a:gd name="f15" fmla="abs f4"/>
              <a:gd name="f16" fmla="abs f5"/>
              <a:gd name="f17" fmla="*/ f11 f0 1"/>
              <a:gd name="f18" fmla="*/ f12 f0 1"/>
              <a:gd name="f19" fmla="*/ f13 f0 1"/>
              <a:gd name="f20" fmla="?: f14 f3 1"/>
              <a:gd name="f21" fmla="?: f15 f4 1"/>
              <a:gd name="f22" fmla="?: f16 f5 1"/>
              <a:gd name="f23" fmla="*/ f17 1 f2"/>
              <a:gd name="f24" fmla="*/ f18 1 f2"/>
              <a:gd name="f25" fmla="*/ f19 1 f2"/>
              <a:gd name="f26" fmla="*/ f20 1 21600"/>
              <a:gd name="f27" fmla="*/ f21 1 21600"/>
              <a:gd name="f28" fmla="*/ 21600 f20 1"/>
              <a:gd name="f29" fmla="*/ 21600 f21 1"/>
              <a:gd name="f30" fmla="+- f23 0 f1"/>
              <a:gd name="f31" fmla="+- f24 0 f1"/>
              <a:gd name="f32" fmla="+- f25 0 f1"/>
              <a:gd name="f33" fmla="min f27 f26"/>
              <a:gd name="f34" fmla="*/ f28 1 f22"/>
              <a:gd name="f35" fmla="*/ f29 1 f22"/>
              <a:gd name="f36" fmla="val f34"/>
              <a:gd name="f37" fmla="val f35"/>
              <a:gd name="f38" fmla="*/ f6 f33 1"/>
              <a:gd name="f39" fmla="+- f37 0 f6"/>
              <a:gd name="f40" fmla="+- f36 0 f6"/>
              <a:gd name="f41" fmla="*/ f36 f33 1"/>
              <a:gd name="f42" fmla="*/ f37 f33 1"/>
              <a:gd name="f43" fmla="*/ f40 1 2"/>
              <a:gd name="f44" fmla="min f40 f39"/>
              <a:gd name="f45" fmla="*/ f39 f39 1"/>
              <a:gd name="f46" fmla="*/ f39 f33 1"/>
              <a:gd name="f47" fmla="*/ f44 f9 1"/>
              <a:gd name="f48" fmla="*/ f44 f10 1"/>
              <a:gd name="f49" fmla="*/ f47 1 100000"/>
              <a:gd name="f50" fmla="*/ f48 1 100000"/>
              <a:gd name="f51" fmla="+- f49 f50 0"/>
              <a:gd name="f52" fmla="*/ f49 f49 1"/>
              <a:gd name="f53" fmla="+- f50 0 f49"/>
              <a:gd name="f54" fmla="*/ f50 1 2"/>
              <a:gd name="f55" fmla="+- f6 f49 0"/>
              <a:gd name="f56" fmla="+- 0 0 f49"/>
              <a:gd name="f57" fmla="*/ f49 1 2"/>
              <a:gd name="f58" fmla="*/ f49 f33 1"/>
              <a:gd name="f59" fmla="*/ f51 1 4"/>
              <a:gd name="f60" fmla="+- f45 0 f52"/>
              <a:gd name="f61" fmla="*/ f53 1 2"/>
              <a:gd name="f62" fmla="+- f36 0 f54"/>
              <a:gd name="f63" fmla="+- 0 0 f57"/>
              <a:gd name="f64" fmla="+- 0 0 f56"/>
              <a:gd name="f65" fmla="*/ f55 f33 1"/>
              <a:gd name="f66" fmla="*/ f57 f33 1"/>
              <a:gd name="f67" fmla="+- f43 0 f59"/>
              <a:gd name="f68" fmla="sqrt f60"/>
              <a:gd name="f69" fmla="+- 0 0 f63"/>
              <a:gd name="f70" fmla="*/ f62 f33 1"/>
              <a:gd name="f71" fmla="*/ f67 2 1"/>
              <a:gd name="f72" fmla="+- f67 f49 0"/>
              <a:gd name="f73" fmla="*/ f68 f67 1"/>
              <a:gd name="f74" fmla="*/ f67 f33 1"/>
              <a:gd name="f75" fmla="*/ f71 f71 1"/>
              <a:gd name="f76" fmla="*/ f73 1 f39"/>
              <a:gd name="f77" fmla="+- f67 f72 0"/>
              <a:gd name="f78" fmla="+- f75 0 f52"/>
              <a:gd name="f79" fmla="+- f67 f76 0"/>
              <a:gd name="f80" fmla="+- f72 f76 0"/>
              <a:gd name="f81" fmla="+- 0 0 f76"/>
              <a:gd name="f82" fmla="*/ f77 1 2"/>
              <a:gd name="f83" fmla="sqrt f78"/>
              <a:gd name="f84" fmla="+- f79 0 f61"/>
              <a:gd name="f85" fmla="+- f80 f61 0"/>
              <a:gd name="f86" fmla="+- 0 0 f81"/>
              <a:gd name="f87" fmla="*/ f80 f33 1"/>
              <a:gd name="f88" fmla="*/ f82 f33 1"/>
              <a:gd name="f89" fmla="*/ f83 f39 1"/>
              <a:gd name="f90" fmla="at2 f64 f86"/>
              <a:gd name="f91" fmla="*/ f85 f33 1"/>
              <a:gd name="f92" fmla="*/ f84 f33 1"/>
              <a:gd name="f93" fmla="+- f90 f1 0"/>
              <a:gd name="f94" fmla="*/ f89 1 f71"/>
              <a:gd name="f95" fmla="*/ f93 f7 1"/>
              <a:gd name="f96" fmla="+- f6 f94 0"/>
              <a:gd name="f97" fmla="+- 0 0 f94"/>
              <a:gd name="f98" fmla="*/ f95 1 f0"/>
              <a:gd name="f99" fmla="+- 0 0 f97"/>
              <a:gd name="f100" fmla="*/ f96 f33 1"/>
              <a:gd name="f101" fmla="+- 0 0 f98"/>
              <a:gd name="f102" fmla="at2 f99 f69"/>
              <a:gd name="f103" fmla="val f101"/>
              <a:gd name="f104" fmla="+- f102 f1 0"/>
              <a:gd name="f105" fmla="+- 0 0 f103"/>
              <a:gd name="f106" fmla="*/ f104 f7 1"/>
              <a:gd name="f107" fmla="*/ f105 f0 1"/>
              <a:gd name="f108" fmla="*/ f106 1 f0"/>
              <a:gd name="f109" fmla="*/ f107 1 f7"/>
              <a:gd name="f110" fmla="+- 0 0 f108"/>
              <a:gd name="f111" fmla="+- f109 0 f1"/>
              <a:gd name="f112" fmla="val f110"/>
              <a:gd name="f113" fmla="+- 0 0 f112"/>
              <a:gd name="f114" fmla="+- f1 0 f111"/>
              <a:gd name="f115" fmla="*/ f113 f0 1"/>
              <a:gd name="f116" fmla="*/ f115 1 f7"/>
              <a:gd name="f117" fmla="+- f116 0 f1"/>
              <a:gd name="f118" fmla="+- f117 0 f111"/>
              <a:gd name="f119" fmla="+- f111 f117 0"/>
              <a:gd name="f120" fmla="+- f1 0 f11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70" y="f38"/>
              </a:cxn>
              <a:cxn ang="f30">
                <a:pos x="f92" y="f65"/>
              </a:cxn>
              <a:cxn ang="f30">
                <a:pos x="f66" y="f38"/>
              </a:cxn>
              <a:cxn ang="f31">
                <a:pos x="f88" y="f42"/>
              </a:cxn>
              <a:cxn ang="f32">
                <a:pos x="f91" y="f65"/>
              </a:cxn>
            </a:cxnLst>
            <a:rect l="f38" t="f38" r="f41" b="f42"/>
            <a:pathLst>
              <a:path stroke="0">
                <a:moveTo>
                  <a:pt x="f70" y="f38"/>
                </a:moveTo>
                <a:lnTo>
                  <a:pt x="f91" y="f65"/>
                </a:lnTo>
                <a:lnTo>
                  <a:pt x="f87" y="f65"/>
                </a:lnTo>
                <a:arcTo wR="f74" hR="f46" stAng="f114" swAng="f119"/>
                <a:arcTo wR="f74" hR="f46" stAng="f120" swAng="f118"/>
                <a:lnTo>
                  <a:pt x="f92" y="f65"/>
                </a:lnTo>
                <a:close/>
              </a:path>
              <a:path stroke="0">
                <a:moveTo>
                  <a:pt x="f74" y="f42"/>
                </a:moveTo>
                <a:arcTo wR="f74" hR="f46" stAng="f1" swAng="f1"/>
                <a:lnTo>
                  <a:pt x="f58" y="f38"/>
                </a:lnTo>
                <a:arcTo wR="f74" hR="f46" stAng="f0" swAng="f8"/>
                <a:close/>
              </a:path>
              <a:path fill="none">
                <a:moveTo>
                  <a:pt x="f88" y="f100"/>
                </a:moveTo>
                <a:arcTo wR="f74" hR="f46" stAng="f120" swAng="f118"/>
                <a:lnTo>
                  <a:pt x="f92" y="f65"/>
                </a:lnTo>
                <a:lnTo>
                  <a:pt x="f70" y="f38"/>
                </a:lnTo>
                <a:lnTo>
                  <a:pt x="f91" y="f65"/>
                </a:lnTo>
                <a:lnTo>
                  <a:pt x="f87" y="f65"/>
                </a:lnTo>
                <a:arcTo wR="f74" hR="f46" stAng="f114" swAng="f111"/>
                <a:lnTo>
                  <a:pt x="f74" y="f42"/>
                </a:lnTo>
                <a:arcTo wR="f74" hR="f46" stAng="f1" swAng="f1"/>
                <a:lnTo>
                  <a:pt x="f58" y="f38"/>
                </a:lnTo>
                <a:arcTo wR="f74" hR="f46" stAng="f0" swAng="f8"/>
              </a:path>
            </a:pathLst>
          </a:custGeom>
          <a:solidFill>
            <a:srgbClr val="FF0000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9" name="Flèche : courbe vers le bas 6">
            <a:extLst>
              <a:ext uri="{FF2B5EF4-FFF2-40B4-BE49-F238E27FC236}">
                <a16:creationId xmlns:a16="http://schemas.microsoft.com/office/drawing/2014/main" id="{6ABCE1C4-0C45-4F86-AB9D-E317B669FF18}"/>
              </a:ext>
            </a:extLst>
          </p:cNvPr>
          <p:cNvSpPr/>
          <p:nvPr/>
        </p:nvSpPr>
        <p:spPr>
          <a:xfrm>
            <a:off x="6189665" y="2938067"/>
            <a:ext cx="1110538" cy="239719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25000"/>
              <a:gd name="f10" fmla="val 50000"/>
              <a:gd name="f11" fmla="+- 0 0 -360"/>
              <a:gd name="f12" fmla="+- 0 0 -180"/>
              <a:gd name="f13" fmla="+- 0 0 -90"/>
              <a:gd name="f14" fmla="abs f4"/>
              <a:gd name="f15" fmla="abs f5"/>
              <a:gd name="f16" fmla="abs f6"/>
              <a:gd name="f17" fmla="*/ f11 f0 1"/>
              <a:gd name="f18" fmla="*/ f12 f0 1"/>
              <a:gd name="f19" fmla="*/ f13 f0 1"/>
              <a:gd name="f20" fmla="?: f14 f4 1"/>
              <a:gd name="f21" fmla="?: f15 f5 1"/>
              <a:gd name="f22" fmla="?: f16 f6 1"/>
              <a:gd name="f23" fmla="*/ f17 1 f3"/>
              <a:gd name="f24" fmla="*/ f18 1 f3"/>
              <a:gd name="f25" fmla="*/ f19 1 f3"/>
              <a:gd name="f26" fmla="*/ f20 1 21600"/>
              <a:gd name="f27" fmla="*/ f21 1 21600"/>
              <a:gd name="f28" fmla="*/ 21600 f20 1"/>
              <a:gd name="f29" fmla="*/ 21600 f21 1"/>
              <a:gd name="f30" fmla="+- f23 0 f1"/>
              <a:gd name="f31" fmla="+- f24 0 f1"/>
              <a:gd name="f32" fmla="+- f25 0 f1"/>
              <a:gd name="f33" fmla="min f27 f26"/>
              <a:gd name="f34" fmla="*/ f28 1 f22"/>
              <a:gd name="f35" fmla="*/ f29 1 f22"/>
              <a:gd name="f36" fmla="val f34"/>
              <a:gd name="f37" fmla="val f35"/>
              <a:gd name="f38" fmla="*/ f7 f33 1"/>
              <a:gd name="f39" fmla="+- f37 0 f7"/>
              <a:gd name="f40" fmla="+- f36 0 f7"/>
              <a:gd name="f41" fmla="*/ f36 f33 1"/>
              <a:gd name="f42" fmla="*/ f37 f33 1"/>
              <a:gd name="f43" fmla="*/ f40 1 2"/>
              <a:gd name="f44" fmla="min f40 f39"/>
              <a:gd name="f45" fmla="*/ f39 f39 1"/>
              <a:gd name="f46" fmla="*/ f39 f33 1"/>
              <a:gd name="f47" fmla="*/ f44 f9 1"/>
              <a:gd name="f48" fmla="*/ f44 f10 1"/>
              <a:gd name="f49" fmla="*/ f47 1 100000"/>
              <a:gd name="f50" fmla="*/ f48 1 100000"/>
              <a:gd name="f51" fmla="+- f49 f50 0"/>
              <a:gd name="f52" fmla="*/ f49 f49 1"/>
              <a:gd name="f53" fmla="+- f50 0 f49"/>
              <a:gd name="f54" fmla="*/ f50 1 2"/>
              <a:gd name="f55" fmla="+- f37 0 f49"/>
              <a:gd name="f56" fmla="+- 0 0 f49"/>
              <a:gd name="f57" fmla="*/ f49 1 2"/>
              <a:gd name="f58" fmla="*/ f51 1 4"/>
              <a:gd name="f59" fmla="+- f45 0 f52"/>
              <a:gd name="f60" fmla="*/ f53 1 2"/>
              <a:gd name="f61" fmla="+- f36 0 f54"/>
              <a:gd name="f62" fmla="+- 0 0 f57"/>
              <a:gd name="f63" fmla="+- 0 0 f56"/>
              <a:gd name="f64" fmla="*/ f55 f33 1"/>
              <a:gd name="f65" fmla="*/ f57 f33 1"/>
              <a:gd name="f66" fmla="+- f43 0 f58"/>
              <a:gd name="f67" fmla="sqrt f59"/>
              <a:gd name="f68" fmla="+- 0 0 f62"/>
              <a:gd name="f69" fmla="*/ f61 f33 1"/>
              <a:gd name="f70" fmla="*/ f66 2 1"/>
              <a:gd name="f71" fmla="+- f66 f49 0"/>
              <a:gd name="f72" fmla="*/ f67 f66 1"/>
              <a:gd name="f73" fmla="*/ f66 f33 1"/>
              <a:gd name="f74" fmla="*/ f70 f70 1"/>
              <a:gd name="f75" fmla="*/ f72 1 f39"/>
              <a:gd name="f76" fmla="+- f66 f71 0"/>
              <a:gd name="f77" fmla="*/ f71 f33 1"/>
              <a:gd name="f78" fmla="+- f74 0 f52"/>
              <a:gd name="f79" fmla="+- f66 f75 0"/>
              <a:gd name="f80" fmla="+- f71 f75 0"/>
              <a:gd name="f81" fmla="+- 0 0 f75"/>
              <a:gd name="f82" fmla="*/ f76 1 2"/>
              <a:gd name="f83" fmla="sqrt f78"/>
              <a:gd name="f84" fmla="+- f79 0 f60"/>
              <a:gd name="f85" fmla="+- f80 f60 0"/>
              <a:gd name="f86" fmla="+- 0 0 f81"/>
              <a:gd name="f87" fmla="*/ f79 f33 1"/>
              <a:gd name="f88" fmla="*/ f82 f33 1"/>
              <a:gd name="f89" fmla="*/ f83 f39 1"/>
              <a:gd name="f90" fmla="at2 f63 f86"/>
              <a:gd name="f91" fmla="*/ f84 f33 1"/>
              <a:gd name="f92" fmla="*/ f85 f33 1"/>
              <a:gd name="f93" fmla="+- f90 f1 0"/>
              <a:gd name="f94" fmla="*/ f89 1 f70"/>
              <a:gd name="f95" fmla="*/ f93 f8 1"/>
              <a:gd name="f96" fmla="+- f37 0 f94"/>
              <a:gd name="f97" fmla="+- 0 0 f94"/>
              <a:gd name="f98" fmla="*/ f95 1 f0"/>
              <a:gd name="f99" fmla="+- 0 0 f97"/>
              <a:gd name="f100" fmla="*/ f96 f33 1"/>
              <a:gd name="f101" fmla="+- 0 0 f98"/>
              <a:gd name="f102" fmla="at2 f99 f68"/>
              <a:gd name="f103" fmla="val f101"/>
              <a:gd name="f104" fmla="+- f102 f1 0"/>
              <a:gd name="f105" fmla="+- 0 0 f103"/>
              <a:gd name="f106" fmla="*/ f104 f8 1"/>
              <a:gd name="f107" fmla="*/ f105 f0 1"/>
              <a:gd name="f108" fmla="*/ f106 1 f0"/>
              <a:gd name="f109" fmla="*/ f107 1 f8"/>
              <a:gd name="f110" fmla="+- 0 0 f108"/>
              <a:gd name="f111" fmla="+- f109 0 f1"/>
              <a:gd name="f112" fmla="val f110"/>
              <a:gd name="f113" fmla="+- 0 0 f112"/>
              <a:gd name="f114" fmla="+- 0 0 f111"/>
              <a:gd name="f115" fmla="+- f2 f111 0"/>
              <a:gd name="f116" fmla="*/ f113 f0 1"/>
              <a:gd name="f117" fmla="*/ f116 1 f8"/>
              <a:gd name="f118" fmla="+- f117 0 f1"/>
              <a:gd name="f119" fmla="+- f2 0 f118"/>
              <a:gd name="f120" fmla="+- f118 0 f1"/>
              <a:gd name="f121" fmla="+- f1 f118 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88" y="f38"/>
              </a:cxn>
              <a:cxn ang="f31">
                <a:pos x="f65" y="f42"/>
              </a:cxn>
              <a:cxn ang="f31">
                <a:pos x="f91" y="f64"/>
              </a:cxn>
              <a:cxn ang="f31">
                <a:pos x="f69" y="f42"/>
              </a:cxn>
              <a:cxn ang="f32">
                <a:pos x="f92" y="f64"/>
              </a:cxn>
            </a:cxnLst>
            <a:rect l="f38" t="f38" r="f41" b="f42"/>
            <a:pathLst>
              <a:path stroke="0">
                <a:moveTo>
                  <a:pt x="f69" y="f42"/>
                </a:moveTo>
                <a:lnTo>
                  <a:pt x="f91" y="f64"/>
                </a:lnTo>
                <a:lnTo>
                  <a:pt x="f87" y="f64"/>
                </a:lnTo>
                <a:arcTo wR="f73" hR="f46" stAng="f115" swAng="f114"/>
                <a:lnTo>
                  <a:pt x="f77" y="f38"/>
                </a:lnTo>
                <a:arcTo wR="f73" hR="f46" stAng="f2" swAng="f111"/>
                <a:lnTo>
                  <a:pt x="f92" y="f64"/>
                </a:lnTo>
                <a:close/>
              </a:path>
              <a:path stroke="0">
                <a:moveTo>
                  <a:pt x="f88" y="f100"/>
                </a:moveTo>
                <a:arcTo wR="f73" hR="f46" stAng="f119" swAng="f120"/>
                <a:lnTo>
                  <a:pt x="f38" y="f42"/>
                </a:lnTo>
                <a:arcTo wR="f73" hR="f46" stAng="f0" swAng="f121"/>
                <a:close/>
              </a:path>
              <a:path fill="none">
                <a:moveTo>
                  <a:pt x="f88" y="f100"/>
                </a:moveTo>
                <a:arcTo wR="f73" hR="f46" stAng="f119" swAng="f120"/>
                <a:lnTo>
                  <a:pt x="f38" y="f42"/>
                </a:lnTo>
                <a:arcTo wR="f73" hR="f46" stAng="f0" swAng="f1"/>
                <a:lnTo>
                  <a:pt x="f77" y="f38"/>
                </a:lnTo>
                <a:arcTo wR="f73" hR="f46" stAng="f2" swAng="f111"/>
                <a:lnTo>
                  <a:pt x="f92" y="f64"/>
                </a:lnTo>
                <a:lnTo>
                  <a:pt x="f69" y="f42"/>
                </a:lnTo>
                <a:lnTo>
                  <a:pt x="f91" y="f64"/>
                </a:lnTo>
                <a:lnTo>
                  <a:pt x="f87" y="f64"/>
                </a:lnTo>
                <a:arcTo wR="f73" hR="f46" stAng="f115" swAng="f114"/>
              </a:path>
            </a:pathLst>
          </a:custGeom>
          <a:solidFill>
            <a:srgbClr val="FF0000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0" name="Flèche : courbe vers le haut 7">
            <a:extLst>
              <a:ext uri="{FF2B5EF4-FFF2-40B4-BE49-F238E27FC236}">
                <a16:creationId xmlns:a16="http://schemas.microsoft.com/office/drawing/2014/main" id="{1A8EB4E3-A090-4CED-825A-E397625103E8}"/>
              </a:ext>
            </a:extLst>
          </p:cNvPr>
          <p:cNvSpPr/>
          <p:nvPr/>
        </p:nvSpPr>
        <p:spPr>
          <a:xfrm>
            <a:off x="6189665" y="4824795"/>
            <a:ext cx="1110538" cy="239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+- 0 0 5400000"/>
              <a:gd name="f9" fmla="val 25000"/>
              <a:gd name="f10" fmla="val 50000"/>
              <a:gd name="f11" fmla="+- 0 0 -360"/>
              <a:gd name="f12" fmla="+- 0 0 -180"/>
              <a:gd name="f13" fmla="+- 0 0 -90"/>
              <a:gd name="f14" fmla="abs f3"/>
              <a:gd name="f15" fmla="abs f4"/>
              <a:gd name="f16" fmla="abs f5"/>
              <a:gd name="f17" fmla="*/ f11 f0 1"/>
              <a:gd name="f18" fmla="*/ f12 f0 1"/>
              <a:gd name="f19" fmla="*/ f13 f0 1"/>
              <a:gd name="f20" fmla="?: f14 f3 1"/>
              <a:gd name="f21" fmla="?: f15 f4 1"/>
              <a:gd name="f22" fmla="?: f16 f5 1"/>
              <a:gd name="f23" fmla="*/ f17 1 f2"/>
              <a:gd name="f24" fmla="*/ f18 1 f2"/>
              <a:gd name="f25" fmla="*/ f19 1 f2"/>
              <a:gd name="f26" fmla="*/ f20 1 21600"/>
              <a:gd name="f27" fmla="*/ f21 1 21600"/>
              <a:gd name="f28" fmla="*/ 21600 f20 1"/>
              <a:gd name="f29" fmla="*/ 21600 f21 1"/>
              <a:gd name="f30" fmla="+- f23 0 f1"/>
              <a:gd name="f31" fmla="+- f24 0 f1"/>
              <a:gd name="f32" fmla="+- f25 0 f1"/>
              <a:gd name="f33" fmla="min f27 f26"/>
              <a:gd name="f34" fmla="*/ f28 1 f22"/>
              <a:gd name="f35" fmla="*/ f29 1 f22"/>
              <a:gd name="f36" fmla="val f34"/>
              <a:gd name="f37" fmla="val f35"/>
              <a:gd name="f38" fmla="*/ f6 f33 1"/>
              <a:gd name="f39" fmla="+- f37 0 f6"/>
              <a:gd name="f40" fmla="+- f36 0 f6"/>
              <a:gd name="f41" fmla="*/ f36 f33 1"/>
              <a:gd name="f42" fmla="*/ f37 f33 1"/>
              <a:gd name="f43" fmla="*/ f40 1 2"/>
              <a:gd name="f44" fmla="min f40 f39"/>
              <a:gd name="f45" fmla="*/ f39 f39 1"/>
              <a:gd name="f46" fmla="*/ f39 f33 1"/>
              <a:gd name="f47" fmla="*/ f44 f9 1"/>
              <a:gd name="f48" fmla="*/ f44 f10 1"/>
              <a:gd name="f49" fmla="*/ f47 1 100000"/>
              <a:gd name="f50" fmla="*/ f48 1 100000"/>
              <a:gd name="f51" fmla="+- f49 f50 0"/>
              <a:gd name="f52" fmla="*/ f49 f49 1"/>
              <a:gd name="f53" fmla="+- f50 0 f49"/>
              <a:gd name="f54" fmla="*/ f50 1 2"/>
              <a:gd name="f55" fmla="+- f6 f49 0"/>
              <a:gd name="f56" fmla="+- 0 0 f49"/>
              <a:gd name="f57" fmla="*/ f49 1 2"/>
              <a:gd name="f58" fmla="*/ f49 f33 1"/>
              <a:gd name="f59" fmla="*/ f51 1 4"/>
              <a:gd name="f60" fmla="+- f45 0 f52"/>
              <a:gd name="f61" fmla="*/ f53 1 2"/>
              <a:gd name="f62" fmla="+- f36 0 f54"/>
              <a:gd name="f63" fmla="+- 0 0 f57"/>
              <a:gd name="f64" fmla="+- 0 0 f56"/>
              <a:gd name="f65" fmla="*/ f55 f33 1"/>
              <a:gd name="f66" fmla="*/ f57 f33 1"/>
              <a:gd name="f67" fmla="+- f43 0 f59"/>
              <a:gd name="f68" fmla="sqrt f60"/>
              <a:gd name="f69" fmla="+- 0 0 f63"/>
              <a:gd name="f70" fmla="*/ f62 f33 1"/>
              <a:gd name="f71" fmla="*/ f67 2 1"/>
              <a:gd name="f72" fmla="+- f67 f49 0"/>
              <a:gd name="f73" fmla="*/ f68 f67 1"/>
              <a:gd name="f74" fmla="*/ f67 f33 1"/>
              <a:gd name="f75" fmla="*/ f71 f71 1"/>
              <a:gd name="f76" fmla="*/ f73 1 f39"/>
              <a:gd name="f77" fmla="+- f67 f72 0"/>
              <a:gd name="f78" fmla="+- f75 0 f52"/>
              <a:gd name="f79" fmla="+- f67 f76 0"/>
              <a:gd name="f80" fmla="+- f72 f76 0"/>
              <a:gd name="f81" fmla="+- 0 0 f76"/>
              <a:gd name="f82" fmla="*/ f77 1 2"/>
              <a:gd name="f83" fmla="sqrt f78"/>
              <a:gd name="f84" fmla="+- f79 0 f61"/>
              <a:gd name="f85" fmla="+- f80 f61 0"/>
              <a:gd name="f86" fmla="+- 0 0 f81"/>
              <a:gd name="f87" fmla="*/ f80 f33 1"/>
              <a:gd name="f88" fmla="*/ f82 f33 1"/>
              <a:gd name="f89" fmla="*/ f83 f39 1"/>
              <a:gd name="f90" fmla="at2 f64 f86"/>
              <a:gd name="f91" fmla="*/ f85 f33 1"/>
              <a:gd name="f92" fmla="*/ f84 f33 1"/>
              <a:gd name="f93" fmla="+- f90 f1 0"/>
              <a:gd name="f94" fmla="*/ f89 1 f71"/>
              <a:gd name="f95" fmla="*/ f93 f7 1"/>
              <a:gd name="f96" fmla="+- f6 f94 0"/>
              <a:gd name="f97" fmla="+- 0 0 f94"/>
              <a:gd name="f98" fmla="*/ f95 1 f0"/>
              <a:gd name="f99" fmla="+- 0 0 f97"/>
              <a:gd name="f100" fmla="*/ f96 f33 1"/>
              <a:gd name="f101" fmla="+- 0 0 f98"/>
              <a:gd name="f102" fmla="at2 f99 f69"/>
              <a:gd name="f103" fmla="val f101"/>
              <a:gd name="f104" fmla="+- f102 f1 0"/>
              <a:gd name="f105" fmla="+- 0 0 f103"/>
              <a:gd name="f106" fmla="*/ f104 f7 1"/>
              <a:gd name="f107" fmla="*/ f105 f0 1"/>
              <a:gd name="f108" fmla="*/ f106 1 f0"/>
              <a:gd name="f109" fmla="*/ f107 1 f7"/>
              <a:gd name="f110" fmla="+- 0 0 f108"/>
              <a:gd name="f111" fmla="+- f109 0 f1"/>
              <a:gd name="f112" fmla="val f110"/>
              <a:gd name="f113" fmla="+- 0 0 f112"/>
              <a:gd name="f114" fmla="+- f1 0 f111"/>
              <a:gd name="f115" fmla="*/ f113 f0 1"/>
              <a:gd name="f116" fmla="*/ f115 1 f7"/>
              <a:gd name="f117" fmla="+- f116 0 f1"/>
              <a:gd name="f118" fmla="+- f117 0 f111"/>
              <a:gd name="f119" fmla="+- f111 f117 0"/>
              <a:gd name="f120" fmla="+- f1 0 f11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70" y="f38"/>
              </a:cxn>
              <a:cxn ang="f30">
                <a:pos x="f92" y="f65"/>
              </a:cxn>
              <a:cxn ang="f30">
                <a:pos x="f66" y="f38"/>
              </a:cxn>
              <a:cxn ang="f31">
                <a:pos x="f88" y="f42"/>
              </a:cxn>
              <a:cxn ang="f32">
                <a:pos x="f91" y="f65"/>
              </a:cxn>
            </a:cxnLst>
            <a:rect l="f38" t="f38" r="f41" b="f42"/>
            <a:pathLst>
              <a:path stroke="0">
                <a:moveTo>
                  <a:pt x="f70" y="f38"/>
                </a:moveTo>
                <a:lnTo>
                  <a:pt x="f91" y="f65"/>
                </a:lnTo>
                <a:lnTo>
                  <a:pt x="f87" y="f65"/>
                </a:lnTo>
                <a:arcTo wR="f74" hR="f46" stAng="f114" swAng="f119"/>
                <a:arcTo wR="f74" hR="f46" stAng="f120" swAng="f118"/>
                <a:lnTo>
                  <a:pt x="f92" y="f65"/>
                </a:lnTo>
                <a:close/>
              </a:path>
              <a:path stroke="0">
                <a:moveTo>
                  <a:pt x="f74" y="f42"/>
                </a:moveTo>
                <a:arcTo wR="f74" hR="f46" stAng="f1" swAng="f1"/>
                <a:lnTo>
                  <a:pt x="f58" y="f38"/>
                </a:lnTo>
                <a:arcTo wR="f74" hR="f46" stAng="f0" swAng="f8"/>
                <a:close/>
              </a:path>
              <a:path fill="none">
                <a:moveTo>
                  <a:pt x="f88" y="f100"/>
                </a:moveTo>
                <a:arcTo wR="f74" hR="f46" stAng="f120" swAng="f118"/>
                <a:lnTo>
                  <a:pt x="f92" y="f65"/>
                </a:lnTo>
                <a:lnTo>
                  <a:pt x="f70" y="f38"/>
                </a:lnTo>
                <a:lnTo>
                  <a:pt x="f91" y="f65"/>
                </a:lnTo>
                <a:lnTo>
                  <a:pt x="f87" y="f65"/>
                </a:lnTo>
                <a:arcTo wR="f74" hR="f46" stAng="f114" swAng="f111"/>
                <a:lnTo>
                  <a:pt x="f74" y="f42"/>
                </a:lnTo>
                <a:arcTo wR="f74" hR="f46" stAng="f1" swAng="f1"/>
                <a:lnTo>
                  <a:pt x="f58" y="f38"/>
                </a:lnTo>
                <a:arcTo wR="f74" hR="f46" stAng="f0" swAng="f8"/>
              </a:path>
            </a:pathLst>
          </a:custGeom>
          <a:solidFill>
            <a:srgbClr val="FF0000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11" name="Connecteur droit avec flèche 15">
            <a:extLst>
              <a:ext uri="{FF2B5EF4-FFF2-40B4-BE49-F238E27FC236}">
                <a16:creationId xmlns:a16="http://schemas.microsoft.com/office/drawing/2014/main" id="{AD953620-6011-4D62-AE12-FF017338EB92}"/>
              </a:ext>
            </a:extLst>
          </p:cNvPr>
          <p:cNvCxnSpPr/>
          <p:nvPr/>
        </p:nvCxnSpPr>
        <p:spPr>
          <a:xfrm>
            <a:off x="7300212" y="2758187"/>
            <a:ext cx="884417" cy="419609"/>
          </a:xfrm>
          <a:prstGeom prst="straightConnector1">
            <a:avLst/>
          </a:prstGeom>
          <a:noFill/>
          <a:ln w="57150" cap="flat">
            <a:solidFill>
              <a:srgbClr val="FF0000"/>
            </a:solidFill>
            <a:prstDash val="solid"/>
            <a:miter/>
            <a:tailEnd type="arrow"/>
          </a:ln>
        </p:spPr>
      </p:cxnSp>
      <p:cxnSp>
        <p:nvCxnSpPr>
          <p:cNvPr id="12" name="Connecteur droit avec flèche 17">
            <a:extLst>
              <a:ext uri="{FF2B5EF4-FFF2-40B4-BE49-F238E27FC236}">
                <a16:creationId xmlns:a16="http://schemas.microsoft.com/office/drawing/2014/main" id="{0648EAD5-17C9-4ABF-BFA0-583EE029E028}"/>
              </a:ext>
            </a:extLst>
          </p:cNvPr>
          <p:cNvCxnSpPr/>
          <p:nvPr/>
        </p:nvCxnSpPr>
        <p:spPr>
          <a:xfrm flipV="1">
            <a:off x="7300212" y="4824795"/>
            <a:ext cx="884417" cy="406770"/>
          </a:xfrm>
          <a:prstGeom prst="straightConnector1">
            <a:avLst/>
          </a:prstGeom>
          <a:noFill/>
          <a:ln w="57150" cap="flat">
            <a:solidFill>
              <a:srgbClr val="FF0000"/>
            </a:solidFill>
            <a:prstDash val="solid"/>
            <a:miter/>
            <a:tailEnd type="arrow"/>
          </a:ln>
        </p:spPr>
      </p:cxnSp>
      <p:sp>
        <p:nvSpPr>
          <p:cNvPr id="13" name="Flèche : courbe vers la gauche 18">
            <a:extLst>
              <a:ext uri="{FF2B5EF4-FFF2-40B4-BE49-F238E27FC236}">
                <a16:creationId xmlns:a16="http://schemas.microsoft.com/office/drawing/2014/main" id="{88038ACB-9690-41E7-9CFD-1E5D40838AB2}"/>
              </a:ext>
            </a:extLst>
          </p:cNvPr>
          <p:cNvSpPr/>
          <p:nvPr/>
        </p:nvSpPr>
        <p:spPr>
          <a:xfrm>
            <a:off x="8559387" y="3567659"/>
            <a:ext cx="509668" cy="869429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5400000"/>
              <a:gd name="f10" fmla="val 25000"/>
              <a:gd name="f11" fmla="val 50000"/>
              <a:gd name="f12" fmla="+- 0 0 -270"/>
              <a:gd name="f13" fmla="+- 0 0 -90"/>
              <a:gd name="f14" fmla="+- 0 0 -180"/>
              <a:gd name="f15" fmla="abs f4"/>
              <a:gd name="f16" fmla="abs f5"/>
              <a:gd name="f17" fmla="abs f6"/>
              <a:gd name="f18" fmla="*/ f12 f0 1"/>
              <a:gd name="f19" fmla="*/ f13 f0 1"/>
              <a:gd name="f20" fmla="*/ f14 f0 1"/>
              <a:gd name="f21" fmla="?: f15 f4 1"/>
              <a:gd name="f22" fmla="?: f16 f5 1"/>
              <a:gd name="f23" fmla="?: f17 f6 1"/>
              <a:gd name="f24" fmla="*/ f18 1 f3"/>
              <a:gd name="f25" fmla="*/ f19 1 f3"/>
              <a:gd name="f26" fmla="*/ f20 1 f3"/>
              <a:gd name="f27" fmla="*/ f21 1 21600"/>
              <a:gd name="f28" fmla="*/ f22 1 21600"/>
              <a:gd name="f29" fmla="*/ 21600 f21 1"/>
              <a:gd name="f30" fmla="*/ 21600 f22 1"/>
              <a:gd name="f31" fmla="+- f24 0 f1"/>
              <a:gd name="f32" fmla="+- f25 0 f1"/>
              <a:gd name="f33" fmla="+- f26 0 f1"/>
              <a:gd name="f34" fmla="min f28 f27"/>
              <a:gd name="f35" fmla="*/ f29 1 f23"/>
              <a:gd name="f36" fmla="*/ f30 1 f23"/>
              <a:gd name="f37" fmla="val f35"/>
              <a:gd name="f38" fmla="val f36"/>
              <a:gd name="f39" fmla="*/ f7 f34 1"/>
              <a:gd name="f40" fmla="+- f38 0 f7"/>
              <a:gd name="f41" fmla="+- f37 0 f7"/>
              <a:gd name="f42" fmla="*/ f37 f34 1"/>
              <a:gd name="f43" fmla="*/ f38 f34 1"/>
              <a:gd name="f44" fmla="*/ f40 1 2"/>
              <a:gd name="f45" fmla="min f41 f40"/>
              <a:gd name="f46" fmla="*/ f41 f41 1"/>
              <a:gd name="f47" fmla="*/ f41 f34 1"/>
              <a:gd name="f48" fmla="*/ f45 f10 1"/>
              <a:gd name="f49" fmla="*/ f45 f11 1"/>
              <a:gd name="f50" fmla="*/ f48 1 100000"/>
              <a:gd name="f51" fmla="*/ f49 1 100000"/>
              <a:gd name="f52" fmla="+- f50 f51 0"/>
              <a:gd name="f53" fmla="*/ f50 f50 1"/>
              <a:gd name="f54" fmla="+- f51 0 f50"/>
              <a:gd name="f55" fmla="*/ f51 1 2"/>
              <a:gd name="f56" fmla="+- f7 f50 0"/>
              <a:gd name="f57" fmla="+- 0 0 f50"/>
              <a:gd name="f58" fmla="*/ f50 1 2"/>
              <a:gd name="f59" fmla="*/ f52 1 4"/>
              <a:gd name="f60" fmla="+- f46 0 f53"/>
              <a:gd name="f61" fmla="*/ f54 1 2"/>
              <a:gd name="f62" fmla="+- f38 0 f55"/>
              <a:gd name="f63" fmla="+- 0 0 f58"/>
              <a:gd name="f64" fmla="+- 0 0 f57"/>
              <a:gd name="f65" fmla="*/ f56 f34 1"/>
              <a:gd name="f66" fmla="*/ f58 f34 1"/>
              <a:gd name="f67" fmla="+- f44 0 f59"/>
              <a:gd name="f68" fmla="sqrt f60"/>
              <a:gd name="f69" fmla="+- 0 0 f63"/>
              <a:gd name="f70" fmla="*/ f62 f34 1"/>
              <a:gd name="f71" fmla="*/ f67 2 1"/>
              <a:gd name="f72" fmla="+- f67 f50 0"/>
              <a:gd name="f73" fmla="*/ f68 f67 1"/>
              <a:gd name="f74" fmla="*/ f67 f34 1"/>
              <a:gd name="f75" fmla="*/ f71 f71 1"/>
              <a:gd name="f76" fmla="*/ f73 1 f41"/>
              <a:gd name="f77" fmla="+- f67 f72 0"/>
              <a:gd name="f78" fmla="*/ f72 f34 1"/>
              <a:gd name="f79" fmla="+- f75 0 f53"/>
              <a:gd name="f80" fmla="+- f67 f76 0"/>
              <a:gd name="f81" fmla="+- f72 f76 0"/>
              <a:gd name="f82" fmla="+- 0 0 f76"/>
              <a:gd name="f83" fmla="*/ f77 1 2"/>
              <a:gd name="f84" fmla="sqrt f79"/>
              <a:gd name="f85" fmla="+- f80 0 f61"/>
              <a:gd name="f86" fmla="+- f81 f61 0"/>
              <a:gd name="f87" fmla="+- 0 0 f82"/>
              <a:gd name="f88" fmla="*/ f80 f34 1"/>
              <a:gd name="f89" fmla="*/ f83 f34 1"/>
              <a:gd name="f90" fmla="*/ f84 f41 1"/>
              <a:gd name="f91" fmla="at2 f64 f87"/>
              <a:gd name="f92" fmla="*/ f85 f34 1"/>
              <a:gd name="f93" fmla="*/ f86 f34 1"/>
              <a:gd name="f94" fmla="+- f91 f1 0"/>
              <a:gd name="f95" fmla="*/ f90 1 f71"/>
              <a:gd name="f96" fmla="*/ f94 f8 1"/>
              <a:gd name="f97" fmla="+- 0 0 f95"/>
              <a:gd name="f98" fmla="*/ f96 1 f0"/>
              <a:gd name="f99" fmla="+- 0 0 f97"/>
              <a:gd name="f100" fmla="+- 0 0 f98"/>
              <a:gd name="f101" fmla="at2 f99 f69"/>
              <a:gd name="f102" fmla="val f100"/>
              <a:gd name="f103" fmla="+- f101 f1 0"/>
              <a:gd name="f104" fmla="+- 0 0 f102"/>
              <a:gd name="f105" fmla="*/ f103 f8 1"/>
              <a:gd name="f106" fmla="*/ f104 f0 1"/>
              <a:gd name="f107" fmla="*/ f105 1 f0"/>
              <a:gd name="f108" fmla="*/ f106 1 f8"/>
              <a:gd name="f109" fmla="+- 0 0 f107"/>
              <a:gd name="f110" fmla="+- f108 0 f1"/>
              <a:gd name="f111" fmla="val f109"/>
              <a:gd name="f112" fmla="+- 0 0 f111"/>
              <a:gd name="f113" fmla="*/ f112 f0 1"/>
              <a:gd name="f114" fmla="*/ f113 1 f8"/>
              <a:gd name="f115" fmla="+- f114 0 f1"/>
              <a:gd name="f116" fmla="+- f115 0 f110"/>
              <a:gd name="f117" fmla="+- f110 f115 0"/>
              <a:gd name="f118" fmla="+- 0 0 f115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1">
                <a:pos x="f39" y="f66"/>
              </a:cxn>
              <a:cxn ang="f31">
                <a:pos x="f65" y="f92"/>
              </a:cxn>
              <a:cxn ang="f32">
                <a:pos x="f39" y="f70"/>
              </a:cxn>
              <a:cxn ang="f33">
                <a:pos x="f65" y="f93"/>
              </a:cxn>
              <a:cxn ang="f32">
                <a:pos x="f42" y="f89"/>
              </a:cxn>
            </a:cxnLst>
            <a:rect l="f39" t="f39" r="f42" b="f43"/>
            <a:pathLst>
              <a:path stroke="0">
                <a:moveTo>
                  <a:pt x="f39" y="f70"/>
                </a:moveTo>
                <a:lnTo>
                  <a:pt x="f65" y="f92"/>
                </a:lnTo>
                <a:lnTo>
                  <a:pt x="f65" y="f88"/>
                </a:lnTo>
                <a:arcTo wR="f47" hR="f74" stAng="f110" swAng="f116"/>
                <a:arcTo wR="f47" hR="f74" stAng="f118" swAng="f117"/>
                <a:lnTo>
                  <a:pt x="f65" y="f93"/>
                </a:lnTo>
                <a:close/>
              </a:path>
              <a:path stroke="0">
                <a:moveTo>
                  <a:pt x="f42" y="f78"/>
                </a:moveTo>
                <a:arcTo wR="f47" hR="f74" stAng="f7" swAng="f9"/>
                <a:lnTo>
                  <a:pt x="f39" y="f39"/>
                </a:lnTo>
                <a:arcTo wR="f47" hR="f74" stAng="f2" swAng="f1"/>
                <a:close/>
              </a:path>
              <a:path fill="none">
                <a:moveTo>
                  <a:pt x="f42" y="f78"/>
                </a:moveTo>
                <a:arcTo wR="f47" hR="f74" stAng="f7" swAng="f9"/>
                <a:lnTo>
                  <a:pt x="f39" y="f39"/>
                </a:lnTo>
                <a:arcTo wR="f47" hR="f74" stAng="f2" swAng="f1"/>
                <a:lnTo>
                  <a:pt x="f42" y="f78"/>
                </a:lnTo>
                <a:arcTo wR="f47" hR="f74" stAng="f7" swAng="f110"/>
                <a:lnTo>
                  <a:pt x="f65" y="f93"/>
                </a:lnTo>
                <a:lnTo>
                  <a:pt x="f39" y="f70"/>
                </a:lnTo>
                <a:lnTo>
                  <a:pt x="f65" y="f92"/>
                </a:lnTo>
                <a:lnTo>
                  <a:pt x="f65" y="f88"/>
                </a:lnTo>
                <a:arcTo wR="f47" hR="f74" stAng="f110" swAng="f116"/>
              </a:path>
            </a:pathLst>
          </a:custGeom>
          <a:solidFill>
            <a:srgbClr val="0070C0"/>
          </a:solidFill>
          <a:ln w="12701" cap="flat">
            <a:solidFill>
              <a:srgbClr val="2F528F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4" name="Ellipse 19">
            <a:extLst>
              <a:ext uri="{FF2B5EF4-FFF2-40B4-BE49-F238E27FC236}">
                <a16:creationId xmlns:a16="http://schemas.microsoft.com/office/drawing/2014/main" id="{D9FA9433-336E-4EE1-ADFA-EBB3540E7157}"/>
              </a:ext>
            </a:extLst>
          </p:cNvPr>
          <p:cNvSpPr/>
          <p:nvPr/>
        </p:nvSpPr>
        <p:spPr>
          <a:xfrm>
            <a:off x="8844195" y="3619048"/>
            <a:ext cx="1379098" cy="764493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1" i="0" u="none" strike="noStrike" kern="1200" cap="none" spc="0" baseline="0">
                <a:solidFill>
                  <a:srgbClr val="4472C4"/>
                </a:solidFill>
                <a:uFillTx/>
                <a:latin typeface="Calibri"/>
              </a:rPr>
              <a:t>X 1,5</a:t>
            </a:r>
          </a:p>
        </p:txBody>
      </p:sp>
      <p:sp>
        <p:nvSpPr>
          <p:cNvPr id="15" name="Phylactère : pensées 20">
            <a:extLst>
              <a:ext uri="{FF2B5EF4-FFF2-40B4-BE49-F238E27FC236}">
                <a16:creationId xmlns:a16="http://schemas.microsoft.com/office/drawing/2014/main" id="{0B0D3182-A4CA-4F47-9D29-7560C79B29C8}"/>
              </a:ext>
            </a:extLst>
          </p:cNvPr>
          <p:cNvSpPr/>
          <p:nvPr/>
        </p:nvSpPr>
        <p:spPr>
          <a:xfrm>
            <a:off x="8679301" y="2458382"/>
            <a:ext cx="3642603" cy="1160657"/>
          </a:xfrm>
          <a:custGeom>
            <a:avLst>
              <a:gd name="f0" fmla="val 6300"/>
              <a:gd name="f1" fmla="val 243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*/ 5419351 1 1725033"/>
              <a:gd name="f10" fmla="val 2147483647"/>
              <a:gd name="f11" fmla="val 1930"/>
              <a:gd name="f12" fmla="val 7160"/>
              <a:gd name="f13" fmla="val 1530"/>
              <a:gd name="f14" fmla="val 4490"/>
              <a:gd name="f15" fmla="val 3400"/>
              <a:gd name="f16" fmla="val 1970"/>
              <a:gd name="f17" fmla="val 5270"/>
              <a:gd name="f18" fmla="val 5860"/>
              <a:gd name="f19" fmla="val 1950"/>
              <a:gd name="f20" fmla="val 6470"/>
              <a:gd name="f21" fmla="val 2210"/>
              <a:gd name="f22" fmla="val 6970"/>
              <a:gd name="f23" fmla="val 2600"/>
              <a:gd name="f24" fmla="val 7450"/>
              <a:gd name="f25" fmla="val 1390"/>
              <a:gd name="f26" fmla="val 8340"/>
              <a:gd name="f27" fmla="val 650"/>
              <a:gd name="f28" fmla="val 9340"/>
              <a:gd name="f29" fmla="val 10004"/>
              <a:gd name="f30" fmla="val 690"/>
              <a:gd name="f31" fmla="val 10710"/>
              <a:gd name="f32" fmla="val 1050"/>
              <a:gd name="f33" fmla="val 11210"/>
              <a:gd name="f34" fmla="val 1700"/>
              <a:gd name="f35" fmla="val 11570"/>
              <a:gd name="f36" fmla="val 630"/>
              <a:gd name="f37" fmla="val 12330"/>
              <a:gd name="f38" fmla="val 13150"/>
              <a:gd name="f39" fmla="val 13840"/>
              <a:gd name="f40" fmla="val 14470"/>
              <a:gd name="f41" fmla="val 460"/>
              <a:gd name="f42" fmla="val 14870"/>
              <a:gd name="f43" fmla="val 1160"/>
              <a:gd name="f44" fmla="val 15330"/>
              <a:gd name="f45" fmla="val 440"/>
              <a:gd name="f46" fmla="val 16020"/>
              <a:gd name="f47" fmla="val 16740"/>
              <a:gd name="f48" fmla="val 17910"/>
              <a:gd name="f49" fmla="val 18900"/>
              <a:gd name="f50" fmla="val 1130"/>
              <a:gd name="f51" fmla="val 19110"/>
              <a:gd name="f52" fmla="val 2710"/>
              <a:gd name="f53" fmla="val 20240"/>
              <a:gd name="f54" fmla="val 3150"/>
              <a:gd name="f55" fmla="val 21060"/>
              <a:gd name="f56" fmla="val 4580"/>
              <a:gd name="f57" fmla="val 6220"/>
              <a:gd name="f58" fmla="val 6720"/>
              <a:gd name="f59" fmla="val 21000"/>
              <a:gd name="f60" fmla="val 7200"/>
              <a:gd name="f61" fmla="val 20830"/>
              <a:gd name="f62" fmla="val 7660"/>
              <a:gd name="f63" fmla="val 21310"/>
              <a:gd name="f64" fmla="val 8460"/>
              <a:gd name="f65" fmla="val 9450"/>
              <a:gd name="f66" fmla="val 10460"/>
              <a:gd name="f67" fmla="val 12750"/>
              <a:gd name="f68" fmla="val 20310"/>
              <a:gd name="f69" fmla="val 14680"/>
              <a:gd name="f70" fmla="val 18650"/>
              <a:gd name="f71" fmla="val 15010"/>
              <a:gd name="f72" fmla="val 17200"/>
              <a:gd name="f73" fmla="val 17370"/>
              <a:gd name="f74" fmla="val 18920"/>
              <a:gd name="f75" fmla="val 15770"/>
              <a:gd name="f76" fmla="val 15220"/>
              <a:gd name="f77" fmla="val 14700"/>
              <a:gd name="f78" fmla="val 18710"/>
              <a:gd name="f79" fmla="val 14240"/>
              <a:gd name="f80" fmla="val 18310"/>
              <a:gd name="f81" fmla="val 13820"/>
              <a:gd name="f82" fmla="val 12490"/>
              <a:gd name="f83" fmla="val 11000"/>
              <a:gd name="f84" fmla="val 9890"/>
              <a:gd name="f85" fmla="val 8840"/>
              <a:gd name="f86" fmla="val 20790"/>
              <a:gd name="f87" fmla="val 8210"/>
              <a:gd name="f88" fmla="val 19510"/>
              <a:gd name="f89" fmla="val 7620"/>
              <a:gd name="f90" fmla="val 20000"/>
              <a:gd name="f91" fmla="val 7930"/>
              <a:gd name="f92" fmla="val 20290"/>
              <a:gd name="f93" fmla="val 6240"/>
              <a:gd name="f94" fmla="val 4850"/>
              <a:gd name="f95" fmla="val 3570"/>
              <a:gd name="f96" fmla="val 19280"/>
              <a:gd name="f97" fmla="val 2900"/>
              <a:gd name="f98" fmla="val 17640"/>
              <a:gd name="f99" fmla="val 1300"/>
              <a:gd name="f100" fmla="val 17600"/>
              <a:gd name="f101" fmla="val 480"/>
              <a:gd name="f102" fmla="val 16300"/>
              <a:gd name="f103" fmla="val 14660"/>
              <a:gd name="f104" fmla="val 13900"/>
              <a:gd name="f105" fmla="val 13210"/>
              <a:gd name="f106" fmla="val 1070"/>
              <a:gd name="f107" fmla="val 12640"/>
              <a:gd name="f108" fmla="val 380"/>
              <a:gd name="f109" fmla="val 12160"/>
              <a:gd name="f110" fmla="val 10120"/>
              <a:gd name="f111" fmla="val 8590"/>
              <a:gd name="f112" fmla="val 840"/>
              <a:gd name="f113" fmla="val 7330"/>
              <a:gd name="f114" fmla="val 7410"/>
              <a:gd name="f115" fmla="val 2040"/>
              <a:gd name="f116" fmla="val 7690"/>
              <a:gd name="f117" fmla="val 2090"/>
              <a:gd name="f118" fmla="val 7920"/>
              <a:gd name="f119" fmla="val 2790"/>
              <a:gd name="f120" fmla="val 7480"/>
              <a:gd name="f121" fmla="val 3050"/>
              <a:gd name="f122" fmla="val 7670"/>
              <a:gd name="f123" fmla="val 3310"/>
              <a:gd name="f124" fmla="val 11130"/>
              <a:gd name="f125" fmla="val 1910"/>
              <a:gd name="f126" fmla="val 11080"/>
              <a:gd name="f127" fmla="val 2160"/>
              <a:gd name="f128" fmla="val 11030"/>
              <a:gd name="f129" fmla="val 2400"/>
              <a:gd name="f130" fmla="val 14720"/>
              <a:gd name="f131" fmla="val 1400"/>
              <a:gd name="f132" fmla="val 14640"/>
              <a:gd name="f133" fmla="val 1720"/>
              <a:gd name="f134" fmla="val 14540"/>
              <a:gd name="f135" fmla="val 2010"/>
              <a:gd name="f136" fmla="val 19130"/>
              <a:gd name="f137" fmla="val 2890"/>
              <a:gd name="f138" fmla="val 19230"/>
              <a:gd name="f139" fmla="val 3290"/>
              <a:gd name="f140" fmla="val 19190"/>
              <a:gd name="f141" fmla="val 3380"/>
              <a:gd name="f142" fmla="val 20660"/>
              <a:gd name="f143" fmla="val 8170"/>
              <a:gd name="f144" fmla="val 20430"/>
              <a:gd name="f145" fmla="val 8620"/>
              <a:gd name="f146" fmla="val 20110"/>
              <a:gd name="f147" fmla="val 8990"/>
              <a:gd name="f148" fmla="val 18660"/>
              <a:gd name="f149" fmla="val 18740"/>
              <a:gd name="f150" fmla="val 14200"/>
              <a:gd name="f151" fmla="val 18280"/>
              <a:gd name="f152" fmla="val 12200"/>
              <a:gd name="f153" fmla="val 17000"/>
              <a:gd name="f154" fmla="val 11450"/>
              <a:gd name="f155" fmla="val 14320"/>
              <a:gd name="f156" fmla="val 17980"/>
              <a:gd name="f157" fmla="val 14350"/>
              <a:gd name="f158" fmla="val 17680"/>
              <a:gd name="f159" fmla="val 14370"/>
              <a:gd name="f160" fmla="val 17360"/>
              <a:gd name="f161" fmla="val 8220"/>
              <a:gd name="f162" fmla="val 8060"/>
              <a:gd name="f163" fmla="val 19250"/>
              <a:gd name="f164" fmla="val 7960"/>
              <a:gd name="f165" fmla="val 18950"/>
              <a:gd name="f166" fmla="val 7860"/>
              <a:gd name="f167" fmla="val 18640"/>
              <a:gd name="f168" fmla="val 3090"/>
              <a:gd name="f169" fmla="val 3280"/>
              <a:gd name="f170" fmla="val 17540"/>
              <a:gd name="f171" fmla="val 3460"/>
              <a:gd name="f172" fmla="val 17450"/>
              <a:gd name="f173" fmla="val 12900"/>
              <a:gd name="f174" fmla="val 1780"/>
              <a:gd name="f175" fmla="val 13130"/>
              <a:gd name="f176" fmla="val 2330"/>
              <a:gd name="f177" fmla="val 13040"/>
              <a:gd name="f178" fmla="*/ 1800 1800 1"/>
              <a:gd name="f179" fmla="+- 0 0 23592960"/>
              <a:gd name="f180" fmla="val 1800"/>
              <a:gd name="f181" fmla="*/ 1200 1200 1"/>
              <a:gd name="f182" fmla="val 1200"/>
              <a:gd name="f183" fmla="*/ 700 700 1"/>
              <a:gd name="f184" fmla="val 700"/>
              <a:gd name="f185" fmla="val -2147483647"/>
              <a:gd name="f186" fmla="+- 0 0 -270"/>
              <a:gd name="f187" fmla="+- 0 0 180"/>
              <a:gd name="f188" fmla="+- 0 0 -90"/>
              <a:gd name="f189" fmla="+- 0 0 0"/>
              <a:gd name="f190" fmla="+- 0 0 -212"/>
              <a:gd name="f191" fmla="*/ f5 1 21600"/>
              <a:gd name="f192" fmla="*/ f6 1 21600"/>
              <a:gd name="f193" fmla="*/ 0 f9 1"/>
              <a:gd name="f194" fmla="*/ f7 f2 1"/>
              <a:gd name="f195" fmla="*/ f179 f2 1"/>
              <a:gd name="f196" fmla="+- f8 0 f7"/>
              <a:gd name="f197" fmla="pin -2147483647 f0 2147483647"/>
              <a:gd name="f198" fmla="pin -2147483647 f1 2147483647"/>
              <a:gd name="f199" fmla="*/ f186 f2 1"/>
              <a:gd name="f200" fmla="*/ f187 f2 1"/>
              <a:gd name="f201" fmla="*/ f188 f2 1"/>
              <a:gd name="f202" fmla="*/ f189 f2 1"/>
              <a:gd name="f203" fmla="*/ f190 f2 1"/>
              <a:gd name="f204" fmla="val f197"/>
              <a:gd name="f205" fmla="val f198"/>
              <a:gd name="f206" fmla="*/ f193 1 f4"/>
              <a:gd name="f207" fmla="*/ f194 1 f4"/>
              <a:gd name="f208" fmla="*/ f195 1 f4"/>
              <a:gd name="f209" fmla="*/ f196 1 21600"/>
              <a:gd name="f210" fmla="*/ f197 f191 1"/>
              <a:gd name="f211" fmla="*/ f198 f192 1"/>
              <a:gd name="f212" fmla="*/ f199 1 f4"/>
              <a:gd name="f213" fmla="*/ f200 1 f4"/>
              <a:gd name="f214" fmla="*/ f201 1 f4"/>
              <a:gd name="f215" fmla="*/ f202 1 f4"/>
              <a:gd name="f216" fmla="*/ f203 1 f4"/>
              <a:gd name="f217" fmla="+- f204 0 10800"/>
              <a:gd name="f218" fmla="+- f205 0 10800"/>
              <a:gd name="f219" fmla="+- 0 0 f206"/>
              <a:gd name="f220" fmla="+- f207 0 f3"/>
              <a:gd name="f221" fmla="+- f208 0 f3"/>
              <a:gd name="f222" fmla="*/ 3000 f209 1"/>
              <a:gd name="f223" fmla="*/ 17110 f209 1"/>
              <a:gd name="f224" fmla="*/ 17330 f209 1"/>
              <a:gd name="f225" fmla="*/ 3320 f209 1"/>
              <a:gd name="f226" fmla="*/ 0 f209 1"/>
              <a:gd name="f227" fmla="*/ 10800 f209 1"/>
              <a:gd name="f228" fmla="*/ 21600 f209 1"/>
              <a:gd name="f229" fmla="+- f212 0 f3"/>
              <a:gd name="f230" fmla="+- f213 0 f3"/>
              <a:gd name="f231" fmla="+- f214 0 f3"/>
              <a:gd name="f232" fmla="+- f215 0 f3"/>
              <a:gd name="f233" fmla="*/ f204 f191 1"/>
              <a:gd name="f234" fmla="*/ f205 f192 1"/>
              <a:gd name="f235" fmla="+- f216 0 f3"/>
              <a:gd name="f236" fmla="+- 0 0 f218"/>
              <a:gd name="f237" fmla="+- 0 0 f217"/>
              <a:gd name="f238" fmla="*/ f219 f2 1"/>
              <a:gd name="f239" fmla="+- f221 0 f220"/>
              <a:gd name="f240" fmla="*/ f226 1 f209"/>
              <a:gd name="f241" fmla="*/ f227 1 f209"/>
              <a:gd name="f242" fmla="*/ f228 1 f209"/>
              <a:gd name="f243" fmla="*/ f222 1 f209"/>
              <a:gd name="f244" fmla="*/ f223 1 f209"/>
              <a:gd name="f245" fmla="*/ f225 1 f209"/>
              <a:gd name="f246" fmla="*/ f224 1 f209"/>
              <a:gd name="f247" fmla="*/ f238 1 f9"/>
              <a:gd name="f248" fmla="+- 0 0 f236"/>
              <a:gd name="f249" fmla="+- 0 0 f237"/>
              <a:gd name="f250" fmla="*/ f243 f191 1"/>
              <a:gd name="f251" fmla="*/ f244 f191 1"/>
              <a:gd name="f252" fmla="*/ f246 f192 1"/>
              <a:gd name="f253" fmla="*/ f245 f192 1"/>
              <a:gd name="f254" fmla="*/ f240 f191 1"/>
              <a:gd name="f255" fmla="*/ f241 f192 1"/>
              <a:gd name="f256" fmla="*/ f241 f191 1"/>
              <a:gd name="f257" fmla="*/ f242 f192 1"/>
              <a:gd name="f258" fmla="*/ f242 f191 1"/>
              <a:gd name="f259" fmla="*/ f240 f192 1"/>
              <a:gd name="f260" fmla="+- f247 0 f3"/>
              <a:gd name="f261" fmla="+- 0 0 f248"/>
              <a:gd name="f262" fmla="+- 0 0 f249"/>
              <a:gd name="f263" fmla="at2 f261 f262"/>
              <a:gd name="f264" fmla="+- f260 f3 0"/>
              <a:gd name="f265" fmla="+- f263 f3 0"/>
              <a:gd name="f266" fmla="*/ f264 f9 1"/>
              <a:gd name="f267" fmla="*/ f265 f9 1"/>
              <a:gd name="f268" fmla="*/ f266 1 f2"/>
              <a:gd name="f269" fmla="*/ f267 1 f2"/>
              <a:gd name="f270" fmla="+- 0 0 f268"/>
              <a:gd name="f271" fmla="+- 0 0 f269"/>
              <a:gd name="f272" fmla="+- 0 0 f270"/>
              <a:gd name="f273" fmla="val f271"/>
              <a:gd name="f274" fmla="*/ f272 f2 1"/>
              <a:gd name="f275" fmla="+- 0 0 f273"/>
              <a:gd name="f276" fmla="*/ f274 1 f9"/>
              <a:gd name="f277" fmla="*/ f275 f2 1"/>
              <a:gd name="f278" fmla="+- f276 0 f3"/>
              <a:gd name="f279" fmla="*/ f277 1 f9"/>
              <a:gd name="f280" fmla="cos 1 f278"/>
              <a:gd name="f281" fmla="sin 1 f278"/>
              <a:gd name="f282" fmla="+- f279 0 f3"/>
              <a:gd name="f283" fmla="+- 0 0 f280"/>
              <a:gd name="f284" fmla="+- 0 0 f281"/>
              <a:gd name="f285" fmla="+- 0 0 f283"/>
              <a:gd name="f286" fmla="+- 0 0 f284"/>
              <a:gd name="f287" fmla="+- f282 f3 0"/>
              <a:gd name="f288" fmla="val f285"/>
              <a:gd name="f289" fmla="val f286"/>
              <a:gd name="f290" fmla="*/ f287 f9 1"/>
              <a:gd name="f291" fmla="+- 0 0 f288"/>
              <a:gd name="f292" fmla="+- 0 0 f289"/>
              <a:gd name="f293" fmla="*/ f290 1 f2"/>
              <a:gd name="f294" fmla="*/ 1800 f291 1"/>
              <a:gd name="f295" fmla="*/ 1800 f292 1"/>
              <a:gd name="f296" fmla="*/ 1200 f291 1"/>
              <a:gd name="f297" fmla="*/ 1200 f292 1"/>
              <a:gd name="f298" fmla="*/ 700 f291 1"/>
              <a:gd name="f299" fmla="*/ 700 f292 1"/>
              <a:gd name="f300" fmla="+- 0 0 f293"/>
              <a:gd name="f301" fmla="*/ f294 f294 1"/>
              <a:gd name="f302" fmla="*/ f295 f295 1"/>
              <a:gd name="f303" fmla="*/ f296 f296 1"/>
              <a:gd name="f304" fmla="*/ f297 f297 1"/>
              <a:gd name="f305" fmla="*/ f298 f298 1"/>
              <a:gd name="f306" fmla="*/ f299 f299 1"/>
              <a:gd name="f307" fmla="+- 0 0 f300"/>
              <a:gd name="f308" fmla="+- f301 f302 0"/>
              <a:gd name="f309" fmla="+- f303 f304 0"/>
              <a:gd name="f310" fmla="+- f305 f306 0"/>
              <a:gd name="f311" fmla="*/ f307 f2 1"/>
              <a:gd name="f312" fmla="sqrt f308"/>
              <a:gd name="f313" fmla="sqrt f309"/>
              <a:gd name="f314" fmla="sqrt f310"/>
              <a:gd name="f315" fmla="*/ f311 1 f9"/>
              <a:gd name="f316" fmla="*/ f178 1 f312"/>
              <a:gd name="f317" fmla="*/ f181 1 f313"/>
              <a:gd name="f318" fmla="*/ f183 1 f314"/>
              <a:gd name="f319" fmla="+- f315 0 f3"/>
              <a:gd name="f320" fmla="*/ f291 f316 1"/>
              <a:gd name="f321" fmla="*/ f292 f316 1"/>
              <a:gd name="f322" fmla="*/ f291 f317 1"/>
              <a:gd name="f323" fmla="*/ f292 f317 1"/>
              <a:gd name="f324" fmla="*/ f291 f318 1"/>
              <a:gd name="f325" fmla="*/ f292 f318 1"/>
              <a:gd name="f326" fmla="sin 1 f319"/>
              <a:gd name="f327" fmla="cos 1 f319"/>
              <a:gd name="f328" fmla="+- 0 0 f326"/>
              <a:gd name="f329" fmla="+- 0 0 f327"/>
              <a:gd name="f330" fmla="+- f204 0 f324"/>
              <a:gd name="f331" fmla="+- f205 0 f325"/>
              <a:gd name="f332" fmla="+- 0 0 f328"/>
              <a:gd name="f333" fmla="+- 0 0 f329"/>
              <a:gd name="f334" fmla="val f332"/>
              <a:gd name="f335" fmla="val f333"/>
              <a:gd name="f336" fmla="+- 0 0 f334"/>
              <a:gd name="f337" fmla="+- 0 0 f335"/>
              <a:gd name="f338" fmla="*/ 10800 f336 1"/>
              <a:gd name="f339" fmla="*/ 10800 f337 1"/>
              <a:gd name="f340" fmla="+- f338 10800 0"/>
              <a:gd name="f341" fmla="+- f339 10800 0"/>
              <a:gd name="f342" fmla="*/ f338 1 12"/>
              <a:gd name="f343" fmla="*/ f339 1 12"/>
              <a:gd name="f344" fmla="+- f204 0 f340"/>
              <a:gd name="f345" fmla="+- f205 0 f341"/>
              <a:gd name="f346" fmla="*/ f344 1 3"/>
              <a:gd name="f347" fmla="*/ f345 1 3"/>
              <a:gd name="f348" fmla="*/ f344 2 1"/>
              <a:gd name="f349" fmla="*/ f345 2 1"/>
              <a:gd name="f350" fmla="*/ f348 1 3"/>
              <a:gd name="f351" fmla="*/ f349 1 3"/>
              <a:gd name="f352" fmla="+- f346 f340 0"/>
              <a:gd name="f353" fmla="+- f347 f341 0"/>
              <a:gd name="f354" fmla="+- f352 0 f342"/>
              <a:gd name="f355" fmla="+- f353 0 f343"/>
              <a:gd name="f356" fmla="+- f350 f340 0"/>
              <a:gd name="f357" fmla="+- f351 f341 0"/>
              <a:gd name="f358" fmla="+- f354 0 f320"/>
              <a:gd name="f359" fmla="+- f355 0 f321"/>
              <a:gd name="f360" fmla="+- f356 0 f322"/>
              <a:gd name="f361" fmla="+- f357 0 f323"/>
            </a:gdLst>
            <a:ahLst>
              <a:ahXY gdRefX="f0" minX="f185" maxX="f10" gdRefY="f1" minY="f185" maxY="f10">
                <a:pos x="f210" y="f211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29">
                <a:pos x="f254" y="f255"/>
              </a:cxn>
              <a:cxn ang="f230">
                <a:pos x="f256" y="f257"/>
              </a:cxn>
              <a:cxn ang="f231">
                <a:pos x="f258" y="f255"/>
              </a:cxn>
              <a:cxn ang="f232">
                <a:pos x="f256" y="f259"/>
              </a:cxn>
              <a:cxn ang="f235">
                <a:pos x="f233" y="f234"/>
              </a:cxn>
            </a:cxnLst>
            <a:rect l="f250" t="f253" r="f251" b="f252"/>
            <a:pathLst>
              <a:path w="21600" h="21600">
                <a:moveTo>
                  <a:pt x="f11" y="f12"/>
                </a:moveTo>
                <a:cubicBezTo>
                  <a:pt x="f13" y="f14"/>
                  <a:pt x="f15" y="f16"/>
                  <a:pt x="f17" y="f16"/>
                </a:cubicBezTo>
                <a:cubicBezTo>
                  <a:pt x="f18" y="f19"/>
                  <a:pt x="f20" y="f21"/>
                  <a:pt x="f22" y="f23"/>
                </a:cubicBezTo>
                <a:cubicBezTo>
                  <a:pt x="f24" y="f25"/>
                  <a:pt x="f26" y="f27"/>
                  <a:pt x="f28" y="f27"/>
                </a:cubicBezTo>
                <a:cubicBezTo>
                  <a:pt x="f29" y="f30"/>
                  <a:pt x="f31" y="f32"/>
                  <a:pt x="f33" y="f34"/>
                </a:cubicBezTo>
                <a:cubicBezTo>
                  <a:pt x="f35" y="f36"/>
                  <a:pt x="f37" y="f7"/>
                  <a:pt x="f38" y="f7"/>
                </a:cubicBezTo>
                <a:cubicBezTo>
                  <a:pt x="f39" y="f7"/>
                  <a:pt x="f40" y="f41"/>
                  <a:pt x="f42" y="f43"/>
                </a:cubicBezTo>
                <a:cubicBezTo>
                  <a:pt x="f44" y="f45"/>
                  <a:pt x="f46" y="f7"/>
                  <a:pt x="f47" y="f7"/>
                </a:cubicBezTo>
                <a:cubicBezTo>
                  <a:pt x="f48" y="f7"/>
                  <a:pt x="f49" y="f50"/>
                  <a:pt x="f51" y="f52"/>
                </a:cubicBezTo>
                <a:cubicBezTo>
                  <a:pt x="f53" y="f54"/>
                  <a:pt x="f55" y="f56"/>
                  <a:pt x="f55" y="f57"/>
                </a:cubicBezTo>
                <a:cubicBezTo>
                  <a:pt x="f55" y="f58"/>
                  <a:pt x="f59" y="f60"/>
                  <a:pt x="f61" y="f62"/>
                </a:cubicBezTo>
                <a:cubicBezTo>
                  <a:pt x="f63" y="f64"/>
                  <a:pt x="f8" y="f65"/>
                  <a:pt x="f8" y="f66"/>
                </a:cubicBezTo>
                <a:cubicBezTo>
                  <a:pt x="f8" y="f67"/>
                  <a:pt x="f68" y="f69"/>
                  <a:pt x="f70" y="f71"/>
                </a:cubicBezTo>
                <a:cubicBezTo>
                  <a:pt x="f70" y="f72"/>
                  <a:pt x="f73" y="f74"/>
                  <a:pt x="f75" y="f74"/>
                </a:cubicBezTo>
                <a:cubicBezTo>
                  <a:pt x="f76" y="f74"/>
                  <a:pt x="f77" y="f78"/>
                  <a:pt x="f79" y="f80"/>
                </a:cubicBezTo>
                <a:cubicBezTo>
                  <a:pt x="f81" y="f53"/>
                  <a:pt x="f82" y="f8"/>
                  <a:pt x="f83" y="f8"/>
                </a:cubicBezTo>
                <a:cubicBezTo>
                  <a:pt x="f84" y="f8"/>
                  <a:pt x="f85" y="f86"/>
                  <a:pt x="f87" y="f88"/>
                </a:cubicBezTo>
                <a:cubicBezTo>
                  <a:pt x="f89" y="f90"/>
                  <a:pt x="f91" y="f92"/>
                  <a:pt x="f93" y="f92"/>
                </a:cubicBezTo>
                <a:cubicBezTo>
                  <a:pt x="f94" y="f92"/>
                  <a:pt x="f95" y="f96"/>
                  <a:pt x="f97" y="f98"/>
                </a:cubicBezTo>
                <a:cubicBezTo>
                  <a:pt x="f99" y="f100"/>
                  <a:pt x="f101" y="f102"/>
                  <a:pt x="f101" y="f103"/>
                </a:cubicBezTo>
                <a:cubicBezTo>
                  <a:pt x="f101" y="f104"/>
                  <a:pt x="f30" y="f105"/>
                  <a:pt x="f106" y="f107"/>
                </a:cubicBezTo>
                <a:cubicBezTo>
                  <a:pt x="f108" y="f109"/>
                  <a:pt x="f7" y="f33"/>
                  <a:pt x="f7" y="f110"/>
                </a:cubicBezTo>
                <a:cubicBezTo>
                  <a:pt x="f7" y="f111"/>
                  <a:pt x="f112" y="f113"/>
                  <a:pt x="f11" y="f12"/>
                </a:cubicBezTo>
                <a:close/>
              </a:path>
              <a:path w="21600" h="21600" fill="none">
                <a:moveTo>
                  <a:pt x="f11" y="f12"/>
                </a:moveTo>
                <a:cubicBezTo>
                  <a:pt x="f19" y="f114"/>
                  <a:pt x="f115" y="f116"/>
                  <a:pt x="f117" y="f118"/>
                </a:cubicBezTo>
              </a:path>
              <a:path w="21600" h="21600" fill="none">
                <a:moveTo>
                  <a:pt x="f22" y="f23"/>
                </a:moveTo>
                <a:cubicBezTo>
                  <a:pt x="f60" y="f119"/>
                  <a:pt x="f120" y="f121"/>
                  <a:pt x="f122" y="f123"/>
                </a:cubicBezTo>
              </a:path>
              <a:path w="21600" h="21600" fill="none">
                <a:moveTo>
                  <a:pt x="f33" y="f34"/>
                </a:moveTo>
                <a:cubicBezTo>
                  <a:pt x="f124" y="f125"/>
                  <a:pt x="f126" y="f127"/>
                  <a:pt x="f128" y="f129"/>
                </a:cubicBezTo>
              </a:path>
              <a:path w="21600" h="21600" fill="none">
                <a:moveTo>
                  <a:pt x="f42" y="f43"/>
                </a:moveTo>
                <a:cubicBezTo>
                  <a:pt x="f130" y="f131"/>
                  <a:pt x="f132" y="f133"/>
                  <a:pt x="f134" y="f135"/>
                </a:cubicBezTo>
              </a:path>
              <a:path w="21600" h="21600" fill="none">
                <a:moveTo>
                  <a:pt x="f51" y="f52"/>
                </a:moveTo>
                <a:cubicBezTo>
                  <a:pt x="f136" y="f137"/>
                  <a:pt x="f138" y="f139"/>
                  <a:pt x="f140" y="f141"/>
                </a:cubicBezTo>
              </a:path>
              <a:path w="21600" h="21600" fill="none">
                <a:moveTo>
                  <a:pt x="f61" y="f62"/>
                </a:moveTo>
                <a:cubicBezTo>
                  <a:pt x="f142" y="f143"/>
                  <a:pt x="f144" y="f145"/>
                  <a:pt x="f146" y="f147"/>
                </a:cubicBezTo>
              </a:path>
              <a:path w="21600" h="21600" fill="none">
                <a:moveTo>
                  <a:pt x="f148" y="f71"/>
                </a:moveTo>
                <a:cubicBezTo>
                  <a:pt x="f149" y="f150"/>
                  <a:pt x="f151" y="f152"/>
                  <a:pt x="f153" y="f154"/>
                </a:cubicBezTo>
              </a:path>
              <a:path w="21600" h="21600" fill="none">
                <a:moveTo>
                  <a:pt x="f79" y="f80"/>
                </a:moveTo>
                <a:cubicBezTo>
                  <a:pt x="f155" y="f156"/>
                  <a:pt x="f157" y="f158"/>
                  <a:pt x="f159" y="f160"/>
                </a:cubicBezTo>
              </a:path>
              <a:path w="21600" h="21600" fill="none">
                <a:moveTo>
                  <a:pt x="f161" y="f88"/>
                </a:moveTo>
                <a:cubicBezTo>
                  <a:pt x="f162" y="f163"/>
                  <a:pt x="f164" y="f165"/>
                  <a:pt x="f166" y="f167"/>
                </a:cubicBezTo>
              </a:path>
              <a:path w="21600" h="21600" fill="none">
                <a:moveTo>
                  <a:pt x="f97" y="f98"/>
                </a:moveTo>
                <a:cubicBezTo>
                  <a:pt x="f168" y="f100"/>
                  <a:pt x="f169" y="f170"/>
                  <a:pt x="f171" y="f172"/>
                </a:cubicBezTo>
              </a:path>
              <a:path w="21600" h="21600" fill="none">
                <a:moveTo>
                  <a:pt x="f106" y="f107"/>
                </a:moveTo>
                <a:cubicBezTo>
                  <a:pt x="f131" y="f173"/>
                  <a:pt x="f174" y="f175"/>
                  <a:pt x="f176" y="f177"/>
                </a:cubicBezTo>
              </a:path>
              <a:path w="21600" h="21600">
                <a:moveTo>
                  <a:pt x="f358" y="f359"/>
                </a:moveTo>
                <a:arcTo wR="f180" hR="f180" stAng="f220" swAng="f239"/>
                <a:close/>
              </a:path>
              <a:path w="21600" h="21600">
                <a:moveTo>
                  <a:pt x="f360" y="f361"/>
                </a:moveTo>
                <a:arcTo wR="f182" hR="f182" stAng="f220" swAng="f239"/>
                <a:close/>
              </a:path>
              <a:path w="21600" h="21600">
                <a:moveTo>
                  <a:pt x="f330" y="f331"/>
                </a:moveTo>
                <a:arcTo wR="f184" hR="f184" stAng="f220" swAng="f239"/>
                <a:close/>
              </a:path>
            </a:pathLst>
          </a:custGeom>
          <a:solidFill>
            <a:srgbClr val="4472C4"/>
          </a:solidFill>
          <a:ln w="57150" cap="flat">
            <a:solidFill>
              <a:srgbClr val="4472C4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Coefficient de 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4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proportionnalité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</TotalTime>
  <Words>1096</Words>
  <Application>Microsoft Office PowerPoint</Application>
  <PresentationFormat>Grand écran</PresentationFormat>
  <Paragraphs>169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Thème Office</vt:lpstr>
      <vt:lpstr>Chapitre 3 : Nombres en écriture fractionnaire</vt:lpstr>
      <vt:lpstr>I/ Notion de fraction</vt:lpstr>
      <vt:lpstr>1/ Définitions</vt:lpstr>
      <vt:lpstr>I/ Notion de fraction</vt:lpstr>
      <vt:lpstr>2/ Fraction et partage équitable </vt:lpstr>
      <vt:lpstr>2/ Fraction et partage équitable </vt:lpstr>
      <vt:lpstr>2/ Fraction et partage équitable</vt:lpstr>
      <vt:lpstr>3/ Simplification et comparaison de fractions</vt:lpstr>
      <vt:lpstr>3/ Simplification et comparaison de fractions</vt:lpstr>
      <vt:lpstr>3/ Simplification et comparaison de fractions</vt:lpstr>
      <vt:lpstr>3/ Simplification et comparaison de fractions</vt:lpstr>
      <vt:lpstr>3/ Simplification et comparaison de fractions</vt:lpstr>
      <vt:lpstr>II/ Opérations sur les fractions</vt:lpstr>
      <vt:lpstr>1/ Addition de fractions de même dénominateur </vt:lpstr>
      <vt:lpstr>II/ Opérations sur les fractions</vt:lpstr>
      <vt:lpstr>2/ Multiplication d’une fraction par un nombre entier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Chapitre 2 : Nombres en écriture fractionnaire</dc:title>
  <dc:creator>laurent mayer</dc:creator>
  <cp:lastModifiedBy>laurent mayer</cp:lastModifiedBy>
  <cp:revision>6</cp:revision>
  <dcterms:created xsi:type="dcterms:W3CDTF">2017-08-02T11:34:02Z</dcterms:created>
  <dcterms:modified xsi:type="dcterms:W3CDTF">2019-12-10T14:14:56Z</dcterms:modified>
</cp:coreProperties>
</file>