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05084-2BFD-4903-923A-9062F6624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312E29-2B86-45F6-ABFF-B86E53EC0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FF7BB5-984A-4438-8756-9F49D270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18992-DECB-42C4-8E2D-A96B80D9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C1D6B5-9EC4-4DD2-B70B-35B805E6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8462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EA8C19-6E05-4CF0-A573-224ACA02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25910A7-32FB-4E8A-9421-2FB38B82F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A3A908-43E7-41F6-AEF1-1B5B9E0E0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8B4911-5514-4A27-954F-8DBA16F40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EDE638-D81C-4189-AEDC-B41F2EB8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29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2565E73-62C9-463D-8566-10F7F9910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9BCF0B-C665-4792-B007-D90D69E76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E8F9D7-1213-4B03-99E8-410880F8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0EBDB0-5C12-4DFD-B05F-87E83D2CF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903E35-30B0-4699-B0C1-452B18F22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99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F86ED-7E77-4BD6-B11D-3CC3C09D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BE11C7-D683-4B2D-9FF9-2D1BEFDD4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570574-B30E-4C27-8CFA-F0C87442B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9EE16B-0AEB-4565-92AF-B92DF9EC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B1A8EA-46AC-4214-BFCF-FEB3DB28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48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245D3F-1396-4768-A797-4240F1F0F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3F1AD19-D9AD-4944-913D-88DE7DE8C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39F27C-C032-4E90-ACC8-C72D20162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AB9DE-7C76-47C8-BB9D-4DCFF08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C6C039-FE63-4E9A-89DD-CC791D9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15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B4536-EC98-4F6A-BBB9-BF4FAD91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0D0019-AB80-45A1-AAD0-563322FA2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58D4D6-DD91-4837-B5E7-0C8505B5A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498A18-B66A-447A-88EF-BF1DB0817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E1F7E5-D8AE-41BE-953A-0CA12ACD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BDA6002-43AC-470A-B3C8-93A7A932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80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3C20A-8E65-4E7B-9C4F-8E6D9C26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CA1F6E5-276A-4A89-BB31-BC02E2FF7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3CE23D-52A9-48CD-ADED-919D82C0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37098A1-F56D-44C7-A1CA-47CE6D996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8AA21C-A35F-432D-8821-9884FEC48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77A4FF-BCE6-4FEC-91D7-9936FE0F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A8C0655-B323-4BD7-AC88-CB0BD005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4DB352F-E5C7-4014-83E1-5B7A0DB6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46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14565-4A87-41BE-8A8D-7EF3ECACB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6AF5CE5-0654-4F78-ACD8-0468B295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35817D-0559-47F2-B1CB-BDCECD49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800CAEB-4C44-4A9B-A724-99C46460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575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9415FE-BD2C-4CFE-8A20-50884F41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603F766-B40F-46E9-AAB6-34742E2F1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256641-3B81-4CCB-A431-4F4B8D80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672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93359-6BB7-40C1-BAC9-D5D62788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40AFC-608B-46FE-B573-2F89DC6FE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1676D6-7867-45DD-9EDB-ED7AF4B3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4075210-EF8C-46C0-A75A-81E11167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0ABEBC-08E8-4720-A572-96324F8DC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E6F6EE-4541-4B83-B941-048E74744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892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34389E-8CD0-4CFC-BF64-EB56FEE6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F1E77B9-23DC-4F20-B990-BE9EC8D29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1E22BD-6EBA-4314-A947-B118D4110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89BC93-7D17-4649-A8D6-C38AF1627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385139-59E2-45E3-B8CC-4EC90C8E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9945C4-5D4D-4357-9AE1-2A6EA825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149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E84D672-4004-4693-82BF-F4D08572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E21A8D5-18F1-4316-9914-B4FB4E349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1BF13-75CB-4960-8B3C-25CE6059F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713FC-23E3-4677-89E9-36497908F9F7}" type="datetimeFigureOut">
              <a:rPr lang="fr-FR" smtClean="0"/>
              <a:t>22/02/2018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EE1B39-E0B6-4ED0-B18F-C4EF2CD65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C14495-0F70-464C-B9E3-77683E2E5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473A5-02F8-4672-BE01-1B6FDEDCE01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6926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602604-F913-4A83-B170-0C1A232DE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646476"/>
          </a:xfrm>
        </p:spPr>
        <p:txBody>
          <a:bodyPr>
            <a:noAutofit/>
          </a:bodyPr>
          <a:lstStyle/>
          <a:p>
            <a:r>
              <a:rPr lang="fr-FR" sz="4400" b="1" i="1" u="sng" dirty="0"/>
              <a:t>Activité</a:t>
            </a:r>
            <a:r>
              <a:rPr lang="fr-FR" sz="4400" b="1" i="1" dirty="0"/>
              <a:t> : calcul littéral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02D1563-80E4-4F8A-802A-00136A6EA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4223" y="2113613"/>
            <a:ext cx="10765322" cy="458699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fr-FR" sz="3200" b="1" u="sng" dirty="0"/>
              <a:t>Partie I</a:t>
            </a:r>
            <a:r>
              <a:rPr lang="fr-FR" sz="3200" dirty="0"/>
              <a:t> : </a:t>
            </a:r>
            <a:r>
              <a:rPr lang="fr-FR" sz="3200" b="1" dirty="0"/>
              <a:t>Introduction</a:t>
            </a:r>
          </a:p>
          <a:p>
            <a:pPr algn="l"/>
            <a:r>
              <a:rPr lang="fr-FR" sz="2800" dirty="0"/>
              <a:t>1/ Quelle est l’</a:t>
            </a:r>
            <a:r>
              <a:rPr lang="fr-FR" sz="2800" b="1" dirty="0"/>
              <a:t>aire</a:t>
            </a:r>
            <a:r>
              <a:rPr lang="fr-FR" sz="2800" dirty="0"/>
              <a:t> d’un carré de longueur de côté </a:t>
            </a:r>
            <a:r>
              <a:rPr lang="fr-FR" sz="2800" b="1" dirty="0"/>
              <a:t>2 cm </a:t>
            </a:r>
            <a:r>
              <a:rPr lang="fr-FR" sz="2800" dirty="0"/>
              <a:t>?</a:t>
            </a:r>
          </a:p>
          <a:p>
            <a:pPr algn="l"/>
            <a:r>
              <a:rPr lang="fr-FR" sz="2800" dirty="0"/>
              <a:t>2/ Quel est le </a:t>
            </a:r>
            <a:r>
              <a:rPr lang="fr-FR" sz="2800" b="1" dirty="0"/>
              <a:t>volume</a:t>
            </a:r>
            <a:r>
              <a:rPr lang="fr-FR" sz="2800" dirty="0"/>
              <a:t> d’un cube de longueur de côté </a:t>
            </a:r>
            <a:r>
              <a:rPr lang="fr-FR" sz="2800" b="1" dirty="0"/>
              <a:t>2 cm </a:t>
            </a:r>
            <a:r>
              <a:rPr lang="fr-FR" sz="2800" dirty="0"/>
              <a:t>?</a:t>
            </a:r>
          </a:p>
          <a:p>
            <a:pPr algn="l"/>
            <a:endParaRPr lang="fr-FR" sz="2800" dirty="0"/>
          </a:p>
          <a:p>
            <a:pPr algn="l"/>
            <a:r>
              <a:rPr lang="fr-FR" sz="2800" dirty="0"/>
              <a:t>	</a:t>
            </a:r>
          </a:p>
          <a:p>
            <a:pPr algn="l"/>
            <a:r>
              <a:rPr lang="fr-FR" sz="2800" dirty="0"/>
              <a:t>		</a:t>
            </a:r>
          </a:p>
          <a:p>
            <a:pPr algn="l"/>
            <a:r>
              <a:rPr lang="fr-FR" sz="2800" dirty="0"/>
              <a:t>      2 cm	</a:t>
            </a:r>
            <a:r>
              <a:rPr lang="fr-FR" sz="2800" i="1" u="sng" dirty="0"/>
              <a:t>Aire</a:t>
            </a:r>
            <a:r>
              <a:rPr lang="fr-FR" sz="2800" dirty="0"/>
              <a:t> : 2 x 2 = </a:t>
            </a:r>
            <a:r>
              <a:rPr lang="fr-FR" sz="2800" dirty="0">
                <a:solidFill>
                  <a:srgbClr val="FF0000"/>
                </a:solidFill>
              </a:rPr>
              <a:t>2²</a:t>
            </a:r>
            <a:r>
              <a:rPr lang="fr-FR" sz="2800" dirty="0"/>
              <a:t> = 4 cm²	</a:t>
            </a:r>
            <a:r>
              <a:rPr lang="fr-FR" sz="2800" i="1" u="sng" dirty="0"/>
              <a:t>Volume</a:t>
            </a:r>
            <a:r>
              <a:rPr lang="fr-FR" sz="2800" dirty="0"/>
              <a:t> : 2 x 2 x 2 = </a:t>
            </a:r>
            <a:r>
              <a:rPr lang="fr-FR" sz="2800" dirty="0">
                <a:solidFill>
                  <a:srgbClr val="FF0000"/>
                </a:solidFill>
              </a:rPr>
              <a:t>2</a:t>
            </a:r>
            <a:r>
              <a:rPr lang="fr-FR" sz="2800" baseline="30000" dirty="0">
                <a:solidFill>
                  <a:srgbClr val="FF0000"/>
                </a:solidFill>
              </a:rPr>
              <a:t>3</a:t>
            </a:r>
            <a:r>
              <a:rPr lang="fr-FR" sz="2800" dirty="0"/>
              <a:t> = 8 cm</a:t>
            </a:r>
            <a:r>
              <a:rPr lang="fr-FR" sz="2800" baseline="30000" dirty="0"/>
              <a:t>3</a:t>
            </a:r>
          </a:p>
          <a:p>
            <a:pPr algn="l"/>
            <a:endParaRPr lang="fr-FR" sz="2800" dirty="0"/>
          </a:p>
          <a:p>
            <a:pPr algn="l"/>
            <a:r>
              <a:rPr lang="fr-FR" sz="2800" dirty="0"/>
              <a:t>3/ </a:t>
            </a:r>
            <a:r>
              <a:rPr lang="fr-FR" sz="2800" b="1" dirty="0"/>
              <a:t>Mêmes questions </a:t>
            </a:r>
            <a:r>
              <a:rPr lang="fr-FR" sz="2800" dirty="0"/>
              <a:t>si la longueur de côté vaut </a:t>
            </a:r>
            <a:r>
              <a:rPr lang="fr-FR" sz="2800" b="1" dirty="0"/>
              <a:t>y cm</a:t>
            </a:r>
            <a:r>
              <a:rPr lang="fr-FR" sz="2800" dirty="0"/>
              <a:t>.</a:t>
            </a:r>
          </a:p>
          <a:p>
            <a:pPr algn="l"/>
            <a:r>
              <a:rPr lang="fr-FR" sz="2800" b="1" dirty="0">
                <a:solidFill>
                  <a:srgbClr val="FF0000"/>
                </a:solidFill>
              </a:rPr>
              <a:t>Donc y représente ici 2 cm</a:t>
            </a:r>
            <a:r>
              <a:rPr lang="fr-FR" sz="2800" b="1" dirty="0"/>
              <a:t>.</a:t>
            </a:r>
            <a:endParaRPr lang="fr-FR" sz="2800" b="1" dirty="0">
              <a:solidFill>
                <a:srgbClr val="FF0000"/>
              </a:solidFill>
            </a:endParaRPr>
          </a:p>
          <a:p>
            <a:pPr algn="l"/>
            <a:endParaRPr lang="fr-FR" sz="2800" dirty="0"/>
          </a:p>
          <a:p>
            <a:pPr algn="l"/>
            <a:endParaRPr lang="fr-FR" sz="2800" dirty="0"/>
          </a:p>
          <a:p>
            <a:pPr algn="l"/>
            <a:endParaRPr lang="fr-FR" sz="280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CF9D9E18-8C71-4ACB-81DD-03B3D6C5A8BB}"/>
              </a:ext>
            </a:extLst>
          </p:cNvPr>
          <p:cNvCxnSpPr>
            <a:cxnSpLocks/>
          </p:cNvCxnSpPr>
          <p:nvPr/>
        </p:nvCxnSpPr>
        <p:spPr>
          <a:xfrm>
            <a:off x="1494019" y="4872485"/>
            <a:ext cx="12377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EE94DFB-2047-458D-80A5-A42D96273C90}"/>
              </a:ext>
            </a:extLst>
          </p:cNvPr>
          <p:cNvSpPr/>
          <p:nvPr/>
        </p:nvSpPr>
        <p:spPr>
          <a:xfrm>
            <a:off x="4154746" y="3792485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881ACEC-8D48-492A-9DBB-662842FB24CF}"/>
              </a:ext>
            </a:extLst>
          </p:cNvPr>
          <p:cNvSpPr/>
          <p:nvPr/>
        </p:nvSpPr>
        <p:spPr>
          <a:xfrm>
            <a:off x="8364384" y="376490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016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Partie II</a:t>
            </a:r>
            <a:r>
              <a:rPr lang="fr-FR" i="1" dirty="0"/>
              <a:t> : </a:t>
            </a:r>
            <a:r>
              <a:rPr lang="fr-FR" b="1" i="1" dirty="0"/>
              <a:t>Représentation de y, y² et y</a:t>
            </a:r>
            <a:r>
              <a:rPr lang="fr-FR" b="1" i="1" baseline="30000" dirty="0"/>
              <a:t>3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862" y="1520071"/>
            <a:ext cx="11683916" cy="51955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b="1" dirty="0"/>
              <a:t> :</a:t>
            </a:r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			     -				=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	  2y</a:t>
            </a:r>
            <a:r>
              <a:rPr lang="fr-FR" b="1" baseline="30000" dirty="0">
                <a:solidFill>
                  <a:schemeClr val="accent1"/>
                </a:solidFill>
              </a:rPr>
              <a:t>3</a:t>
            </a:r>
            <a:r>
              <a:rPr lang="fr-FR" b="1" dirty="0">
                <a:solidFill>
                  <a:schemeClr val="accent1"/>
                </a:solidFill>
              </a:rPr>
              <a:t>	 	     -         	y</a:t>
            </a:r>
            <a:r>
              <a:rPr lang="fr-FR" b="1" baseline="30000" dirty="0">
                <a:solidFill>
                  <a:schemeClr val="accent1"/>
                </a:solidFill>
              </a:rPr>
              <a:t>3</a:t>
            </a:r>
            <a:r>
              <a:rPr lang="fr-FR" b="1" dirty="0">
                <a:solidFill>
                  <a:schemeClr val="accent1"/>
                </a:solidFill>
              </a:rPr>
              <a:t>		=		 	y</a:t>
            </a:r>
            <a:r>
              <a:rPr lang="fr-FR" b="1" baseline="30000" dirty="0">
                <a:solidFill>
                  <a:schemeClr val="accent1"/>
                </a:solidFill>
              </a:rPr>
              <a:t>3</a:t>
            </a:r>
          </a:p>
          <a:p>
            <a:pPr marL="0" indent="0">
              <a:buNone/>
            </a:pPr>
            <a:endParaRPr lang="fr-FR" b="1" baseline="30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b="1" baseline="30000" dirty="0">
                <a:solidFill>
                  <a:schemeClr val="accent1"/>
                </a:solidFill>
              </a:rPr>
              <a:t>					</a:t>
            </a:r>
            <a:r>
              <a:rPr lang="fr-FR" b="1" dirty="0">
                <a:solidFill>
                  <a:schemeClr val="accent1"/>
                </a:solidFill>
              </a:rPr>
              <a:t>		= 		</a:t>
            </a:r>
          </a:p>
          <a:p>
            <a:pPr marL="0" indent="0">
              <a:buNone/>
            </a:pPr>
            <a:endParaRPr lang="fr-FR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		      4y²				=			4y²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				    - 			=	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        </a:t>
            </a:r>
            <a:r>
              <a:rPr lang="fr-FR" b="1" dirty="0">
                <a:solidFill>
                  <a:schemeClr val="accent1"/>
                </a:solidFill>
              </a:rPr>
              <a:t>3y		    -    1 x y = y	=		  	2y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BF99C69-8A61-4A9B-9AEF-6254F60C9F0D}"/>
              </a:ext>
            </a:extLst>
          </p:cNvPr>
          <p:cNvSpPr/>
          <p:nvPr/>
        </p:nvSpPr>
        <p:spPr>
          <a:xfrm>
            <a:off x="838200" y="1989034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>
                <a:solidFill>
                  <a:schemeClr val="accent1"/>
                </a:solidFill>
              </a:rPr>
              <a:t>y</a:t>
            </a:r>
            <a:r>
              <a:rPr lang="fr-FR" b="1" baseline="30000">
                <a:solidFill>
                  <a:schemeClr val="accent1"/>
                </a:solidFill>
              </a:rPr>
              <a:t>3</a:t>
            </a:r>
            <a:endParaRPr lang="fr-FR" b="1" baseline="30000" dirty="0">
              <a:solidFill>
                <a:schemeClr val="accen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6E483-12EB-42C1-A991-01F3F1A29F38}"/>
              </a:ext>
            </a:extLst>
          </p:cNvPr>
          <p:cNvSpPr/>
          <p:nvPr/>
        </p:nvSpPr>
        <p:spPr>
          <a:xfrm>
            <a:off x="705785" y="381231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BF47B-5934-4D35-8B85-49CBD73EA45B}"/>
              </a:ext>
            </a:extLst>
          </p:cNvPr>
          <p:cNvSpPr/>
          <p:nvPr/>
        </p:nvSpPr>
        <p:spPr>
          <a:xfrm>
            <a:off x="1785785" y="381231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2EB23823-1BAB-4C5E-B67E-95FA8D0896C0}"/>
              </a:ext>
            </a:extLst>
          </p:cNvPr>
          <p:cNvSpPr/>
          <p:nvPr/>
        </p:nvSpPr>
        <p:spPr>
          <a:xfrm>
            <a:off x="1610374" y="1989034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>
                <a:solidFill>
                  <a:schemeClr val="accent1"/>
                </a:solidFill>
              </a:rPr>
              <a:t>y</a:t>
            </a:r>
            <a:r>
              <a:rPr lang="fr-FR" b="1" baseline="30000">
                <a:solidFill>
                  <a:schemeClr val="accent1"/>
                </a:solidFill>
              </a:rPr>
              <a:t>3</a:t>
            </a:r>
            <a:endParaRPr lang="fr-FR" b="1" baseline="30000" dirty="0">
              <a:solidFill>
                <a:schemeClr val="accent1"/>
              </a:solidFill>
            </a:endParaRPr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2EDB812B-4B3C-4621-B18A-966F9F195431}"/>
              </a:ext>
            </a:extLst>
          </p:cNvPr>
          <p:cNvSpPr/>
          <p:nvPr/>
        </p:nvSpPr>
        <p:spPr>
          <a:xfrm>
            <a:off x="4485785" y="198903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>
                <a:solidFill>
                  <a:schemeClr val="accent1"/>
                </a:solidFill>
              </a:rPr>
              <a:t>y</a:t>
            </a:r>
            <a:r>
              <a:rPr lang="fr-FR" b="1" baseline="30000">
                <a:solidFill>
                  <a:schemeClr val="accent1"/>
                </a:solidFill>
              </a:rPr>
              <a:t>3</a:t>
            </a:r>
            <a:endParaRPr lang="fr-FR" b="1" baseline="30000" dirty="0">
              <a:solidFill>
                <a:schemeClr val="accent1"/>
              </a:solidFill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3F0B8D8A-9CBC-4118-B7D7-DB447FB8976F}"/>
              </a:ext>
            </a:extLst>
          </p:cNvPr>
          <p:cNvSpPr/>
          <p:nvPr/>
        </p:nvSpPr>
        <p:spPr>
          <a:xfrm>
            <a:off x="9187238" y="198903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>
                <a:solidFill>
                  <a:schemeClr val="accent1"/>
                </a:solidFill>
              </a:rPr>
              <a:t>y</a:t>
            </a:r>
            <a:r>
              <a:rPr lang="fr-FR" b="1" baseline="30000">
                <a:solidFill>
                  <a:schemeClr val="accent1"/>
                </a:solidFill>
              </a:rPr>
              <a:t>3</a:t>
            </a:r>
            <a:endParaRPr lang="fr-FR" b="1" baseline="30000" dirty="0">
              <a:solidFill>
                <a:schemeClr val="accent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AB6370-EBEE-49F8-ADC2-6EC595A64EFC}"/>
              </a:ext>
            </a:extLst>
          </p:cNvPr>
          <p:cNvSpPr/>
          <p:nvPr/>
        </p:nvSpPr>
        <p:spPr>
          <a:xfrm>
            <a:off x="2865785" y="381231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7442FF-C915-41E0-B5E2-895C6FFC4052}"/>
              </a:ext>
            </a:extLst>
          </p:cNvPr>
          <p:cNvSpPr/>
          <p:nvPr/>
        </p:nvSpPr>
        <p:spPr>
          <a:xfrm>
            <a:off x="3945785" y="381231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A69E8B7-4985-44B5-BF05-8A61EBAC9A55}"/>
              </a:ext>
            </a:extLst>
          </p:cNvPr>
          <p:cNvCxnSpPr>
            <a:cxnSpLocks/>
          </p:cNvCxnSpPr>
          <p:nvPr/>
        </p:nvCxnSpPr>
        <p:spPr>
          <a:xfrm>
            <a:off x="1491956" y="5825040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106993C-F839-4D22-8EC8-9B3F1F79D6AE}"/>
              </a:ext>
            </a:extLst>
          </p:cNvPr>
          <p:cNvCxnSpPr>
            <a:cxnSpLocks/>
          </p:cNvCxnSpPr>
          <p:nvPr/>
        </p:nvCxnSpPr>
        <p:spPr>
          <a:xfrm>
            <a:off x="293538" y="5810277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0DE0F2D-9895-418C-AC56-02E9C1A1EC05}"/>
              </a:ext>
            </a:extLst>
          </p:cNvPr>
          <p:cNvCxnSpPr>
            <a:cxnSpLocks/>
          </p:cNvCxnSpPr>
          <p:nvPr/>
        </p:nvCxnSpPr>
        <p:spPr>
          <a:xfrm>
            <a:off x="2690374" y="5825040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139E4FD4-5E05-4659-89FB-A4CE20CA62F3}"/>
              </a:ext>
            </a:extLst>
          </p:cNvPr>
          <p:cNvCxnSpPr>
            <a:cxnSpLocks/>
          </p:cNvCxnSpPr>
          <p:nvPr/>
        </p:nvCxnSpPr>
        <p:spPr>
          <a:xfrm>
            <a:off x="4757111" y="5810277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9024200-71F9-4BA7-A7D2-3B00658FFA78}"/>
              </a:ext>
            </a:extLst>
          </p:cNvPr>
          <p:cNvCxnSpPr>
            <a:cxnSpLocks/>
          </p:cNvCxnSpPr>
          <p:nvPr/>
        </p:nvCxnSpPr>
        <p:spPr>
          <a:xfrm>
            <a:off x="8557024" y="5822089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C83B187-2C4E-4C0B-AF57-36D585AFAADB}"/>
              </a:ext>
            </a:extLst>
          </p:cNvPr>
          <p:cNvCxnSpPr>
            <a:cxnSpLocks/>
          </p:cNvCxnSpPr>
          <p:nvPr/>
        </p:nvCxnSpPr>
        <p:spPr>
          <a:xfrm>
            <a:off x="9755442" y="5825040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8CFD48B-F1E3-40B0-AED7-628B327DC03C}"/>
              </a:ext>
            </a:extLst>
          </p:cNvPr>
          <p:cNvSpPr/>
          <p:nvPr/>
        </p:nvSpPr>
        <p:spPr>
          <a:xfrm>
            <a:off x="7430425" y="381231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7E4376-4360-467E-A2BC-7E6D8C3DA08E}"/>
              </a:ext>
            </a:extLst>
          </p:cNvPr>
          <p:cNvSpPr/>
          <p:nvPr/>
        </p:nvSpPr>
        <p:spPr>
          <a:xfrm>
            <a:off x="8510425" y="381231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63A29C-CE07-4631-A16C-8B30B72AEE54}"/>
              </a:ext>
            </a:extLst>
          </p:cNvPr>
          <p:cNvSpPr/>
          <p:nvPr/>
        </p:nvSpPr>
        <p:spPr>
          <a:xfrm>
            <a:off x="9590425" y="381231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419F634-D864-4851-909C-FE67F5653D9E}"/>
              </a:ext>
            </a:extLst>
          </p:cNvPr>
          <p:cNvSpPr/>
          <p:nvPr/>
        </p:nvSpPr>
        <p:spPr>
          <a:xfrm>
            <a:off x="10670425" y="381231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53601-4E73-4C6B-A451-90E24117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Aller plus loin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637096-A7C0-4C9B-9875-187FC6BC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1" dirty="0"/>
              <a:t>Calculer</a:t>
            </a:r>
            <a:r>
              <a:rPr lang="fr-FR" dirty="0"/>
              <a:t> et </a:t>
            </a:r>
            <a:r>
              <a:rPr lang="fr-FR" b="1" dirty="0"/>
              <a:t>simplifier</a:t>
            </a:r>
            <a:r>
              <a:rPr lang="fr-FR" dirty="0"/>
              <a:t> géométriquement ou littéralement les expressions suivantes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3y x y² + 3y² - y</a:t>
            </a:r>
            <a:r>
              <a:rPr lang="fr-FR" baseline="30000" dirty="0"/>
              <a:t>3</a:t>
            </a:r>
            <a:r>
              <a:rPr lang="fr-FR" dirty="0"/>
              <a:t> + 7y – 5y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2y x y + y x 4 x y² - 2 x y² x y – y² + 7y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Bonus</a:t>
            </a:r>
            <a:r>
              <a:rPr lang="fr-FR" dirty="0"/>
              <a:t> </a:t>
            </a:r>
          </a:p>
          <a:p>
            <a:pPr marL="0" indent="0">
              <a:buNone/>
            </a:pPr>
            <a:r>
              <a:rPr lang="fr-FR" dirty="0"/>
              <a:t>Même question avec l’expression suivante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4y</a:t>
            </a:r>
            <a:r>
              <a:rPr lang="fr-FR" baseline="30000" dirty="0"/>
              <a:t>3</a:t>
            </a:r>
            <a:r>
              <a:rPr lang="fr-FR" dirty="0"/>
              <a:t> + 6 x y² + </a:t>
            </a:r>
            <a:r>
              <a:rPr lang="fr-FR" b="1" dirty="0">
                <a:solidFill>
                  <a:srgbClr val="FF0000"/>
                </a:solidFill>
              </a:rPr>
              <a:t>5</a:t>
            </a:r>
            <a:r>
              <a:rPr lang="fr-FR" dirty="0"/>
              <a:t> + 2y – 2 x y x 2 x y² + 2 x y</a:t>
            </a:r>
          </a:p>
        </p:txBody>
      </p:sp>
      <p:sp>
        <p:nvSpPr>
          <p:cNvPr id="4" name="Phylactère : pensées 3">
            <a:extLst>
              <a:ext uri="{FF2B5EF4-FFF2-40B4-BE49-F238E27FC236}">
                <a16:creationId xmlns:a16="http://schemas.microsoft.com/office/drawing/2014/main" id="{77ACBC09-3A03-4227-8828-E76D229477CF}"/>
              </a:ext>
            </a:extLst>
          </p:cNvPr>
          <p:cNvSpPr/>
          <p:nvPr/>
        </p:nvSpPr>
        <p:spPr>
          <a:xfrm>
            <a:off x="3342807" y="5456420"/>
            <a:ext cx="1469036" cy="569626"/>
          </a:xfrm>
          <a:prstGeom prst="cloudCallout">
            <a:avLst>
              <a:gd name="adj1" fmla="val -40221"/>
              <a:gd name="adj2" fmla="val -769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5973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675343-3B5F-4A2A-940E-CE64A9103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i="1" dirty="0"/>
              <a:t>Aller plus loin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4E150E-578C-43EC-9C24-DF207A2A5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978"/>
            <a:ext cx="10515600" cy="4781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3y x y² + 3y² - y</a:t>
            </a:r>
            <a:r>
              <a:rPr lang="fr-FR" baseline="30000" dirty="0"/>
              <a:t>3</a:t>
            </a:r>
            <a:r>
              <a:rPr lang="fr-FR" dirty="0"/>
              <a:t> + 7y – 5y 			=  2y</a:t>
            </a:r>
            <a:r>
              <a:rPr lang="fr-FR" baseline="30000" dirty="0"/>
              <a:t>3</a:t>
            </a:r>
            <a:r>
              <a:rPr lang="fr-FR" dirty="0"/>
              <a:t> + 3y² + 2y</a:t>
            </a:r>
          </a:p>
          <a:p>
            <a:pPr marL="0" indent="0">
              <a:buNone/>
            </a:pPr>
            <a:r>
              <a:rPr lang="fr-FR" dirty="0"/>
              <a:t>2y x y + y x 4 x y² - 2 x y² x y – y² + 7y		=  2y</a:t>
            </a:r>
            <a:r>
              <a:rPr lang="fr-FR" baseline="30000" dirty="0"/>
              <a:t>3</a:t>
            </a:r>
            <a:r>
              <a:rPr lang="fr-FR" dirty="0"/>
              <a:t> + y² + 7y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u="sng" dirty="0"/>
              <a:t>Solution bonus</a:t>
            </a:r>
            <a:r>
              <a:rPr lang="fr-FR" b="1" dirty="0"/>
              <a:t> :</a:t>
            </a:r>
          </a:p>
          <a:p>
            <a:pPr marL="0" indent="0">
              <a:buNone/>
            </a:pPr>
            <a:r>
              <a:rPr lang="fr-FR" dirty="0"/>
              <a:t> 4y</a:t>
            </a:r>
            <a:r>
              <a:rPr lang="fr-FR" baseline="30000" dirty="0"/>
              <a:t>3</a:t>
            </a:r>
            <a:r>
              <a:rPr lang="fr-FR" dirty="0"/>
              <a:t> + 6 x y² + 5 + 2y – 2 x y x 2 x y² + 2 x y	=  6y² + 4y + 5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On ne peut pas additionner le 5 avec la grandeur y (ni y², ni y</a:t>
            </a:r>
            <a:r>
              <a:rPr lang="fr-FR" b="1" baseline="30000" dirty="0">
                <a:solidFill>
                  <a:srgbClr val="FF0000"/>
                </a:solidFill>
              </a:rPr>
              <a:t>3</a:t>
            </a:r>
            <a:r>
              <a:rPr lang="fr-FR" b="1" dirty="0">
                <a:solidFill>
                  <a:srgbClr val="FF0000"/>
                </a:solidFill>
              </a:rPr>
              <a:t>) !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1748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Partie I</a:t>
            </a:r>
            <a:r>
              <a:rPr lang="fr-FR" i="1" dirty="0"/>
              <a:t> : </a:t>
            </a:r>
            <a:r>
              <a:rPr lang="fr-FR" b="1" i="1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51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endParaRPr lang="fr-FR" b="1" i="1" u="sng" dirty="0"/>
          </a:p>
          <a:p>
            <a:pPr marL="0" indent="0">
              <a:buNone/>
            </a:pPr>
            <a:r>
              <a:rPr lang="fr-FR" b="1" i="1" u="sng" dirty="0"/>
              <a:t>Solution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b="1" dirty="0">
                <a:solidFill>
                  <a:schemeClr val="accent1"/>
                </a:solidFill>
              </a:rPr>
              <a:t>y cm		</a:t>
            </a:r>
            <a:r>
              <a:rPr lang="fr-FR" b="1" i="1" u="sng" dirty="0">
                <a:solidFill>
                  <a:schemeClr val="accent1"/>
                </a:solidFill>
              </a:rPr>
              <a:t>Aire</a:t>
            </a:r>
            <a:r>
              <a:rPr lang="fr-FR" b="1" i="1" dirty="0">
                <a:solidFill>
                  <a:schemeClr val="accent1"/>
                </a:solidFill>
              </a:rPr>
              <a:t> =</a:t>
            </a:r>
            <a:r>
              <a:rPr lang="fr-FR" b="1" dirty="0">
                <a:solidFill>
                  <a:schemeClr val="accent1"/>
                </a:solidFill>
              </a:rPr>
              <a:t> y x y = y²</a:t>
            </a:r>
            <a:r>
              <a:rPr lang="fr-FR" b="1" i="1" dirty="0">
                <a:solidFill>
                  <a:schemeClr val="accent1"/>
                </a:solidFill>
              </a:rPr>
              <a:t>		</a:t>
            </a:r>
            <a:r>
              <a:rPr lang="fr-FR" b="1" i="1" u="sng" dirty="0">
                <a:solidFill>
                  <a:schemeClr val="accent1"/>
                </a:solidFill>
              </a:rPr>
              <a:t>Volume</a:t>
            </a:r>
            <a:r>
              <a:rPr lang="fr-FR" b="1" i="1" dirty="0">
                <a:solidFill>
                  <a:schemeClr val="accent1"/>
                </a:solidFill>
              </a:rPr>
              <a:t> </a:t>
            </a:r>
            <a:r>
              <a:rPr lang="fr-FR" b="1" dirty="0">
                <a:solidFill>
                  <a:schemeClr val="accent1"/>
                </a:solidFill>
              </a:rPr>
              <a:t>= y x y x y = y</a:t>
            </a:r>
            <a:r>
              <a:rPr lang="fr-FR" b="1" baseline="30000" dirty="0">
                <a:solidFill>
                  <a:schemeClr val="accent1"/>
                </a:solidFill>
              </a:rPr>
              <a:t>3</a:t>
            </a:r>
          </a:p>
          <a:p>
            <a:pPr marL="0" indent="0">
              <a:buNone/>
            </a:pPr>
            <a:endParaRPr lang="fr-FR" sz="3600" b="1" u="sng" dirty="0"/>
          </a:p>
          <a:p>
            <a:pPr marL="0" indent="0">
              <a:buNone/>
            </a:pPr>
            <a:r>
              <a:rPr lang="fr-FR" dirty="0"/>
              <a:t> 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1E39602-0FFC-45A2-9DCE-2627762E7606}"/>
              </a:ext>
            </a:extLst>
          </p:cNvPr>
          <p:cNvCxnSpPr>
            <a:cxnSpLocks/>
          </p:cNvCxnSpPr>
          <p:nvPr/>
        </p:nvCxnSpPr>
        <p:spPr>
          <a:xfrm>
            <a:off x="1374098" y="4467750"/>
            <a:ext cx="123771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DB96808B-AC10-454F-B413-582058B4A05C}"/>
              </a:ext>
            </a:extLst>
          </p:cNvPr>
          <p:cNvSpPr/>
          <p:nvPr/>
        </p:nvSpPr>
        <p:spPr>
          <a:xfrm>
            <a:off x="4034825" y="3387750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56FDF804-9F8A-44AC-ACAE-A4BF6D045BAD}"/>
              </a:ext>
            </a:extLst>
          </p:cNvPr>
          <p:cNvSpPr/>
          <p:nvPr/>
        </p:nvSpPr>
        <p:spPr>
          <a:xfrm>
            <a:off x="8244463" y="3360168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98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Activité</a:t>
            </a:r>
            <a:r>
              <a:rPr lang="fr-FR" b="1" i="1" dirty="0"/>
              <a:t> : calcul littéral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046"/>
            <a:ext cx="10884108" cy="51116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3200" b="1" u="sng" dirty="0"/>
              <a:t>Partie II</a:t>
            </a:r>
            <a:r>
              <a:rPr lang="fr-FR" sz="3200" dirty="0"/>
              <a:t> : </a:t>
            </a:r>
            <a:r>
              <a:rPr lang="fr-FR" sz="3200" b="1" dirty="0"/>
              <a:t>Représentation de y, y² et y</a:t>
            </a:r>
            <a:r>
              <a:rPr lang="fr-FR" sz="3200" b="1" baseline="30000" dirty="0"/>
              <a:t>3</a:t>
            </a:r>
          </a:p>
          <a:p>
            <a:pPr marL="0" indent="0">
              <a:buNone/>
            </a:pPr>
            <a:endParaRPr lang="fr-FR" sz="3200" b="1" dirty="0"/>
          </a:p>
          <a:p>
            <a:pPr marL="0" indent="0">
              <a:buNone/>
            </a:pPr>
            <a:r>
              <a:rPr lang="fr-FR" dirty="0"/>
              <a:t>1/ A l’aide du matériel fourni, </a:t>
            </a:r>
            <a:r>
              <a:rPr lang="fr-FR" b="1" dirty="0"/>
              <a:t>représenter </a:t>
            </a:r>
            <a:r>
              <a:rPr lang="fr-FR" dirty="0"/>
              <a:t>et</a:t>
            </a:r>
            <a:r>
              <a:rPr lang="fr-FR" b="1" dirty="0"/>
              <a:t> </a:t>
            </a:r>
            <a:r>
              <a:rPr lang="fr-FR" b="1" u="sng" dirty="0"/>
              <a:t>nommer</a:t>
            </a:r>
            <a:r>
              <a:rPr lang="fr-FR" b="1" dirty="0"/>
              <a:t>  </a:t>
            </a:r>
            <a:r>
              <a:rPr lang="fr-FR" b="1" dirty="0">
                <a:solidFill>
                  <a:srgbClr val="FF0000"/>
                </a:solidFill>
              </a:rPr>
              <a:t>géométriquement</a:t>
            </a:r>
            <a:r>
              <a:rPr lang="fr-FR" dirty="0"/>
              <a:t> </a:t>
            </a:r>
            <a:r>
              <a:rPr lang="fr-FR" i="1" dirty="0"/>
              <a:t>(une fiche est fournie) </a:t>
            </a:r>
            <a:r>
              <a:rPr lang="fr-FR" dirty="0"/>
              <a:t>les </a:t>
            </a:r>
            <a:r>
              <a:rPr lang="fr-FR" b="1" dirty="0"/>
              <a:t>expressions littérales</a:t>
            </a:r>
            <a:r>
              <a:rPr lang="fr-FR" dirty="0"/>
              <a:t> suivantes</a:t>
            </a:r>
            <a:r>
              <a:rPr lang="fr-FR" b="1" dirty="0"/>
              <a:t> :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4y 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6y²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8y</a:t>
            </a:r>
            <a:r>
              <a:rPr lang="fr-FR" baseline="30000" dirty="0"/>
              <a:t>3</a:t>
            </a:r>
          </a:p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      </a:t>
            </a:r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   1y = y			      4y</a:t>
            </a:r>
          </a:p>
          <a:p>
            <a:pPr marL="0" indent="0">
              <a:buNone/>
            </a:pPr>
            <a:r>
              <a:rPr lang="fr-FR" i="1" dirty="0">
                <a:solidFill>
                  <a:schemeClr val="accent1"/>
                </a:solidFill>
              </a:rPr>
              <a:t>(segment)		 	(segment) </a:t>
            </a:r>
            <a:r>
              <a:rPr lang="fr-FR" dirty="0"/>
              <a:t>								</a:t>
            </a:r>
          </a:p>
          <a:p>
            <a:pPr marL="0" indent="0">
              <a:buNone/>
            </a:pPr>
            <a:endParaRPr lang="fr-FR" dirty="0"/>
          </a:p>
          <a:p>
            <a:pPr marL="457200" lvl="1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74CE0A9-8352-458B-8E7A-0EABC3791630}"/>
              </a:ext>
            </a:extLst>
          </p:cNvPr>
          <p:cNvCxnSpPr>
            <a:cxnSpLocks/>
          </p:cNvCxnSpPr>
          <p:nvPr/>
        </p:nvCxnSpPr>
        <p:spPr>
          <a:xfrm>
            <a:off x="988102" y="5258822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648B651E-A31D-401F-8A15-BFE9768A2AB1}"/>
              </a:ext>
            </a:extLst>
          </p:cNvPr>
          <p:cNvCxnSpPr>
            <a:cxnSpLocks/>
          </p:cNvCxnSpPr>
          <p:nvPr/>
        </p:nvCxnSpPr>
        <p:spPr>
          <a:xfrm>
            <a:off x="3994538" y="5273585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2A70AD6-FD88-4625-84DE-F2B8EA609CA7}"/>
              </a:ext>
            </a:extLst>
          </p:cNvPr>
          <p:cNvCxnSpPr>
            <a:cxnSpLocks/>
          </p:cNvCxnSpPr>
          <p:nvPr/>
        </p:nvCxnSpPr>
        <p:spPr>
          <a:xfrm>
            <a:off x="2796120" y="5258822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4B9ACC7-472D-4B7B-B994-73775F52967E}"/>
              </a:ext>
            </a:extLst>
          </p:cNvPr>
          <p:cNvCxnSpPr>
            <a:cxnSpLocks/>
          </p:cNvCxnSpPr>
          <p:nvPr/>
        </p:nvCxnSpPr>
        <p:spPr>
          <a:xfrm>
            <a:off x="6391374" y="5258822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D7515DC2-38A5-4F8F-A965-2D460B8C21CC}"/>
              </a:ext>
            </a:extLst>
          </p:cNvPr>
          <p:cNvCxnSpPr>
            <a:cxnSpLocks/>
          </p:cNvCxnSpPr>
          <p:nvPr/>
        </p:nvCxnSpPr>
        <p:spPr>
          <a:xfrm>
            <a:off x="5192956" y="5273585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27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Partie II</a:t>
            </a:r>
            <a:r>
              <a:rPr lang="fr-FR" i="1" dirty="0"/>
              <a:t> : </a:t>
            </a:r>
            <a:r>
              <a:rPr lang="fr-FR" b="1" i="1" dirty="0"/>
              <a:t>Représentation de y, y² et y</a:t>
            </a:r>
            <a:r>
              <a:rPr lang="fr-FR" b="1" i="1" baseline="30000" dirty="0"/>
              <a:t>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646" y="1454046"/>
            <a:ext cx="11425446" cy="51116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/>
              <a:t>        </a:t>
            </a:r>
            <a:r>
              <a:rPr lang="fr-FR" b="1" dirty="0">
                <a:solidFill>
                  <a:schemeClr val="accent1"/>
                </a:solidFill>
              </a:rPr>
              <a:t>y²							       6y²</a:t>
            </a:r>
          </a:p>
          <a:p>
            <a:pPr marL="0" indent="0">
              <a:buNone/>
            </a:pPr>
            <a:r>
              <a:rPr lang="fr-FR" dirty="0">
                <a:solidFill>
                  <a:schemeClr val="accent1"/>
                </a:solidFill>
              </a:rPr>
              <a:t>								</a:t>
            </a:r>
            <a:r>
              <a:rPr lang="fr-FR" i="1" dirty="0">
                <a:solidFill>
                  <a:schemeClr val="accent1"/>
                </a:solidFill>
              </a:rPr>
              <a:t>(Rectangle)</a:t>
            </a:r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b="1" dirty="0"/>
              <a:t> </a:t>
            </a:r>
            <a:r>
              <a:rPr lang="fr-FR" b="1" dirty="0">
                <a:solidFill>
                  <a:schemeClr val="accent1"/>
                </a:solidFill>
              </a:rPr>
              <a:t>6y²</a:t>
            </a:r>
          </a:p>
          <a:p>
            <a:pPr marL="0" indent="0">
              <a:buNone/>
            </a:pPr>
            <a:r>
              <a:rPr lang="fr-FR" dirty="0"/>
              <a:t>		     </a:t>
            </a:r>
            <a:r>
              <a:rPr lang="fr-FR" i="1" dirty="0">
                <a:solidFill>
                  <a:schemeClr val="accent1"/>
                </a:solidFill>
              </a:rPr>
              <a:t>(Rectangle)</a:t>
            </a:r>
            <a:endParaRPr lang="fr-FR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3104AF-6422-481C-B385-8D815C7B36E4}"/>
              </a:ext>
            </a:extLst>
          </p:cNvPr>
          <p:cNvSpPr/>
          <p:nvPr/>
        </p:nvSpPr>
        <p:spPr>
          <a:xfrm>
            <a:off x="838200" y="2779609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06A7E4-9889-47EF-BAE2-708166E2CC7A}"/>
              </a:ext>
            </a:extLst>
          </p:cNvPr>
          <p:cNvSpPr/>
          <p:nvPr/>
        </p:nvSpPr>
        <p:spPr>
          <a:xfrm>
            <a:off x="2609537" y="2779609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81F197-C4A7-4B07-9065-6190890A165A}"/>
              </a:ext>
            </a:extLst>
          </p:cNvPr>
          <p:cNvSpPr/>
          <p:nvPr/>
        </p:nvSpPr>
        <p:spPr>
          <a:xfrm>
            <a:off x="3689537" y="2779609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282A2B-924A-4226-AF33-DB3E0D157C44}"/>
              </a:ext>
            </a:extLst>
          </p:cNvPr>
          <p:cNvSpPr/>
          <p:nvPr/>
        </p:nvSpPr>
        <p:spPr>
          <a:xfrm>
            <a:off x="3689537" y="3844624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BEA2DD-8201-4212-89B2-14253BD75789}"/>
              </a:ext>
            </a:extLst>
          </p:cNvPr>
          <p:cNvSpPr/>
          <p:nvPr/>
        </p:nvSpPr>
        <p:spPr>
          <a:xfrm>
            <a:off x="2609537" y="1699609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74267F-1A19-42CE-AE18-1E9682B47BA1}"/>
              </a:ext>
            </a:extLst>
          </p:cNvPr>
          <p:cNvSpPr/>
          <p:nvPr/>
        </p:nvSpPr>
        <p:spPr>
          <a:xfrm>
            <a:off x="3689537" y="1699609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ECAD7C-6843-4582-84D5-2C0783D98E3F}"/>
              </a:ext>
            </a:extLst>
          </p:cNvPr>
          <p:cNvSpPr/>
          <p:nvPr/>
        </p:nvSpPr>
        <p:spPr>
          <a:xfrm>
            <a:off x="2609537" y="3844624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2CEE44-01D5-41E2-881D-C1F1B5000DB2}"/>
              </a:ext>
            </a:extLst>
          </p:cNvPr>
          <p:cNvSpPr/>
          <p:nvPr/>
        </p:nvSpPr>
        <p:spPr>
          <a:xfrm>
            <a:off x="5460874" y="280102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F63BAE-B7D8-4142-81CF-37CC453EF799}"/>
              </a:ext>
            </a:extLst>
          </p:cNvPr>
          <p:cNvSpPr/>
          <p:nvPr/>
        </p:nvSpPr>
        <p:spPr>
          <a:xfrm>
            <a:off x="6540874" y="280102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4382C50-86F1-43DF-A3FD-855A4486B41C}"/>
              </a:ext>
            </a:extLst>
          </p:cNvPr>
          <p:cNvSpPr/>
          <p:nvPr/>
        </p:nvSpPr>
        <p:spPr>
          <a:xfrm>
            <a:off x="7608653" y="280102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87944D-FE64-45B9-A4EA-ECA573931875}"/>
              </a:ext>
            </a:extLst>
          </p:cNvPr>
          <p:cNvSpPr/>
          <p:nvPr/>
        </p:nvSpPr>
        <p:spPr>
          <a:xfrm>
            <a:off x="8702729" y="280102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A977D7-4FD3-41A4-B52A-9615D8CC67F9}"/>
              </a:ext>
            </a:extLst>
          </p:cNvPr>
          <p:cNvSpPr/>
          <p:nvPr/>
        </p:nvSpPr>
        <p:spPr>
          <a:xfrm>
            <a:off x="9805092" y="280102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B0C1F2D-29FD-42B8-8822-AD3D2C44F8FD}"/>
              </a:ext>
            </a:extLst>
          </p:cNvPr>
          <p:cNvSpPr/>
          <p:nvPr/>
        </p:nvSpPr>
        <p:spPr>
          <a:xfrm>
            <a:off x="10885092" y="280102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041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Partie II</a:t>
            </a:r>
            <a:r>
              <a:rPr lang="fr-FR" i="1" dirty="0"/>
              <a:t> : </a:t>
            </a:r>
            <a:r>
              <a:rPr lang="fr-FR" b="1" i="1" dirty="0"/>
              <a:t>Représentation de y, y² et y</a:t>
            </a:r>
            <a:r>
              <a:rPr lang="fr-FR" b="1" i="1" baseline="30000" dirty="0"/>
              <a:t>3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99" y="1825625"/>
            <a:ext cx="10960229" cy="466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dirty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	y</a:t>
            </a:r>
            <a:r>
              <a:rPr lang="fr-FR" b="1" baseline="30000" dirty="0">
                <a:solidFill>
                  <a:schemeClr val="accent1"/>
                </a:solidFill>
              </a:rPr>
              <a:t>3		</a:t>
            </a:r>
            <a:r>
              <a:rPr lang="fr-FR" b="1" dirty="0">
                <a:solidFill>
                  <a:schemeClr val="accent1"/>
                </a:solidFill>
              </a:rPr>
              <a:t>8y</a:t>
            </a:r>
            <a:r>
              <a:rPr lang="fr-FR" b="1" baseline="30000" dirty="0">
                <a:solidFill>
                  <a:schemeClr val="accent1"/>
                </a:solidFill>
              </a:rPr>
              <a:t>3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i="1" dirty="0">
                <a:solidFill>
                  <a:schemeClr val="accent1"/>
                </a:solidFill>
              </a:rPr>
              <a:t>(cube) </a:t>
            </a:r>
            <a:r>
              <a:rPr lang="fr-FR" b="1" dirty="0">
                <a:solidFill>
                  <a:schemeClr val="accent1"/>
                </a:solidFill>
              </a:rPr>
              <a:t>			8y</a:t>
            </a:r>
            <a:r>
              <a:rPr lang="fr-FR" b="1" baseline="30000" dirty="0">
                <a:solidFill>
                  <a:schemeClr val="accent1"/>
                </a:solidFill>
              </a:rPr>
              <a:t>3 </a:t>
            </a:r>
            <a:r>
              <a:rPr lang="fr-FR" i="1" dirty="0">
                <a:solidFill>
                  <a:schemeClr val="accent1"/>
                </a:solidFill>
              </a:rPr>
              <a:t>(pavé droit)</a:t>
            </a:r>
          </a:p>
          <a:p>
            <a:pPr marL="0" indent="0">
              <a:buNone/>
            </a:pPr>
            <a:endParaRPr lang="fr-FR" b="1" baseline="300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i="1" dirty="0"/>
              <a:t>							</a:t>
            </a:r>
            <a:endParaRPr lang="fr-FR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fr-FR" i="1" dirty="0">
                <a:solidFill>
                  <a:schemeClr val="accent1"/>
                </a:solidFill>
              </a:rPr>
              <a:t>							 </a:t>
            </a:r>
            <a:r>
              <a:rPr lang="fr-FR" b="1" i="1" dirty="0">
                <a:solidFill>
                  <a:schemeClr val="accent1"/>
                </a:solidFill>
              </a:rPr>
              <a:t>   </a:t>
            </a:r>
            <a:r>
              <a:rPr lang="fr-FR" b="1" dirty="0">
                <a:solidFill>
                  <a:schemeClr val="accent1"/>
                </a:solidFill>
              </a:rPr>
              <a:t>8y</a:t>
            </a:r>
            <a:r>
              <a:rPr lang="fr-FR" b="1" baseline="30000" dirty="0">
                <a:solidFill>
                  <a:schemeClr val="accent1"/>
                </a:solidFill>
              </a:rPr>
              <a:t>3</a:t>
            </a:r>
            <a:r>
              <a:rPr lang="fr-FR" b="1" dirty="0">
                <a:solidFill>
                  <a:schemeClr val="accent1"/>
                </a:solidFill>
              </a:rPr>
              <a:t> </a:t>
            </a:r>
            <a:r>
              <a:rPr lang="fr-FR" i="1" dirty="0">
                <a:solidFill>
                  <a:schemeClr val="accent1"/>
                </a:solidFill>
              </a:rPr>
              <a:t>(pavé droit)</a:t>
            </a:r>
          </a:p>
          <a:p>
            <a:pPr marL="0" indent="0">
              <a:buNone/>
            </a:pPr>
            <a:endParaRPr lang="fr-FR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80A750B6-5ACB-4D5A-9C5F-C1B13037B85F}"/>
              </a:ext>
            </a:extLst>
          </p:cNvPr>
          <p:cNvSpPr/>
          <p:nvPr/>
        </p:nvSpPr>
        <p:spPr>
          <a:xfrm>
            <a:off x="1510089" y="3316559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4D43F54-1CA9-4FDE-8D10-1FE5D0F1AFDA}"/>
              </a:ext>
            </a:extLst>
          </p:cNvPr>
          <p:cNvSpPr/>
          <p:nvPr/>
        </p:nvSpPr>
        <p:spPr>
          <a:xfrm>
            <a:off x="4381093" y="303636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61F1CED8-04DC-4DFB-9D05-17A464D57C4F}"/>
              </a:ext>
            </a:extLst>
          </p:cNvPr>
          <p:cNvSpPr/>
          <p:nvPr/>
        </p:nvSpPr>
        <p:spPr>
          <a:xfrm>
            <a:off x="3598936" y="221026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DC5D4CAB-D4D8-46E8-8C4A-CF3BACD84650}"/>
              </a:ext>
            </a:extLst>
          </p:cNvPr>
          <p:cNvSpPr/>
          <p:nvPr/>
        </p:nvSpPr>
        <p:spPr>
          <a:xfrm>
            <a:off x="4379499" y="221026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6096C89D-5CA4-404C-9819-96E8967005B6}"/>
              </a:ext>
            </a:extLst>
          </p:cNvPr>
          <p:cNvSpPr/>
          <p:nvPr/>
        </p:nvSpPr>
        <p:spPr>
          <a:xfrm>
            <a:off x="3330146" y="3280971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7AA532C7-D699-44B1-A2B8-79970F454E44}"/>
              </a:ext>
            </a:extLst>
          </p:cNvPr>
          <p:cNvSpPr/>
          <p:nvPr/>
        </p:nvSpPr>
        <p:spPr>
          <a:xfrm>
            <a:off x="4138936" y="3288607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>
                <a:solidFill>
                  <a:schemeClr val="accent1"/>
                </a:solidFill>
              </a:rPr>
              <a:t>y</a:t>
            </a:r>
            <a:r>
              <a:rPr lang="fr-FR" b="1" baseline="30000">
                <a:solidFill>
                  <a:schemeClr val="accent1"/>
                </a:solidFill>
              </a:rPr>
              <a:t>3</a:t>
            </a:r>
            <a:endParaRPr lang="fr-FR" b="1" baseline="30000" dirty="0">
              <a:solidFill>
                <a:schemeClr val="accent1"/>
              </a:solidFill>
            </a:endParaRPr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F8FF7EEA-E740-4A65-B7B6-23F6EC922173}"/>
              </a:ext>
            </a:extLst>
          </p:cNvPr>
          <p:cNvSpPr/>
          <p:nvPr/>
        </p:nvSpPr>
        <p:spPr>
          <a:xfrm>
            <a:off x="3328936" y="2479435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090DF826-DBBA-4207-B854-839AAEA5B58E}"/>
              </a:ext>
            </a:extLst>
          </p:cNvPr>
          <p:cNvSpPr/>
          <p:nvPr/>
        </p:nvSpPr>
        <p:spPr>
          <a:xfrm>
            <a:off x="4138936" y="2488727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Cube 18">
            <a:extLst>
              <a:ext uri="{FF2B5EF4-FFF2-40B4-BE49-F238E27FC236}">
                <a16:creationId xmlns:a16="http://schemas.microsoft.com/office/drawing/2014/main" id="{09CDF391-B1FB-4463-A812-981D8C95EBCF}"/>
              </a:ext>
            </a:extLst>
          </p:cNvPr>
          <p:cNvSpPr/>
          <p:nvPr/>
        </p:nvSpPr>
        <p:spPr>
          <a:xfrm>
            <a:off x="6701408" y="3307191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F56515C7-8B07-4B8C-87D0-24C6C528A209}"/>
              </a:ext>
            </a:extLst>
          </p:cNvPr>
          <p:cNvSpPr/>
          <p:nvPr/>
        </p:nvSpPr>
        <p:spPr>
          <a:xfrm>
            <a:off x="6707197" y="2506557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224B9839-CCF2-474C-8B4E-93CDA261C787}"/>
              </a:ext>
            </a:extLst>
          </p:cNvPr>
          <p:cNvSpPr/>
          <p:nvPr/>
        </p:nvSpPr>
        <p:spPr>
          <a:xfrm>
            <a:off x="7513355" y="3316559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F90CB4E0-3AF6-4E76-BAAF-0BBBE5CEBB06}"/>
              </a:ext>
            </a:extLst>
          </p:cNvPr>
          <p:cNvSpPr/>
          <p:nvPr/>
        </p:nvSpPr>
        <p:spPr>
          <a:xfrm>
            <a:off x="7498296" y="2506558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ube 22">
            <a:extLst>
              <a:ext uri="{FF2B5EF4-FFF2-40B4-BE49-F238E27FC236}">
                <a16:creationId xmlns:a16="http://schemas.microsoft.com/office/drawing/2014/main" id="{2AC5AABF-9522-49B0-A98D-31330EF67085}"/>
              </a:ext>
            </a:extLst>
          </p:cNvPr>
          <p:cNvSpPr/>
          <p:nvPr/>
        </p:nvSpPr>
        <p:spPr>
          <a:xfrm>
            <a:off x="8318989" y="3316558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24AE211A-FE55-4183-B3E7-63B026D56931}"/>
              </a:ext>
            </a:extLst>
          </p:cNvPr>
          <p:cNvSpPr/>
          <p:nvPr/>
        </p:nvSpPr>
        <p:spPr>
          <a:xfrm>
            <a:off x="8303930" y="2506559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7F8827FA-FE72-42F2-851B-EB66B1540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088" y="3299128"/>
            <a:ext cx="1115665" cy="1115665"/>
          </a:xfrm>
          <a:prstGeom prst="rect">
            <a:avLst/>
          </a:prstGeom>
        </p:spPr>
      </p:pic>
      <p:sp>
        <p:nvSpPr>
          <p:cNvPr id="26" name="Cube 25">
            <a:extLst>
              <a:ext uri="{FF2B5EF4-FFF2-40B4-BE49-F238E27FC236}">
                <a16:creationId xmlns:a16="http://schemas.microsoft.com/office/drawing/2014/main" id="{D8595117-F12B-4ABF-AC16-E0F12F373504}"/>
              </a:ext>
            </a:extLst>
          </p:cNvPr>
          <p:cNvSpPr/>
          <p:nvPr/>
        </p:nvSpPr>
        <p:spPr>
          <a:xfrm>
            <a:off x="9110087" y="2506557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939FF848-F05A-467E-868E-07D0F0673A08}"/>
              </a:ext>
            </a:extLst>
          </p:cNvPr>
          <p:cNvSpPr/>
          <p:nvPr/>
        </p:nvSpPr>
        <p:spPr>
          <a:xfrm>
            <a:off x="732100" y="5429325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Cube 27">
            <a:extLst>
              <a:ext uri="{FF2B5EF4-FFF2-40B4-BE49-F238E27FC236}">
                <a16:creationId xmlns:a16="http://schemas.microsoft.com/office/drawing/2014/main" id="{FA43665E-A396-41C2-9865-B3D069350173}"/>
              </a:ext>
            </a:extLst>
          </p:cNvPr>
          <p:cNvSpPr/>
          <p:nvPr/>
        </p:nvSpPr>
        <p:spPr>
          <a:xfrm>
            <a:off x="1510089" y="5429325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7D41AEBA-09FA-433A-AB72-7B8A7E97E5A0}"/>
              </a:ext>
            </a:extLst>
          </p:cNvPr>
          <p:cNvSpPr/>
          <p:nvPr/>
        </p:nvSpPr>
        <p:spPr>
          <a:xfrm>
            <a:off x="2351797" y="5429325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3D28CB49-9AAB-4909-8657-067334D4F4D2}"/>
              </a:ext>
            </a:extLst>
          </p:cNvPr>
          <p:cNvSpPr/>
          <p:nvPr/>
        </p:nvSpPr>
        <p:spPr>
          <a:xfrm>
            <a:off x="3129027" y="5429325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Cube 30">
            <a:extLst>
              <a:ext uri="{FF2B5EF4-FFF2-40B4-BE49-F238E27FC236}">
                <a16:creationId xmlns:a16="http://schemas.microsoft.com/office/drawing/2014/main" id="{66F97E34-18D0-487A-8CD9-CD34003827C7}"/>
              </a:ext>
            </a:extLst>
          </p:cNvPr>
          <p:cNvSpPr/>
          <p:nvPr/>
        </p:nvSpPr>
        <p:spPr>
          <a:xfrm>
            <a:off x="3925486" y="543132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Cube 31">
            <a:extLst>
              <a:ext uri="{FF2B5EF4-FFF2-40B4-BE49-F238E27FC236}">
                <a16:creationId xmlns:a16="http://schemas.microsoft.com/office/drawing/2014/main" id="{471FFD86-1D8F-4F5C-8D36-2F9769A6FDC7}"/>
              </a:ext>
            </a:extLst>
          </p:cNvPr>
          <p:cNvSpPr/>
          <p:nvPr/>
        </p:nvSpPr>
        <p:spPr>
          <a:xfrm>
            <a:off x="4683487" y="5429325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B9ED09D5-5EC0-4175-BEE8-E1626F1B8B8A}"/>
              </a:ext>
            </a:extLst>
          </p:cNvPr>
          <p:cNvSpPr/>
          <p:nvPr/>
        </p:nvSpPr>
        <p:spPr>
          <a:xfrm>
            <a:off x="5476357" y="542003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Cube 33">
            <a:extLst>
              <a:ext uri="{FF2B5EF4-FFF2-40B4-BE49-F238E27FC236}">
                <a16:creationId xmlns:a16="http://schemas.microsoft.com/office/drawing/2014/main" id="{7551249F-FCFB-420D-AE50-CC17244B00C4}"/>
              </a:ext>
            </a:extLst>
          </p:cNvPr>
          <p:cNvSpPr/>
          <p:nvPr/>
        </p:nvSpPr>
        <p:spPr>
          <a:xfrm>
            <a:off x="6303184" y="543132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971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Partie II</a:t>
            </a:r>
            <a:r>
              <a:rPr lang="fr-FR" i="1" dirty="0"/>
              <a:t> : </a:t>
            </a:r>
            <a:r>
              <a:rPr lang="fr-FR" b="1" i="1" dirty="0"/>
              <a:t>Représentation de y, y² et y</a:t>
            </a:r>
            <a:r>
              <a:rPr lang="fr-FR" b="1" i="1" baseline="30000" dirty="0"/>
              <a:t>3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99" y="1825625"/>
            <a:ext cx="10960229" cy="466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A l’aide du matériel fourni, </a:t>
            </a:r>
            <a:r>
              <a:rPr lang="fr-FR" b="1" dirty="0"/>
              <a:t>représenter et calculer </a:t>
            </a:r>
            <a:r>
              <a:rPr lang="fr-FR" b="1" dirty="0">
                <a:solidFill>
                  <a:srgbClr val="FF0000"/>
                </a:solidFill>
              </a:rPr>
              <a:t>géométriquement</a:t>
            </a:r>
            <a:r>
              <a:rPr lang="fr-FR" dirty="0"/>
              <a:t> </a:t>
            </a:r>
            <a:r>
              <a:rPr lang="fr-FR" i="1" dirty="0"/>
              <a:t>(une fiche est fournie) </a:t>
            </a:r>
            <a:r>
              <a:rPr lang="fr-FR" dirty="0"/>
              <a:t>les </a:t>
            </a:r>
            <a:r>
              <a:rPr lang="fr-FR" b="1" dirty="0"/>
              <a:t>expressions littérales</a:t>
            </a:r>
            <a:r>
              <a:rPr lang="fr-FR" dirty="0"/>
              <a:t> suivantes</a:t>
            </a:r>
            <a:r>
              <a:rPr lang="fr-FR" b="1" dirty="0"/>
              <a:t> :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2y x 3y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y² x 2y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2y x y x 3y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i="1" u="sng" dirty="0"/>
              <a:t>Rappels</a:t>
            </a:r>
            <a:r>
              <a:rPr lang="fr-FR" i="1" dirty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 L’inconnue y représente 2 cm.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 Ne pas oublier les formules pour calculer les aires et volumes correspondants.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5486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Partie II</a:t>
            </a:r>
            <a:r>
              <a:rPr lang="fr-FR" i="1" dirty="0"/>
              <a:t> : </a:t>
            </a:r>
            <a:r>
              <a:rPr lang="fr-FR" b="1" i="1" dirty="0"/>
              <a:t>Représentation de y, y² et y</a:t>
            </a:r>
            <a:r>
              <a:rPr lang="fr-FR" b="1" i="1" baseline="30000" dirty="0"/>
              <a:t>3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99" y="1825625"/>
            <a:ext cx="10960229" cy="466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b="1" dirty="0"/>
              <a:t> :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>
                <a:solidFill>
                  <a:schemeClr val="accent1"/>
                </a:solidFill>
              </a:rPr>
              <a:t>       2y x 3y = 6y²		y² x 2y = y</a:t>
            </a:r>
            <a:r>
              <a:rPr lang="fr-FR" b="1" baseline="30000" dirty="0">
                <a:solidFill>
                  <a:schemeClr val="accent1"/>
                </a:solidFill>
              </a:rPr>
              <a:t>3</a:t>
            </a:r>
            <a:r>
              <a:rPr lang="fr-FR" b="1" dirty="0">
                <a:solidFill>
                  <a:schemeClr val="accent1"/>
                </a:solidFill>
              </a:rPr>
              <a:t>		     2y x y x 3y = 6y</a:t>
            </a:r>
            <a:r>
              <a:rPr lang="fr-FR" b="1" baseline="30000" dirty="0">
                <a:solidFill>
                  <a:schemeClr val="accent1"/>
                </a:solidFill>
              </a:rPr>
              <a:t>3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535E4B-A2C9-4CA5-988B-7E52CA1278CB}"/>
              </a:ext>
            </a:extLst>
          </p:cNvPr>
          <p:cNvSpPr/>
          <p:nvPr/>
        </p:nvSpPr>
        <p:spPr>
          <a:xfrm>
            <a:off x="1170481" y="357408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9808C-ED96-46C0-AA17-9A8383BD2F96}"/>
              </a:ext>
            </a:extLst>
          </p:cNvPr>
          <p:cNvSpPr/>
          <p:nvPr/>
        </p:nvSpPr>
        <p:spPr>
          <a:xfrm>
            <a:off x="2250481" y="357408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68E588-A3DC-49A3-9150-89186C7FAB82}"/>
              </a:ext>
            </a:extLst>
          </p:cNvPr>
          <p:cNvSpPr/>
          <p:nvPr/>
        </p:nvSpPr>
        <p:spPr>
          <a:xfrm>
            <a:off x="2250481" y="463910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D19A7-A067-4DFE-A5E5-2F17730C3DDE}"/>
              </a:ext>
            </a:extLst>
          </p:cNvPr>
          <p:cNvSpPr/>
          <p:nvPr/>
        </p:nvSpPr>
        <p:spPr>
          <a:xfrm>
            <a:off x="1170481" y="249408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A23D50-F73A-49AA-A3E9-A43E0F424D96}"/>
              </a:ext>
            </a:extLst>
          </p:cNvPr>
          <p:cNvSpPr/>
          <p:nvPr/>
        </p:nvSpPr>
        <p:spPr>
          <a:xfrm>
            <a:off x="2250481" y="2494088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9956DE-7D92-47F7-8A93-834CF4A6543A}"/>
              </a:ext>
            </a:extLst>
          </p:cNvPr>
          <p:cNvSpPr/>
          <p:nvPr/>
        </p:nvSpPr>
        <p:spPr>
          <a:xfrm>
            <a:off x="1170481" y="4639103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C41398A-4666-4085-880B-30F39B1EC7AC}"/>
              </a:ext>
            </a:extLst>
          </p:cNvPr>
          <p:cNvSpPr/>
          <p:nvPr/>
        </p:nvSpPr>
        <p:spPr>
          <a:xfrm>
            <a:off x="4655719" y="4654088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A8C3624-576C-4C72-A0A9-6AB75EC352EA}"/>
              </a:ext>
            </a:extLst>
          </p:cNvPr>
          <p:cNvSpPr/>
          <p:nvPr/>
        </p:nvSpPr>
        <p:spPr>
          <a:xfrm>
            <a:off x="4654509" y="3839223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920D8AC7-2133-4D67-8D29-69BDCED2B6E9}"/>
              </a:ext>
            </a:extLst>
          </p:cNvPr>
          <p:cNvSpPr/>
          <p:nvPr/>
        </p:nvSpPr>
        <p:spPr>
          <a:xfrm>
            <a:off x="7872166" y="4631467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Cube 12">
            <a:extLst>
              <a:ext uri="{FF2B5EF4-FFF2-40B4-BE49-F238E27FC236}">
                <a16:creationId xmlns:a16="http://schemas.microsoft.com/office/drawing/2014/main" id="{88890783-D67F-4B14-BF06-F4BD18FF12A3}"/>
              </a:ext>
            </a:extLst>
          </p:cNvPr>
          <p:cNvSpPr/>
          <p:nvPr/>
        </p:nvSpPr>
        <p:spPr>
          <a:xfrm>
            <a:off x="8680956" y="4623831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>
                <a:solidFill>
                  <a:schemeClr val="accent1"/>
                </a:solidFill>
              </a:rPr>
              <a:t>y</a:t>
            </a:r>
            <a:r>
              <a:rPr lang="fr-FR" b="1" baseline="30000">
                <a:solidFill>
                  <a:schemeClr val="accent1"/>
                </a:solidFill>
              </a:rPr>
              <a:t>3</a:t>
            </a:r>
            <a:endParaRPr lang="fr-FR" b="1" baseline="30000" dirty="0">
              <a:solidFill>
                <a:schemeClr val="accent1"/>
              </a:solidFill>
            </a:endParaRP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03EBC0B1-AF41-40E1-BC48-097E5C84E3ED}"/>
              </a:ext>
            </a:extLst>
          </p:cNvPr>
          <p:cNvSpPr/>
          <p:nvPr/>
        </p:nvSpPr>
        <p:spPr>
          <a:xfrm>
            <a:off x="7870956" y="3829931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91082E0D-D5B8-4349-A15C-7B19764FAE18}"/>
              </a:ext>
            </a:extLst>
          </p:cNvPr>
          <p:cNvSpPr/>
          <p:nvPr/>
        </p:nvSpPr>
        <p:spPr>
          <a:xfrm>
            <a:off x="8680956" y="3822295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34F14E86-7847-4947-89CA-F8843B056BB4}"/>
              </a:ext>
            </a:extLst>
          </p:cNvPr>
          <p:cNvSpPr/>
          <p:nvPr/>
        </p:nvSpPr>
        <p:spPr>
          <a:xfrm>
            <a:off x="7870956" y="3003831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ube 16">
            <a:extLst>
              <a:ext uri="{FF2B5EF4-FFF2-40B4-BE49-F238E27FC236}">
                <a16:creationId xmlns:a16="http://schemas.microsoft.com/office/drawing/2014/main" id="{86753019-033C-4803-947B-08DFBE260A19}"/>
              </a:ext>
            </a:extLst>
          </p:cNvPr>
          <p:cNvSpPr/>
          <p:nvPr/>
        </p:nvSpPr>
        <p:spPr>
          <a:xfrm>
            <a:off x="8680956" y="2996195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72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Partie II</a:t>
            </a:r>
            <a:r>
              <a:rPr lang="fr-FR" i="1" dirty="0"/>
              <a:t> : </a:t>
            </a:r>
            <a:r>
              <a:rPr lang="fr-FR" b="1" i="1" dirty="0"/>
              <a:t>Représentation de y, y² et y</a:t>
            </a:r>
            <a:r>
              <a:rPr lang="fr-FR" b="1" i="1" baseline="30000" dirty="0"/>
              <a:t>3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99" y="1825625"/>
            <a:ext cx="10960229" cy="466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2/ A l’aide du matériel fourni, </a:t>
            </a:r>
            <a:r>
              <a:rPr lang="fr-FR" b="1" dirty="0"/>
              <a:t>représenter et calculer </a:t>
            </a:r>
            <a:r>
              <a:rPr lang="fr-FR" b="1" dirty="0">
                <a:solidFill>
                  <a:srgbClr val="FF0000"/>
                </a:solidFill>
              </a:rPr>
              <a:t>géométriquement</a:t>
            </a:r>
            <a:r>
              <a:rPr lang="fr-FR" dirty="0"/>
              <a:t> </a:t>
            </a:r>
            <a:r>
              <a:rPr lang="fr-FR" i="1" dirty="0"/>
              <a:t>(une fiche est fournie) </a:t>
            </a:r>
            <a:r>
              <a:rPr lang="fr-FR" dirty="0"/>
              <a:t>les </a:t>
            </a:r>
            <a:r>
              <a:rPr lang="fr-FR" b="1" dirty="0"/>
              <a:t>expressions littérales</a:t>
            </a:r>
            <a:r>
              <a:rPr lang="fr-FR" dirty="0"/>
              <a:t> suivantes</a:t>
            </a:r>
            <a:r>
              <a:rPr lang="fr-FR" b="1" dirty="0"/>
              <a:t> :</a:t>
            </a:r>
            <a:r>
              <a:rPr lang="fr-FR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3y</a:t>
            </a:r>
            <a:r>
              <a:rPr lang="fr-FR" baseline="30000" dirty="0"/>
              <a:t>3</a:t>
            </a:r>
            <a:r>
              <a:rPr lang="fr-FR" dirty="0"/>
              <a:t> + 2y² + y x 4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dirty="0"/>
              <a:t> 2y</a:t>
            </a:r>
            <a:r>
              <a:rPr lang="fr-FR" baseline="30000" dirty="0"/>
              <a:t>3</a:t>
            </a:r>
            <a:r>
              <a:rPr lang="fr-FR" dirty="0"/>
              <a:t> + 3y - y</a:t>
            </a:r>
            <a:r>
              <a:rPr lang="fr-FR" baseline="30000" dirty="0"/>
              <a:t>3</a:t>
            </a:r>
            <a:r>
              <a:rPr lang="fr-FR" dirty="0"/>
              <a:t> - 1 x y + 4y²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b="1" i="1" u="sng" dirty="0"/>
              <a:t>Rappels</a:t>
            </a:r>
            <a:r>
              <a:rPr lang="fr-FR" i="1" dirty="0"/>
              <a:t>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 L’inconnue y représente 1 cm.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i="1" dirty="0"/>
              <a:t> Ne pas oublier les formules pour calculer les aires et volumes correspondants.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328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5ACE4-5FC0-4420-8A9B-E6317A81E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/>
              <a:t>Partie II</a:t>
            </a:r>
            <a:r>
              <a:rPr lang="fr-FR" i="1" dirty="0"/>
              <a:t> : </a:t>
            </a:r>
            <a:r>
              <a:rPr lang="fr-FR" b="1" i="1" dirty="0"/>
              <a:t>Représentation de y, y² et y</a:t>
            </a:r>
            <a:r>
              <a:rPr lang="fr-FR" b="1" i="1" baseline="30000" dirty="0"/>
              <a:t>3</a:t>
            </a:r>
            <a:endParaRPr lang="fr-FR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9F79AB-6058-4CF7-9F01-6989B29F2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099" y="1825625"/>
            <a:ext cx="11230052" cy="4755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Solution</a:t>
            </a:r>
            <a:r>
              <a:rPr lang="fr-FR" b="1" dirty="0"/>
              <a:t> :</a:t>
            </a:r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endParaRPr lang="fr-FR" b="1" u="sng" dirty="0"/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olidFill>
                  <a:schemeClr val="accent1"/>
                </a:solidFill>
              </a:rPr>
              <a:t>3y</a:t>
            </a:r>
            <a:r>
              <a:rPr lang="fr-FR" baseline="30000" dirty="0">
                <a:solidFill>
                  <a:schemeClr val="accent1"/>
                </a:solidFill>
              </a:rPr>
              <a:t>3</a:t>
            </a:r>
            <a:r>
              <a:rPr lang="fr-FR" dirty="0">
                <a:solidFill>
                  <a:schemeClr val="accent1"/>
                </a:solidFill>
              </a:rPr>
              <a:t>	      + 		2y²		+			4y</a:t>
            </a:r>
          </a:p>
          <a:p>
            <a:pPr marL="0" indent="0">
              <a:buNone/>
            </a:pPr>
            <a:r>
              <a:rPr lang="fr-FR" b="1" dirty="0">
                <a:solidFill>
                  <a:srgbClr val="FF0000"/>
                </a:solidFill>
              </a:rPr>
              <a:t>On ne peut pas additionner des cubes avec des carrés et des segments !</a:t>
            </a:r>
            <a:r>
              <a:rPr lang="fr-FR" dirty="0">
                <a:solidFill>
                  <a:schemeClr val="accent1"/>
                </a:solidFill>
              </a:rPr>
              <a:t>	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BF99C69-8A61-4A9B-9AEF-6254F60C9F0D}"/>
              </a:ext>
            </a:extLst>
          </p:cNvPr>
          <p:cNvSpPr/>
          <p:nvPr/>
        </p:nvSpPr>
        <p:spPr>
          <a:xfrm>
            <a:off x="1350766" y="4159136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>
                <a:solidFill>
                  <a:schemeClr val="accent1"/>
                </a:solidFill>
              </a:rPr>
              <a:t>y</a:t>
            </a:r>
            <a:r>
              <a:rPr lang="fr-FR" b="1" baseline="30000">
                <a:solidFill>
                  <a:schemeClr val="accent1"/>
                </a:solidFill>
              </a:rPr>
              <a:t>3</a:t>
            </a:r>
            <a:endParaRPr lang="fr-FR" b="1" baseline="30000" dirty="0">
              <a:solidFill>
                <a:schemeClr val="accent1"/>
              </a:solidFill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215DF0C4-00A0-49BD-8593-140238227049}"/>
              </a:ext>
            </a:extLst>
          </p:cNvPr>
          <p:cNvSpPr/>
          <p:nvPr/>
        </p:nvSpPr>
        <p:spPr>
          <a:xfrm>
            <a:off x="1350766" y="3357600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C5C08A84-F90E-4EC1-B815-1DBB410DA724}"/>
              </a:ext>
            </a:extLst>
          </p:cNvPr>
          <p:cNvSpPr/>
          <p:nvPr/>
        </p:nvSpPr>
        <p:spPr>
          <a:xfrm>
            <a:off x="1350766" y="2531500"/>
            <a:ext cx="1080000" cy="1080000"/>
          </a:xfrm>
          <a:prstGeom prst="cub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B6E483-12EB-42C1-A991-01F3F1A29F38}"/>
              </a:ext>
            </a:extLst>
          </p:cNvPr>
          <p:cNvSpPr/>
          <p:nvPr/>
        </p:nvSpPr>
        <p:spPr>
          <a:xfrm>
            <a:off x="3658848" y="4159136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BF47B-5934-4D35-8B85-49CBD73EA45B}"/>
              </a:ext>
            </a:extLst>
          </p:cNvPr>
          <p:cNvSpPr/>
          <p:nvPr/>
        </p:nvSpPr>
        <p:spPr>
          <a:xfrm>
            <a:off x="4738848" y="4159136"/>
            <a:ext cx="1080000" cy="108000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BD84247F-B8FE-4A84-8815-92F2822A7558}"/>
              </a:ext>
            </a:extLst>
          </p:cNvPr>
          <p:cNvCxnSpPr>
            <a:cxnSpLocks/>
          </p:cNvCxnSpPr>
          <p:nvPr/>
        </p:nvCxnSpPr>
        <p:spPr>
          <a:xfrm>
            <a:off x="8221764" y="5239136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F0DBB6E-9C37-43ED-AB4D-EE1F627D0F88}"/>
              </a:ext>
            </a:extLst>
          </p:cNvPr>
          <p:cNvCxnSpPr>
            <a:cxnSpLocks/>
          </p:cNvCxnSpPr>
          <p:nvPr/>
        </p:nvCxnSpPr>
        <p:spPr>
          <a:xfrm>
            <a:off x="7023346" y="5224373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ED43ECB-F7BB-4740-894C-35B16BCCE4BE}"/>
              </a:ext>
            </a:extLst>
          </p:cNvPr>
          <p:cNvCxnSpPr>
            <a:cxnSpLocks/>
          </p:cNvCxnSpPr>
          <p:nvPr/>
        </p:nvCxnSpPr>
        <p:spPr>
          <a:xfrm>
            <a:off x="10618600" y="5224373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2EF603D0-A478-4B5D-9D9C-E438ACDB60E6}"/>
              </a:ext>
            </a:extLst>
          </p:cNvPr>
          <p:cNvCxnSpPr>
            <a:cxnSpLocks/>
          </p:cNvCxnSpPr>
          <p:nvPr/>
        </p:nvCxnSpPr>
        <p:spPr>
          <a:xfrm>
            <a:off x="9420182" y="5239136"/>
            <a:ext cx="1198418" cy="0"/>
          </a:xfrm>
          <a:prstGeom prst="straightConnector1">
            <a:avLst/>
          </a:prstGeom>
          <a:ln w="571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64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405</Words>
  <Application>Microsoft Office PowerPoint</Application>
  <PresentationFormat>Grand écran</PresentationFormat>
  <Paragraphs>133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Thème Office</vt:lpstr>
      <vt:lpstr>Activité : calcul littéral</vt:lpstr>
      <vt:lpstr>Partie I : Introduction</vt:lpstr>
      <vt:lpstr>Activité : calcul littéral</vt:lpstr>
      <vt:lpstr>Partie II : Représentation de y, y² et y3</vt:lpstr>
      <vt:lpstr>Partie II : Représentation de y, y² et y3</vt:lpstr>
      <vt:lpstr>Partie II : Représentation de y, y² et y3</vt:lpstr>
      <vt:lpstr>Partie II : Représentation de y, y² et y3</vt:lpstr>
      <vt:lpstr>Partie II : Représentation de y, y² et y3</vt:lpstr>
      <vt:lpstr>Partie II : Représentation de y, y² et y3</vt:lpstr>
      <vt:lpstr>Partie II : Représentation de y, y² et y3</vt:lpstr>
      <vt:lpstr>Aller plus loin</vt:lpstr>
      <vt:lpstr>Aller plus loin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Activité : calcul littéral</dc:title>
  <dc:creator>laurent mayer</dc:creator>
  <cp:lastModifiedBy>laurent mayer</cp:lastModifiedBy>
  <cp:revision>157</cp:revision>
  <dcterms:created xsi:type="dcterms:W3CDTF">2017-08-09T09:56:39Z</dcterms:created>
  <dcterms:modified xsi:type="dcterms:W3CDTF">2018-02-22T17:42:53Z</dcterms:modified>
</cp:coreProperties>
</file>