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t mayer" initials="lm" lastIdx="1" clrIdx="0">
    <p:extLst>
      <p:ext uri="{19B8F6BF-5375-455C-9EA6-DF929625EA0E}">
        <p15:presenceInfo xmlns:p15="http://schemas.microsoft.com/office/powerpoint/2012/main" userId="c07e7b6061ff73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31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1D0EBC-B005-46B0-B151-5A09A0E71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720037-FACB-4330-A361-46E28A1CC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E1A520-0846-4514-B973-DF0CC611A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27/03/2018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F744B-10BF-4466-9731-7F5DB6477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82B8D9-3276-4CEC-B046-599D3992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156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DCA196-56E2-44EE-9409-6C9DF2FD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45A321-8EDA-43F2-A62B-71CBDFC2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FB3D4-974C-48A2-9C6F-4EC4B7BC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27/03/2018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E1ED6-EDC0-4A69-98E7-20566DD7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1EC5F7-D5E6-4068-9593-0021C868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03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089D7D-B108-42DC-B9CE-A7CA029EC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3AF620-59D8-4715-8BBD-79A2810E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112A2D-0ECD-4294-8E78-D0D21EC0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27/03/2018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5A8E0-8A9D-492E-B22D-2C9A0CF1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B3B9C2-20B3-4B5E-8B64-7143055E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5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4E7AB9-0C0C-4CF4-B885-B4F99341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05BBDF-2C85-4B10-94FC-955E086F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640344-A8D6-48EB-8BF9-A1A01997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27/03/2018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25B1D6-A189-43DA-BAC3-89025693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27A3B8-4D01-46B2-81C4-9809CDC1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980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BE44C-6D67-431C-B456-77B440F5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54F3BB-10E1-46A2-9211-0B523FA6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74EB2A-DC57-4FB0-827B-F66171DC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27/03/2018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E003CE-D219-43E6-A519-FE707F68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606A24-ACCF-477D-A099-0E39AF09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501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1C7E03-BFC9-4457-929E-68892EDF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AC3374-2FF7-430E-A5B9-15B0C8F81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BAE47-A886-4BBE-BD70-D0C3CAB81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C4DDB4-991C-41BF-A9F1-69F11223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27/03/2018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40FF3B-A649-4046-9722-3AF3C67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19EF29-CEA3-4256-8171-C9A1ECEA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067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0F027-F10C-4F69-A799-CDCFEA0A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24E238-6118-4B3D-9276-BCF10BBF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B0B624-41DD-423C-B24C-C22050DE5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8A67BB-45EA-4FB1-A100-44EFB3250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6D80238-4E34-4ABE-839C-57AE87E62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6C328A-9DDB-4C86-B798-DD69D083E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27/03/2018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3A6DCC-8F1A-4635-B0AF-F0B4577D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5FDE45-FFD3-433E-A997-B55A7FA4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040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23A20-B321-44D5-A54C-7584B2B1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AF8A20-E059-4875-80A0-7D9D3675A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27/03/2018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AF1691-2DE9-444A-BDD4-2262CB98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3151BB-E9CC-4CA4-A27C-E143A48D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0150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58C698-EC70-4DAA-A66A-EE5E322A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27/03/2018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233050-AC5E-4E8A-82E7-D7667E41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DE65C8-C5B0-46BC-B4E5-A8B8DC6D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363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F7A1A0-52E6-47DA-BCBD-51ED73A7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F10F1-4D23-4D11-89C8-EB3E120A5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BDD2BF-B120-4F4C-B6E1-61CAF95FC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440007-2096-4E66-9206-C2FB0C89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27/03/2018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496AFB-03DE-4E93-8F17-E55E306E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07D7D8-160C-43D2-BC6A-0E2E1EE8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739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B2E4C-89B5-4551-A7D1-549BCEB79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549BFC-5726-4FC7-928E-52E55F7CF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DEE203-0B13-4680-802C-DDDB8D2FB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FF69C6-F0E3-4B35-ACB3-F467E7A4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C5EA7-16A2-41E6-B3A3-8CEC800A95EC}" type="datetimeFigureOut">
              <a:rPr lang="fr-FR" smtClean="0"/>
              <a:t>27/03/2018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B048FE-830D-45B3-9866-A4138645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2BFB8A-D95E-4601-A4E1-7E685D8F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07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AD3D09-E38F-4560-BA3E-4A59DC12B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8B211-92A6-4168-B520-9ACFD8436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C07AB2-C9EE-48EF-A0A0-84FC3255B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5EA7-16A2-41E6-B3A3-8CEC800A95EC}" type="datetimeFigureOut">
              <a:rPr lang="fr-FR" smtClean="0"/>
              <a:t>27/03/2018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1EE6A8-A745-45F7-8B99-8C33223C2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51B18-E1C6-4EEF-8A66-E597D6C2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791E-B7A6-4B67-A22F-37554A4D4BF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992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0856B4B-809F-42E7-AA54-6D33E345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8367"/>
            <a:ext cx="9144000" cy="3657600"/>
          </a:xfrm>
        </p:spPr>
        <p:txBody>
          <a:bodyPr>
            <a:normAutofit/>
          </a:bodyPr>
          <a:lstStyle/>
          <a:p>
            <a:r>
              <a:rPr lang="fr-FR" sz="2800" b="1" u="sng" dirty="0">
                <a:solidFill>
                  <a:srgbClr val="FF0000"/>
                </a:solidFill>
              </a:rPr>
              <a:t>Plan du chapitre</a:t>
            </a:r>
          </a:p>
          <a:p>
            <a:pPr algn="l"/>
            <a:endParaRPr lang="fr-FR" sz="1400" b="1" u="sng" dirty="0">
              <a:solidFill>
                <a:srgbClr val="FF0000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Réécriture en littéral et simplification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fr-FR" b="1" i="1" dirty="0"/>
              <a:t>Définitions et notations</a:t>
            </a:r>
          </a:p>
          <a:p>
            <a:pPr marL="800100" lvl="1" indent="-342900" algn="l">
              <a:buFont typeface="+mj-lt"/>
              <a:buAutoNum type="arabicPeriod"/>
            </a:pPr>
            <a:r>
              <a:rPr lang="fr-FR" b="1" i="1" dirty="0"/>
              <a:t>Calcul littéral</a:t>
            </a:r>
          </a:p>
          <a:p>
            <a:pPr lvl="1" algn="l"/>
            <a:endParaRPr lang="fr-FR" b="1" i="1" dirty="0"/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Notion d’équation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Définitions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Traduction d’un problème en équation</a:t>
            </a:r>
          </a:p>
          <a:p>
            <a:pPr marL="342900" indent="-342900" algn="l">
              <a:buFont typeface="+mj-lt"/>
              <a:buAutoNum type="arabicPeriod"/>
            </a:pPr>
            <a:endParaRPr lang="fr-FR" b="1" i="1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17B3198-ECFC-47F1-BF74-1102BE740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994586">
            <a:off x="1524000" y="1122363"/>
            <a:ext cx="9144000" cy="841348"/>
          </a:xfrm>
        </p:spPr>
        <p:txBody>
          <a:bodyPr>
            <a:normAutofit/>
          </a:bodyPr>
          <a:lstStyle/>
          <a:p>
            <a:r>
              <a:rPr lang="fr-FR" sz="4800" u="sng" dirty="0">
                <a:solidFill>
                  <a:schemeClr val="accent1"/>
                </a:solidFill>
              </a:rPr>
              <a:t>Chapitre 4</a:t>
            </a:r>
            <a:r>
              <a:rPr lang="fr-FR" sz="4800" dirty="0">
                <a:solidFill>
                  <a:schemeClr val="accent1"/>
                </a:solidFill>
              </a:rPr>
              <a:t> : Calcul littéral</a:t>
            </a:r>
          </a:p>
        </p:txBody>
      </p:sp>
    </p:spTree>
    <p:extLst>
      <p:ext uri="{BB962C8B-B14F-4D97-AF65-F5344CB8AC3E}">
        <p14:creationId xmlns:p14="http://schemas.microsoft.com/office/powerpoint/2010/main" val="363332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DE201F-F85C-4854-A56D-51BD5105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/>
              <a:t>1/ Définitions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A49756C-D648-4FB2-B76F-E2236735A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992997"/>
              </p:ext>
            </p:extLst>
          </p:nvPr>
        </p:nvGraphicFramePr>
        <p:xfrm>
          <a:off x="838200" y="3009015"/>
          <a:ext cx="10515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2311061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359004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468389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36267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48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fr-FR" sz="2800" b="1" dirty="0">
                          <a:solidFill>
                            <a:schemeClr val="accent1"/>
                          </a:solidFill>
                        </a:rPr>
                        <a:t>y</a:t>
                      </a: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 + 7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5x</a:t>
                      </a:r>
                      <a:r>
                        <a:rPr lang="fr-FR" sz="28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 + 7 = 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5x</a:t>
                      </a:r>
                      <a:r>
                        <a:rPr lang="fr-FR" sz="28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 + 7 = 12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5x</a:t>
                      </a:r>
                      <a:r>
                        <a:rPr lang="fr-FR" sz="2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 + 7 = 17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95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fr-FR" sz="2800" b="1" dirty="0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fr-FR" sz="2800" b="1" dirty="0">
                          <a:solidFill>
                            <a:schemeClr val="accent1"/>
                          </a:solidFill>
                        </a:rPr>
                        <a:t>0</a:t>
                      </a: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 = 15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fr-FR" sz="2800" b="1" dirty="0">
                          <a:solidFill>
                            <a:schemeClr val="accent1"/>
                          </a:solidFill>
                        </a:rPr>
                        <a:t>1</a:t>
                      </a: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 = 16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 15 + </a:t>
                      </a:r>
                      <a:r>
                        <a:rPr lang="fr-FR" sz="2800" b="1" dirty="0">
                          <a:solidFill>
                            <a:schemeClr val="accent1"/>
                          </a:solidFill>
                        </a:rPr>
                        <a:t>2</a:t>
                      </a:r>
                      <a:r>
                        <a:rPr lang="fr-FR" sz="2800" b="1" dirty="0">
                          <a:solidFill>
                            <a:schemeClr val="tx1"/>
                          </a:solidFill>
                        </a:rPr>
                        <a:t>  = 17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99770"/>
                  </a:ext>
                </a:extLst>
              </a:tr>
            </a:tbl>
          </a:graphicData>
        </a:graphic>
      </p:graphicFrame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1FEF98C-F61B-4EA7-9CD8-A4824C48DD06}"/>
              </a:ext>
            </a:extLst>
          </p:cNvPr>
          <p:cNvSpPr/>
          <p:nvPr/>
        </p:nvSpPr>
        <p:spPr>
          <a:xfrm>
            <a:off x="10448144" y="3567659"/>
            <a:ext cx="644577" cy="99583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Phylactère : pensées 5">
            <a:extLst>
              <a:ext uri="{FF2B5EF4-FFF2-40B4-BE49-F238E27FC236}">
                <a16:creationId xmlns:a16="http://schemas.microsoft.com/office/drawing/2014/main" id="{BF6C1404-E278-4E82-8731-7C2C4D3C1384}"/>
              </a:ext>
            </a:extLst>
          </p:cNvPr>
          <p:cNvSpPr/>
          <p:nvPr/>
        </p:nvSpPr>
        <p:spPr>
          <a:xfrm>
            <a:off x="7375161" y="4766872"/>
            <a:ext cx="4661941" cy="1049312"/>
          </a:xfrm>
          <a:prstGeom prst="cloudCallout">
            <a:avLst>
              <a:gd name="adj1" fmla="val 23794"/>
              <a:gd name="adj2" fmla="val -64642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rgbClr val="FF0000"/>
                </a:solidFill>
              </a:rPr>
              <a:t>Egalité !</a:t>
            </a:r>
          </a:p>
          <a:p>
            <a:pPr algn="ctr"/>
            <a:r>
              <a:rPr lang="fr-FR" sz="2800" dirty="0">
                <a:solidFill>
                  <a:srgbClr val="FF0000"/>
                </a:solidFill>
              </a:rPr>
              <a:t>y = 2 est solution.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F7E1C7C2-DF0D-4E1D-9591-D2F925CBC8B0}"/>
              </a:ext>
            </a:extLst>
          </p:cNvPr>
          <p:cNvSpPr/>
          <p:nvPr/>
        </p:nvSpPr>
        <p:spPr>
          <a:xfrm>
            <a:off x="2765685" y="1585033"/>
            <a:ext cx="6940446" cy="1127463"/>
          </a:xfrm>
          <a:prstGeom prst="cloudCallout">
            <a:avLst>
              <a:gd name="adj1" fmla="val -2259"/>
              <a:gd name="adj2" fmla="val 74466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Sous forme de tableau …</a:t>
            </a:r>
          </a:p>
        </p:txBody>
      </p:sp>
    </p:spTree>
    <p:extLst>
      <p:ext uri="{BB962C8B-B14F-4D97-AF65-F5344CB8AC3E}">
        <p14:creationId xmlns:p14="http://schemas.microsoft.com/office/powerpoint/2010/main" val="35413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4E9E5-4D42-41A1-A0FD-1D5C6989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II/ Notion d’équation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8D747A-B5D9-4D6C-B3E8-4B508B65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600" b="1" i="1" dirty="0"/>
              <a:t>2/ Traduction d’un problème en équation</a:t>
            </a:r>
          </a:p>
          <a:p>
            <a:pPr marL="0" indent="0">
              <a:buNone/>
            </a:pPr>
            <a:endParaRPr lang="fr-FR" sz="2400" b="1" i="1" dirty="0"/>
          </a:p>
          <a:p>
            <a:pPr marL="0" lvl="0" indent="0">
              <a:buNone/>
            </a:pPr>
            <a:r>
              <a:rPr lang="fr-FR" dirty="0"/>
              <a:t>On </a:t>
            </a:r>
            <a:r>
              <a:rPr lang="fr-FR" b="1" dirty="0">
                <a:solidFill>
                  <a:srgbClr val="FF0000"/>
                </a:solidFill>
              </a:rPr>
              <a:t>pose une « inconnue »</a:t>
            </a:r>
            <a:r>
              <a:rPr lang="fr-FR" dirty="0"/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/>
              <a:t>c’est-à-dire qu’on lui donne un nom ( </a:t>
            </a:r>
            <a:r>
              <a:rPr lang="fr-FR" i="1" dirty="0"/>
              <a:t>x ou y souvent</a:t>
            </a:r>
            <a:r>
              <a:rPr lang="fr-FR" dirty="0"/>
              <a:t>) pour la ou les solutions cherchées.</a:t>
            </a:r>
          </a:p>
          <a:p>
            <a:pPr marL="0" indent="0">
              <a:buNone/>
            </a:pPr>
            <a:r>
              <a:rPr lang="fr-FR" dirty="0"/>
              <a:t>On </a:t>
            </a:r>
            <a:r>
              <a:rPr lang="fr-FR" b="1" dirty="0"/>
              <a:t>traduit toutes les informations </a:t>
            </a:r>
            <a:r>
              <a:rPr lang="fr-FR" dirty="0"/>
              <a:t>du texte en fonction de cette inconnue par une </a:t>
            </a:r>
            <a:r>
              <a:rPr lang="fr-FR" b="1" dirty="0">
                <a:solidFill>
                  <a:srgbClr val="FF0000"/>
                </a:solidFill>
              </a:rPr>
              <a:t>équation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Il reste ensuite à </a:t>
            </a:r>
            <a:r>
              <a:rPr lang="fr-FR" b="1" dirty="0">
                <a:solidFill>
                  <a:srgbClr val="FF0000"/>
                </a:solidFill>
              </a:rPr>
              <a:t>tester</a:t>
            </a:r>
            <a:r>
              <a:rPr lang="fr-FR" dirty="0"/>
              <a:t> l’égalité et en </a:t>
            </a:r>
            <a:r>
              <a:rPr lang="fr-FR" b="1" dirty="0"/>
              <a:t>déduire</a:t>
            </a:r>
            <a:r>
              <a:rPr lang="fr-FR" dirty="0"/>
              <a:t> la (ou les) </a:t>
            </a:r>
            <a:r>
              <a:rPr lang="fr-FR" b="1" dirty="0"/>
              <a:t>solution(s)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494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56D58-3D51-4858-9A02-C43B8C68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206"/>
          </a:xfrm>
        </p:spPr>
        <p:txBody>
          <a:bodyPr>
            <a:normAutofit fontScale="90000"/>
          </a:bodyPr>
          <a:lstStyle/>
          <a:p>
            <a:pPr algn="ctr"/>
            <a:br>
              <a:rPr lang="fr-FR" b="1" i="1" dirty="0"/>
            </a:br>
            <a:r>
              <a:rPr lang="fr-FR" b="1" i="1" dirty="0"/>
              <a:t>2/ Traduction d’un problème en équation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11F61F-52E5-4AE4-9C65-A0355D0A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u="sng" dirty="0"/>
              <a:t>Exemple</a:t>
            </a:r>
            <a:r>
              <a:rPr lang="fr-FR" dirty="0"/>
              <a:t> : Dans une boulangerie, Adrien achète 5 pains au chocolat et 2 tartelettes aux fraises à 2,5 € chacune. Il dépense 12,5 € en tout.</a:t>
            </a:r>
          </a:p>
          <a:p>
            <a:pPr marL="0" indent="0">
              <a:buNone/>
            </a:pPr>
            <a:r>
              <a:rPr lang="fr-FR" dirty="0"/>
              <a:t>1/ </a:t>
            </a:r>
            <a:r>
              <a:rPr lang="fr-FR" b="1" dirty="0"/>
              <a:t>Traduire</a:t>
            </a:r>
            <a:r>
              <a:rPr lang="fr-FR" dirty="0"/>
              <a:t> le problème en équation.</a:t>
            </a:r>
          </a:p>
          <a:p>
            <a:pPr marL="0" indent="0">
              <a:buNone/>
            </a:pPr>
            <a:r>
              <a:rPr lang="fr-FR" dirty="0"/>
              <a:t>2/ </a:t>
            </a:r>
            <a:r>
              <a:rPr lang="fr-FR" b="1" dirty="0"/>
              <a:t>Tester</a:t>
            </a:r>
            <a:r>
              <a:rPr lang="fr-FR" dirty="0"/>
              <a:t> l’équation de 0,5 en 0,5.</a:t>
            </a:r>
          </a:p>
          <a:p>
            <a:pPr marL="0" indent="0">
              <a:buNone/>
            </a:pPr>
            <a:r>
              <a:rPr lang="fr-FR" dirty="0"/>
              <a:t>3/ </a:t>
            </a:r>
            <a:r>
              <a:rPr lang="fr-FR" b="1" dirty="0"/>
              <a:t>En déduire </a:t>
            </a:r>
            <a:r>
              <a:rPr lang="fr-FR" dirty="0"/>
              <a:t>le </a:t>
            </a:r>
            <a:r>
              <a:rPr lang="fr-FR" u="sng" dirty="0"/>
              <a:t>prix</a:t>
            </a:r>
            <a:r>
              <a:rPr lang="fr-FR" dirty="0"/>
              <a:t> d’un </a:t>
            </a:r>
            <a:r>
              <a:rPr lang="fr-FR" u="sng" dirty="0"/>
              <a:t>pain au chocolat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11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56D58-3D51-4858-9A02-C43B8C68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206"/>
          </a:xfrm>
        </p:spPr>
        <p:txBody>
          <a:bodyPr>
            <a:normAutofit fontScale="90000"/>
          </a:bodyPr>
          <a:lstStyle/>
          <a:p>
            <a:pPr algn="ctr"/>
            <a:br>
              <a:rPr lang="fr-FR" b="1" i="1" dirty="0"/>
            </a:br>
            <a:r>
              <a:rPr lang="fr-FR" b="1" i="1" dirty="0"/>
              <a:t>2/ Traduction d’un problème en équation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11F61F-52E5-4AE4-9C65-A0355D0AC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085"/>
            <a:ext cx="10515600" cy="47828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u="sng" dirty="0"/>
              <a:t>Solution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1/ On pose y : « Prix d’un pain de chocolat » </a:t>
            </a:r>
            <a:r>
              <a:rPr lang="fr-FR" i="1" dirty="0"/>
              <a:t>(C’est ce que l’on cherche).</a:t>
            </a:r>
          </a:p>
          <a:p>
            <a:pPr marL="0" indent="0">
              <a:buNone/>
            </a:pPr>
            <a:r>
              <a:rPr lang="fr-FR" dirty="0"/>
              <a:t>L’équation est donc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	</a:t>
            </a:r>
            <a:r>
              <a:rPr lang="fr-FR" b="1" dirty="0">
                <a:solidFill>
                  <a:srgbClr val="FF0000"/>
                </a:solidFill>
              </a:rPr>
              <a:t>5  x   y   </a:t>
            </a:r>
            <a:r>
              <a:rPr lang="fr-FR" dirty="0"/>
              <a:t>+   </a:t>
            </a:r>
            <a:r>
              <a:rPr lang="fr-FR" b="1" dirty="0">
                <a:solidFill>
                  <a:schemeClr val="accent1"/>
                </a:solidFill>
              </a:rPr>
              <a:t>2   x   2,5       </a:t>
            </a:r>
            <a:r>
              <a:rPr lang="fr-FR" dirty="0"/>
              <a:t>=       </a:t>
            </a:r>
            <a:r>
              <a:rPr lang="fr-FR" b="1" dirty="0"/>
              <a:t>12,5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L’équation devient alors : </a:t>
            </a:r>
            <a:r>
              <a:rPr lang="fr-FR" b="1" dirty="0"/>
              <a:t>5y + 5 = 12,5</a:t>
            </a:r>
          </a:p>
        </p:txBody>
      </p:sp>
      <p:sp>
        <p:nvSpPr>
          <p:cNvPr id="4" name="Phylactère : pensées 3">
            <a:extLst>
              <a:ext uri="{FF2B5EF4-FFF2-40B4-BE49-F238E27FC236}">
                <a16:creationId xmlns:a16="http://schemas.microsoft.com/office/drawing/2014/main" id="{D5CCF055-5FD6-4F36-AC79-4F1F8DE0A791}"/>
              </a:ext>
            </a:extLst>
          </p:cNvPr>
          <p:cNvSpPr/>
          <p:nvPr/>
        </p:nvSpPr>
        <p:spPr>
          <a:xfrm>
            <a:off x="958120" y="2608288"/>
            <a:ext cx="4018613" cy="974361"/>
          </a:xfrm>
          <a:prstGeom prst="cloudCallout">
            <a:avLst>
              <a:gd name="adj1" fmla="val 5919"/>
              <a:gd name="adj2" fmla="val 70608"/>
            </a:avLst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Prix de 5 pains</a:t>
            </a:r>
          </a:p>
          <a:p>
            <a:pPr algn="ctr"/>
            <a:r>
              <a:rPr lang="fr-FR" sz="2800" b="1" dirty="0">
                <a:solidFill>
                  <a:srgbClr val="FF0000"/>
                </a:solidFill>
              </a:rPr>
              <a:t>au chocolat</a:t>
            </a:r>
          </a:p>
        </p:txBody>
      </p:sp>
      <p:sp>
        <p:nvSpPr>
          <p:cNvPr id="6" name="Phylactère : pensées 5">
            <a:extLst>
              <a:ext uri="{FF2B5EF4-FFF2-40B4-BE49-F238E27FC236}">
                <a16:creationId xmlns:a16="http://schemas.microsoft.com/office/drawing/2014/main" id="{BE3DF498-FD37-429E-B917-01B831CA1217}"/>
              </a:ext>
            </a:extLst>
          </p:cNvPr>
          <p:cNvSpPr/>
          <p:nvPr/>
        </p:nvSpPr>
        <p:spPr>
          <a:xfrm>
            <a:off x="2967426" y="4392625"/>
            <a:ext cx="4018613" cy="974361"/>
          </a:xfrm>
          <a:prstGeom prst="cloudCallout">
            <a:avLst>
              <a:gd name="adj1" fmla="val -3406"/>
              <a:gd name="adj2" fmla="val -77084"/>
            </a:avLst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accent1"/>
                </a:solidFill>
              </a:rPr>
              <a:t>Prix des deux</a:t>
            </a:r>
          </a:p>
          <a:p>
            <a:pPr algn="ctr"/>
            <a:r>
              <a:rPr lang="fr-FR" sz="2800" b="1" dirty="0">
                <a:solidFill>
                  <a:schemeClr val="accent1"/>
                </a:solidFill>
              </a:rPr>
              <a:t>tartelettes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655DFD83-4A73-44D5-8F7E-155747C5028F}"/>
              </a:ext>
            </a:extLst>
          </p:cNvPr>
          <p:cNvSpPr/>
          <p:nvPr/>
        </p:nvSpPr>
        <p:spPr>
          <a:xfrm>
            <a:off x="6026046" y="2518600"/>
            <a:ext cx="2608288" cy="974361"/>
          </a:xfrm>
          <a:prstGeom prst="cloudCallout">
            <a:avLst>
              <a:gd name="adj1" fmla="val -795"/>
              <a:gd name="adj2" fmla="val 84454"/>
            </a:avLst>
          </a:prstGeom>
          <a:solidFill>
            <a:schemeClr val="bg2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</a:rPr>
              <a:t>Prix total</a:t>
            </a:r>
          </a:p>
        </p:txBody>
      </p:sp>
    </p:spTree>
    <p:extLst>
      <p:ext uri="{BB962C8B-B14F-4D97-AF65-F5344CB8AC3E}">
        <p14:creationId xmlns:p14="http://schemas.microsoft.com/office/powerpoint/2010/main" val="363324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8B505-7DCE-4CB6-9108-B390DB58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297904" cy="921895"/>
          </a:xfrm>
        </p:spPr>
        <p:txBody>
          <a:bodyPr>
            <a:normAutofit/>
          </a:bodyPr>
          <a:lstStyle/>
          <a:p>
            <a:pPr algn="ctr"/>
            <a:r>
              <a:rPr lang="fr-FR" sz="4400" b="1" i="1" dirty="0"/>
              <a:t>2/ Traduction d’un problème en équation</a:t>
            </a:r>
            <a:endParaRPr lang="fr-FR" sz="4400" dirty="0"/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49DC3007-7A28-4886-882A-532A736D0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2728286"/>
              </p:ext>
            </p:extLst>
          </p:nvPr>
        </p:nvGraphicFramePr>
        <p:xfrm>
          <a:off x="6370821" y="2533338"/>
          <a:ext cx="5201587" cy="2623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447">
                  <a:extLst>
                    <a:ext uri="{9D8B030D-6E8A-4147-A177-3AD203B41FA5}">
                      <a16:colId xmlns:a16="http://schemas.microsoft.com/office/drawing/2014/main" val="4162977561"/>
                    </a:ext>
                  </a:extLst>
                </a:gridCol>
                <a:gridCol w="861285">
                  <a:extLst>
                    <a:ext uri="{9D8B030D-6E8A-4147-A177-3AD203B41FA5}">
                      <a16:colId xmlns:a16="http://schemas.microsoft.com/office/drawing/2014/main" val="2963600711"/>
                    </a:ext>
                  </a:extLst>
                </a:gridCol>
                <a:gridCol w="861285">
                  <a:extLst>
                    <a:ext uri="{9D8B030D-6E8A-4147-A177-3AD203B41FA5}">
                      <a16:colId xmlns:a16="http://schemas.microsoft.com/office/drawing/2014/main" val="2942954569"/>
                    </a:ext>
                  </a:extLst>
                </a:gridCol>
                <a:gridCol w="861285">
                  <a:extLst>
                    <a:ext uri="{9D8B030D-6E8A-4147-A177-3AD203B41FA5}">
                      <a16:colId xmlns:a16="http://schemas.microsoft.com/office/drawing/2014/main" val="2884754130"/>
                    </a:ext>
                  </a:extLst>
                </a:gridCol>
                <a:gridCol w="861285">
                  <a:extLst>
                    <a:ext uri="{9D8B030D-6E8A-4147-A177-3AD203B41FA5}">
                      <a16:colId xmlns:a16="http://schemas.microsoft.com/office/drawing/2014/main" val="871637713"/>
                    </a:ext>
                  </a:extLst>
                </a:gridCol>
              </a:tblGrid>
              <a:tr h="839449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1"/>
                          </a:solidFill>
                        </a:rPr>
                        <a:t>Valeurs</a:t>
                      </a:r>
                    </a:p>
                    <a:p>
                      <a:pPr algn="ctr"/>
                      <a:r>
                        <a:rPr lang="fr-FR" sz="2800" dirty="0">
                          <a:solidFill>
                            <a:schemeClr val="accent1"/>
                          </a:solidFill>
                        </a:rPr>
                        <a:t>de 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1"/>
                          </a:solidFill>
                        </a:rPr>
                        <a:t>0,5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1"/>
                          </a:solidFill>
                        </a:rPr>
                        <a:t>1,5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0523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accent1"/>
                          </a:solidFill>
                        </a:rPr>
                        <a:t>5y + 5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1"/>
                          </a:solidFill>
                        </a:rPr>
                        <a:t>7,5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1"/>
                          </a:solidFill>
                        </a:rPr>
                        <a:t>12,5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014104"/>
                  </a:ext>
                </a:extLst>
              </a:tr>
              <a:tr h="839449">
                <a:tc>
                  <a:txBody>
                    <a:bodyPr/>
                    <a:lstStyle/>
                    <a:p>
                      <a:pPr algn="ctr"/>
                      <a:r>
                        <a:rPr lang="fr-FR" sz="2800" b="1" dirty="0">
                          <a:solidFill>
                            <a:schemeClr val="accent1"/>
                          </a:solidFill>
                        </a:rPr>
                        <a:t>12,5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1"/>
                          </a:solidFill>
                        </a:rPr>
                        <a:t>12,5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1"/>
                          </a:solidFill>
                        </a:rPr>
                        <a:t>12,5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1"/>
                          </a:solidFill>
                        </a:rPr>
                        <a:t>12,5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solidFill>
                            <a:schemeClr val="accent1"/>
                          </a:solidFill>
                        </a:rPr>
                        <a:t>12,5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144075"/>
                  </a:ext>
                </a:extLst>
              </a:tr>
            </a:tbl>
          </a:graphicData>
        </a:graphic>
      </p:graphicFrame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8174312-D433-4CF2-B2F3-3B3DD3849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4616" y="2057400"/>
            <a:ext cx="5786205" cy="3811588"/>
          </a:xfrm>
        </p:spPr>
        <p:txBody>
          <a:bodyPr>
            <a:normAutofit/>
          </a:bodyPr>
          <a:lstStyle/>
          <a:p>
            <a:r>
              <a:rPr lang="fr-FR" sz="2800" dirty="0"/>
              <a:t>2/ On </a:t>
            </a:r>
            <a:r>
              <a:rPr lang="fr-FR" sz="2800" b="1" dirty="0"/>
              <a:t>teste</a:t>
            </a:r>
            <a:r>
              <a:rPr lang="fr-FR" sz="2800" dirty="0"/>
              <a:t> les valeurs de y suivantes :</a:t>
            </a:r>
          </a:p>
          <a:p>
            <a:r>
              <a:rPr lang="fr-FR" sz="2800" dirty="0"/>
              <a:t>0,5 puis 1 puis 1,5 puis 2.</a:t>
            </a:r>
          </a:p>
          <a:p>
            <a:r>
              <a:rPr lang="fr-FR" sz="2800" b="1" i="1" u="sng" dirty="0"/>
              <a:t>Pour y = 1,5 </a:t>
            </a:r>
            <a:r>
              <a:rPr lang="fr-FR" sz="2800" dirty="0"/>
              <a:t>on a </a:t>
            </a:r>
            <a:r>
              <a:rPr lang="fr-FR" sz="2800" b="1" dirty="0">
                <a:solidFill>
                  <a:schemeClr val="accent1"/>
                </a:solidFill>
              </a:rPr>
              <a:t>5y + 5 = 12,5</a:t>
            </a:r>
          </a:p>
          <a:p>
            <a:endParaRPr lang="fr-FR" sz="2800" dirty="0"/>
          </a:p>
          <a:p>
            <a:r>
              <a:rPr lang="fr-FR" sz="2800" dirty="0"/>
              <a:t>3/ Le prix d’un pain au chocolat est de </a:t>
            </a:r>
            <a:r>
              <a:rPr lang="fr-FR" sz="2800" b="1" dirty="0"/>
              <a:t>1,5 €</a:t>
            </a:r>
            <a:r>
              <a:rPr lang="fr-FR" sz="2800" dirty="0"/>
              <a:t>.</a:t>
            </a:r>
            <a:endParaRPr lang="fr-FR" sz="2800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87397D5-80E8-4447-866F-00B52EE3B5D2}"/>
              </a:ext>
            </a:extLst>
          </p:cNvPr>
          <p:cNvSpPr/>
          <p:nvPr/>
        </p:nvSpPr>
        <p:spPr>
          <a:xfrm>
            <a:off x="9818557" y="2533338"/>
            <a:ext cx="929391" cy="262377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44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D0D46-02BF-4950-9A3E-F54EFE4A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3754"/>
          </a:xfrm>
        </p:spPr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Réécriture en littéral et simplification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A2BCB-0CFF-4518-93DA-3707FBD6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i="1" dirty="0"/>
              <a:t>1/ Définitions et notations</a:t>
            </a:r>
          </a:p>
          <a:p>
            <a:pPr marL="0" indent="0">
              <a:buNone/>
            </a:pPr>
            <a:endParaRPr lang="fr-FR" sz="2400" b="1" i="1" dirty="0"/>
          </a:p>
          <a:p>
            <a:pPr marL="0" lvl="0" indent="0">
              <a:buNone/>
            </a:pPr>
            <a:r>
              <a:rPr lang="fr-FR" dirty="0"/>
              <a:t>Les expressions mathématiques dans lesquelles figurent des </a:t>
            </a:r>
            <a:r>
              <a:rPr lang="fr-FR" b="1" dirty="0"/>
              <a:t>lettres</a:t>
            </a:r>
            <a:r>
              <a:rPr lang="fr-FR" dirty="0"/>
              <a:t> s’appellent des </a:t>
            </a:r>
            <a:r>
              <a:rPr lang="fr-FR" b="1" dirty="0">
                <a:solidFill>
                  <a:srgbClr val="FF0000"/>
                </a:solidFill>
              </a:rPr>
              <a:t>expressions littérales</a:t>
            </a:r>
            <a:r>
              <a:rPr lang="fr-FR" dirty="0"/>
              <a:t>. Ainsi, on peut être amené à </a:t>
            </a:r>
            <a:r>
              <a:rPr lang="fr-FR" b="1" dirty="0"/>
              <a:t>utiliser des lettres </a:t>
            </a:r>
            <a:r>
              <a:rPr lang="fr-FR" dirty="0"/>
              <a:t>à la place des nombres.</a:t>
            </a:r>
          </a:p>
          <a:p>
            <a:pPr marL="0" indent="0">
              <a:buNone/>
            </a:pPr>
            <a:r>
              <a:rPr lang="fr-FR" dirty="0"/>
              <a:t>Parfois ces lettres représentent </a:t>
            </a:r>
            <a:r>
              <a:rPr lang="fr-FR" b="1" dirty="0"/>
              <a:t>une </a:t>
            </a:r>
            <a:r>
              <a:rPr lang="fr-FR" b="1" dirty="0">
                <a:solidFill>
                  <a:srgbClr val="FF0000"/>
                </a:solidFill>
              </a:rPr>
              <a:t>variable</a:t>
            </a:r>
            <a:r>
              <a:rPr lang="fr-FR" b="1" dirty="0"/>
              <a:t> (ou </a:t>
            </a:r>
            <a:r>
              <a:rPr lang="fr-FR" b="1" dirty="0">
                <a:solidFill>
                  <a:srgbClr val="FF0000"/>
                </a:solidFill>
              </a:rPr>
              <a:t>inconnue</a:t>
            </a:r>
            <a:r>
              <a:rPr lang="fr-FR" b="1" dirty="0"/>
              <a:t>)</a:t>
            </a:r>
            <a:r>
              <a:rPr lang="fr-FR" dirty="0"/>
              <a:t>, c’est-à-dire un </a:t>
            </a:r>
            <a:r>
              <a:rPr lang="fr-FR" b="1" dirty="0"/>
              <a:t>nombre qui peut prendre différentes valeurs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Exemple</a:t>
            </a:r>
            <a:r>
              <a:rPr lang="fr-FR" b="1" dirty="0"/>
              <a:t> </a:t>
            </a:r>
            <a:r>
              <a:rPr lang="fr-FR" dirty="0"/>
              <a:t>: 3 x y + 6 est une expression littérale d’inconnue y.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6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9C904-4CB1-415F-9688-AE0912C0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/>
              <a:t>1/ Définitions et notations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9CCA0-FA16-4D87-9D02-60935A59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La plupart du temps, on utilise les lettres « x » et « y ».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Notations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 Dans le but de simplifier les écritures, on </a:t>
            </a:r>
            <a:r>
              <a:rPr lang="fr-FR" b="1" dirty="0">
                <a:solidFill>
                  <a:srgbClr val="FF0000"/>
                </a:solidFill>
              </a:rPr>
              <a:t>omet le signe « x » entre un nombre et une inconnue</a:t>
            </a:r>
            <a:r>
              <a:rPr lang="fr-FR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 </a:t>
            </a:r>
            <a:r>
              <a:rPr lang="fr-FR" dirty="0"/>
              <a:t>On note y x y = </a:t>
            </a:r>
            <a:r>
              <a:rPr lang="fr-FR" b="1" dirty="0">
                <a:solidFill>
                  <a:srgbClr val="FF0000"/>
                </a:solidFill>
              </a:rPr>
              <a:t>y²</a:t>
            </a:r>
            <a:r>
              <a:rPr lang="fr-FR" dirty="0"/>
              <a:t> et y x y x y = </a:t>
            </a:r>
            <a:r>
              <a:rPr lang="fr-FR" b="1" dirty="0">
                <a:solidFill>
                  <a:srgbClr val="FF0000"/>
                </a:solidFill>
              </a:rPr>
              <a:t>y</a:t>
            </a:r>
            <a:r>
              <a:rPr lang="fr-FR" b="1" baseline="30000" dirty="0">
                <a:solidFill>
                  <a:srgbClr val="FF0000"/>
                </a:solidFill>
              </a:rPr>
              <a:t>3</a:t>
            </a:r>
            <a:r>
              <a:rPr lang="fr-FR" dirty="0"/>
              <a:t>.</a:t>
            </a:r>
          </a:p>
        </p:txBody>
      </p:sp>
      <p:sp>
        <p:nvSpPr>
          <p:cNvPr id="4" name="Phylactère : pensées 3">
            <a:extLst>
              <a:ext uri="{FF2B5EF4-FFF2-40B4-BE49-F238E27FC236}">
                <a16:creationId xmlns:a16="http://schemas.microsoft.com/office/drawing/2014/main" id="{EFBB2DEF-E152-4F1B-B510-FDC374BFE496}"/>
              </a:ext>
            </a:extLst>
          </p:cNvPr>
          <p:cNvSpPr/>
          <p:nvPr/>
        </p:nvSpPr>
        <p:spPr>
          <a:xfrm>
            <a:off x="1603948" y="4931764"/>
            <a:ext cx="3043003" cy="959370"/>
          </a:xfrm>
          <a:prstGeom prst="cloudCallout">
            <a:avLst>
              <a:gd name="adj1" fmla="val 12871"/>
              <a:gd name="adj2" fmla="val -7968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</a:rPr>
              <a:t>On me lit :</a:t>
            </a:r>
          </a:p>
          <a:p>
            <a:pPr algn="ctr"/>
            <a:r>
              <a:rPr lang="fr-FR" sz="2400" b="1" dirty="0">
                <a:solidFill>
                  <a:schemeClr val="accent1"/>
                </a:solidFill>
              </a:rPr>
              <a:t>« y au carré »</a:t>
            </a:r>
          </a:p>
        </p:txBody>
      </p:sp>
      <p:sp>
        <p:nvSpPr>
          <p:cNvPr id="5" name="Phylactère : pensées 4">
            <a:extLst>
              <a:ext uri="{FF2B5EF4-FFF2-40B4-BE49-F238E27FC236}">
                <a16:creationId xmlns:a16="http://schemas.microsoft.com/office/drawing/2014/main" id="{BBF829D3-6F25-4683-81B2-B30D2A544A82}"/>
              </a:ext>
            </a:extLst>
          </p:cNvPr>
          <p:cNvSpPr/>
          <p:nvPr/>
        </p:nvSpPr>
        <p:spPr>
          <a:xfrm>
            <a:off x="5279037" y="4931764"/>
            <a:ext cx="3043003" cy="959370"/>
          </a:xfrm>
          <a:prstGeom prst="cloudCallout">
            <a:avLst>
              <a:gd name="adj1" fmla="val -29494"/>
              <a:gd name="adj2" fmla="val -7656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accent1"/>
                </a:solidFill>
              </a:rPr>
              <a:t>On me lit :</a:t>
            </a:r>
          </a:p>
          <a:p>
            <a:pPr algn="ctr"/>
            <a:r>
              <a:rPr lang="fr-FR" sz="2400" b="1" dirty="0">
                <a:solidFill>
                  <a:schemeClr val="accent1"/>
                </a:solidFill>
              </a:rPr>
              <a:t>« y au cube »</a:t>
            </a:r>
          </a:p>
        </p:txBody>
      </p:sp>
    </p:spTree>
    <p:extLst>
      <p:ext uri="{BB962C8B-B14F-4D97-AF65-F5344CB8AC3E}">
        <p14:creationId xmlns:p14="http://schemas.microsoft.com/office/powerpoint/2010/main" val="354429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9C904-4CB1-415F-9688-AE0912C0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/>
              <a:t>1/ Définitions et notations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39CCA0-FA16-4D87-9D02-60935A59D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16"/>
            <a:ext cx="10515600" cy="5358984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/>
              <a:t>Exemple 1</a:t>
            </a:r>
            <a:r>
              <a:rPr lang="fr-FR" b="1" dirty="0"/>
              <a:t> : Simplifier</a:t>
            </a:r>
            <a:r>
              <a:rPr lang="fr-FR" dirty="0"/>
              <a:t> l’expression 3 x y + 5 – 2 x y + 3 x y x y</a:t>
            </a:r>
          </a:p>
          <a:p>
            <a:pPr marL="0" indent="0" algn="ctr">
              <a:buNone/>
            </a:pPr>
            <a:r>
              <a:rPr lang="fr-FR" dirty="0">
                <a:solidFill>
                  <a:srgbClr val="FF0000"/>
                </a:solidFill>
              </a:rPr>
              <a:t>3 x y </a:t>
            </a:r>
            <a:r>
              <a:rPr lang="fr-FR" dirty="0"/>
              <a:t>+ 5 – </a:t>
            </a:r>
            <a:r>
              <a:rPr lang="fr-FR" dirty="0">
                <a:solidFill>
                  <a:srgbClr val="FF0000"/>
                </a:solidFill>
              </a:rPr>
              <a:t>2 x y </a:t>
            </a:r>
            <a:r>
              <a:rPr lang="fr-FR" dirty="0"/>
              <a:t>+ 3 x </a:t>
            </a:r>
            <a:r>
              <a:rPr lang="fr-FR" dirty="0">
                <a:solidFill>
                  <a:srgbClr val="FF0000"/>
                </a:solidFill>
              </a:rPr>
              <a:t>y x y</a:t>
            </a:r>
          </a:p>
          <a:p>
            <a:pPr marL="0" indent="0">
              <a:buNone/>
            </a:pPr>
            <a:r>
              <a:rPr lang="fr-FR" dirty="0"/>
              <a:t>				3y + 5 – 2y + </a:t>
            </a:r>
            <a:r>
              <a:rPr lang="fr-FR" dirty="0">
                <a:solidFill>
                  <a:srgbClr val="FF0000"/>
                </a:solidFill>
              </a:rPr>
              <a:t>3 x y²</a:t>
            </a:r>
          </a:p>
          <a:p>
            <a:pPr marL="0" indent="0">
              <a:buNone/>
            </a:pPr>
            <a:r>
              <a:rPr lang="fr-FR" dirty="0"/>
              <a:t>				3y + 5 – 2y + 3y²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Exemple 2</a:t>
            </a:r>
            <a:r>
              <a:rPr lang="fr-FR" dirty="0"/>
              <a:t> : On considère l’expression 3y + 5 + y²</a:t>
            </a:r>
          </a:p>
          <a:p>
            <a:pPr marL="0" indent="0">
              <a:buNone/>
            </a:pPr>
            <a:r>
              <a:rPr lang="fr-FR" dirty="0"/>
              <a:t>Combien vaut-elle si y = 2 ? </a:t>
            </a:r>
          </a:p>
          <a:p>
            <a:pPr marL="0" indent="0">
              <a:buNone/>
            </a:pPr>
            <a:r>
              <a:rPr lang="fr-FR" b="1" i="1" u="sng" dirty="0"/>
              <a:t>Pour y = 2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3y + 5 + y² = 3 x </a:t>
            </a:r>
            <a:r>
              <a:rPr lang="fr-FR" dirty="0">
                <a:solidFill>
                  <a:srgbClr val="FF0000"/>
                </a:solidFill>
              </a:rPr>
              <a:t>y</a:t>
            </a:r>
            <a:r>
              <a:rPr lang="fr-FR" dirty="0"/>
              <a:t> + 5 + </a:t>
            </a:r>
            <a:r>
              <a:rPr lang="fr-FR" dirty="0">
                <a:solidFill>
                  <a:srgbClr val="FF0000"/>
                </a:solidFill>
              </a:rPr>
              <a:t>y</a:t>
            </a:r>
            <a:r>
              <a:rPr lang="fr-FR" dirty="0"/>
              <a:t> x </a:t>
            </a:r>
            <a:r>
              <a:rPr lang="fr-FR" dirty="0">
                <a:solidFill>
                  <a:srgbClr val="FF0000"/>
                </a:solidFill>
              </a:rPr>
              <a:t>y</a:t>
            </a:r>
            <a:r>
              <a:rPr lang="fr-FR" dirty="0"/>
              <a:t> = 3 x </a:t>
            </a:r>
            <a:r>
              <a:rPr lang="fr-FR" dirty="0">
                <a:solidFill>
                  <a:srgbClr val="FF0000"/>
                </a:solidFill>
              </a:rPr>
              <a:t>2 </a:t>
            </a:r>
            <a:r>
              <a:rPr lang="fr-FR" dirty="0"/>
              <a:t>+ 5 + </a:t>
            </a:r>
            <a:r>
              <a:rPr lang="fr-FR" dirty="0">
                <a:solidFill>
                  <a:srgbClr val="FF0000"/>
                </a:solidFill>
              </a:rPr>
              <a:t>2</a:t>
            </a:r>
            <a:r>
              <a:rPr lang="fr-FR" dirty="0"/>
              <a:t> x </a:t>
            </a:r>
            <a:r>
              <a:rPr lang="fr-FR" dirty="0">
                <a:solidFill>
                  <a:srgbClr val="FF0000"/>
                </a:solidFill>
              </a:rPr>
              <a:t>2 </a:t>
            </a:r>
            <a:r>
              <a:rPr lang="fr-FR" dirty="0"/>
              <a:t>= 6 + 5 + 4 = 15</a:t>
            </a:r>
            <a:endParaRPr lang="fr-FR" b="1" i="1" u="sng" dirty="0"/>
          </a:p>
        </p:txBody>
      </p:sp>
      <p:sp>
        <p:nvSpPr>
          <p:cNvPr id="6" name="Flèche : double flèche horizontale 5">
            <a:extLst>
              <a:ext uri="{FF2B5EF4-FFF2-40B4-BE49-F238E27FC236}">
                <a16:creationId xmlns:a16="http://schemas.microsoft.com/office/drawing/2014/main" id="{6ED945F3-80ED-4239-9328-F8E8152EF559}"/>
              </a:ext>
            </a:extLst>
          </p:cNvPr>
          <p:cNvSpPr/>
          <p:nvPr/>
        </p:nvSpPr>
        <p:spPr>
          <a:xfrm>
            <a:off x="4103558" y="2339377"/>
            <a:ext cx="914400" cy="1948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Flèche : double flèche horizontale 6">
            <a:extLst>
              <a:ext uri="{FF2B5EF4-FFF2-40B4-BE49-F238E27FC236}">
                <a16:creationId xmlns:a16="http://schemas.microsoft.com/office/drawing/2014/main" id="{5A222425-FA8A-42F0-B99A-1B712AD9E011}"/>
              </a:ext>
            </a:extLst>
          </p:cNvPr>
          <p:cNvSpPr/>
          <p:nvPr/>
        </p:nvSpPr>
        <p:spPr>
          <a:xfrm>
            <a:off x="7112833" y="2332793"/>
            <a:ext cx="914400" cy="1948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lèche : double flèche horizontale 7">
            <a:extLst>
              <a:ext uri="{FF2B5EF4-FFF2-40B4-BE49-F238E27FC236}">
                <a16:creationId xmlns:a16="http://schemas.microsoft.com/office/drawing/2014/main" id="{95734312-7AB4-44F9-B2F5-8DC70664DA43}"/>
              </a:ext>
            </a:extLst>
          </p:cNvPr>
          <p:cNvSpPr/>
          <p:nvPr/>
        </p:nvSpPr>
        <p:spPr>
          <a:xfrm>
            <a:off x="5713127" y="2339377"/>
            <a:ext cx="914400" cy="1948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Flèche : double flèche horizontale 8">
            <a:extLst>
              <a:ext uri="{FF2B5EF4-FFF2-40B4-BE49-F238E27FC236}">
                <a16:creationId xmlns:a16="http://schemas.microsoft.com/office/drawing/2014/main" id="{A1E02FE1-A212-46CB-9421-493F8F44EB1F}"/>
              </a:ext>
            </a:extLst>
          </p:cNvPr>
          <p:cNvSpPr/>
          <p:nvPr/>
        </p:nvSpPr>
        <p:spPr>
          <a:xfrm>
            <a:off x="6333345" y="2883161"/>
            <a:ext cx="914400" cy="1948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225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D0D46-02BF-4950-9A3E-F54EFE4A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Réécriture en littéral et simplification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A2BCB-0CFF-4518-93DA-3707FBD6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28" y="1825625"/>
            <a:ext cx="10634272" cy="4350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i="1" dirty="0"/>
              <a:t>2/ Calcul littéral</a:t>
            </a:r>
          </a:p>
          <a:p>
            <a:pPr marL="0" indent="0">
              <a:buNone/>
            </a:pPr>
            <a:endParaRPr lang="fr-FR" sz="2400" b="1" i="1" dirty="0"/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Réduire</a:t>
            </a:r>
            <a:r>
              <a:rPr lang="fr-FR" dirty="0"/>
              <a:t> une expression, c’est l’écrire de la façon la plus concise possible.</a:t>
            </a:r>
            <a:endParaRPr lang="fr-F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Ordonner</a:t>
            </a:r>
            <a:r>
              <a:rPr lang="fr-FR" dirty="0"/>
              <a:t> une expression, c’est l’écrire dans l’ordre des exposants.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b="1" u="sng" dirty="0"/>
              <a:t>Exemples</a:t>
            </a:r>
            <a:r>
              <a:rPr lang="fr-FR" b="1" dirty="0"/>
              <a:t> :</a:t>
            </a:r>
            <a:endParaRPr lang="fr-FR" b="1" u="sng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3x + 6 + 2x² est une expression réduite mais pas ordonnée.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x</a:t>
            </a:r>
            <a:r>
              <a:rPr lang="fr-FR" baseline="30000" dirty="0"/>
              <a:t>3</a:t>
            </a:r>
            <a:r>
              <a:rPr lang="fr-FR" dirty="0"/>
              <a:t> – 3x² + 6x – 5 est une expression réduite et ordonnée.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6 – 2x + 7x n’est pas une expression réduite.</a:t>
            </a:r>
          </a:p>
          <a:p>
            <a:pPr marL="0" indent="0">
              <a:buNone/>
            </a:pP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78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C377A-CBBD-4B08-8C5B-6C262D17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/>
              <a:t>2/ Calcul littéral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437E2D-7D01-4BCC-B814-F5ABE516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u="sng" dirty="0"/>
              <a:t>Exemple</a:t>
            </a:r>
            <a:r>
              <a:rPr lang="fr-FR" b="1" dirty="0"/>
              <a:t> : </a:t>
            </a:r>
          </a:p>
          <a:p>
            <a:pPr marL="0" indent="0">
              <a:buNone/>
            </a:pPr>
            <a:r>
              <a:rPr lang="fr-FR" b="1" dirty="0"/>
              <a:t>Réduire</a:t>
            </a:r>
            <a:r>
              <a:rPr lang="fr-FR" dirty="0"/>
              <a:t> et </a:t>
            </a:r>
            <a:r>
              <a:rPr lang="fr-FR" b="1" dirty="0"/>
              <a:t>ordonner</a:t>
            </a:r>
            <a:r>
              <a:rPr lang="fr-FR" dirty="0"/>
              <a:t> l’expression suivante :</a:t>
            </a:r>
          </a:p>
          <a:p>
            <a:pPr marL="0" indent="0">
              <a:buNone/>
            </a:pPr>
            <a:r>
              <a:rPr lang="fr-FR" dirty="0"/>
              <a:t>4y x y² + 3y + 9 + 5y² - 2y x y + 6y - 7</a:t>
            </a:r>
          </a:p>
        </p:txBody>
      </p:sp>
    </p:spTree>
    <p:extLst>
      <p:ext uri="{BB962C8B-B14F-4D97-AF65-F5344CB8AC3E}">
        <p14:creationId xmlns:p14="http://schemas.microsoft.com/office/powerpoint/2010/main" val="240392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C377A-CBBD-4B08-8C5B-6C262D17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/>
              <a:t>2/ Calcul littéral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437E2D-7D01-4BCC-B814-F5ABE516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b="1" u="sng" dirty="0"/>
              <a:t>Solution</a:t>
            </a:r>
            <a:r>
              <a:rPr lang="fr-FR" b="1" dirty="0"/>
              <a:t> 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		4</a:t>
            </a:r>
            <a:r>
              <a:rPr lang="fr-FR" dirty="0">
                <a:solidFill>
                  <a:srgbClr val="FF0000"/>
                </a:solidFill>
              </a:rPr>
              <a:t>y x y² </a:t>
            </a:r>
            <a:r>
              <a:rPr lang="fr-FR" dirty="0"/>
              <a:t>+ 3y + 9 + 5y² - 2</a:t>
            </a:r>
            <a:r>
              <a:rPr lang="fr-FR" dirty="0">
                <a:solidFill>
                  <a:srgbClr val="FF0000"/>
                </a:solidFill>
              </a:rPr>
              <a:t>y x y </a:t>
            </a:r>
            <a:r>
              <a:rPr lang="fr-FR" dirty="0"/>
              <a:t>+ 6y - 7</a:t>
            </a:r>
          </a:p>
          <a:p>
            <a:pPr marL="0" indent="0">
              <a:buNone/>
            </a:pPr>
            <a:r>
              <a:rPr lang="fr-FR" dirty="0"/>
              <a:t>			   4</a:t>
            </a:r>
            <a:r>
              <a:rPr lang="fr-FR" b="1" dirty="0"/>
              <a:t>y</a:t>
            </a:r>
            <a:r>
              <a:rPr lang="fr-FR" b="1" baseline="30000" dirty="0"/>
              <a:t>3</a:t>
            </a:r>
            <a:r>
              <a:rPr lang="fr-FR" dirty="0"/>
              <a:t>   + 3y + 9 </a:t>
            </a:r>
            <a:r>
              <a:rPr lang="fr-FR" dirty="0">
                <a:solidFill>
                  <a:srgbClr val="FF0000"/>
                </a:solidFill>
              </a:rPr>
              <a:t>+ 5y²  -</a:t>
            </a:r>
            <a:r>
              <a:rPr lang="fr-FR" dirty="0"/>
              <a:t>    </a:t>
            </a:r>
            <a:r>
              <a:rPr lang="fr-FR" dirty="0">
                <a:solidFill>
                  <a:srgbClr val="FF0000"/>
                </a:solidFill>
              </a:rPr>
              <a:t>2</a:t>
            </a:r>
            <a:r>
              <a:rPr lang="fr-FR" b="1" dirty="0">
                <a:solidFill>
                  <a:srgbClr val="FF0000"/>
                </a:solidFill>
              </a:rPr>
              <a:t>y²</a:t>
            </a:r>
            <a:r>
              <a:rPr lang="fr-FR" dirty="0"/>
              <a:t>  + 6y – 7</a:t>
            </a:r>
            <a:endParaRPr lang="fr-FR" b="1" u="sng" dirty="0"/>
          </a:p>
          <a:p>
            <a:pPr marL="0" indent="0">
              <a:buNone/>
            </a:pPr>
            <a:r>
              <a:rPr lang="fr-FR" dirty="0"/>
              <a:t>			 4y</a:t>
            </a:r>
            <a:r>
              <a:rPr lang="fr-FR" baseline="30000" dirty="0"/>
              <a:t>3</a:t>
            </a:r>
            <a:r>
              <a:rPr lang="fr-FR" dirty="0"/>
              <a:t> + </a:t>
            </a:r>
            <a:r>
              <a:rPr lang="fr-FR" b="1" dirty="0"/>
              <a:t>3y²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+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3y</a:t>
            </a:r>
            <a:r>
              <a:rPr lang="fr-FR" dirty="0"/>
              <a:t> + 9 </a:t>
            </a:r>
            <a:r>
              <a:rPr lang="fr-FR" dirty="0">
                <a:solidFill>
                  <a:srgbClr val="FF0000"/>
                </a:solidFill>
              </a:rPr>
              <a:t>+ 6y</a:t>
            </a:r>
            <a:r>
              <a:rPr lang="fr-FR" dirty="0"/>
              <a:t> – 7</a:t>
            </a:r>
          </a:p>
          <a:p>
            <a:pPr marL="0" indent="0">
              <a:buNone/>
            </a:pPr>
            <a:r>
              <a:rPr lang="fr-FR" dirty="0"/>
              <a:t>			 4y</a:t>
            </a:r>
            <a:r>
              <a:rPr lang="fr-FR" baseline="30000" dirty="0"/>
              <a:t>3</a:t>
            </a:r>
            <a:r>
              <a:rPr lang="fr-FR" dirty="0"/>
              <a:t> + 3y² + </a:t>
            </a:r>
            <a:r>
              <a:rPr lang="fr-FR" b="1" dirty="0"/>
              <a:t>9y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+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9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– 7</a:t>
            </a:r>
          </a:p>
          <a:p>
            <a:pPr marL="0" indent="0">
              <a:buNone/>
            </a:pPr>
            <a:r>
              <a:rPr lang="fr-FR" dirty="0"/>
              <a:t>			 4y</a:t>
            </a:r>
            <a:r>
              <a:rPr lang="fr-FR" baseline="30000" dirty="0"/>
              <a:t>3</a:t>
            </a:r>
            <a:r>
              <a:rPr lang="fr-FR" dirty="0"/>
              <a:t> + 3y² + 9y +</a:t>
            </a:r>
            <a:r>
              <a:rPr lang="fr-FR" b="1" dirty="0"/>
              <a:t> 2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L’expression réduite et ordonnée est </a:t>
            </a:r>
            <a:r>
              <a:rPr lang="fr-FR" b="1" dirty="0"/>
              <a:t>4y</a:t>
            </a:r>
            <a:r>
              <a:rPr lang="fr-FR" b="1" baseline="30000" dirty="0"/>
              <a:t>3</a:t>
            </a:r>
            <a:r>
              <a:rPr lang="fr-FR" b="1" dirty="0"/>
              <a:t> + 3y² + 9y + 2</a:t>
            </a:r>
            <a:r>
              <a:rPr lang="fr-FR" dirty="0"/>
              <a:t>.</a:t>
            </a:r>
          </a:p>
        </p:txBody>
      </p:sp>
      <p:sp>
        <p:nvSpPr>
          <p:cNvPr id="4" name="Flèche : double flèche horizontale 3">
            <a:extLst>
              <a:ext uri="{FF2B5EF4-FFF2-40B4-BE49-F238E27FC236}">
                <a16:creationId xmlns:a16="http://schemas.microsoft.com/office/drawing/2014/main" id="{DC72E0F0-0DFF-43B9-A455-EE21061E4BA9}"/>
              </a:ext>
            </a:extLst>
          </p:cNvPr>
          <p:cNvSpPr/>
          <p:nvPr/>
        </p:nvSpPr>
        <p:spPr>
          <a:xfrm>
            <a:off x="3807501" y="2773179"/>
            <a:ext cx="689548" cy="899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Flèche : double flèche horizontale 4">
            <a:extLst>
              <a:ext uri="{FF2B5EF4-FFF2-40B4-BE49-F238E27FC236}">
                <a16:creationId xmlns:a16="http://schemas.microsoft.com/office/drawing/2014/main" id="{18F177DE-0E55-42C3-84E7-5E22D006C1FC}"/>
              </a:ext>
            </a:extLst>
          </p:cNvPr>
          <p:cNvSpPr/>
          <p:nvPr/>
        </p:nvSpPr>
        <p:spPr>
          <a:xfrm>
            <a:off x="7003529" y="2773179"/>
            <a:ext cx="689548" cy="8994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lèche : double flèche horizontale 7">
            <a:extLst>
              <a:ext uri="{FF2B5EF4-FFF2-40B4-BE49-F238E27FC236}">
                <a16:creationId xmlns:a16="http://schemas.microsoft.com/office/drawing/2014/main" id="{BC66A822-F522-41A6-A087-EFF0311DC74B}"/>
              </a:ext>
            </a:extLst>
          </p:cNvPr>
          <p:cNvSpPr/>
          <p:nvPr/>
        </p:nvSpPr>
        <p:spPr>
          <a:xfrm>
            <a:off x="5914242" y="3207895"/>
            <a:ext cx="606479" cy="974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Flèche : double flèche horizontale 8">
            <a:extLst>
              <a:ext uri="{FF2B5EF4-FFF2-40B4-BE49-F238E27FC236}">
                <a16:creationId xmlns:a16="http://schemas.microsoft.com/office/drawing/2014/main" id="{08614B7B-54AC-4EA1-A042-8892C18CCFA2}"/>
              </a:ext>
            </a:extLst>
          </p:cNvPr>
          <p:cNvSpPr/>
          <p:nvPr/>
        </p:nvSpPr>
        <p:spPr>
          <a:xfrm>
            <a:off x="6791168" y="3207895"/>
            <a:ext cx="718904" cy="1349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lèche : double flèche horizontale 9">
            <a:extLst>
              <a:ext uri="{FF2B5EF4-FFF2-40B4-BE49-F238E27FC236}">
                <a16:creationId xmlns:a16="http://schemas.microsoft.com/office/drawing/2014/main" id="{DA2B19CB-AE82-4FD9-9C18-6D91F4B7A66B}"/>
              </a:ext>
            </a:extLst>
          </p:cNvPr>
          <p:cNvSpPr/>
          <p:nvPr/>
        </p:nvSpPr>
        <p:spPr>
          <a:xfrm>
            <a:off x="5186598" y="3690079"/>
            <a:ext cx="557134" cy="1349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Flèche : double flèche horizontale 10">
            <a:extLst>
              <a:ext uri="{FF2B5EF4-FFF2-40B4-BE49-F238E27FC236}">
                <a16:creationId xmlns:a16="http://schemas.microsoft.com/office/drawing/2014/main" id="{2B86EB5D-DB44-43C6-ABD1-06B2CFEFED8F}"/>
              </a:ext>
            </a:extLst>
          </p:cNvPr>
          <p:cNvSpPr/>
          <p:nvPr/>
        </p:nvSpPr>
        <p:spPr>
          <a:xfrm>
            <a:off x="6366448" y="3700073"/>
            <a:ext cx="534648" cy="1249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Flèche : double flèche horizontale 11">
            <a:extLst>
              <a:ext uri="{FF2B5EF4-FFF2-40B4-BE49-F238E27FC236}">
                <a16:creationId xmlns:a16="http://schemas.microsoft.com/office/drawing/2014/main" id="{4C7020D2-604A-4C20-B732-088D62948200}"/>
              </a:ext>
            </a:extLst>
          </p:cNvPr>
          <p:cNvSpPr/>
          <p:nvPr/>
        </p:nvSpPr>
        <p:spPr>
          <a:xfrm>
            <a:off x="6366447" y="4229725"/>
            <a:ext cx="424721" cy="1349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Flèche : double flèche horizontale 12">
            <a:extLst>
              <a:ext uri="{FF2B5EF4-FFF2-40B4-BE49-F238E27FC236}">
                <a16:creationId xmlns:a16="http://schemas.microsoft.com/office/drawing/2014/main" id="{DDE75936-26A5-4359-8AF6-38D3F4B39570}"/>
              </a:ext>
            </a:extLst>
          </p:cNvPr>
          <p:cNvSpPr/>
          <p:nvPr/>
        </p:nvSpPr>
        <p:spPr>
          <a:xfrm>
            <a:off x="5743732" y="4229725"/>
            <a:ext cx="595232" cy="1349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819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D0D46-02BF-4950-9A3E-F54EFE4A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43754"/>
          </a:xfrm>
        </p:spPr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II/ Notion d’équation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0A2BCB-0CFF-4518-93DA-3707FBD63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i="1" dirty="0"/>
              <a:t>1/ Définitions</a:t>
            </a:r>
          </a:p>
          <a:p>
            <a:pPr marL="0" indent="0">
              <a:buNone/>
            </a:pPr>
            <a:endParaRPr lang="fr-FR" sz="2400" b="1" i="1" dirty="0"/>
          </a:p>
          <a:p>
            <a:pPr marL="0" lvl="0" indent="0">
              <a:buNone/>
            </a:pPr>
            <a:r>
              <a:rPr lang="fr-FR" b="1" dirty="0"/>
              <a:t>Une</a:t>
            </a:r>
            <a:r>
              <a:rPr lang="fr-FR" b="1" dirty="0">
                <a:solidFill>
                  <a:srgbClr val="FF0000"/>
                </a:solidFill>
              </a:rPr>
              <a:t> équation </a:t>
            </a:r>
            <a:r>
              <a:rPr lang="fr-FR" dirty="0"/>
              <a:t>est </a:t>
            </a:r>
            <a:r>
              <a:rPr lang="fr-FR" b="1" dirty="0"/>
              <a:t>une égalité </a:t>
            </a:r>
            <a:r>
              <a:rPr lang="fr-FR" dirty="0"/>
              <a:t>dans laquelle apparaissent une ou des inconnues.</a:t>
            </a:r>
          </a:p>
          <a:p>
            <a:pPr marL="0" lv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Résoudre une équation</a:t>
            </a:r>
            <a:r>
              <a:rPr lang="fr-FR" dirty="0"/>
              <a:t>, c’est </a:t>
            </a:r>
            <a:r>
              <a:rPr lang="fr-FR" b="1" dirty="0"/>
              <a:t>trouver la ou les valeurs de l’inconnue</a:t>
            </a:r>
            <a:r>
              <a:rPr lang="fr-FR" dirty="0"/>
              <a:t>, si elles existent, qui font que l’égalité est vraie.</a:t>
            </a:r>
          </a:p>
          <a:p>
            <a:pPr marL="0" indent="0">
              <a:buNone/>
            </a:pPr>
            <a:r>
              <a:rPr lang="fr-FR" dirty="0"/>
              <a:t>Cette ou ces valeurs s’appellent </a:t>
            </a:r>
            <a:r>
              <a:rPr lang="fr-FR" b="1" dirty="0"/>
              <a:t>les </a:t>
            </a:r>
            <a:r>
              <a:rPr lang="fr-FR" b="1" dirty="0">
                <a:solidFill>
                  <a:srgbClr val="FF0000"/>
                </a:solidFill>
              </a:rPr>
              <a:t>solutions</a:t>
            </a:r>
            <a:r>
              <a:rPr lang="fr-FR" b="1" dirty="0"/>
              <a:t> </a:t>
            </a:r>
            <a:r>
              <a:rPr lang="fr-FR" dirty="0"/>
              <a:t>de l’équation. </a:t>
            </a:r>
            <a:r>
              <a:rPr lang="en-US" dirty="0"/>
              <a:t>On dit que les </a:t>
            </a:r>
            <a:r>
              <a:rPr lang="en-US" b="1" dirty="0"/>
              <a:t>solutions vérifient l’égalité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59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C3A31-3A38-42A3-A96B-1AC8C19D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147"/>
          </a:xfrm>
        </p:spPr>
        <p:txBody>
          <a:bodyPr>
            <a:normAutofit fontScale="90000"/>
          </a:bodyPr>
          <a:lstStyle/>
          <a:p>
            <a:pPr algn="ctr"/>
            <a:br>
              <a:rPr lang="fr-FR" b="1" i="1" dirty="0"/>
            </a:br>
            <a:r>
              <a:rPr lang="fr-FR" sz="4900" b="1" i="1" dirty="0"/>
              <a:t>1/ Définitions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87F8D-60F4-40EF-8E95-D8DE7FEF5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2" y="1825624"/>
            <a:ext cx="11887199" cy="4695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/>
              <a:t>Exemple</a:t>
            </a:r>
            <a:r>
              <a:rPr lang="en-US" dirty="0"/>
              <a:t> : 5y + 7 = 15 + y est une équation </a:t>
            </a:r>
            <a:r>
              <a:rPr lang="fr-FR" dirty="0"/>
              <a:t>d’inconnue</a:t>
            </a:r>
            <a:r>
              <a:rPr lang="en-US" dirty="0"/>
              <a:t> </a:t>
            </a:r>
            <a:r>
              <a:rPr lang="fr-FR" dirty="0"/>
              <a:t>y.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Pour </a:t>
            </a:r>
            <a:r>
              <a:rPr lang="fr-FR" b="1" dirty="0">
                <a:solidFill>
                  <a:srgbClr val="FF0000"/>
                </a:solidFill>
              </a:rPr>
              <a:t>résoudre</a:t>
            </a:r>
            <a:r>
              <a:rPr lang="fr-FR" dirty="0"/>
              <a:t> l’équation 5y + 7 = 15 + y, il faut trouver </a:t>
            </a:r>
            <a:r>
              <a:rPr lang="fr-FR" b="1" dirty="0"/>
              <a:t>la</a:t>
            </a:r>
            <a:r>
              <a:rPr lang="fr-FR" dirty="0"/>
              <a:t> (ou </a:t>
            </a:r>
            <a:r>
              <a:rPr lang="fr-FR" b="1" dirty="0"/>
              <a:t>les</a:t>
            </a:r>
            <a:r>
              <a:rPr lang="fr-FR" dirty="0"/>
              <a:t>) valeur(s) de l’inconnue y pour que </a:t>
            </a:r>
            <a:r>
              <a:rPr lang="fr-FR" b="1" dirty="0"/>
              <a:t>l’égalité soit vérifiée</a:t>
            </a:r>
            <a:r>
              <a:rPr lang="fr-FR" dirty="0"/>
              <a:t>. On la </a:t>
            </a:r>
            <a:r>
              <a:rPr lang="fr-FR" b="1" dirty="0">
                <a:solidFill>
                  <a:srgbClr val="FF0000"/>
                </a:solidFill>
              </a:rPr>
              <a:t>teste</a:t>
            </a:r>
            <a:r>
              <a:rPr lang="fr-FR" dirty="0"/>
              <a:t> alors avec des valeurs.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Si y = 0 </a:t>
            </a:r>
            <a:r>
              <a:rPr lang="fr-FR" dirty="0"/>
              <a:t>alors 5</a:t>
            </a:r>
            <a:r>
              <a:rPr lang="fr-FR" b="1" dirty="0">
                <a:solidFill>
                  <a:srgbClr val="FF0000"/>
                </a:solidFill>
              </a:rPr>
              <a:t>y</a:t>
            </a:r>
            <a:r>
              <a:rPr lang="fr-FR" dirty="0"/>
              <a:t> + 7 = 5x</a:t>
            </a:r>
            <a:r>
              <a:rPr lang="fr-FR" b="1" dirty="0">
                <a:solidFill>
                  <a:srgbClr val="FF0000"/>
                </a:solidFill>
              </a:rPr>
              <a:t>0</a:t>
            </a:r>
            <a:r>
              <a:rPr lang="fr-FR" dirty="0"/>
              <a:t> + 7  = </a:t>
            </a:r>
            <a:r>
              <a:rPr lang="fr-FR" b="1" dirty="0"/>
              <a:t>7</a:t>
            </a:r>
            <a:r>
              <a:rPr lang="fr-FR" dirty="0"/>
              <a:t> 	et 	15 + y = 15 + 0 = </a:t>
            </a:r>
            <a:r>
              <a:rPr lang="fr-FR" b="1" dirty="0"/>
              <a:t>15</a:t>
            </a:r>
            <a:r>
              <a:rPr lang="fr-FR" dirty="0"/>
              <a:t>. </a:t>
            </a:r>
            <a:r>
              <a:rPr lang="fr-FR" b="1" dirty="0"/>
              <a:t>Pas d’égalité !</a:t>
            </a:r>
          </a:p>
          <a:p>
            <a:pPr marL="0" indent="0">
              <a:buNone/>
            </a:pPr>
            <a:r>
              <a:rPr lang="fr-FR" b="1" dirty="0"/>
              <a:t>Si y = 1 </a:t>
            </a:r>
            <a:r>
              <a:rPr lang="fr-FR" dirty="0"/>
              <a:t>alors 5</a:t>
            </a:r>
            <a:r>
              <a:rPr lang="fr-FR" b="1" dirty="0">
                <a:solidFill>
                  <a:srgbClr val="FF0000"/>
                </a:solidFill>
              </a:rPr>
              <a:t>y</a:t>
            </a:r>
            <a:r>
              <a:rPr lang="fr-FR" dirty="0"/>
              <a:t> + 7 = 5x</a:t>
            </a:r>
            <a:r>
              <a:rPr lang="fr-FR" b="1" dirty="0">
                <a:solidFill>
                  <a:srgbClr val="FF0000"/>
                </a:solidFill>
              </a:rPr>
              <a:t>1</a:t>
            </a:r>
            <a:r>
              <a:rPr lang="fr-FR" dirty="0"/>
              <a:t> + 7  = </a:t>
            </a:r>
            <a:r>
              <a:rPr lang="fr-FR" b="1" dirty="0"/>
              <a:t>12</a:t>
            </a:r>
            <a:r>
              <a:rPr lang="fr-FR" dirty="0"/>
              <a:t> 	et 	15 + y = 15 + 1 = </a:t>
            </a:r>
            <a:r>
              <a:rPr lang="fr-FR" b="1" dirty="0"/>
              <a:t>16</a:t>
            </a:r>
            <a:r>
              <a:rPr lang="fr-FR" dirty="0"/>
              <a:t>. </a:t>
            </a:r>
            <a:r>
              <a:rPr lang="fr-FR" b="1" dirty="0"/>
              <a:t>Pas d’égalité !</a:t>
            </a:r>
          </a:p>
          <a:p>
            <a:pPr marL="0" indent="0">
              <a:buNone/>
            </a:pPr>
            <a:r>
              <a:rPr lang="fr-FR" b="1" dirty="0"/>
              <a:t>Si y = 2 </a:t>
            </a:r>
            <a:r>
              <a:rPr lang="fr-FR" dirty="0"/>
              <a:t>alors 5</a:t>
            </a:r>
            <a:r>
              <a:rPr lang="fr-FR" b="1" dirty="0">
                <a:solidFill>
                  <a:srgbClr val="FF0000"/>
                </a:solidFill>
              </a:rPr>
              <a:t>y</a:t>
            </a:r>
            <a:r>
              <a:rPr lang="fr-FR" dirty="0"/>
              <a:t> + 7 = 5x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dirty="0"/>
              <a:t> + 7  = </a:t>
            </a:r>
            <a:r>
              <a:rPr lang="fr-FR" b="1" dirty="0"/>
              <a:t>17</a:t>
            </a:r>
            <a:r>
              <a:rPr lang="fr-FR" dirty="0"/>
              <a:t> 	et 	15 + y = 15 + 2 = </a:t>
            </a:r>
            <a:r>
              <a:rPr lang="fr-FR" b="1" dirty="0"/>
              <a:t>17</a:t>
            </a:r>
            <a:r>
              <a:rPr lang="fr-FR" dirty="0"/>
              <a:t>. </a:t>
            </a:r>
            <a:r>
              <a:rPr lang="fr-FR" b="1" dirty="0"/>
              <a:t>Egalité !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y </a:t>
            </a:r>
            <a:r>
              <a:rPr lang="fr-FR" b="1">
                <a:solidFill>
                  <a:srgbClr val="FF0000"/>
                </a:solidFill>
              </a:rPr>
              <a:t>= 2 </a:t>
            </a:r>
            <a:r>
              <a:rPr lang="fr-FR" b="1" dirty="0">
                <a:solidFill>
                  <a:srgbClr val="FF0000"/>
                </a:solidFill>
              </a:rPr>
              <a:t>est donc solution de l’équation </a:t>
            </a:r>
            <a:r>
              <a:rPr lang="en-US" b="1" dirty="0">
                <a:solidFill>
                  <a:srgbClr val="FF0000"/>
                </a:solidFill>
              </a:rPr>
              <a:t>5y + 7 = 15 + y</a:t>
            </a:r>
            <a:r>
              <a:rPr lang="en-US" dirty="0"/>
              <a:t>.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054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683</Words>
  <Application>Microsoft Office PowerPoint</Application>
  <PresentationFormat>Grand écran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Thème Office</vt:lpstr>
      <vt:lpstr>Chapitre 4 : Calcul littéral</vt:lpstr>
      <vt:lpstr>I/ Réécriture en littéral et simplification</vt:lpstr>
      <vt:lpstr>1/ Définitions et notations</vt:lpstr>
      <vt:lpstr>1/ Définitions et notations</vt:lpstr>
      <vt:lpstr>I/ Réécriture en littéral et simplification</vt:lpstr>
      <vt:lpstr>2/ Calcul littéral</vt:lpstr>
      <vt:lpstr>2/ Calcul littéral</vt:lpstr>
      <vt:lpstr>II/ Notion d’équation</vt:lpstr>
      <vt:lpstr> 1/ Définitions </vt:lpstr>
      <vt:lpstr>1/ Définitions</vt:lpstr>
      <vt:lpstr>II/ Notion d’équation</vt:lpstr>
      <vt:lpstr> 2/ Traduction d’un problème en équation </vt:lpstr>
      <vt:lpstr> 2/ Traduction d’un problème en équation </vt:lpstr>
      <vt:lpstr>2/ Traduction d’un problème en équation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mayer</dc:creator>
  <cp:lastModifiedBy>laurent mayer</cp:lastModifiedBy>
  <cp:revision>219</cp:revision>
  <dcterms:created xsi:type="dcterms:W3CDTF">2017-07-26T12:13:36Z</dcterms:created>
  <dcterms:modified xsi:type="dcterms:W3CDTF">2018-03-27T06:32:30Z</dcterms:modified>
</cp:coreProperties>
</file>