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t mayer" initials="lm" lastIdx="1" clrIdx="0">
    <p:extLst>
      <p:ext uri="{19B8F6BF-5375-455C-9EA6-DF929625EA0E}">
        <p15:presenceInfo xmlns:p15="http://schemas.microsoft.com/office/powerpoint/2012/main" userId="c07e7b6061ff73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D0EBC-B005-46B0-B151-5A09A0E7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720037-FACB-4330-A361-46E28A1CC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E1A520-0846-4514-B973-DF0CC611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24/05/2018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F744B-10BF-4466-9731-7F5DB647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82B8D9-3276-4CEC-B046-599D3992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56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CA196-56E2-44EE-9409-6C9DF2FD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45A321-8EDA-43F2-A62B-71CBDFC2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FB3D4-974C-48A2-9C6F-4EC4B7BC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24/05/2018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E1ED6-EDC0-4A69-98E7-20566DD7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EC5F7-D5E6-4068-9593-0021C868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03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089D7D-B108-42DC-B9CE-A7CA029EC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3AF620-59D8-4715-8BBD-79A2810E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112A2D-0ECD-4294-8E78-D0D21EC0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24/05/2018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5A8E0-8A9D-492E-B22D-2C9A0CF1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3B9C2-20B3-4B5E-8B64-7143055E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5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E7AB9-0C0C-4CF4-B885-B4F99341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5BBDF-2C85-4B10-94FC-955E086F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40344-A8D6-48EB-8BF9-A1A01997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24/05/2018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5B1D6-A189-43DA-BAC3-89025693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27A3B8-4D01-46B2-81C4-9809CDC1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80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BE44C-6D67-431C-B456-77B440F5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54F3BB-10E1-46A2-9211-0B523FA6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74EB2A-DC57-4FB0-827B-F66171DC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24/05/2018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E003CE-D219-43E6-A519-FE707F68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606A24-ACCF-477D-A099-0E39AF09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01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C7E03-BFC9-4457-929E-68892EDF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C3374-2FF7-430E-A5B9-15B0C8F81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BAE47-A886-4BBE-BD70-D0C3CAB81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C4DDB4-991C-41BF-A9F1-69F11223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24/05/2018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40FF3B-A649-4046-9722-3AF3C67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19EF29-CEA3-4256-8171-C9A1ECEA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67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0F027-F10C-4F69-A799-CDCFEA0A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24E238-6118-4B3D-9276-BCF10BBF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B0B624-41DD-423C-B24C-C22050DE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8A67BB-45EA-4FB1-A100-44EFB3250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6D80238-4E34-4ABE-839C-57AE87E62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6C328A-9DDB-4C86-B798-DD69D083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24/05/2018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3A6DCC-8F1A-4635-B0AF-F0B4577D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5FDE45-FFD3-433E-A997-B55A7FA4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0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23A20-B321-44D5-A54C-7584B2B1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AF8A20-E059-4875-80A0-7D9D3675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24/05/2018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AF1691-2DE9-444A-BDD4-2262CB98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3151BB-E9CC-4CA4-A27C-E143A48D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0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58C698-EC70-4DAA-A66A-EE5E322A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24/05/2018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233050-AC5E-4E8A-82E7-D7667E41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DE65C8-C5B0-46BC-B4E5-A8B8DC6D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363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7A1A0-52E6-47DA-BCBD-51ED73A7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F10F1-4D23-4D11-89C8-EB3E120A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D2BF-B120-4F4C-B6E1-61CAF95FC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440007-2096-4E66-9206-C2FB0C89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24/05/2018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496AFB-03DE-4E93-8F17-E55E306E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07D7D8-160C-43D2-BC6A-0E2E1EE8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739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B2E4C-89B5-4551-A7D1-549BCEB7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549BFC-5726-4FC7-928E-52E55F7CF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DEE203-0B13-4680-802C-DDDB8D2F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FF69C6-F0E3-4B35-ACB3-F467E7A4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24/05/2018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B048FE-830D-45B3-9866-A4138645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2BFB8A-D95E-4601-A4E1-7E685D8F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07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AD3D09-E38F-4560-BA3E-4A59DC12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8B211-92A6-4168-B520-9ACFD8436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C07AB2-C9EE-48EF-A0A0-84FC3255B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5EA7-16A2-41E6-B3A3-8CEC800A95EC}" type="datetimeFigureOut">
              <a:rPr lang="fr-FR" smtClean="0"/>
              <a:t>24/05/2018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1EE6A8-A745-45F7-8B99-8C33223C2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51B18-E1C6-4EEF-8A66-E597D6C2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92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0856B4B-809F-42E7-AA54-6D33E345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367"/>
            <a:ext cx="9144000" cy="3657600"/>
          </a:xfrm>
        </p:spPr>
        <p:txBody>
          <a:bodyPr>
            <a:normAutofit/>
          </a:bodyPr>
          <a:lstStyle/>
          <a:p>
            <a:r>
              <a:rPr lang="fr-FR" sz="2800" b="1" u="sng" dirty="0">
                <a:solidFill>
                  <a:srgbClr val="FF0000"/>
                </a:solidFill>
              </a:rPr>
              <a:t>Plan du chapitre</a:t>
            </a:r>
          </a:p>
          <a:p>
            <a:pPr algn="l"/>
            <a:endParaRPr lang="fr-FR" sz="1400" b="1" u="sng" dirty="0">
              <a:solidFill>
                <a:srgbClr val="FF0000"/>
              </a:solidFill>
            </a:endParaRPr>
          </a:p>
          <a:p>
            <a:pPr algn="l"/>
            <a:endParaRPr lang="fr-FR" sz="1400" b="1" u="sng" dirty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Notion de nombres relatifs</a:t>
            </a:r>
            <a:endParaRPr lang="fr-FR" b="1" i="1" dirty="0"/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Repérage sur une droite graduée</a:t>
            </a:r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Repérage dans le plan</a:t>
            </a:r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Comparaison de nombres relatifs</a:t>
            </a:r>
            <a:endParaRPr lang="fr-FR" b="1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17B3198-ECFC-47F1-BF74-1102BE740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994586">
            <a:off x="1524000" y="1122363"/>
            <a:ext cx="9144000" cy="841348"/>
          </a:xfrm>
        </p:spPr>
        <p:txBody>
          <a:bodyPr>
            <a:normAutofit/>
          </a:bodyPr>
          <a:lstStyle/>
          <a:p>
            <a:r>
              <a:rPr lang="fr-FR" sz="4800" u="sng" dirty="0">
                <a:solidFill>
                  <a:schemeClr val="accent1"/>
                </a:solidFill>
              </a:rPr>
              <a:t>Chapitre 5</a:t>
            </a:r>
            <a:r>
              <a:rPr lang="fr-FR" sz="4800" dirty="0">
                <a:solidFill>
                  <a:schemeClr val="accent1"/>
                </a:solidFill>
              </a:rPr>
              <a:t> : Repérage dans le plan</a:t>
            </a:r>
          </a:p>
        </p:txBody>
      </p:sp>
    </p:spTree>
    <p:extLst>
      <p:ext uri="{BB962C8B-B14F-4D97-AF65-F5344CB8AC3E}">
        <p14:creationId xmlns:p14="http://schemas.microsoft.com/office/powerpoint/2010/main" val="363332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D0D46-02BF-4950-9A3E-F54EFE4A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IV/ Comparer des nombres relatifs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A2BCB-0CFF-4518-93DA-3707FBD6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1825625"/>
            <a:ext cx="10634272" cy="4350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Propriétés</a:t>
            </a:r>
            <a:r>
              <a:rPr lang="fr-FR" dirty="0"/>
              <a:t> </a:t>
            </a:r>
          </a:p>
          <a:p>
            <a:r>
              <a:rPr lang="fr-FR" dirty="0"/>
              <a:t>Deux nombres relatifs </a:t>
            </a:r>
            <a:r>
              <a:rPr lang="fr-FR" b="1" dirty="0"/>
              <a:t>positifs</a:t>
            </a:r>
            <a:r>
              <a:rPr lang="fr-FR" dirty="0"/>
              <a:t> sont rangés dans l’</a:t>
            </a:r>
            <a:r>
              <a:rPr lang="fr-FR" b="1" dirty="0">
                <a:solidFill>
                  <a:srgbClr val="FF0000"/>
                </a:solidFill>
              </a:rPr>
              <a:t>ordre</a:t>
            </a:r>
            <a:r>
              <a:rPr lang="fr-FR" b="1" dirty="0"/>
              <a:t> </a:t>
            </a:r>
            <a:r>
              <a:rPr lang="fr-FR" dirty="0"/>
              <a:t>de leur </a:t>
            </a:r>
            <a:r>
              <a:rPr lang="fr-FR" b="1" dirty="0"/>
              <a:t>distance à zéro</a:t>
            </a:r>
            <a:r>
              <a:rPr lang="fr-FR" dirty="0"/>
              <a:t>.</a:t>
            </a:r>
          </a:p>
          <a:p>
            <a:r>
              <a:rPr lang="fr-FR" dirty="0"/>
              <a:t>Un nombre relatif </a:t>
            </a:r>
            <a:r>
              <a:rPr lang="fr-FR" b="1" dirty="0"/>
              <a:t>négatif</a:t>
            </a:r>
            <a:r>
              <a:rPr lang="fr-FR" dirty="0"/>
              <a:t> est </a:t>
            </a:r>
            <a:r>
              <a:rPr lang="fr-FR" b="1" dirty="0">
                <a:solidFill>
                  <a:srgbClr val="FF0000"/>
                </a:solidFill>
              </a:rPr>
              <a:t>inférieur</a:t>
            </a:r>
            <a:r>
              <a:rPr lang="fr-FR" dirty="0"/>
              <a:t> à un nombre </a:t>
            </a:r>
            <a:r>
              <a:rPr lang="fr-FR" b="1" dirty="0"/>
              <a:t>positif</a:t>
            </a:r>
            <a:r>
              <a:rPr lang="fr-FR" dirty="0"/>
              <a:t>.</a:t>
            </a:r>
          </a:p>
          <a:p>
            <a:r>
              <a:rPr lang="fr-FR" dirty="0"/>
              <a:t>Deux nombres relatifs </a:t>
            </a:r>
            <a:r>
              <a:rPr lang="fr-FR" b="1" dirty="0"/>
              <a:t>négatifs</a:t>
            </a:r>
            <a:r>
              <a:rPr lang="fr-FR" dirty="0"/>
              <a:t> sont rangés dans l’</a:t>
            </a:r>
            <a:r>
              <a:rPr lang="fr-FR" b="1" dirty="0">
                <a:solidFill>
                  <a:srgbClr val="FF0000"/>
                </a:solidFill>
              </a:rPr>
              <a:t>ordre inverse </a:t>
            </a:r>
            <a:r>
              <a:rPr lang="fr-FR" dirty="0"/>
              <a:t>de leur </a:t>
            </a:r>
            <a:r>
              <a:rPr lang="fr-FR" b="1" dirty="0"/>
              <a:t>distance à zéro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83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D0D46-02BF-4950-9A3E-F54EFE4A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IV/ Comparer des nombres relatifs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A2BCB-0CFF-4518-93DA-3707FBD6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1825625"/>
            <a:ext cx="10634272" cy="4350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Exemples</a:t>
            </a:r>
            <a:r>
              <a:rPr lang="fr-FR" b="1" dirty="0"/>
              <a:t> :</a:t>
            </a:r>
            <a:r>
              <a:rPr lang="fr-FR" dirty="0"/>
              <a:t> </a:t>
            </a:r>
          </a:p>
          <a:p>
            <a:r>
              <a:rPr lang="fr-FR" dirty="0"/>
              <a:t>Les nombres 3,7 et 3,68 sont deux nombres positifs. </a:t>
            </a:r>
          </a:p>
          <a:p>
            <a:pPr marL="0" indent="0">
              <a:buNone/>
            </a:pPr>
            <a:r>
              <a:rPr lang="fr-FR" dirty="0"/>
              <a:t>3,7 a la plus grande distance a zéro donc </a:t>
            </a:r>
            <a:r>
              <a:rPr lang="fr-FR" b="1" dirty="0"/>
              <a:t>3,7 &gt; 3,68</a:t>
            </a:r>
            <a:r>
              <a:rPr lang="fr-FR" dirty="0"/>
              <a:t>.</a:t>
            </a:r>
          </a:p>
          <a:p>
            <a:r>
              <a:rPr lang="fr-FR" dirty="0"/>
              <a:t>4 est un nombre positif et -5,3 est un nombre négatif </a:t>
            </a:r>
          </a:p>
          <a:p>
            <a:pPr marL="0" indent="0">
              <a:buNone/>
            </a:pPr>
            <a:r>
              <a:rPr lang="fr-FR" dirty="0"/>
              <a:t>donc </a:t>
            </a:r>
            <a:r>
              <a:rPr lang="fr-FR" b="1" dirty="0"/>
              <a:t>4 &gt; -5,3</a:t>
            </a:r>
            <a:r>
              <a:rPr lang="fr-FR" dirty="0"/>
              <a:t>.</a:t>
            </a:r>
          </a:p>
          <a:p>
            <a:r>
              <a:rPr lang="fr-FR" dirty="0"/>
              <a:t>-2 et -3,5 sont deux nombres négatifs. </a:t>
            </a:r>
          </a:p>
          <a:p>
            <a:pPr marL="0" indent="0">
              <a:buNone/>
            </a:pPr>
            <a:r>
              <a:rPr lang="fr-FR" dirty="0"/>
              <a:t>-3,5 a la plus grande distance à zéro donc </a:t>
            </a:r>
            <a:r>
              <a:rPr lang="fr-FR" b="1" dirty="0"/>
              <a:t>-3,5 &lt; -2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D0D46-02BF-4950-9A3E-F54EFE4A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3754"/>
          </a:xfrm>
        </p:spPr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Notion de nombres relatifs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A2BCB-0CFF-4518-93DA-3707FBD6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Définitions</a:t>
            </a:r>
            <a:endParaRPr lang="fr-FR" sz="2400" b="1" i="1" dirty="0"/>
          </a:p>
          <a:p>
            <a:r>
              <a:rPr lang="fr-FR" dirty="0"/>
              <a:t>Les nombres </a:t>
            </a:r>
            <a:r>
              <a:rPr lang="fr-FR" b="1" dirty="0"/>
              <a:t>supérieurs ou égaux à 0 </a:t>
            </a:r>
            <a:r>
              <a:rPr lang="fr-FR" dirty="0"/>
              <a:t>sont appelés les </a:t>
            </a:r>
            <a:r>
              <a:rPr lang="fr-FR" b="1" dirty="0">
                <a:solidFill>
                  <a:srgbClr val="FF0000"/>
                </a:solidFill>
              </a:rPr>
              <a:t>nombres positifs</a:t>
            </a:r>
            <a:r>
              <a:rPr lang="fr-FR" dirty="0"/>
              <a:t>.</a:t>
            </a:r>
          </a:p>
          <a:p>
            <a:r>
              <a:rPr lang="fr-FR" dirty="0"/>
              <a:t>Les nombres </a:t>
            </a:r>
            <a:r>
              <a:rPr lang="fr-FR" b="1" dirty="0"/>
              <a:t>inférieurs ou égaux à 0 </a:t>
            </a:r>
            <a:r>
              <a:rPr lang="fr-FR" dirty="0"/>
              <a:t>sont appelés les </a:t>
            </a:r>
            <a:r>
              <a:rPr lang="fr-FR" b="1" dirty="0">
                <a:solidFill>
                  <a:srgbClr val="FF0000"/>
                </a:solidFill>
              </a:rPr>
              <a:t>nombres négatifs</a:t>
            </a:r>
            <a:r>
              <a:rPr lang="fr-FR" dirty="0"/>
              <a:t>.</a:t>
            </a:r>
          </a:p>
          <a:p>
            <a:r>
              <a:rPr lang="fr-FR" b="1" dirty="0"/>
              <a:t>0</a:t>
            </a:r>
            <a:r>
              <a:rPr lang="fr-FR" dirty="0"/>
              <a:t> est considéré à la fois comme </a:t>
            </a:r>
            <a:r>
              <a:rPr lang="fr-FR" b="1" dirty="0"/>
              <a:t>un</a:t>
            </a:r>
            <a:r>
              <a:rPr lang="fr-FR" dirty="0"/>
              <a:t> </a:t>
            </a:r>
            <a:r>
              <a:rPr lang="fr-FR" b="1" dirty="0"/>
              <a:t>nombre positif </a:t>
            </a:r>
            <a:r>
              <a:rPr lang="fr-FR" b="1" dirty="0">
                <a:solidFill>
                  <a:srgbClr val="FF0000"/>
                </a:solidFill>
              </a:rPr>
              <a:t>et</a:t>
            </a:r>
            <a:r>
              <a:rPr lang="fr-FR" dirty="0"/>
              <a:t> </a:t>
            </a:r>
            <a:r>
              <a:rPr lang="fr-FR" b="1" dirty="0"/>
              <a:t>un nombre négatif</a:t>
            </a:r>
            <a:r>
              <a:rPr lang="fr-FR" dirty="0"/>
              <a:t>.</a:t>
            </a:r>
          </a:p>
          <a:p>
            <a:r>
              <a:rPr lang="fr-FR" dirty="0"/>
              <a:t>Les nombres positifs et les nombres négatifs forment l’ensemble des </a:t>
            </a:r>
            <a:r>
              <a:rPr lang="fr-FR" b="1" dirty="0">
                <a:solidFill>
                  <a:srgbClr val="FF0000"/>
                </a:solidFill>
              </a:rPr>
              <a:t>nombres relatifs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6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9C904-4CB1-415F-9688-AE0912C0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I/ Notion de nombres relatifs</a:t>
            </a:r>
            <a:endParaRPr lang="fr-FR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E39CCA0-FA16-4D87-9D02-60935A59D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b="1" u="sng" dirty="0"/>
                  <a:t>Exemples</a:t>
                </a:r>
                <a:r>
                  <a:rPr lang="fr-FR" b="1" dirty="0"/>
                  <a:t> :</a:t>
                </a:r>
              </a:p>
              <a:p>
                <a:r>
                  <a:rPr lang="fr-FR" dirty="0"/>
                  <a:t>+ 3,2 est un nombre positif que l’on peut aussi écrire 3,2.</a:t>
                </a:r>
              </a:p>
              <a:p>
                <a:r>
                  <a:rPr lang="fr-FR" dirty="0"/>
                  <a:t>-5 est un nombre négatif. C’est un nombre </a:t>
                </a:r>
                <a:r>
                  <a:rPr lang="fr-FR" b="1" dirty="0"/>
                  <a:t>entier</a:t>
                </a:r>
                <a:r>
                  <a:rPr lang="fr-FR" dirty="0"/>
                  <a:t> relatif.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Autres nombres positifs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fr-FR" dirty="0"/>
                  <a:t> ;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𝞹</m:t>
                    </m:r>
                  </m:oMath>
                </a14:m>
                <a:r>
                  <a:rPr lang="fr-FR" dirty="0"/>
                  <a:t> ; 1,5 ; + 12 etc.</a:t>
                </a:r>
              </a:p>
              <a:p>
                <a:pPr marL="0" indent="0">
                  <a:buNone/>
                </a:pPr>
                <a:r>
                  <a:rPr lang="fr-FR" dirty="0"/>
                  <a:t>Autres nombres négatifs : -7 ; - 0,002 ;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fr-FR" dirty="0"/>
                  <a:t> etc.</a:t>
                </a:r>
              </a:p>
              <a:p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E39CCA0-FA16-4D87-9D02-60935A59D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29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D0D46-02BF-4950-9A3E-F54EFE4A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II/ Repérage sur une droite graduée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A2BCB-0CFF-4518-93DA-3707FBD6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1825625"/>
            <a:ext cx="10634272" cy="4350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Définition 1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Une </a:t>
            </a:r>
            <a:r>
              <a:rPr lang="fr-FR" b="1" dirty="0">
                <a:solidFill>
                  <a:srgbClr val="FF0000"/>
                </a:solidFill>
              </a:rPr>
              <a:t>droite graduée </a:t>
            </a:r>
            <a:r>
              <a:rPr lang="fr-FR" dirty="0"/>
              <a:t>est une droite sur laquelle on fixe :</a:t>
            </a:r>
          </a:p>
          <a:p>
            <a:r>
              <a:rPr lang="fr-FR" dirty="0"/>
              <a:t>un point O appelé </a:t>
            </a:r>
            <a:r>
              <a:rPr lang="fr-FR" b="1" dirty="0"/>
              <a:t>origine</a:t>
            </a:r>
            <a:r>
              <a:rPr lang="fr-FR" dirty="0"/>
              <a:t> de la droite graduée,</a:t>
            </a:r>
          </a:p>
          <a:p>
            <a:r>
              <a:rPr lang="fr-FR" dirty="0"/>
              <a:t>un </a:t>
            </a:r>
            <a:r>
              <a:rPr lang="fr-FR" b="1" dirty="0"/>
              <a:t>sens</a:t>
            </a:r>
            <a:r>
              <a:rPr lang="fr-FR" dirty="0"/>
              <a:t> symbolisé par une flèche,</a:t>
            </a:r>
          </a:p>
          <a:p>
            <a:r>
              <a:rPr lang="fr-FR" dirty="0"/>
              <a:t>une </a:t>
            </a:r>
            <a:r>
              <a:rPr lang="fr-FR" b="1" dirty="0"/>
              <a:t>unité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Définition 2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Tout point d’une droite graduée peut être repéré par un </a:t>
            </a:r>
            <a:r>
              <a:rPr lang="fr-FR" b="1" dirty="0"/>
              <a:t>nombre relatif </a:t>
            </a:r>
            <a:r>
              <a:rPr lang="fr-FR" dirty="0"/>
              <a:t>appelé son </a:t>
            </a:r>
            <a:r>
              <a:rPr lang="fr-FR" b="1" dirty="0">
                <a:solidFill>
                  <a:srgbClr val="FF0000"/>
                </a:solidFill>
              </a:rPr>
              <a:t>abscisse</a:t>
            </a:r>
            <a:r>
              <a:rPr lang="fr-FR" dirty="0"/>
              <a:t>.</a:t>
            </a:r>
            <a:endParaRPr lang="fr-FR" b="1" dirty="0">
              <a:solidFill>
                <a:srgbClr val="FF0000"/>
              </a:solidFill>
            </a:endParaRPr>
          </a:p>
          <a:p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7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C377A-CBBD-4B08-8C5B-6C262D17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II/ Repérage sur une droite graduée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437E2D-7D01-4BCC-B814-F5ABE516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16" y="1690688"/>
            <a:ext cx="9908500" cy="4626721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/>
              <a:t>Exemple</a:t>
            </a:r>
            <a:r>
              <a:rPr lang="fr-FR" b="1" dirty="0"/>
              <a:t> : 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/>
              <a:t>L’abscisse du point O est le nombre 0.</a:t>
            </a:r>
          </a:p>
          <a:p>
            <a:pPr marL="0" indent="0">
              <a:buNone/>
            </a:pPr>
            <a:r>
              <a:rPr lang="fr-FR" dirty="0"/>
              <a:t>Les points A,D et E ont pour abscisses respectives -4,5; -2 et 2.</a:t>
            </a:r>
          </a:p>
          <a:p>
            <a:pPr marL="0" indent="0">
              <a:buNone/>
            </a:pPr>
            <a:r>
              <a:rPr lang="fr-FR" dirty="0"/>
              <a:t>On note </a:t>
            </a:r>
            <a:r>
              <a:rPr lang="fr-FR" b="1" dirty="0"/>
              <a:t>A(-4,5) </a:t>
            </a:r>
            <a:r>
              <a:rPr lang="fr-FR" dirty="0"/>
              <a:t>; </a:t>
            </a:r>
            <a:r>
              <a:rPr lang="fr-FR" b="1" dirty="0"/>
              <a:t>D(-2) </a:t>
            </a:r>
            <a:r>
              <a:rPr lang="fr-FR"/>
              <a:t>et </a:t>
            </a:r>
            <a:r>
              <a:rPr lang="fr-FR" b="1"/>
              <a:t>E(</a:t>
            </a:r>
            <a:r>
              <a:rPr lang="fr-FR" b="1" dirty="0"/>
              <a:t>2)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</p:txBody>
      </p:sp>
      <p:pic>
        <p:nvPicPr>
          <p:cNvPr id="1026" name="Picture 2" descr="https://www.mathovore.fr/ckfinder/userfiles/images/droite-graduee-23-3.gif">
            <a:extLst>
              <a:ext uri="{FF2B5EF4-FFF2-40B4-BE49-F238E27FC236}">
                <a16:creationId xmlns:a16="http://schemas.microsoft.com/office/drawing/2014/main" id="{9F518C85-5DB7-4543-806F-BAF1898FB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7615003" cy="296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0B55329-CDD8-40C9-9C75-83B89060BA8A}"/>
              </a:ext>
            </a:extLst>
          </p:cNvPr>
          <p:cNvCxnSpPr>
            <a:cxnSpLocks/>
          </p:cNvCxnSpPr>
          <p:nvPr/>
        </p:nvCxnSpPr>
        <p:spPr>
          <a:xfrm>
            <a:off x="7779895" y="3117080"/>
            <a:ext cx="9268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2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D0D46-02BF-4950-9A3E-F54EFE4A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II/ Repérage sur une droite graduée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A2BCB-0CFF-4518-93DA-3707FBD6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1825625"/>
            <a:ext cx="10634272" cy="4350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Définition 3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La </a:t>
            </a:r>
            <a:r>
              <a:rPr lang="fr-FR" b="1" dirty="0">
                <a:solidFill>
                  <a:srgbClr val="FF0000"/>
                </a:solidFill>
              </a:rPr>
              <a:t>distance à zéro </a:t>
            </a:r>
            <a:r>
              <a:rPr lang="fr-FR" dirty="0"/>
              <a:t>d’un nombre relatif est la distance OA où A a pour abscisse ce nombre relatif.</a:t>
            </a:r>
          </a:p>
          <a:p>
            <a:endParaRPr lang="fr-FR" b="1" dirty="0"/>
          </a:p>
          <a:p>
            <a:pPr marL="0" indent="0">
              <a:buNone/>
            </a:pPr>
            <a:r>
              <a:rPr lang="fr-FR" b="1" u="sng" dirty="0"/>
              <a:t>Exemples</a:t>
            </a:r>
            <a:r>
              <a:rPr lang="fr-FR" b="1" dirty="0"/>
              <a:t> :</a:t>
            </a:r>
          </a:p>
          <a:p>
            <a:r>
              <a:rPr lang="fr-FR" dirty="0"/>
              <a:t>La distance à zéro du nombre -4,5 est la distance OA car A a pour abscisse -4,5. Elle vaut donc 4,5.</a:t>
            </a:r>
          </a:p>
          <a:p>
            <a:r>
              <a:rPr lang="fr-FR" dirty="0"/>
              <a:t>La distance à zéro du nombre 3 est la distance OB car B a pour abscisse 3. Elle vaut donc 3.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1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D0D46-02BF-4950-9A3E-F54EFE4A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II/ Repérage sur une droite graduée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A2BCB-0CFF-4518-93DA-3707FBD6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695" y="1825625"/>
            <a:ext cx="10889105" cy="4350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Définition 4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Deux nombres relatifs qui ont des </a:t>
            </a:r>
            <a:r>
              <a:rPr lang="fr-FR" b="1" dirty="0"/>
              <a:t>signes contraires</a:t>
            </a:r>
            <a:r>
              <a:rPr lang="fr-FR" dirty="0"/>
              <a:t> et qui ont la </a:t>
            </a:r>
            <a:r>
              <a:rPr lang="fr-FR" b="1" dirty="0"/>
              <a:t>même distance à zéro </a:t>
            </a:r>
            <a:r>
              <a:rPr lang="fr-FR" dirty="0"/>
              <a:t>sont dits </a:t>
            </a:r>
            <a:r>
              <a:rPr lang="fr-FR" b="1" dirty="0">
                <a:solidFill>
                  <a:srgbClr val="FF0000"/>
                </a:solidFill>
              </a:rPr>
              <a:t>opposés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u="sng" dirty="0"/>
              <a:t>Exemples</a:t>
            </a:r>
            <a:r>
              <a:rPr lang="fr-FR" b="1" dirty="0"/>
              <a:t> :</a:t>
            </a:r>
          </a:p>
          <a:p>
            <a:r>
              <a:rPr lang="fr-FR" dirty="0"/>
              <a:t>Les nombres 3,1 et -3,1 sont des nombres opposés.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b="1" i="1" u="sng" dirty="0"/>
              <a:t>Remarque</a:t>
            </a:r>
            <a:r>
              <a:rPr lang="fr-FR" b="1" i="1" dirty="0"/>
              <a:t> :</a:t>
            </a:r>
          </a:p>
          <a:p>
            <a:pPr marL="0" indent="0">
              <a:buNone/>
            </a:pPr>
            <a:r>
              <a:rPr lang="fr-FR" dirty="0"/>
              <a:t>Deux points d’abscisses </a:t>
            </a:r>
            <a:r>
              <a:rPr lang="fr-FR" b="1" dirty="0"/>
              <a:t>opposés</a:t>
            </a:r>
            <a:r>
              <a:rPr lang="fr-FR" dirty="0"/>
              <a:t> sont </a:t>
            </a:r>
            <a:r>
              <a:rPr lang="fr-FR" b="1" dirty="0"/>
              <a:t>symétriques</a:t>
            </a:r>
            <a:r>
              <a:rPr lang="fr-FR" dirty="0"/>
              <a:t> par rapport à l’origine.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D0D46-02BF-4950-9A3E-F54EFE4A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III/ Repérage dans le 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A2BCB-0CFF-4518-93DA-3707FBD6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1825625"/>
            <a:ext cx="10634272" cy="4350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Définition</a:t>
            </a:r>
            <a:r>
              <a:rPr lang="fr-FR" b="1" dirty="0"/>
              <a:t> </a:t>
            </a:r>
          </a:p>
          <a:p>
            <a:pPr marL="0" indent="0">
              <a:buNone/>
            </a:pPr>
            <a:r>
              <a:rPr lang="fr-FR" dirty="0"/>
              <a:t>Un </a:t>
            </a:r>
            <a:r>
              <a:rPr lang="fr-FR" b="1" dirty="0">
                <a:solidFill>
                  <a:srgbClr val="FF0000"/>
                </a:solidFill>
              </a:rPr>
              <a:t>repère orthogonal </a:t>
            </a:r>
            <a:r>
              <a:rPr lang="fr-FR" dirty="0"/>
              <a:t>du plan est constitué de deux axes gradués perpendiculaires de même origine O. L’axe </a:t>
            </a:r>
            <a:r>
              <a:rPr lang="fr-FR" b="1" dirty="0"/>
              <a:t>horizontal</a:t>
            </a:r>
            <a:r>
              <a:rPr lang="fr-FR" dirty="0"/>
              <a:t> est appelé axe des </a:t>
            </a:r>
            <a:r>
              <a:rPr lang="fr-FR" b="1" dirty="0">
                <a:solidFill>
                  <a:srgbClr val="FF0000"/>
                </a:solidFill>
              </a:rPr>
              <a:t>abscisses</a:t>
            </a:r>
            <a:r>
              <a:rPr lang="fr-FR" dirty="0"/>
              <a:t> et l’axe </a:t>
            </a:r>
            <a:r>
              <a:rPr lang="fr-FR" b="1" dirty="0"/>
              <a:t>vertical</a:t>
            </a:r>
            <a:r>
              <a:rPr lang="fr-FR" dirty="0"/>
              <a:t> est appelé axe des </a:t>
            </a:r>
            <a:r>
              <a:rPr lang="fr-FR" b="1" dirty="0">
                <a:solidFill>
                  <a:srgbClr val="FF0000"/>
                </a:solidFill>
              </a:rPr>
              <a:t>ordonnées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Propriété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Dans un repère orthogonal du plan, tout point peut être repéré par un couple de nombres relatifs qui forment les </a:t>
            </a:r>
            <a:r>
              <a:rPr lang="fr-FR" b="1" dirty="0">
                <a:solidFill>
                  <a:srgbClr val="FF0000"/>
                </a:solidFill>
              </a:rPr>
              <a:t>coordonnées</a:t>
            </a:r>
            <a:r>
              <a:rPr lang="fr-FR" dirty="0"/>
              <a:t>. Le premier nombre s’appelle l’</a:t>
            </a:r>
            <a:r>
              <a:rPr lang="fr-FR" b="1" dirty="0"/>
              <a:t>abscisse</a:t>
            </a:r>
            <a:r>
              <a:rPr lang="fr-FR" dirty="0"/>
              <a:t> et le second l’</a:t>
            </a:r>
            <a:r>
              <a:rPr lang="fr-FR" b="1" dirty="0"/>
              <a:t>ordonnée</a:t>
            </a:r>
            <a:r>
              <a:rPr lang="fr-FR" dirty="0"/>
              <a:t> du point.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9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maxicours.com/img/1/7/0/6/17068.gif">
            <a:extLst>
              <a:ext uri="{FF2B5EF4-FFF2-40B4-BE49-F238E27FC236}">
                <a16:creationId xmlns:a16="http://schemas.microsoft.com/office/drawing/2014/main" id="{62A8B591-DB39-4612-BA04-09B72AC4A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611" y="1690688"/>
            <a:ext cx="5561350" cy="449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0FD0D46-02BF-4950-9A3E-F54EFE4A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III/ Repérage dans le 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A2BCB-0CFF-4518-93DA-3707FBD6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39" y="1690688"/>
            <a:ext cx="10651761" cy="4593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Exemple</a:t>
            </a:r>
            <a:r>
              <a:rPr lang="fr-FR" b="1" dirty="0"/>
              <a:t> :</a:t>
            </a:r>
          </a:p>
          <a:p>
            <a:r>
              <a:rPr lang="fr-FR" dirty="0"/>
              <a:t>Le point P a pour abscisse -3</a:t>
            </a:r>
          </a:p>
          <a:p>
            <a:pPr marL="0" indent="0">
              <a:buNone/>
            </a:pPr>
            <a:r>
              <a:rPr lang="fr-FR" dirty="0"/>
              <a:t>et pour ordonnée 4 donc </a:t>
            </a:r>
            <a:r>
              <a:rPr lang="fr-FR" b="1" dirty="0"/>
              <a:t>P(-3 ; 4)</a:t>
            </a:r>
            <a:r>
              <a:rPr lang="fr-FR" dirty="0"/>
              <a:t>.</a:t>
            </a:r>
          </a:p>
          <a:p>
            <a:r>
              <a:rPr lang="fr-FR" dirty="0"/>
              <a:t>Le point R a pour abscisse 3</a:t>
            </a:r>
          </a:p>
          <a:p>
            <a:pPr marL="0" indent="0">
              <a:buNone/>
            </a:pPr>
            <a:r>
              <a:rPr lang="fr-FR" dirty="0"/>
              <a:t>et pour ordonnée -2 donc </a:t>
            </a:r>
            <a:r>
              <a:rPr lang="fr-FR" b="1" dirty="0"/>
              <a:t>R(3 ; -2)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i="1" u="sng" dirty="0"/>
              <a:t>Remarque</a:t>
            </a:r>
            <a:r>
              <a:rPr lang="fr-FR" b="1" i="1" dirty="0"/>
              <a:t> :</a:t>
            </a:r>
          </a:p>
          <a:p>
            <a:pPr marL="0" indent="0">
              <a:buNone/>
            </a:pPr>
            <a:r>
              <a:rPr lang="fr-FR" dirty="0"/>
              <a:t>L’origine a pour coordonnées </a:t>
            </a:r>
            <a:r>
              <a:rPr lang="fr-FR" b="1" dirty="0"/>
              <a:t>O(0 ; 0)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652</Words>
  <Application>Microsoft Office PowerPoint</Application>
  <PresentationFormat>Grand écran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Chapitre 5 : Repérage dans le plan</vt:lpstr>
      <vt:lpstr>I/ Notion de nombres relatifs</vt:lpstr>
      <vt:lpstr>I/ Notion de nombres relatifs</vt:lpstr>
      <vt:lpstr>II/ Repérage sur une droite graduée</vt:lpstr>
      <vt:lpstr>II/ Repérage sur une droite graduée</vt:lpstr>
      <vt:lpstr>II/ Repérage sur une droite graduée</vt:lpstr>
      <vt:lpstr>II/ Repérage sur une droite graduée</vt:lpstr>
      <vt:lpstr>III/ Repérage dans le plan</vt:lpstr>
      <vt:lpstr>III/ Repérage dans le plan</vt:lpstr>
      <vt:lpstr>IV/ Comparer des nombres relatifs</vt:lpstr>
      <vt:lpstr>IV/ Comparer des nombres relatifs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mayer</dc:creator>
  <cp:lastModifiedBy>laurent mayer</cp:lastModifiedBy>
  <cp:revision>249</cp:revision>
  <dcterms:created xsi:type="dcterms:W3CDTF">2017-07-26T12:13:36Z</dcterms:created>
  <dcterms:modified xsi:type="dcterms:W3CDTF">2018-05-24T08:37:56Z</dcterms:modified>
</cp:coreProperties>
</file>