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3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8A1326-9916-4070-B686-35A9C444E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6E174F2-89BC-4F32-8B99-E2FA93B90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A1BB43-FBAD-43D9-92AF-F0C184C37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14A5-A172-48B9-B892-4F3247DEE061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C8A345-DD30-4B58-AA99-526097CA4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2883A1-5C3E-451C-B736-9BCBBE9A1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A6BD-8C01-4373-97F3-7EF513F0F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992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1257F7-4ACB-47CC-8F28-25F172BA1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FA02223-AF89-4F54-8F92-508141939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F0CAB2-9B01-4EB5-B06D-6D9859E44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14A5-A172-48B9-B892-4F3247DEE061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731E11-9F77-4C8E-A29A-C4167DE6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C7D89F-61B5-40B4-930C-F5D4D49E7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A6BD-8C01-4373-97F3-7EF513F0F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6741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DC131EA-D47B-4AE3-B0AB-D28EFAFF98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0835C87-D8FC-4601-832B-363634C06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88665C-152D-4517-93AD-0CBDAF9B8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14A5-A172-48B9-B892-4F3247DEE061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F5D497-C774-4C2C-A974-13E68F638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895B53-AABF-475B-B1C3-FCED950E5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A6BD-8C01-4373-97F3-7EF513F0F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809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18F0B3-6BBF-4FC8-82C4-27C6738D0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7A07D5-9BD4-44C1-8CAD-7CD2571FB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2F3819-4E6F-41D3-BC1C-9F6782E52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14A5-A172-48B9-B892-4F3247DEE061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C64F4D-7998-4B35-ACA1-AC2837CA2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1FB6E1-4AE6-440D-BCCE-B0C62EBD6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A6BD-8C01-4373-97F3-7EF513F0F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2770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C3EABD-58AD-4371-BC9D-CA9B0286F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96E4122-3517-40F5-AA17-AA306E157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CDDF18-1E36-4C6C-A335-A37EF0D2A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14A5-A172-48B9-B892-4F3247DEE061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E9D846-7E2E-44D7-943F-8D7FD414F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60223E-531C-451A-BF3E-B455844F9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A6BD-8C01-4373-97F3-7EF513F0F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8679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5F515D-081F-48BC-A984-13EC38E22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0D7F36-48C4-462E-9A62-B791F59A15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AFF285-187C-4E19-95AE-9CCE1038E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FB68059-E92E-4186-83BF-C28CD1196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14A5-A172-48B9-B892-4F3247DEE061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29C5C3-81BF-4393-8CFC-9CA4F8C35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B803CEC-BFEB-4111-993B-2DDDCC620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A6BD-8C01-4373-97F3-7EF513F0F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542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2FB910-C12B-4E35-BF1D-153F90B36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4F3219-49A4-4E56-A1CB-9401B8921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E97317E-73FC-4BFE-B733-D8036A32B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2D792CC-D079-48CD-A6F3-0101729028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2949467-FD21-4670-91DB-E09AC2797B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B6F61EC-0156-405D-B267-F0B0A760A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14A5-A172-48B9-B892-4F3247DEE061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D816F7B-BCAB-4409-9088-E7A1E87F1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1CE01B7-D5A9-4061-B9C8-E4B0D12AA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A6BD-8C01-4373-97F3-7EF513F0F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385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81F451-6FF3-43C6-94C1-58F99127D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E664FF0-B9BD-420E-8887-C955FADC9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14A5-A172-48B9-B892-4F3247DEE061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01FFF8B-6C76-4E7A-BDCE-D9D41C990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4ADF14A-7B9B-468F-9A5A-8A9E353DB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A6BD-8C01-4373-97F3-7EF513F0F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5195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88EE6B4-FA76-4F73-B547-066456D48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14A5-A172-48B9-B892-4F3247DEE061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9223EA2-A4BA-4426-9021-0D771B488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B3794E-2C43-48DF-8738-650FC9046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A6BD-8C01-4373-97F3-7EF513F0F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852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00A731-E8FD-4C04-AC60-643AC6CDE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EE9749-2492-42FB-9EA2-1758DF2C8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EAE7A16-5DD8-45A3-A189-BA280F3DE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4F462C-1ABE-4A31-A818-EECE0E631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14A5-A172-48B9-B892-4F3247DEE061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9E4888-086B-494B-B321-65DEF873B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6C3A0E-F28D-4860-81AD-ADB71E96E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A6BD-8C01-4373-97F3-7EF513F0F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0029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EF2148-9DD3-41A9-8988-15999420E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CFBB53E-632D-4D2C-9D28-9992032D88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5A97076-69CA-4C2B-AF8A-C22A6905C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442294-1EB6-48B0-B566-39FE95F20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14A5-A172-48B9-B892-4F3247DEE061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6D5082-A616-4CD0-9E9B-869C3AB9F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96A63FC-2930-4313-BD6F-465E01DC9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A6BD-8C01-4373-97F3-7EF513F0F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002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BA252C9-DAEC-4A7D-9649-DA813B3E4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C6FF71-B950-4522-90C8-912A3879A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227E28-1E34-4C04-B098-94FB9D3281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114A5-A172-48B9-B892-4F3247DEE061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08191D-8873-4E24-A8C7-FDF2F0BFB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603491-F686-47FD-B68B-F4D20FD3CB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8A6BD-8C01-4373-97F3-7EF513F0F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92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5A1E56-ABB3-41DB-AE91-8E2E619D0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196987">
            <a:off x="1524000" y="824459"/>
            <a:ext cx="9144000" cy="899410"/>
          </a:xfrm>
        </p:spPr>
        <p:txBody>
          <a:bodyPr>
            <a:normAutofit fontScale="90000"/>
          </a:bodyPr>
          <a:lstStyle/>
          <a:p>
            <a:r>
              <a:rPr lang="fr-FR" sz="4800" u="sng">
                <a:solidFill>
                  <a:schemeClr val="accent1"/>
                </a:solidFill>
              </a:rPr>
              <a:t>Chapitre 6</a:t>
            </a:r>
            <a:r>
              <a:rPr lang="fr-FR" sz="4800">
                <a:solidFill>
                  <a:schemeClr val="accent1"/>
                </a:solidFill>
              </a:rPr>
              <a:t> </a:t>
            </a:r>
            <a:r>
              <a:rPr lang="fr-FR" sz="4800" dirty="0">
                <a:solidFill>
                  <a:schemeClr val="accent1"/>
                </a:solidFill>
              </a:rPr>
              <a:t>: Opérations sur les </a:t>
            </a:r>
            <a:r>
              <a:rPr lang="fr-FR" sz="4800">
                <a:solidFill>
                  <a:schemeClr val="accent1"/>
                </a:solidFill>
              </a:rPr>
              <a:t>nombres relatifs</a:t>
            </a:r>
            <a:endParaRPr lang="fr-FR" sz="4800" dirty="0">
              <a:solidFill>
                <a:schemeClr val="accent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8CE671C-539C-4DAC-A1AA-E48BD1DE3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2782" y="2563318"/>
            <a:ext cx="9313889" cy="3627619"/>
          </a:xfrm>
        </p:spPr>
        <p:txBody>
          <a:bodyPr/>
          <a:lstStyle/>
          <a:p>
            <a:r>
              <a:rPr lang="fr-FR" sz="2800" b="1" u="sng" dirty="0">
                <a:solidFill>
                  <a:schemeClr val="accent2"/>
                </a:solidFill>
              </a:rPr>
              <a:t>Plan du chapitre</a:t>
            </a:r>
          </a:p>
          <a:p>
            <a:endParaRPr lang="fr-FR" sz="1200" b="1" u="sng" dirty="0">
              <a:solidFill>
                <a:schemeClr val="accent2"/>
              </a:solidFill>
            </a:endParaRPr>
          </a:p>
          <a:p>
            <a:pPr marL="514350" indent="-514350" algn="l">
              <a:buFont typeface="+mj-lt"/>
              <a:buAutoNum type="romanUcPeriod"/>
            </a:pPr>
            <a:r>
              <a:rPr lang="fr-FR" b="1" u="sng" dirty="0">
                <a:solidFill>
                  <a:schemeClr val="accent1"/>
                </a:solidFill>
              </a:rPr>
              <a:t>Additionner des nombres relatifs</a:t>
            </a:r>
            <a:endParaRPr lang="fr-FR" b="1" i="1" dirty="0">
              <a:solidFill>
                <a:schemeClr val="accent1"/>
              </a:solidFill>
            </a:endParaRPr>
          </a:p>
          <a:p>
            <a:pPr marL="971550" lvl="1" indent="-514350" algn="l">
              <a:buFont typeface="+mj-lt"/>
              <a:buAutoNum type="arabicPeriod"/>
            </a:pPr>
            <a:r>
              <a:rPr lang="fr-FR" b="1" i="1" dirty="0"/>
              <a:t>Additionner des nombres relatifs de même signe</a:t>
            </a:r>
          </a:p>
          <a:p>
            <a:pPr marL="971550" lvl="1" indent="-514350" algn="l">
              <a:buFont typeface="+mj-lt"/>
              <a:buAutoNum type="arabicPeriod"/>
            </a:pPr>
            <a:r>
              <a:rPr lang="fr-FR" b="1" i="1" dirty="0"/>
              <a:t>Additionner des nombres relatifs de signes contraires</a:t>
            </a:r>
          </a:p>
          <a:p>
            <a:pPr lvl="1" algn="l"/>
            <a:endParaRPr lang="fr-FR" b="1" u="sng" dirty="0"/>
          </a:p>
          <a:p>
            <a:pPr marL="514350" indent="-514350" algn="l">
              <a:buFont typeface="+mj-lt"/>
              <a:buAutoNum type="romanUcPeriod"/>
            </a:pPr>
            <a:r>
              <a:rPr lang="fr-FR" b="1" u="sng" dirty="0">
                <a:solidFill>
                  <a:schemeClr val="accent1"/>
                </a:solidFill>
              </a:rPr>
              <a:t>Soustraire des nombres relatifs</a:t>
            </a:r>
          </a:p>
          <a:p>
            <a:pPr marL="514350" indent="-514350" algn="l">
              <a:buFont typeface="+mj-lt"/>
              <a:buAutoNum type="romanUcPeriod"/>
            </a:pPr>
            <a:endParaRPr lang="fr-FR" b="1" u="sng" dirty="0"/>
          </a:p>
          <a:p>
            <a:pPr marL="514350" indent="-514350" algn="l">
              <a:buFont typeface="+mj-lt"/>
              <a:buAutoNum type="romanUcPeriod"/>
            </a:pPr>
            <a:endParaRPr lang="fr-FR" b="1" u="sng" dirty="0"/>
          </a:p>
          <a:p>
            <a:pPr marL="514350" indent="-514350" algn="l">
              <a:buFont typeface="+mj-lt"/>
              <a:buAutoNum type="romanUcPeriod"/>
            </a:pPr>
            <a:endParaRPr lang="fr-FR" b="1" u="sng" dirty="0"/>
          </a:p>
        </p:txBody>
      </p:sp>
    </p:spTree>
    <p:extLst>
      <p:ext uri="{BB962C8B-B14F-4D97-AF65-F5344CB8AC3E}">
        <p14:creationId xmlns:p14="http://schemas.microsoft.com/office/powerpoint/2010/main" val="226080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065231-806B-4AEC-B35B-0D94E2621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>
                <a:solidFill>
                  <a:schemeClr val="accent1"/>
                </a:solidFill>
              </a:rPr>
              <a:t>I/ Additionner des nombres relatifs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26B09D-2663-4B5E-ADAC-60C1B1C78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773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600" b="1" dirty="0"/>
              <a:t>1/ Additionner des nombres relatifs de même signe</a:t>
            </a:r>
          </a:p>
          <a:p>
            <a:pPr marL="0" indent="0">
              <a:buNone/>
            </a:pPr>
            <a:endParaRPr lang="fr-FR" sz="2400" b="1" i="1" dirty="0"/>
          </a:p>
          <a:p>
            <a:pPr marL="0" indent="0">
              <a:buNone/>
            </a:pPr>
            <a:r>
              <a:rPr lang="fr-FR" b="1" u="sng" dirty="0"/>
              <a:t>Propriété</a:t>
            </a:r>
            <a:r>
              <a:rPr lang="fr-FR" b="1" dirty="0"/>
              <a:t> </a:t>
            </a:r>
            <a:r>
              <a:rPr lang="fr-FR" dirty="0"/>
              <a:t>: pour additionner deux nombres de même signe, on </a:t>
            </a:r>
            <a:r>
              <a:rPr lang="fr-FR" b="1" dirty="0">
                <a:solidFill>
                  <a:srgbClr val="FF0000"/>
                </a:solidFill>
              </a:rPr>
              <a:t>ajoute leur distance à zéro</a:t>
            </a:r>
            <a:r>
              <a:rPr lang="fr-FR" b="1" dirty="0"/>
              <a:t> </a:t>
            </a:r>
            <a:r>
              <a:rPr lang="fr-FR" dirty="0"/>
              <a:t>et on conserve leur </a:t>
            </a:r>
            <a:r>
              <a:rPr lang="fr-FR" b="1" dirty="0"/>
              <a:t>signe commun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sz="2400" b="1" i="1" dirty="0"/>
          </a:p>
          <a:p>
            <a:pPr marL="0" indent="0">
              <a:buNone/>
            </a:pPr>
            <a:r>
              <a:rPr lang="fr-FR" b="1" u="sng" dirty="0"/>
              <a:t>Exemples</a:t>
            </a:r>
            <a:r>
              <a:rPr lang="fr-FR" b="1" dirty="0"/>
              <a:t> :</a:t>
            </a:r>
            <a:endParaRPr lang="fr-FR" b="1" u="sng" dirty="0"/>
          </a:p>
          <a:p>
            <a:r>
              <a:rPr lang="fr-FR" dirty="0"/>
              <a:t>(+3) + (+6) = + ( 3 + 6) = +9 = 9</a:t>
            </a:r>
          </a:p>
          <a:p>
            <a:r>
              <a:rPr lang="fr-FR" dirty="0"/>
              <a:t>(-3) + (-5) = - (3 + 5) = -8</a:t>
            </a:r>
          </a:p>
        </p:txBody>
      </p:sp>
    </p:spTree>
    <p:extLst>
      <p:ext uri="{BB962C8B-B14F-4D97-AF65-F5344CB8AC3E}">
        <p14:creationId xmlns:p14="http://schemas.microsoft.com/office/powerpoint/2010/main" val="176882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8A9578-E213-4D1D-82E6-B57299484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u="sng" dirty="0">
                <a:solidFill>
                  <a:schemeClr val="accent1"/>
                </a:solidFill>
              </a:rPr>
              <a:t>I/ Additionner des nombres relatifs</a:t>
            </a:r>
            <a:endParaRPr lang="fr-FR" i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81A669-CC49-4A1A-84FF-669A1C422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sz="3600" b="1" dirty="0"/>
              <a:t>2/ Additionner des nombres relatifs de signes contraires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3000" b="1" u="sng" dirty="0"/>
              <a:t>Propriété</a:t>
            </a:r>
            <a:r>
              <a:rPr lang="fr-FR" sz="3000" b="1" dirty="0"/>
              <a:t> : </a:t>
            </a:r>
            <a:r>
              <a:rPr lang="fr-FR" sz="3000" dirty="0"/>
              <a:t>pour additionner deux nombres de signes contraires, on </a:t>
            </a:r>
            <a:r>
              <a:rPr lang="fr-FR" sz="3000" b="1" dirty="0">
                <a:solidFill>
                  <a:srgbClr val="FF0000"/>
                </a:solidFill>
              </a:rPr>
              <a:t>soustrait leur distance à zéro </a:t>
            </a:r>
            <a:r>
              <a:rPr lang="fr-FR" sz="3000" dirty="0"/>
              <a:t>et on </a:t>
            </a:r>
            <a:r>
              <a:rPr lang="fr-FR" sz="3000" b="1" dirty="0"/>
              <a:t>garde le signe de celui qui a la plus grande distance à zéro</a:t>
            </a:r>
            <a:r>
              <a:rPr lang="fr-FR" sz="3000" dirty="0"/>
              <a:t>.</a:t>
            </a:r>
          </a:p>
          <a:p>
            <a:pPr marL="0" indent="0">
              <a:buNone/>
            </a:pPr>
            <a:endParaRPr lang="fr-FR" sz="3000" b="1" dirty="0"/>
          </a:p>
          <a:p>
            <a:pPr marL="0" indent="0">
              <a:buNone/>
            </a:pPr>
            <a:r>
              <a:rPr lang="fr-FR" sz="3000" b="1" u="sng" dirty="0"/>
              <a:t>Exemples</a:t>
            </a:r>
            <a:r>
              <a:rPr lang="fr-FR" sz="3000" b="1" dirty="0"/>
              <a:t> :</a:t>
            </a:r>
            <a:endParaRPr lang="fr-FR" sz="3000" b="1" u="sng" dirty="0"/>
          </a:p>
          <a:p>
            <a:r>
              <a:rPr lang="fr-FR" sz="3000" dirty="0"/>
              <a:t>(-3) + (+6) = + ( 6 - 3) = +3 = 3</a:t>
            </a:r>
          </a:p>
          <a:p>
            <a:r>
              <a:rPr lang="fr-FR" sz="3000" dirty="0"/>
              <a:t>(+3) + (-5) = - (5 - 3) = -2</a:t>
            </a:r>
          </a:p>
          <a:p>
            <a:pPr marL="0" indent="0">
              <a:buNone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506485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3BEA66-5D74-4B07-A9FA-0F85EBBA1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u="sng" dirty="0">
                <a:solidFill>
                  <a:schemeClr val="accent1"/>
                </a:solidFill>
              </a:rPr>
              <a:t>I/ Additionner des nombres relatifs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B0A663-7E14-470E-9C21-F4A83BF94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Pour </a:t>
            </a:r>
            <a:r>
              <a:rPr lang="fr-FR" b="1" dirty="0"/>
              <a:t>additionner</a:t>
            </a:r>
            <a:r>
              <a:rPr lang="fr-FR" dirty="0"/>
              <a:t> plusieurs nombres relatifs, il faut :</a:t>
            </a:r>
          </a:p>
          <a:p>
            <a:r>
              <a:rPr lang="fr-FR" dirty="0"/>
              <a:t>Regrouper tous les nombres relatifs positifs ensemble ainsi que les nombres relatifs négatifs.</a:t>
            </a:r>
          </a:p>
          <a:p>
            <a:r>
              <a:rPr lang="fr-FR" dirty="0"/>
              <a:t>On applique les règles précédentes.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b="1" u="sng" dirty="0"/>
              <a:t>Exemple</a:t>
            </a:r>
            <a:r>
              <a:rPr lang="fr-FR" dirty="0"/>
              <a:t> : Calculer l’expression A = (+6) + (-3) + (-2) + (-4) + (+10)</a:t>
            </a:r>
          </a:p>
          <a:p>
            <a:pPr marL="0" indent="0">
              <a:buNone/>
            </a:pPr>
            <a:r>
              <a:rPr lang="fr-FR" dirty="0"/>
              <a:t>A = (+6) + (+10) + (-3) + (-2) + (-4)</a:t>
            </a:r>
          </a:p>
          <a:p>
            <a:pPr marL="0" indent="0">
              <a:buNone/>
            </a:pPr>
            <a:r>
              <a:rPr lang="fr-FR" dirty="0"/>
              <a:t>A = (+16) + (-9)</a:t>
            </a:r>
          </a:p>
          <a:p>
            <a:pPr marL="0" indent="0">
              <a:buNone/>
            </a:pPr>
            <a:r>
              <a:rPr lang="fr-FR" dirty="0"/>
              <a:t>A = + (16 – 9) = +7 = 7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18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C7EC47-D006-40F6-92BB-0EE44B96E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>
                <a:solidFill>
                  <a:schemeClr val="accent1"/>
                </a:solidFill>
              </a:rPr>
              <a:t>II/ Soustraire des nombres relatifs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56BBB6-F5ED-45E8-9274-3BD52BA3A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u="sng" dirty="0"/>
              <a:t>Propriété</a:t>
            </a:r>
            <a:r>
              <a:rPr lang="fr-FR" dirty="0"/>
              <a:t> : </a:t>
            </a:r>
            <a:r>
              <a:rPr lang="fr-FR" dirty="0">
                <a:solidFill>
                  <a:srgbClr val="FF0000"/>
                </a:solidFill>
              </a:rPr>
              <a:t>toute soustraction peut s’écrire sous forme d’addition</a:t>
            </a:r>
            <a:r>
              <a:rPr lang="fr-FR" dirty="0"/>
              <a:t> car soustraire un nombre à un autre revient à additionner son opposé.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b="1" u="sng" dirty="0"/>
              <a:t>Exemples</a:t>
            </a:r>
            <a:r>
              <a:rPr lang="fr-FR" b="1" dirty="0"/>
              <a:t> :</a:t>
            </a:r>
          </a:p>
          <a:p>
            <a:r>
              <a:rPr lang="fr-FR" dirty="0"/>
              <a:t>3 </a:t>
            </a:r>
            <a:r>
              <a:rPr lang="fr-FR" dirty="0">
                <a:solidFill>
                  <a:srgbClr val="92D050"/>
                </a:solidFill>
              </a:rPr>
              <a:t>–</a:t>
            </a:r>
            <a:r>
              <a:rPr lang="fr-FR" dirty="0"/>
              <a:t> 5 = 3 </a:t>
            </a:r>
            <a:r>
              <a:rPr lang="fr-FR" dirty="0">
                <a:solidFill>
                  <a:srgbClr val="92D050"/>
                </a:solidFill>
              </a:rPr>
              <a:t>+</a:t>
            </a:r>
            <a:r>
              <a:rPr lang="fr-FR" dirty="0"/>
              <a:t> (-5)</a:t>
            </a:r>
          </a:p>
          <a:p>
            <a:r>
              <a:rPr lang="fr-FR" dirty="0"/>
              <a:t>(-4) </a:t>
            </a:r>
            <a:r>
              <a:rPr lang="fr-FR" dirty="0">
                <a:solidFill>
                  <a:srgbClr val="92D050"/>
                </a:solidFill>
              </a:rPr>
              <a:t>–</a:t>
            </a:r>
            <a:r>
              <a:rPr lang="fr-FR" dirty="0"/>
              <a:t> (-3) = (-4) </a:t>
            </a:r>
            <a:r>
              <a:rPr lang="fr-FR" dirty="0">
                <a:solidFill>
                  <a:srgbClr val="92D050"/>
                </a:solidFill>
              </a:rPr>
              <a:t>+</a:t>
            </a:r>
            <a:r>
              <a:rPr lang="fr-FR" dirty="0"/>
              <a:t> (+3)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19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C7EC47-D006-40F6-92BB-0EE44B96E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u="sng" dirty="0">
                <a:solidFill>
                  <a:schemeClr val="accent1"/>
                </a:solidFill>
              </a:rPr>
              <a:t>II/ Soustraire des nombres relatifs</a:t>
            </a:r>
            <a:endParaRPr lang="fr-FR" i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56BBB6-F5ED-45E8-9274-3BD52BA3A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/>
              <a:t>Il suffit donc de </a:t>
            </a:r>
            <a:r>
              <a:rPr lang="fr-FR" b="1" dirty="0">
                <a:solidFill>
                  <a:srgbClr val="FF0000"/>
                </a:solidFill>
              </a:rPr>
              <a:t>transformer toute soustraction en addition </a:t>
            </a:r>
            <a:r>
              <a:rPr lang="fr-FR" b="1" dirty="0"/>
              <a:t>et d’appliquer </a:t>
            </a:r>
            <a:r>
              <a:rPr lang="fr-FR" b="1"/>
              <a:t>les règles </a:t>
            </a:r>
            <a:r>
              <a:rPr lang="fr-FR" b="1" dirty="0"/>
              <a:t>précédentes.</a:t>
            </a: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b="1" u="sng" dirty="0"/>
              <a:t>Exemple</a:t>
            </a:r>
            <a:r>
              <a:rPr lang="fr-FR" dirty="0"/>
              <a:t> : Calculer l’expression B = (-5) + (-4) – (+3) + (+1) + (-2) – (-6) </a:t>
            </a:r>
          </a:p>
          <a:p>
            <a:pPr marL="0" indent="0">
              <a:buNone/>
            </a:pPr>
            <a:r>
              <a:rPr lang="fr-FR" dirty="0"/>
              <a:t>B = (-5) + (-4) + (-3) + (+1) + (-2) + (+6)</a:t>
            </a:r>
          </a:p>
          <a:p>
            <a:pPr marL="0" indent="0">
              <a:buNone/>
            </a:pPr>
            <a:r>
              <a:rPr lang="fr-FR" dirty="0"/>
              <a:t>B = (+6) + (+1) + (-5) + (-4) + (-3) + (-2)</a:t>
            </a:r>
          </a:p>
          <a:p>
            <a:pPr marL="0" indent="0">
              <a:buNone/>
            </a:pPr>
            <a:r>
              <a:rPr lang="fr-FR" dirty="0"/>
              <a:t>B = (+7) + (-14)</a:t>
            </a:r>
          </a:p>
          <a:p>
            <a:pPr marL="0" indent="0">
              <a:buNone/>
            </a:pPr>
            <a:r>
              <a:rPr lang="fr-FR" dirty="0"/>
              <a:t>B = - (14 – 7) = -7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745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471</Words>
  <Application>Microsoft Office PowerPoint</Application>
  <PresentationFormat>Grand écran</PresentationFormat>
  <Paragraphs>52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Chapitre 6 : Opérations sur les nombres relatifs</vt:lpstr>
      <vt:lpstr>I/ Additionner des nombres relatifs</vt:lpstr>
      <vt:lpstr>I/ Additionner des nombres relatifs</vt:lpstr>
      <vt:lpstr>I/ Additionner des nombres relatifs</vt:lpstr>
      <vt:lpstr>II/ Soustraire des nombres relatifs</vt:lpstr>
      <vt:lpstr>II/ Soustraire des nombres relatifs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1 : Organisation de calculs</dc:title>
  <dc:creator>laurent mayer</dc:creator>
  <cp:lastModifiedBy>laurent mayer</cp:lastModifiedBy>
  <cp:revision>52</cp:revision>
  <dcterms:created xsi:type="dcterms:W3CDTF">2017-07-26T09:25:43Z</dcterms:created>
  <dcterms:modified xsi:type="dcterms:W3CDTF">2020-05-11T07:56:48Z</dcterms:modified>
</cp:coreProperties>
</file>