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6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8A1326-9916-4070-B686-35A9C444E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6E174F2-89BC-4F32-8B99-E2FA93B90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A1BB43-FBAD-43D9-92AF-F0C184C37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14A5-A172-48B9-B892-4F3247DEE061}" type="datetimeFigureOut">
              <a:rPr lang="fr-FR" smtClean="0"/>
              <a:t>17/09/2019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C8A345-DD30-4B58-AA99-526097CA4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2883A1-5C3E-451C-B736-9BCBBE9A1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A6BD-8C01-4373-97F3-7EF513F0F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92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1257F7-4ACB-47CC-8F28-25F172BA1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FA02223-AF89-4F54-8F92-508141939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F0CAB2-9B01-4EB5-B06D-6D9859E44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14A5-A172-48B9-B892-4F3247DEE061}" type="datetimeFigureOut">
              <a:rPr lang="fr-FR" smtClean="0"/>
              <a:t>17/09/2019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731E11-9F77-4C8E-A29A-C4167DE6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C7D89F-61B5-40B4-930C-F5D4D49E7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A6BD-8C01-4373-97F3-7EF513F0F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674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DC131EA-D47B-4AE3-B0AB-D28EFAFF98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0835C87-D8FC-4601-832B-363634C06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88665C-152D-4517-93AD-0CBDAF9B8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14A5-A172-48B9-B892-4F3247DEE061}" type="datetimeFigureOut">
              <a:rPr lang="fr-FR" smtClean="0"/>
              <a:t>17/09/2019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F5D497-C774-4C2C-A974-13E68F638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895B53-AABF-475B-B1C3-FCED950E5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A6BD-8C01-4373-97F3-7EF513F0F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809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18F0B3-6BBF-4FC8-82C4-27C6738D0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7A07D5-9BD4-44C1-8CAD-7CD2571FB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2F3819-4E6F-41D3-BC1C-9F6782E52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14A5-A172-48B9-B892-4F3247DEE061}" type="datetimeFigureOut">
              <a:rPr lang="fr-FR" smtClean="0"/>
              <a:t>17/09/2019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C64F4D-7998-4B35-ACA1-AC2837CA2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1FB6E1-4AE6-440D-BCCE-B0C62EBD6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A6BD-8C01-4373-97F3-7EF513F0F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2770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C3EABD-58AD-4371-BC9D-CA9B0286F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96E4122-3517-40F5-AA17-AA306E157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CDDF18-1E36-4C6C-A335-A37EF0D2A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14A5-A172-48B9-B892-4F3247DEE061}" type="datetimeFigureOut">
              <a:rPr lang="fr-FR" smtClean="0"/>
              <a:t>17/09/2019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E9D846-7E2E-44D7-943F-8D7FD414F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60223E-531C-451A-BF3E-B455844F9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A6BD-8C01-4373-97F3-7EF513F0F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8679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5F515D-081F-48BC-A984-13EC38E22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0D7F36-48C4-462E-9A62-B791F59A15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AFF285-187C-4E19-95AE-9CCE1038E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FB68059-E92E-4186-83BF-C28CD1196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14A5-A172-48B9-B892-4F3247DEE061}" type="datetimeFigureOut">
              <a:rPr lang="fr-FR" smtClean="0"/>
              <a:t>17/09/2019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29C5C3-81BF-4393-8CFC-9CA4F8C35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B803CEC-BFEB-4111-993B-2DDDCC620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A6BD-8C01-4373-97F3-7EF513F0F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542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2FB910-C12B-4E35-BF1D-153F90B36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4F3219-49A4-4E56-A1CB-9401B8921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E97317E-73FC-4BFE-B733-D8036A32B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2D792CC-D079-48CD-A6F3-0101729028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2949467-FD21-4670-91DB-E09AC2797B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B6F61EC-0156-405D-B267-F0B0A760A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14A5-A172-48B9-B892-4F3247DEE061}" type="datetimeFigureOut">
              <a:rPr lang="fr-FR" smtClean="0"/>
              <a:t>17/09/2019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D816F7B-BCAB-4409-9088-E7A1E87F1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1CE01B7-D5A9-4061-B9C8-E4B0D12A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A6BD-8C01-4373-97F3-7EF513F0F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38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81F451-6FF3-43C6-94C1-58F99127D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E664FF0-B9BD-420E-8887-C955FADC9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14A5-A172-48B9-B892-4F3247DEE061}" type="datetimeFigureOut">
              <a:rPr lang="fr-FR" smtClean="0"/>
              <a:t>17/09/2019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01FFF8B-6C76-4E7A-BDCE-D9D41C990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4ADF14A-7B9B-468F-9A5A-8A9E353DB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A6BD-8C01-4373-97F3-7EF513F0F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5195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88EE6B4-FA76-4F73-B547-066456D48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14A5-A172-48B9-B892-4F3247DEE061}" type="datetimeFigureOut">
              <a:rPr lang="fr-FR" smtClean="0"/>
              <a:t>17/09/2019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9223EA2-A4BA-4426-9021-0D771B488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B3794E-2C43-48DF-8738-650FC9046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A6BD-8C01-4373-97F3-7EF513F0F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852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00A731-E8FD-4C04-AC60-643AC6CDE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EE9749-2492-42FB-9EA2-1758DF2C8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EAE7A16-5DD8-45A3-A189-BA280F3DE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4F462C-1ABE-4A31-A818-EECE0E631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14A5-A172-48B9-B892-4F3247DEE061}" type="datetimeFigureOut">
              <a:rPr lang="fr-FR" smtClean="0"/>
              <a:t>17/09/2019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9E4888-086B-494B-B321-65DEF873B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6C3A0E-F28D-4860-81AD-ADB71E96E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A6BD-8C01-4373-97F3-7EF513F0F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0029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EF2148-9DD3-41A9-8988-15999420E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CFBB53E-632D-4D2C-9D28-9992032D88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5A97076-69CA-4C2B-AF8A-C22A6905C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442294-1EB6-48B0-B566-39FE95F20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14A5-A172-48B9-B892-4F3247DEE061}" type="datetimeFigureOut">
              <a:rPr lang="fr-FR" smtClean="0"/>
              <a:t>17/09/2019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6D5082-A616-4CD0-9E9B-869C3AB9F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6A63FC-2930-4313-BD6F-465E01DC9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A6BD-8C01-4373-97F3-7EF513F0F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002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BA252C9-DAEC-4A7D-9649-DA813B3E4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C6FF71-B950-4522-90C8-912A3879A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227E28-1E34-4C04-B098-94FB9D328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114A5-A172-48B9-B892-4F3247DEE061}" type="datetimeFigureOut">
              <a:rPr lang="fr-FR" smtClean="0"/>
              <a:t>17/09/2019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08191D-8873-4E24-A8C7-FDF2F0BFB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603491-F686-47FD-B68B-F4D20FD3C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8A6BD-8C01-4373-97F3-7EF513F0F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92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5A1E56-ABB3-41DB-AE91-8E2E619D0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196987">
            <a:off x="1524000" y="824459"/>
            <a:ext cx="9144000" cy="899410"/>
          </a:xfrm>
        </p:spPr>
        <p:txBody>
          <a:bodyPr>
            <a:normAutofit/>
          </a:bodyPr>
          <a:lstStyle/>
          <a:p>
            <a:r>
              <a:rPr lang="fr-FR" sz="4800" u="sng" dirty="0">
                <a:solidFill>
                  <a:schemeClr val="accent1"/>
                </a:solidFill>
              </a:rPr>
              <a:t>Chapitre 1</a:t>
            </a:r>
            <a:r>
              <a:rPr lang="fr-FR" sz="4800" dirty="0">
                <a:solidFill>
                  <a:schemeClr val="accent1"/>
                </a:solidFill>
              </a:rPr>
              <a:t> : Symétrie centrale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CE671C-539C-4DAC-A1AA-E48BD1DE3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2782" y="2255539"/>
            <a:ext cx="9313889" cy="4280171"/>
          </a:xfrm>
        </p:spPr>
        <p:txBody>
          <a:bodyPr>
            <a:normAutofit/>
          </a:bodyPr>
          <a:lstStyle/>
          <a:p>
            <a:r>
              <a:rPr lang="fr-FR" sz="2800" b="1" u="sng" dirty="0">
                <a:solidFill>
                  <a:schemeClr val="accent2"/>
                </a:solidFill>
              </a:rPr>
              <a:t>Plan du chapitre</a:t>
            </a:r>
          </a:p>
          <a:p>
            <a:endParaRPr lang="fr-FR" sz="1200" b="1" u="sng" dirty="0">
              <a:solidFill>
                <a:schemeClr val="accent2"/>
              </a:solidFill>
            </a:endParaRPr>
          </a:p>
          <a:p>
            <a:pPr marL="514350" indent="-514350" algn="l">
              <a:buFont typeface="+mj-lt"/>
              <a:buAutoNum type="romanUcPeriod"/>
            </a:pPr>
            <a:r>
              <a:rPr lang="fr-FR" b="1" u="sng" dirty="0">
                <a:solidFill>
                  <a:schemeClr val="accent1"/>
                </a:solidFill>
              </a:rPr>
              <a:t>Symétrie axiale</a:t>
            </a:r>
            <a:r>
              <a:rPr lang="fr-FR" b="1" dirty="0">
                <a:solidFill>
                  <a:schemeClr val="accent1"/>
                </a:solidFill>
              </a:rPr>
              <a:t> (Rappels)</a:t>
            </a:r>
            <a:endParaRPr lang="fr-FR" b="1" i="1" dirty="0">
              <a:solidFill>
                <a:schemeClr val="accent1"/>
              </a:solidFill>
            </a:endParaRPr>
          </a:p>
          <a:p>
            <a:pPr marL="971550" lvl="1" indent="-514350" algn="l">
              <a:buFont typeface="+mj-lt"/>
              <a:buAutoNum type="arabicPeriod"/>
            </a:pPr>
            <a:r>
              <a:rPr lang="fr-FR" b="1" i="1" dirty="0"/>
              <a:t>Définitions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fr-FR" b="1" i="1" dirty="0"/>
              <a:t>Propriétés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fr-FR" b="1" i="1" dirty="0"/>
              <a:t>Axe de symétrie</a:t>
            </a:r>
          </a:p>
          <a:p>
            <a:pPr lvl="1" algn="l"/>
            <a:endParaRPr lang="fr-FR" b="1" u="sng" dirty="0"/>
          </a:p>
          <a:p>
            <a:pPr marL="514350" indent="-514350" algn="l">
              <a:buFont typeface="+mj-lt"/>
              <a:buAutoNum type="romanUcPeriod"/>
            </a:pPr>
            <a:r>
              <a:rPr lang="fr-FR" b="1" u="sng" dirty="0">
                <a:solidFill>
                  <a:schemeClr val="accent1"/>
                </a:solidFill>
              </a:rPr>
              <a:t>Symétrie centrale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fr-FR" b="1" i="1" dirty="0"/>
              <a:t>Définitions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fr-FR" b="1" i="1" dirty="0"/>
              <a:t>Propriétés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fr-FR" b="1" i="1" dirty="0"/>
              <a:t>Centre de symétrie</a:t>
            </a:r>
          </a:p>
          <a:p>
            <a:pPr marL="514350" indent="-514350" algn="l">
              <a:buFont typeface="+mj-lt"/>
              <a:buAutoNum type="romanUcPeriod"/>
            </a:pPr>
            <a:endParaRPr lang="fr-FR" b="1" u="sng" dirty="0"/>
          </a:p>
          <a:p>
            <a:pPr marL="514350" indent="-514350" algn="l">
              <a:buFont typeface="+mj-lt"/>
              <a:buAutoNum type="romanUcPeriod"/>
            </a:pPr>
            <a:endParaRPr lang="fr-FR" b="1" u="sng" dirty="0"/>
          </a:p>
          <a:p>
            <a:pPr marL="514350" indent="-514350" algn="l">
              <a:buFont typeface="+mj-lt"/>
              <a:buAutoNum type="romanUcPeriod"/>
            </a:pPr>
            <a:endParaRPr lang="fr-FR" b="1" u="sng" dirty="0"/>
          </a:p>
        </p:txBody>
      </p:sp>
    </p:spTree>
    <p:extLst>
      <p:ext uri="{BB962C8B-B14F-4D97-AF65-F5344CB8AC3E}">
        <p14:creationId xmlns:p14="http://schemas.microsoft.com/office/powerpoint/2010/main" val="226080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47F99A-6B66-4C9A-96F8-4CCBD3118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>
                <a:solidFill>
                  <a:schemeClr val="accent1"/>
                </a:solidFill>
              </a:rPr>
              <a:t>II/ Symétrie centrale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CFEF64-501D-400F-A1D2-3BE85EA21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356" y="1690688"/>
            <a:ext cx="1109189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600" b="1" i="1" dirty="0"/>
              <a:t>2/ Propriétés</a:t>
            </a:r>
          </a:p>
          <a:p>
            <a:pPr marL="0" indent="0" algn="ctr">
              <a:buNone/>
            </a:pPr>
            <a:r>
              <a:rPr lang="fr-FR" b="1" u="sng" dirty="0"/>
              <a:t>Symétrique d’un segment</a:t>
            </a:r>
          </a:p>
          <a:p>
            <a:pPr marL="0" indent="0">
              <a:buNone/>
            </a:pPr>
            <a:endParaRPr lang="fr-FR" sz="3600" b="1" i="1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Le symétrique d’un </a:t>
            </a:r>
            <a:r>
              <a:rPr lang="fr-FR" b="1" dirty="0"/>
              <a:t>segment</a:t>
            </a:r>
            <a:r>
              <a:rPr lang="fr-FR" dirty="0"/>
              <a:t> par rapport à </a:t>
            </a:r>
          </a:p>
          <a:p>
            <a:pPr marL="0" indent="0">
              <a:buNone/>
            </a:pPr>
            <a:r>
              <a:rPr lang="fr-FR" dirty="0"/>
              <a:t>un point est un </a:t>
            </a:r>
            <a:r>
              <a:rPr lang="fr-FR" b="1" dirty="0"/>
              <a:t>segment de même longueur</a:t>
            </a:r>
            <a:r>
              <a:rPr lang="fr-FR" dirty="0"/>
              <a:t>.</a:t>
            </a:r>
            <a:endParaRPr lang="fr-FR" b="1" dirty="0"/>
          </a:p>
          <a:p>
            <a:pPr marL="0" indent="0">
              <a:buNone/>
            </a:pPr>
            <a:endParaRPr lang="fr-FR" sz="3600" b="1" i="1" dirty="0"/>
          </a:p>
        </p:txBody>
      </p:sp>
      <p:pic>
        <p:nvPicPr>
          <p:cNvPr id="2056" name="Picture 8" descr="https://tse4.mm.bing.net/th?id=OIP.sGBxIj8W2Vze0y8Dxtz6DAEsCr&amp;pid=15.1&amp;P=0&amp;w=328&amp;h=188">
            <a:extLst>
              <a:ext uri="{FF2B5EF4-FFF2-40B4-BE49-F238E27FC236}">
                <a16:creationId xmlns:a16="http://schemas.microsoft.com/office/drawing/2014/main" id="{BAC9CAA5-42B1-41A4-B43E-068F47190D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27" r="6735"/>
          <a:stretch/>
        </p:blipFill>
        <p:spPr bwMode="auto">
          <a:xfrm>
            <a:off x="6888125" y="2742204"/>
            <a:ext cx="4465675" cy="329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03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47F99A-6B66-4C9A-96F8-4CCBD3118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>
                <a:solidFill>
                  <a:schemeClr val="accent1"/>
                </a:solidFill>
              </a:rPr>
              <a:t>II/ Symétrie centrale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CFEF64-501D-400F-A1D2-3BE85EA21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384" y="1690688"/>
            <a:ext cx="1111395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600" b="1" i="1" dirty="0"/>
              <a:t>2/ Propriétés</a:t>
            </a:r>
          </a:p>
          <a:p>
            <a:pPr marL="0" indent="0" algn="ctr">
              <a:buNone/>
            </a:pPr>
            <a:r>
              <a:rPr lang="fr-FR" b="1" u="sng" dirty="0"/>
              <a:t>Symétrique d’une droite</a:t>
            </a:r>
          </a:p>
          <a:p>
            <a:pPr marL="0" indent="0">
              <a:buNone/>
            </a:pPr>
            <a:endParaRPr lang="fr-FR" sz="3600" b="1" i="1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Le symétrique d’une </a:t>
            </a:r>
            <a:r>
              <a:rPr lang="fr-FR" b="1" dirty="0"/>
              <a:t>droite</a:t>
            </a:r>
            <a:r>
              <a:rPr lang="fr-FR" dirty="0"/>
              <a:t> par rapport à </a:t>
            </a:r>
          </a:p>
          <a:p>
            <a:pPr marL="0" indent="0">
              <a:buNone/>
            </a:pPr>
            <a:r>
              <a:rPr lang="fr-FR" dirty="0"/>
              <a:t>un point est une </a:t>
            </a:r>
            <a:r>
              <a:rPr lang="fr-FR" b="1" dirty="0"/>
              <a:t>droite </a:t>
            </a:r>
            <a:r>
              <a:rPr lang="fr-FR" dirty="0"/>
              <a:t>qui lui est </a:t>
            </a:r>
            <a:r>
              <a:rPr lang="fr-FR" b="1" dirty="0">
                <a:solidFill>
                  <a:srgbClr val="FF0000"/>
                </a:solidFill>
              </a:rPr>
              <a:t>parallèle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dirty="0"/>
              <a:t>Dans l’exemple, on a (AC) // (A’C’).</a:t>
            </a:r>
          </a:p>
          <a:p>
            <a:pPr marL="0" indent="0">
              <a:buNone/>
            </a:pPr>
            <a:endParaRPr lang="fr-FR" sz="3600" b="1" i="1" dirty="0"/>
          </a:p>
        </p:txBody>
      </p:sp>
      <p:pic>
        <p:nvPicPr>
          <p:cNvPr id="3074" name="Picture 2" descr="https://tse2.mm.bing.net/th?id=OIP.gLL0bcPgViXtiuKJxgnhwgEIEs&amp;pid=15.1&amp;P=0&amp;w=300&amp;h=300">
            <a:extLst>
              <a:ext uri="{FF2B5EF4-FFF2-40B4-BE49-F238E27FC236}">
                <a16:creationId xmlns:a16="http://schemas.microsoft.com/office/drawing/2014/main" id="{39DFA8EE-1D91-409D-94A6-601F54464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298" y="2823276"/>
            <a:ext cx="4188501" cy="3817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88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47F99A-6B66-4C9A-96F8-4CCBD3118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i="1" dirty="0"/>
              <a:t>2/ Propriétés</a:t>
            </a:r>
          </a:p>
        </p:txBody>
      </p:sp>
      <p:sp>
        <p:nvSpPr>
          <p:cNvPr id="2057" name="Espace réservé du contenu 2056">
            <a:extLst>
              <a:ext uri="{FF2B5EF4-FFF2-40B4-BE49-F238E27FC236}">
                <a16:creationId xmlns:a16="http://schemas.microsoft.com/office/drawing/2014/main" id="{1466113A-15C8-4A9E-B4C0-F82CC3362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675" y="1858779"/>
            <a:ext cx="10709222" cy="4407109"/>
          </a:xfrm>
        </p:spPr>
        <p:txBody>
          <a:bodyPr/>
          <a:lstStyle/>
          <a:p>
            <a:pPr marL="0" indent="0" algn="ctr">
              <a:buNone/>
            </a:pPr>
            <a:r>
              <a:rPr lang="fr-FR" b="1" u="sng" dirty="0"/>
              <a:t>Symétrique d’un angle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Le symétrique d’un </a:t>
            </a:r>
            <a:r>
              <a:rPr lang="fr-FR" b="1" dirty="0"/>
              <a:t>angle</a:t>
            </a:r>
            <a:r>
              <a:rPr lang="fr-FR" dirty="0"/>
              <a:t> par rapport</a:t>
            </a:r>
          </a:p>
          <a:p>
            <a:pPr marL="0" indent="0">
              <a:buNone/>
            </a:pPr>
            <a:r>
              <a:rPr lang="fr-FR" dirty="0"/>
              <a:t>à un point est un </a:t>
            </a:r>
            <a:r>
              <a:rPr lang="fr-FR" b="1" dirty="0"/>
              <a:t>angle de même</a:t>
            </a:r>
          </a:p>
          <a:p>
            <a:pPr marL="0" indent="0">
              <a:buNone/>
            </a:pPr>
            <a:r>
              <a:rPr lang="fr-FR" b="1" dirty="0"/>
              <a:t>mesure</a:t>
            </a:r>
            <a:r>
              <a:rPr lang="fr-FR" dirty="0"/>
              <a:t>.</a:t>
            </a:r>
            <a:endParaRPr lang="fr-FR" b="1" dirty="0"/>
          </a:p>
          <a:p>
            <a:pPr marL="0" indent="0" algn="ctr">
              <a:buNone/>
            </a:pPr>
            <a:endParaRPr lang="fr-FR" b="1" u="sng" dirty="0"/>
          </a:p>
        </p:txBody>
      </p:sp>
      <p:pic>
        <p:nvPicPr>
          <p:cNvPr id="4100" name="Picture 4" descr="https://tse1.mm.bing.net/th?id=OIP.N7peVb37_3IdgCM8IJogogEsCG&amp;pid=15.1&amp;P=0&amp;w=310&amp;h=139">
            <a:extLst>
              <a:ext uri="{FF2B5EF4-FFF2-40B4-BE49-F238E27FC236}">
                <a16:creationId xmlns:a16="http://schemas.microsoft.com/office/drawing/2014/main" id="{B64D7E2F-A98E-427E-B5FB-3D01475F2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45657"/>
            <a:ext cx="5699270" cy="254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33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47F99A-6B66-4C9A-96F8-4CCBD3118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i="1" dirty="0"/>
              <a:t>2/ Propriétés</a:t>
            </a:r>
          </a:p>
        </p:txBody>
      </p:sp>
      <p:sp>
        <p:nvSpPr>
          <p:cNvPr id="2057" name="Espace réservé du contenu 2056">
            <a:extLst>
              <a:ext uri="{FF2B5EF4-FFF2-40B4-BE49-F238E27FC236}">
                <a16:creationId xmlns:a16="http://schemas.microsoft.com/office/drawing/2014/main" id="{1466113A-15C8-4A9E-B4C0-F82CC3362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675" y="1858779"/>
            <a:ext cx="10709222" cy="4407109"/>
          </a:xfrm>
        </p:spPr>
        <p:txBody>
          <a:bodyPr/>
          <a:lstStyle/>
          <a:p>
            <a:pPr marL="0" indent="0" algn="ctr">
              <a:buNone/>
            </a:pPr>
            <a:r>
              <a:rPr lang="fr-FR" b="1" u="sng" dirty="0"/>
              <a:t>Symétrique d’un cercle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Le symétrique d’un </a:t>
            </a:r>
            <a:r>
              <a:rPr lang="fr-FR" b="1" dirty="0"/>
              <a:t>cercle</a:t>
            </a:r>
            <a:r>
              <a:rPr lang="fr-FR" dirty="0"/>
              <a:t> par rapport</a:t>
            </a:r>
          </a:p>
          <a:p>
            <a:pPr marL="0" indent="0">
              <a:buNone/>
            </a:pPr>
            <a:r>
              <a:rPr lang="fr-FR" dirty="0"/>
              <a:t>à un point est un </a:t>
            </a:r>
            <a:r>
              <a:rPr lang="fr-FR" b="1" dirty="0"/>
              <a:t>cercle de même</a:t>
            </a:r>
          </a:p>
          <a:p>
            <a:pPr marL="0" indent="0">
              <a:buNone/>
            </a:pPr>
            <a:r>
              <a:rPr lang="fr-FR" b="1" dirty="0"/>
              <a:t>rayon</a:t>
            </a:r>
            <a:r>
              <a:rPr lang="fr-FR" dirty="0"/>
              <a:t>.</a:t>
            </a:r>
            <a:endParaRPr lang="fr-FR" b="1" dirty="0"/>
          </a:p>
          <a:p>
            <a:pPr marL="0" indent="0" algn="ctr">
              <a:buNone/>
            </a:pPr>
            <a:endParaRPr lang="fr-FR" b="1" u="sng" dirty="0"/>
          </a:p>
        </p:txBody>
      </p:sp>
      <p:pic>
        <p:nvPicPr>
          <p:cNvPr id="1026" name="Picture 2" descr="Résultat de recherche d'images pour &quot;symétrie centrale cercle&quot;">
            <a:extLst>
              <a:ext uri="{FF2B5EF4-FFF2-40B4-BE49-F238E27FC236}">
                <a16:creationId xmlns:a16="http://schemas.microsoft.com/office/drawing/2014/main" id="{2363721E-17C8-4BD7-BD45-BB219EB14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639" y="2626575"/>
            <a:ext cx="4735909" cy="342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376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483554-52DF-4786-8DAC-7AE7CBBA9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9118"/>
          </a:xfrm>
        </p:spPr>
        <p:txBody>
          <a:bodyPr/>
          <a:lstStyle/>
          <a:p>
            <a:pPr algn="ctr"/>
            <a:r>
              <a:rPr lang="fr-FR" b="1" i="1" dirty="0"/>
              <a:t>2/ Propriétés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564E25-41B9-46DD-AE70-E0D99CC2A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115"/>
            <a:ext cx="10515600" cy="4827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Une figure et son symétrique par rapport à un point sont aussi superposables</a:t>
            </a:r>
            <a:r>
              <a:rPr lang="fr-FR" dirty="0"/>
              <a:t>, la symétrie centrale conserve donc toutes les propriétés de la symétrie axiale :</a:t>
            </a:r>
          </a:p>
          <a:p>
            <a:r>
              <a:rPr lang="fr-FR" b="1" dirty="0">
                <a:solidFill>
                  <a:srgbClr val="FF0000"/>
                </a:solidFill>
              </a:rPr>
              <a:t>l’alignement des points</a:t>
            </a:r>
            <a:r>
              <a:rPr lang="fr-FR" dirty="0"/>
              <a:t>;</a:t>
            </a:r>
          </a:p>
          <a:p>
            <a:r>
              <a:rPr lang="fr-FR" b="1" dirty="0">
                <a:solidFill>
                  <a:srgbClr val="FF0000"/>
                </a:solidFill>
              </a:rPr>
              <a:t>les longueurs et la mesure des angles</a:t>
            </a:r>
            <a:r>
              <a:rPr lang="fr-FR" dirty="0"/>
              <a:t>;</a:t>
            </a:r>
          </a:p>
          <a:p>
            <a:r>
              <a:rPr lang="fr-FR" b="1" dirty="0">
                <a:solidFill>
                  <a:srgbClr val="FF0000"/>
                </a:solidFill>
              </a:rPr>
              <a:t>les périmètres et aires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u="sng" dirty="0"/>
              <a:t>Une propriété </a:t>
            </a:r>
            <a:r>
              <a:rPr lang="fr-FR" b="1" u="sng" dirty="0">
                <a:solidFill>
                  <a:srgbClr val="FF0000"/>
                </a:solidFill>
              </a:rPr>
              <a:t>fondamentale</a:t>
            </a:r>
            <a:r>
              <a:rPr lang="fr-FR" u="sng" dirty="0"/>
              <a:t> supplémentaire</a:t>
            </a:r>
            <a:r>
              <a:rPr lang="fr-FR" dirty="0"/>
              <a:t> :</a:t>
            </a:r>
          </a:p>
          <a:p>
            <a:pPr marL="0" indent="0">
              <a:buNone/>
            </a:pPr>
            <a:r>
              <a:rPr lang="fr-FR" b="1" dirty="0">
                <a:solidFill>
                  <a:srgbClr val="FF0000"/>
                </a:solidFill>
              </a:rPr>
              <a:t>Le symétrique d’une droite </a:t>
            </a:r>
            <a:r>
              <a:rPr lang="fr-FR" b="1" dirty="0"/>
              <a:t>par rapport à un point </a:t>
            </a:r>
            <a:r>
              <a:rPr lang="fr-FR" b="1" dirty="0">
                <a:solidFill>
                  <a:srgbClr val="FF0000"/>
                </a:solidFill>
              </a:rPr>
              <a:t>est une droite qui lui est parallèle</a:t>
            </a:r>
            <a:r>
              <a:rPr lang="fr-FR" dirty="0"/>
              <a:t>. </a:t>
            </a:r>
          </a:p>
          <a:p>
            <a:pPr marL="0" indent="0">
              <a:buNone/>
            </a:pPr>
            <a:endParaRPr lang="fr-FR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9309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936204-6422-41A1-B046-0DB1AFAC7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>
                <a:solidFill>
                  <a:schemeClr val="accent1"/>
                </a:solidFill>
              </a:rPr>
              <a:t>II/ </a:t>
            </a:r>
            <a:r>
              <a:rPr lang="fr-FR" b="1" u="sng" dirty="0">
                <a:solidFill>
                  <a:schemeClr val="accent1"/>
                </a:solidFill>
              </a:rPr>
              <a:t>Symétrie centrale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7019DC-93A6-466C-8222-B1EDDE0D2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987"/>
            <a:ext cx="10515600" cy="51116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i="1" dirty="0"/>
              <a:t>3/ Centre de symétrie</a:t>
            </a:r>
          </a:p>
          <a:p>
            <a:pPr marL="0" indent="0">
              <a:buNone/>
            </a:pPr>
            <a:endParaRPr lang="fr-FR" b="1" i="1" dirty="0"/>
          </a:p>
          <a:p>
            <a:pPr marL="0" indent="0">
              <a:buNone/>
            </a:pPr>
            <a:endParaRPr lang="fr-FR" b="1" i="1" dirty="0"/>
          </a:p>
          <a:p>
            <a:pPr marL="0" indent="0">
              <a:buNone/>
            </a:pPr>
            <a:endParaRPr lang="fr-FR" b="1" i="1" dirty="0"/>
          </a:p>
          <a:p>
            <a:pPr marL="0" indent="0">
              <a:buNone/>
            </a:pPr>
            <a:endParaRPr lang="fr-FR" b="1" i="1" dirty="0"/>
          </a:p>
          <a:p>
            <a:pPr marL="0" indent="0">
              <a:buNone/>
            </a:pPr>
            <a:endParaRPr lang="fr-FR" b="1" i="1" dirty="0"/>
          </a:p>
          <a:p>
            <a:pPr marL="0" indent="0">
              <a:buNone/>
            </a:pPr>
            <a:r>
              <a:rPr lang="fr-FR" dirty="0"/>
              <a:t>Un point est </a:t>
            </a:r>
            <a:r>
              <a:rPr lang="fr-FR" b="1" dirty="0">
                <a:solidFill>
                  <a:srgbClr val="FF0000"/>
                </a:solidFill>
              </a:rPr>
              <a:t>le</a:t>
            </a:r>
            <a:r>
              <a:rPr lang="fr-FR" dirty="0"/>
              <a:t> </a:t>
            </a:r>
            <a:r>
              <a:rPr lang="fr-FR" b="1" dirty="0"/>
              <a:t>centre de symétrie d’une figure (F) </a:t>
            </a:r>
            <a:r>
              <a:rPr lang="fr-FR" dirty="0"/>
              <a:t>si</a:t>
            </a:r>
            <a:r>
              <a:rPr lang="fr-FR" b="1" dirty="0"/>
              <a:t> le symétrique de la figure (F) </a:t>
            </a:r>
            <a:r>
              <a:rPr lang="fr-FR" dirty="0"/>
              <a:t>par rapport à ce point</a:t>
            </a:r>
            <a:r>
              <a:rPr lang="fr-FR" b="1" dirty="0"/>
              <a:t> est la figure (F) elle-même</a:t>
            </a:r>
            <a:r>
              <a:rPr lang="fr-FR" dirty="0"/>
              <a:t>.</a:t>
            </a:r>
          </a:p>
          <a:p>
            <a:pPr marL="0" indent="0">
              <a:buNone/>
            </a:pPr>
            <a:r>
              <a:rPr lang="fr-FR" b="1" u="sng" dirty="0"/>
              <a:t>Remarque</a:t>
            </a:r>
            <a:r>
              <a:rPr lang="fr-FR" dirty="0"/>
              <a:t> : le </a:t>
            </a:r>
            <a:r>
              <a:rPr lang="fr-FR" b="1" dirty="0"/>
              <a:t>centre de symétrie</a:t>
            </a:r>
            <a:r>
              <a:rPr lang="fr-FR" dirty="0"/>
              <a:t>, s’il existe, est </a:t>
            </a:r>
            <a:r>
              <a:rPr lang="fr-FR" b="1" dirty="0">
                <a:solidFill>
                  <a:srgbClr val="FF0000"/>
                </a:solidFill>
              </a:rPr>
              <a:t>unique</a:t>
            </a:r>
            <a:r>
              <a:rPr lang="fr-FR" dirty="0"/>
              <a:t> alors qu’il peut exister plusieurs axes </a:t>
            </a:r>
            <a:r>
              <a:rPr lang="fr-FR"/>
              <a:t>de symétrie.</a:t>
            </a:r>
            <a:endParaRPr lang="fr-FR" dirty="0"/>
          </a:p>
          <a:p>
            <a:pPr marL="0" indent="0">
              <a:buNone/>
            </a:pPr>
            <a:endParaRPr lang="fr-FR" b="1" i="1" dirty="0"/>
          </a:p>
          <a:p>
            <a:pPr marL="0" indent="0">
              <a:buNone/>
            </a:pPr>
            <a:endParaRPr lang="fr-FR" b="1" i="1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132.png">
            <a:extLst>
              <a:ext uri="{FF2B5EF4-FFF2-40B4-BE49-F238E27FC236}">
                <a16:creationId xmlns:a16="http://schemas.microsoft.com/office/drawing/2014/main" id="{8BB80AD3-ED13-4613-BA8D-77DC52BC05F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8938" y="1993693"/>
            <a:ext cx="8754255" cy="251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999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065231-806B-4AEC-B35B-0D94E2621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>
                <a:solidFill>
                  <a:schemeClr val="accent1"/>
                </a:solidFill>
              </a:rPr>
              <a:t>I/ Symétrie axiale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26B09D-2663-4B5E-ADAC-60C1B1C78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600" b="1" i="1" dirty="0"/>
              <a:t>1/ Définitions</a:t>
            </a:r>
          </a:p>
          <a:p>
            <a:pPr marL="0" indent="0">
              <a:buNone/>
            </a:pPr>
            <a:endParaRPr lang="fr-FR" sz="2400" b="1" i="1" dirty="0"/>
          </a:p>
          <a:p>
            <a:pPr marL="0" indent="0">
              <a:buNone/>
            </a:pPr>
            <a:r>
              <a:rPr lang="fr-FR" b="1" dirty="0"/>
              <a:t>Deux figures </a:t>
            </a:r>
            <a:r>
              <a:rPr lang="fr-FR" dirty="0"/>
              <a:t>sont </a:t>
            </a:r>
            <a:r>
              <a:rPr lang="fr-FR" b="1" dirty="0">
                <a:solidFill>
                  <a:srgbClr val="FF0000"/>
                </a:solidFill>
              </a:rPr>
              <a:t>symétriques par rapport à une droite </a:t>
            </a:r>
            <a:r>
              <a:rPr lang="fr-FR" dirty="0"/>
              <a:t>si ces deux figures </a:t>
            </a:r>
            <a:r>
              <a:rPr lang="fr-FR" b="1" dirty="0">
                <a:solidFill>
                  <a:srgbClr val="FF0000"/>
                </a:solidFill>
              </a:rPr>
              <a:t>se superposent par pliage le long de cette droite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u="sng" dirty="0"/>
              <a:t>Exemple</a:t>
            </a:r>
            <a:r>
              <a:rPr lang="fr-FR" dirty="0"/>
              <a:t> :</a:t>
            </a:r>
          </a:p>
          <a:p>
            <a:pPr marL="0" indent="0">
              <a:buNone/>
            </a:pPr>
            <a:r>
              <a:rPr lang="fr-FR" dirty="0"/>
              <a:t>Si l’on plie le dessin ci-contre le long de la droite</a:t>
            </a:r>
          </a:p>
          <a:p>
            <a:pPr marL="0" indent="0">
              <a:buNone/>
            </a:pPr>
            <a:r>
              <a:rPr lang="fr-FR" dirty="0"/>
              <a:t>(d), les deux smileys se superposent.</a:t>
            </a:r>
          </a:p>
          <a:p>
            <a:pPr marL="0" indent="0">
              <a:buNone/>
            </a:pPr>
            <a:r>
              <a:rPr lang="fr-FR" dirty="0"/>
              <a:t>On dit que les figures (S) et (S’) sont </a:t>
            </a:r>
            <a:r>
              <a:rPr lang="fr-FR" b="1" dirty="0"/>
              <a:t>symétriques </a:t>
            </a:r>
          </a:p>
          <a:p>
            <a:pPr marL="0" indent="0">
              <a:buNone/>
            </a:pPr>
            <a:r>
              <a:rPr lang="fr-FR" b="1" dirty="0"/>
              <a:t>par rapport à </a:t>
            </a:r>
            <a:r>
              <a:rPr lang="fr-FR" dirty="0"/>
              <a:t>la droite (d).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sz="2400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sz="2400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sz="2400" b="1" i="1" dirty="0"/>
          </a:p>
        </p:txBody>
      </p:sp>
      <p:pic>
        <p:nvPicPr>
          <p:cNvPr id="4" name="image124.jpeg">
            <a:extLst>
              <a:ext uri="{FF2B5EF4-FFF2-40B4-BE49-F238E27FC236}">
                <a16:creationId xmlns:a16="http://schemas.microsoft.com/office/drawing/2014/main" id="{74129492-900D-4C3D-BE93-8F792BC62A2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09351" y="3731470"/>
            <a:ext cx="2944449" cy="269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82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454AEA-A636-48F1-93A4-B0243D87B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b="1" i="1" dirty="0"/>
              <a:t>1/ Définitions</a:t>
            </a:r>
            <a:endParaRPr lang="fr-FR" b="1" i="1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76FEAFE-CD55-4498-B1F6-DE14AD344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357079" cy="47850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u="sng" dirty="0"/>
              <a:t>Symétrique d’un point</a:t>
            </a:r>
          </a:p>
          <a:p>
            <a:pPr marL="0" indent="0">
              <a:buNone/>
            </a:pPr>
            <a:endParaRPr lang="fr-FR" sz="2000" b="1" u="sng" dirty="0"/>
          </a:p>
          <a:p>
            <a:pPr marL="0" indent="0">
              <a:buNone/>
            </a:pPr>
            <a:r>
              <a:rPr lang="fr-FR" b="1" dirty="0"/>
              <a:t>Le symétrique du point A par rapport à la droite (d)</a:t>
            </a:r>
            <a:r>
              <a:rPr lang="fr-FR" dirty="0"/>
              <a:t> est le point A’ tel que la </a:t>
            </a:r>
            <a:r>
              <a:rPr lang="fr-FR" b="1" dirty="0">
                <a:solidFill>
                  <a:srgbClr val="FF0000"/>
                </a:solidFill>
              </a:rPr>
              <a:t>droite (d)</a:t>
            </a:r>
            <a:r>
              <a:rPr lang="fr-FR" dirty="0"/>
              <a:t> soit la </a:t>
            </a:r>
            <a:r>
              <a:rPr lang="fr-FR" b="1" dirty="0">
                <a:solidFill>
                  <a:srgbClr val="FF0000"/>
                </a:solidFill>
              </a:rPr>
              <a:t>médiatrice du segment [AA’]</a:t>
            </a:r>
            <a:r>
              <a:rPr lang="fr-FR" dirty="0"/>
              <a:t>.</a:t>
            </a:r>
            <a:endParaRPr lang="fr-FR" sz="2000" b="1" dirty="0"/>
          </a:p>
          <a:p>
            <a:pPr marL="0" indent="0">
              <a:buNone/>
            </a:pPr>
            <a:r>
              <a:rPr lang="fr-FR" dirty="0"/>
              <a:t>On dit que les </a:t>
            </a:r>
            <a:r>
              <a:rPr lang="fr-FR" b="1" dirty="0"/>
              <a:t>points A et A’ sont symétriques</a:t>
            </a:r>
            <a:r>
              <a:rPr lang="fr-FR" dirty="0"/>
              <a:t> </a:t>
            </a:r>
            <a:r>
              <a:rPr lang="fr-FR" b="1" dirty="0"/>
              <a:t>par rapport à la droite (d)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sz="2000" u="sng" dirty="0"/>
          </a:p>
          <a:p>
            <a:pPr marL="0" indent="0">
              <a:buNone/>
            </a:pPr>
            <a:r>
              <a:rPr lang="fr-FR" b="1" i="1" u="sng" dirty="0"/>
              <a:t>Remarque</a:t>
            </a:r>
            <a:r>
              <a:rPr lang="fr-FR" dirty="0"/>
              <a:t> : Si B est un point de la droite (d), alors son symétrique par rapport à (d) est le point B lui-même.</a:t>
            </a:r>
            <a:endParaRPr lang="fr-FR" u="sng" dirty="0"/>
          </a:p>
        </p:txBody>
      </p:sp>
      <p:pic>
        <p:nvPicPr>
          <p:cNvPr id="9" name="Image 8" descr="Une image contenant texte, carte&#10;&#10;Description générée avec un niveau de confiance très élevé">
            <a:extLst>
              <a:ext uri="{FF2B5EF4-FFF2-40B4-BE49-F238E27FC236}">
                <a16:creationId xmlns:a16="http://schemas.microsoft.com/office/drawing/2014/main" id="{6EB20AB0-A1A0-421D-84FE-134169885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176" y="2506509"/>
            <a:ext cx="4504073" cy="260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9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47F99A-6B66-4C9A-96F8-4CCBD3118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>
                <a:solidFill>
                  <a:schemeClr val="accent1"/>
                </a:solidFill>
              </a:rPr>
              <a:t>I/ Symétrie axiale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CFEF64-501D-400F-A1D2-3BE85EA21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843" y="1825625"/>
            <a:ext cx="1111395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600" b="1" i="1" dirty="0"/>
              <a:t>2/ Propriétés</a:t>
            </a:r>
          </a:p>
          <a:p>
            <a:pPr marL="0" indent="0" algn="ctr">
              <a:buNone/>
            </a:pPr>
            <a:r>
              <a:rPr lang="fr-FR" b="1" u="sng" dirty="0"/>
              <a:t>Symétrique d’un segment</a:t>
            </a:r>
          </a:p>
          <a:p>
            <a:pPr marL="0" indent="0">
              <a:buNone/>
            </a:pPr>
            <a:endParaRPr lang="fr-FR" sz="3600" b="1" i="1" dirty="0"/>
          </a:p>
          <a:p>
            <a:pPr marL="0" indent="0">
              <a:buNone/>
            </a:pPr>
            <a:r>
              <a:rPr lang="fr-FR" dirty="0"/>
              <a:t>Le symétrique d’un </a:t>
            </a:r>
            <a:r>
              <a:rPr lang="fr-FR" b="1" dirty="0"/>
              <a:t>segment</a:t>
            </a:r>
            <a:r>
              <a:rPr lang="fr-FR" dirty="0"/>
              <a:t> par rapport à </a:t>
            </a:r>
          </a:p>
          <a:p>
            <a:pPr marL="0" indent="0">
              <a:buNone/>
            </a:pPr>
            <a:r>
              <a:rPr lang="fr-FR" dirty="0"/>
              <a:t>une droite est un </a:t>
            </a:r>
            <a:r>
              <a:rPr lang="fr-FR" b="1" dirty="0"/>
              <a:t>segment de même longueur</a:t>
            </a:r>
            <a:r>
              <a:rPr lang="fr-FR" dirty="0"/>
              <a:t>.</a:t>
            </a:r>
            <a:endParaRPr lang="fr-FR" b="1" dirty="0"/>
          </a:p>
          <a:p>
            <a:pPr marL="0" indent="0">
              <a:buNone/>
            </a:pPr>
            <a:endParaRPr lang="fr-FR" sz="3600" b="1" i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EA547CC-8667-42DC-8D12-A17CA9FFE9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14" t="24058" r="32473"/>
          <a:stretch/>
        </p:blipFill>
        <p:spPr>
          <a:xfrm>
            <a:off x="7411386" y="3044160"/>
            <a:ext cx="3822493" cy="313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30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47F99A-6B66-4C9A-96F8-4CCBD3118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i="1" dirty="0"/>
              <a:t>2/ Propriétés</a:t>
            </a:r>
          </a:p>
        </p:txBody>
      </p:sp>
      <p:sp>
        <p:nvSpPr>
          <p:cNvPr id="2057" name="Espace réservé du contenu 2056">
            <a:extLst>
              <a:ext uri="{FF2B5EF4-FFF2-40B4-BE49-F238E27FC236}">
                <a16:creationId xmlns:a16="http://schemas.microsoft.com/office/drawing/2014/main" id="{1466113A-15C8-4A9E-B4C0-F82CC3362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744" y="1858779"/>
            <a:ext cx="11428914" cy="440710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b="1" u="sng" dirty="0"/>
              <a:t>Symétrique d’un cercle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Le symétrique d’un </a:t>
            </a:r>
            <a:r>
              <a:rPr lang="fr-FR" b="1" dirty="0"/>
              <a:t>cercle</a:t>
            </a:r>
            <a:r>
              <a:rPr lang="fr-FR" dirty="0"/>
              <a:t> par rapport</a:t>
            </a:r>
          </a:p>
          <a:p>
            <a:pPr marL="0" indent="0">
              <a:buNone/>
            </a:pPr>
            <a:r>
              <a:rPr lang="fr-FR" dirty="0"/>
              <a:t>à une droite est un </a:t>
            </a:r>
            <a:r>
              <a:rPr lang="fr-FR" b="1" dirty="0"/>
              <a:t>cercle de même</a:t>
            </a:r>
          </a:p>
          <a:p>
            <a:pPr marL="0" indent="0">
              <a:buNone/>
            </a:pPr>
            <a:r>
              <a:rPr lang="fr-FR" b="1" dirty="0"/>
              <a:t>rayon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Ici, il suffit de trouver le point A’ puis de</a:t>
            </a:r>
          </a:p>
          <a:p>
            <a:pPr marL="0" indent="0">
              <a:buNone/>
            </a:pPr>
            <a:r>
              <a:rPr lang="fr-FR" dirty="0"/>
              <a:t>tracer un cercle de même rayon de </a:t>
            </a:r>
          </a:p>
          <a:p>
            <a:pPr marL="0" indent="0">
              <a:buNone/>
            </a:pPr>
            <a:r>
              <a:rPr lang="fr-FR" dirty="0"/>
              <a:t>centre A’.</a:t>
            </a:r>
          </a:p>
          <a:p>
            <a:pPr marL="0" indent="0">
              <a:buNone/>
            </a:pPr>
            <a:endParaRPr lang="fr-FR" b="1" dirty="0"/>
          </a:p>
          <a:p>
            <a:pPr marL="0" indent="0" algn="ctr">
              <a:buNone/>
            </a:pPr>
            <a:endParaRPr lang="fr-FR" b="1" u="sng" dirty="0"/>
          </a:p>
        </p:txBody>
      </p:sp>
      <p:pic>
        <p:nvPicPr>
          <p:cNvPr id="5122" name="Picture 2" descr="symétrie axiale">
            <a:extLst>
              <a:ext uri="{FF2B5EF4-FFF2-40B4-BE49-F238E27FC236}">
                <a16:creationId xmlns:a16="http://schemas.microsoft.com/office/drawing/2014/main" id="{DE2F45FE-86C9-4A13-AC5E-FB0297A96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084" y="2563241"/>
            <a:ext cx="5017574" cy="3148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172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BA62C4-F5F7-48FC-825B-113C7E664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i="1" dirty="0"/>
              <a:t>2/ Propriétés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648F1D-2D43-46F4-9ACF-79F3E22F8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fr-FR" b="1" dirty="0"/>
              <a:t>Une figure et son symétrique par rapport à une droite sont superposables </a:t>
            </a:r>
            <a:r>
              <a:rPr lang="fr-FR" b="1" u="sng" dirty="0"/>
              <a:t>par pliage</a:t>
            </a:r>
            <a:r>
              <a:rPr lang="fr-FR" b="1" dirty="0"/>
              <a:t>. </a:t>
            </a:r>
            <a:r>
              <a:rPr lang="en-US" b="1" dirty="0"/>
              <a:t>La symétrie axiale conserve alors </a:t>
            </a:r>
            <a:r>
              <a:rPr lang="en-US" dirty="0"/>
              <a:t>:</a:t>
            </a:r>
            <a:endParaRPr lang="fr-FR" dirty="0"/>
          </a:p>
          <a:p>
            <a:pPr lvl="0"/>
            <a:r>
              <a:rPr lang="fr-FR" b="1" dirty="0">
                <a:solidFill>
                  <a:srgbClr val="FF0000"/>
                </a:solidFill>
              </a:rPr>
              <a:t>l’alignement</a:t>
            </a:r>
            <a:r>
              <a:rPr lang="fr-FR" b="1" dirty="0"/>
              <a:t> </a:t>
            </a:r>
            <a:r>
              <a:rPr lang="fr-FR" dirty="0"/>
              <a:t>: si trois points sont alignés alors leurs symétriques par rapport à une droite sont aussi alignés ;</a:t>
            </a:r>
          </a:p>
          <a:p>
            <a:pPr lvl="0"/>
            <a:r>
              <a:rPr lang="fr-FR" b="1" dirty="0">
                <a:solidFill>
                  <a:srgbClr val="FF0000"/>
                </a:solidFill>
              </a:rPr>
              <a:t>les longueurs </a:t>
            </a:r>
            <a:r>
              <a:rPr lang="fr-FR" dirty="0"/>
              <a:t>: si deux segments sont symétriques par rapport à une droite, alors leurs longueurs sont égales ;</a:t>
            </a:r>
          </a:p>
          <a:p>
            <a:pPr lvl="0"/>
            <a:r>
              <a:rPr lang="fr-FR" b="1" dirty="0">
                <a:solidFill>
                  <a:srgbClr val="FF0000"/>
                </a:solidFill>
              </a:rPr>
              <a:t>les mesures d’angle </a:t>
            </a:r>
            <a:r>
              <a:rPr lang="fr-FR" dirty="0"/>
              <a:t>: si deux angles sont symétriques par rapport à une droite, alors leurs mesures sont égales ;</a:t>
            </a:r>
          </a:p>
          <a:p>
            <a:r>
              <a:rPr lang="fr-FR" b="1" dirty="0">
                <a:solidFill>
                  <a:srgbClr val="FF0000"/>
                </a:solidFill>
              </a:rPr>
              <a:t>les aires et les périmètres </a:t>
            </a:r>
            <a:r>
              <a:rPr lang="fr-FR" dirty="0"/>
              <a:t>: si deux figures sont symétriques par rapport à une droite, alors leurs périmètres sont égaux et leurs aires sont égales.</a:t>
            </a:r>
          </a:p>
        </p:txBody>
      </p:sp>
    </p:spTree>
    <p:extLst>
      <p:ext uri="{BB962C8B-B14F-4D97-AF65-F5344CB8AC3E}">
        <p14:creationId xmlns:p14="http://schemas.microsoft.com/office/powerpoint/2010/main" val="82368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936204-6422-41A1-B046-0DB1AFAC7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>
                <a:solidFill>
                  <a:schemeClr val="accent1"/>
                </a:solidFill>
              </a:rPr>
              <a:t>I/ Symétrie axiale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7019DC-93A6-466C-8222-B1EDDE0D2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987"/>
            <a:ext cx="10515600" cy="51116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1" i="1" dirty="0"/>
              <a:t>3/ Axe de symétrie</a:t>
            </a:r>
          </a:p>
          <a:p>
            <a:pPr marL="0" indent="0">
              <a:buNone/>
            </a:pPr>
            <a:endParaRPr lang="fr-FR" b="1" i="1" dirty="0"/>
          </a:p>
          <a:p>
            <a:pPr marL="0" indent="0">
              <a:buNone/>
            </a:pPr>
            <a:endParaRPr lang="fr-FR" b="1" i="1" dirty="0"/>
          </a:p>
          <a:p>
            <a:pPr marL="0" indent="0">
              <a:buNone/>
            </a:pPr>
            <a:endParaRPr lang="fr-FR" b="1" i="1" dirty="0"/>
          </a:p>
          <a:p>
            <a:pPr marL="0" indent="0">
              <a:buNone/>
            </a:pPr>
            <a:endParaRPr lang="fr-FR" b="1" i="1" dirty="0"/>
          </a:p>
          <a:p>
            <a:pPr marL="0" indent="0">
              <a:buNone/>
            </a:pPr>
            <a:endParaRPr lang="fr-FR" b="1" i="1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Le papillon et la tour Eiffel ont un axe de symétrie, la toile d’araignée plusieurs, on peut </a:t>
            </a:r>
            <a:r>
              <a:rPr lang="fr-FR" b="1" dirty="0"/>
              <a:t>replier ces figures </a:t>
            </a:r>
            <a:r>
              <a:rPr lang="fr-FR" dirty="0"/>
              <a:t>sur elles-mêmes </a:t>
            </a:r>
            <a:r>
              <a:rPr lang="fr-FR" b="1" dirty="0"/>
              <a:t>par rapport à ces droites</a:t>
            </a:r>
            <a:r>
              <a:rPr lang="fr-FR" dirty="0"/>
              <a:t> </a:t>
            </a:r>
            <a:r>
              <a:rPr lang="fr-FR" i="1" dirty="0"/>
              <a:t>(tracées en rouge ici)</a:t>
            </a:r>
            <a:r>
              <a:rPr lang="fr-FR" dirty="0"/>
              <a:t>.</a:t>
            </a:r>
            <a:endParaRPr lang="fr-FR" i="1" dirty="0"/>
          </a:p>
          <a:p>
            <a:pPr marL="0" indent="0">
              <a:buNone/>
            </a:pPr>
            <a:r>
              <a:rPr lang="fr-FR" b="1" u="sng" dirty="0"/>
              <a:t>Remarque</a:t>
            </a:r>
            <a:r>
              <a:rPr lang="fr-FR" dirty="0"/>
              <a:t> : une figure n’a pas forcément d’axes de symétrie.</a:t>
            </a:r>
          </a:p>
          <a:p>
            <a:pPr marL="0" indent="0">
              <a:buNone/>
            </a:pPr>
            <a:endParaRPr lang="fr-FR" b="1" i="1" dirty="0"/>
          </a:p>
          <a:p>
            <a:pPr marL="0" indent="0">
              <a:buNone/>
            </a:pPr>
            <a:endParaRPr lang="fr-FR" b="1" i="1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127.png">
            <a:extLst>
              <a:ext uri="{FF2B5EF4-FFF2-40B4-BE49-F238E27FC236}">
                <a16:creationId xmlns:a16="http://schemas.microsoft.com/office/drawing/2014/main" id="{4BDC8A45-3E69-4F6C-B490-8E8AB5271B61}"/>
              </a:ext>
            </a:extLst>
          </p:cNvPr>
          <p:cNvPicPr/>
          <p:nvPr/>
        </p:nvPicPr>
        <p:blipFill rotWithShape="1">
          <a:blip r:embed="rId2" cstate="print"/>
          <a:srcRect r="23070"/>
          <a:stretch/>
        </p:blipFill>
        <p:spPr>
          <a:xfrm>
            <a:off x="2338466" y="2038662"/>
            <a:ext cx="6985416" cy="242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64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065231-806B-4AEC-B35B-0D94E2621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>
                <a:solidFill>
                  <a:schemeClr val="accent1"/>
                </a:solidFill>
              </a:rPr>
              <a:t>II/ Symétrie centrale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26B09D-2663-4B5E-ADAC-60C1B1C78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3600" b="1" i="1" dirty="0"/>
              <a:t>1/ Définitions</a:t>
            </a:r>
          </a:p>
          <a:p>
            <a:pPr marL="0" indent="0">
              <a:buNone/>
            </a:pPr>
            <a:endParaRPr lang="fr-FR" sz="2400" b="1" i="1" dirty="0"/>
          </a:p>
          <a:p>
            <a:pPr marL="0" indent="0">
              <a:buNone/>
            </a:pPr>
            <a:r>
              <a:rPr lang="fr-FR" dirty="0"/>
              <a:t>Deux figures sont </a:t>
            </a:r>
            <a:r>
              <a:rPr lang="fr-FR" b="1" dirty="0">
                <a:solidFill>
                  <a:srgbClr val="FF0000"/>
                </a:solidFill>
              </a:rPr>
              <a:t>symétriques par rapport à un point </a:t>
            </a:r>
            <a:r>
              <a:rPr lang="fr-FR" dirty="0"/>
              <a:t>si ces </a:t>
            </a:r>
            <a:r>
              <a:rPr lang="fr-FR" b="1" dirty="0">
                <a:solidFill>
                  <a:srgbClr val="FF0000"/>
                </a:solidFill>
              </a:rPr>
              <a:t>deux figures se superposent en faisant un demi-tour autour de ce point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u="sng" dirty="0"/>
              <a:t>Exemple</a:t>
            </a:r>
            <a:r>
              <a:rPr lang="fr-FR" dirty="0"/>
              <a:t> :</a:t>
            </a:r>
          </a:p>
          <a:p>
            <a:pPr marL="0" indent="0">
              <a:buNone/>
            </a:pPr>
            <a:r>
              <a:rPr lang="fr-FR" dirty="0"/>
              <a:t>On passe d’un smiley à l’autre en tournant d’un </a:t>
            </a:r>
          </a:p>
          <a:p>
            <a:pPr marL="0" indent="0">
              <a:buNone/>
            </a:pPr>
            <a:r>
              <a:rPr lang="fr-FR" dirty="0"/>
              <a:t>demi-tour autour du point O.</a:t>
            </a:r>
          </a:p>
          <a:p>
            <a:pPr marL="0" indent="0">
              <a:buNone/>
            </a:pPr>
            <a:r>
              <a:rPr lang="fr-FR" dirty="0"/>
              <a:t>On dit que les </a:t>
            </a:r>
            <a:r>
              <a:rPr lang="fr-FR" b="1" dirty="0"/>
              <a:t>figures </a:t>
            </a:r>
            <a:r>
              <a:rPr lang="fr-FR" dirty="0"/>
              <a:t>(S) et (S’) sont </a:t>
            </a:r>
            <a:r>
              <a:rPr lang="fr-FR" b="1" dirty="0"/>
              <a:t>symétriques</a:t>
            </a:r>
          </a:p>
          <a:p>
            <a:pPr marL="0" indent="0">
              <a:buNone/>
            </a:pPr>
            <a:r>
              <a:rPr lang="fr-FR" b="1" dirty="0"/>
              <a:t>par rapport au point O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sz="2400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sz="2400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sz="2400" b="1" i="1" dirty="0"/>
          </a:p>
        </p:txBody>
      </p:sp>
      <p:pic>
        <p:nvPicPr>
          <p:cNvPr id="5" name="image128.png">
            <a:extLst>
              <a:ext uri="{FF2B5EF4-FFF2-40B4-BE49-F238E27FC236}">
                <a16:creationId xmlns:a16="http://schemas.microsoft.com/office/drawing/2014/main" id="{D6F2C488-AEC1-4C11-BFD9-8D312534606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00202" y="4240341"/>
            <a:ext cx="3018686" cy="261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71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454AEA-A636-48F1-93A4-B0243D87B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b="1" i="1" dirty="0"/>
              <a:t>1/ Définitions</a:t>
            </a:r>
            <a:endParaRPr lang="fr-FR" b="1" i="1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76FEAFE-CD55-4498-B1F6-DE14AD344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357079" cy="47850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u="sng" dirty="0"/>
              <a:t>Symétrique d’un point</a:t>
            </a:r>
          </a:p>
          <a:p>
            <a:pPr marL="0" indent="0">
              <a:buNone/>
            </a:pPr>
            <a:endParaRPr lang="fr-FR" sz="2000" b="1" u="sng" dirty="0"/>
          </a:p>
          <a:p>
            <a:pPr marL="0" indent="0">
              <a:buNone/>
            </a:pPr>
            <a:r>
              <a:rPr lang="fr-FR" b="1" dirty="0"/>
              <a:t>Le symétrique du point A par rapport au point O </a:t>
            </a:r>
            <a:r>
              <a:rPr lang="fr-FR" dirty="0"/>
              <a:t>est le point A’ tel que O soit le </a:t>
            </a:r>
            <a:r>
              <a:rPr lang="fr-FR" b="1" dirty="0">
                <a:solidFill>
                  <a:srgbClr val="FF0000"/>
                </a:solidFill>
              </a:rPr>
              <a:t>milieu du segment [AA’]</a:t>
            </a:r>
            <a:r>
              <a:rPr lang="fr-FR" dirty="0"/>
              <a:t>.</a:t>
            </a:r>
          </a:p>
          <a:p>
            <a:pPr marL="0" indent="0">
              <a:buNone/>
            </a:pPr>
            <a:r>
              <a:rPr lang="fr-FR" dirty="0"/>
              <a:t>On dit que les points A et A’ </a:t>
            </a:r>
            <a:r>
              <a:rPr lang="fr-FR" b="1" dirty="0"/>
              <a:t>sont symétriques</a:t>
            </a:r>
            <a:r>
              <a:rPr lang="fr-FR" dirty="0"/>
              <a:t> par rapport au point O.</a:t>
            </a:r>
          </a:p>
          <a:p>
            <a:pPr marL="0" indent="0">
              <a:buNone/>
            </a:pPr>
            <a:endParaRPr lang="fr-FR" sz="2000" u="sng" dirty="0"/>
          </a:p>
          <a:p>
            <a:pPr marL="0" indent="0">
              <a:buNone/>
            </a:pPr>
            <a:r>
              <a:rPr lang="fr-FR" b="1" i="1" u="sng" dirty="0"/>
              <a:t>Remarque</a:t>
            </a:r>
            <a:r>
              <a:rPr lang="fr-FR" dirty="0"/>
              <a:t> : Dans la symétrie centrale de centre O, le symétrique du point O est le point O lui-même.</a:t>
            </a:r>
            <a:endParaRPr lang="fr-FR" u="sng" dirty="0"/>
          </a:p>
        </p:txBody>
      </p:sp>
      <p:pic>
        <p:nvPicPr>
          <p:cNvPr id="4" name="Image 3" descr="Une image contenant objet&#10;&#10;Description générée avec un niveau de confiance élevé">
            <a:extLst>
              <a:ext uri="{FF2B5EF4-FFF2-40B4-BE49-F238E27FC236}">
                <a16:creationId xmlns:a16="http://schemas.microsoft.com/office/drawing/2014/main" id="{86F16358-D6C7-47B2-BE91-D05927E03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57" y="3864859"/>
            <a:ext cx="5905543" cy="133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29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802</Words>
  <Application>Microsoft Office PowerPoint</Application>
  <PresentationFormat>Grand écran</PresentationFormat>
  <Paragraphs>132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Thème Office</vt:lpstr>
      <vt:lpstr>Chapitre 1 : Symétrie centrale</vt:lpstr>
      <vt:lpstr>I/ Symétrie axiale</vt:lpstr>
      <vt:lpstr>1/ Définitions</vt:lpstr>
      <vt:lpstr>I/ Symétrie axiale</vt:lpstr>
      <vt:lpstr>2/ Propriétés</vt:lpstr>
      <vt:lpstr>2/ Propriétés</vt:lpstr>
      <vt:lpstr>I/ Symétrie axiale</vt:lpstr>
      <vt:lpstr>II/ Symétrie centrale</vt:lpstr>
      <vt:lpstr>1/ Définitions</vt:lpstr>
      <vt:lpstr>II/ Symétrie centrale</vt:lpstr>
      <vt:lpstr>II/ Symétrie centrale</vt:lpstr>
      <vt:lpstr>2/ Propriétés</vt:lpstr>
      <vt:lpstr>2/ Propriétés</vt:lpstr>
      <vt:lpstr>2/ Propriétés</vt:lpstr>
      <vt:lpstr>II/ Symétrie centrale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1 : Organisation de calculs</dc:title>
  <dc:creator>laurent mayer</dc:creator>
  <cp:lastModifiedBy>laurent mayer</cp:lastModifiedBy>
  <cp:revision>133</cp:revision>
  <dcterms:created xsi:type="dcterms:W3CDTF">2017-07-26T09:25:43Z</dcterms:created>
  <dcterms:modified xsi:type="dcterms:W3CDTF">2019-09-17T17:22:12Z</dcterms:modified>
</cp:coreProperties>
</file>