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742113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3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A1326-9916-4070-B686-35A9C444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E174F2-89BC-4F32-8B99-E2FA93B9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1BB43-FBAD-43D9-92AF-F0C184C3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8A345-DD30-4B58-AA99-526097CA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883A1-5C3E-451C-B736-9BCBBE9A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257F7-4ACB-47CC-8F28-25F172BA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02223-AF89-4F54-8F92-50814193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0CAB2-9B01-4EB5-B06D-6D9859E4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31E11-9F77-4C8E-A29A-C4167DE6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7D89F-61B5-40B4-930C-F5D4D49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C131EA-D47B-4AE3-B0AB-D28EFAFF9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35C87-D8FC-4601-832B-363634C0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8665C-152D-4517-93AD-0CBDAF9B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5D497-C774-4C2C-A974-13E68F6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95B53-AABF-475B-B1C3-FCED950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8F0B3-6BBF-4FC8-82C4-27C6738D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A07D5-9BD4-44C1-8CAD-7CD2571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F3819-4E6F-41D3-BC1C-9F6782E5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64F4D-7998-4B35-ACA1-AC2837C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FB6E1-4AE6-440D-BCCE-B0C62EB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7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3EABD-58AD-4371-BC9D-CA9B028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E4122-3517-40F5-AA17-AA306E15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DDF18-1E36-4C6C-A335-A37EF0D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9D846-7E2E-44D7-943F-8D7FD41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0223E-531C-451A-BF3E-B455844F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F515D-081F-48BC-A984-13EC38E2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D7F36-48C4-462E-9A62-B791F59A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AFF285-187C-4E19-95AE-9CCE1038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8059-E92E-4186-83BF-C28CD11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9C5C3-81BF-4393-8CFC-9CA4F8C3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03CEC-BFEB-4111-993B-2DDDCC62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FB910-C12B-4E35-BF1D-153F90B3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F3219-49A4-4E56-A1CB-9401B892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317E-73FC-4BFE-B733-D8036A32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792CC-D079-48CD-A6F3-01017290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949467-FD21-4670-91DB-E09AC279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6F61EC-0156-405D-B267-F0B0A76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816F7B-BCAB-4409-9088-E7A1E87F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CE01B7-D5A9-4061-B9C8-E4B0D12A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1F451-6FF3-43C6-94C1-58F99127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664FF0-B9BD-420E-8887-C955FADC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FFF8B-6C76-4E7A-BDCE-D9D41C9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ADF14A-7B9B-468F-9A5A-8A9E353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EE6B4-FA76-4F73-B547-066456D4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223EA2-A4BA-4426-9021-0D771B4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B3794E-2C43-48DF-8738-650FC904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0A731-E8FD-4C04-AC60-643AC6CD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E9749-2492-42FB-9EA2-1758DF2C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E7A16-5DD8-45A3-A189-BA280F3D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F462C-1ABE-4A31-A818-EECE0E6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E4888-086B-494B-B321-65DEF87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C3A0E-F28D-4860-81AD-ADB71E9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2148-9DD3-41A9-8988-15999420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FBB53E-632D-4D2C-9D28-9992032D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A97076-69CA-4C2B-AF8A-C22A6905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42294-1EB6-48B0-B566-39FE95F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D5082-A616-4CD0-9E9B-869C3AB9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A63FC-2930-4313-BD6F-465E01D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252C9-DAEC-4A7D-9649-DA813B3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6FF71-B950-4522-90C8-912A3879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27E28-1E34-4C04-B098-94FB9D328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14A5-A172-48B9-B892-4F3247DEE061}" type="datetimeFigureOut">
              <a:rPr lang="fr-FR" smtClean="0"/>
              <a:t>18/11/2019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191D-8873-4E24-A8C7-FDF2F0BF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03491-F686-47FD-B68B-F4D20FD3C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A1E56-ABB3-41DB-AE91-8E2E619D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96987">
            <a:off x="1524000" y="824459"/>
            <a:ext cx="9144000" cy="899410"/>
          </a:xfrm>
        </p:spPr>
        <p:txBody>
          <a:bodyPr>
            <a:normAutofit/>
          </a:bodyPr>
          <a:lstStyle/>
          <a:p>
            <a:r>
              <a:rPr lang="fr-FR" sz="4800" u="sng" dirty="0">
                <a:solidFill>
                  <a:schemeClr val="accent1"/>
                </a:solidFill>
              </a:rPr>
              <a:t>Chapitre 2</a:t>
            </a:r>
            <a:r>
              <a:rPr lang="fr-FR" sz="4800" dirty="0">
                <a:solidFill>
                  <a:schemeClr val="accent1"/>
                </a:solidFill>
              </a:rPr>
              <a:t> : Triangles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CE671C-539C-4DAC-A1AA-E48BD1DE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782" y="2255539"/>
            <a:ext cx="9313889" cy="4280171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chemeClr val="accent2"/>
                </a:solidFill>
              </a:rPr>
              <a:t>Plan du chapitre</a:t>
            </a:r>
          </a:p>
          <a:p>
            <a:endParaRPr lang="fr-FR" sz="1200" b="1" u="sng" dirty="0">
              <a:solidFill>
                <a:schemeClr val="accent2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Propriétés générales</a:t>
            </a:r>
            <a:endParaRPr lang="fr-FR" b="1" i="1" dirty="0">
              <a:solidFill>
                <a:schemeClr val="accent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Inégalité triangulaire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Somme des angles</a:t>
            </a:r>
          </a:p>
          <a:p>
            <a:pPr lvl="1" algn="l"/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Droites remarquables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Médiatrice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Hauteur</a:t>
            </a:r>
          </a:p>
          <a:p>
            <a:pPr algn="l"/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2608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Propriétés générales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C70DA1-2199-4CB9-A7AF-56868E14CC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784" y="1439056"/>
                <a:ext cx="11024016" cy="47379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3600" b="1" i="1" dirty="0"/>
                  <a:t>1/ Inégalité triangulaire</a:t>
                </a:r>
              </a:p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r>
                  <a:rPr lang="fr-FR" dirty="0"/>
                  <a:t>Étant donné trois points quelconques </a:t>
                </a:r>
                <a:r>
                  <a:rPr lang="fr-FR" b="1" u="sng" dirty="0"/>
                  <a:t>non alignés </a:t>
                </a:r>
                <a:r>
                  <a:rPr lang="fr-FR" dirty="0"/>
                  <a:t>A, B, C, la distance AC est inférieure à la somme des distances AB et BC, c’est ce que l’on appelle </a:t>
                </a:r>
                <a:r>
                  <a:rPr lang="fr-FR" b="1" dirty="0">
                    <a:solidFill>
                      <a:srgbClr val="FF0000"/>
                    </a:solidFill>
                  </a:rPr>
                  <a:t>l’inégalité triangulaire</a:t>
                </a:r>
                <a:r>
                  <a:rPr lang="fr-FR" dirty="0"/>
                  <a:t>.</a:t>
                </a:r>
              </a:p>
              <a:p>
                <a:pPr marL="0" indent="0">
                  <a:buNone/>
                </a:pPr>
                <a:r>
                  <a:rPr lang="fr-FR" dirty="0"/>
                  <a:t>				    B</a:t>
                </a: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r>
                  <a:rPr lang="fr-FR" dirty="0"/>
                  <a:t>			A 				C</a:t>
                </a:r>
              </a:p>
              <a:p>
                <a:pPr marL="0" indent="0">
                  <a:buNone/>
                </a:pPr>
                <a:r>
                  <a:rPr lang="fr-FR" dirty="0"/>
                  <a:t>On a bien </a:t>
                </a:r>
                <a:r>
                  <a:rPr lang="fr-FR" b="1" dirty="0"/>
                  <a:t>AC </a:t>
                </a:r>
                <a14:m>
                  <m:oMath xmlns:m="http://schemas.openxmlformats.org/officeDocument/2006/math">
                    <m:r>
                      <a:rPr lang="fr-F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F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𝐀𝐁</m:t>
                    </m:r>
                    <m:r>
                      <a:rPr lang="fr-F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𝐁𝐂</m:t>
                    </m:r>
                  </m:oMath>
                </a14:m>
                <a:endParaRPr lang="fr-FR" b="1" dirty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AC70DA1-2199-4CB9-A7AF-56868E14CC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784" y="1439056"/>
                <a:ext cx="11024016" cy="4737907"/>
              </a:xfrm>
              <a:blipFill>
                <a:blip r:embed="rId2"/>
                <a:stretch>
                  <a:fillRect l="-1658" t="-30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36E5402B-2F97-4080-8393-A4B727C11B40}"/>
              </a:ext>
            </a:extLst>
          </p:cNvPr>
          <p:cNvCxnSpPr/>
          <p:nvPr/>
        </p:nvCxnSpPr>
        <p:spPr>
          <a:xfrm>
            <a:off x="3402767" y="5081666"/>
            <a:ext cx="3372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C912995-AFA6-4A94-9420-A5168EFB7356}"/>
              </a:ext>
            </a:extLst>
          </p:cNvPr>
          <p:cNvCxnSpPr>
            <a:cxnSpLocks/>
          </p:cNvCxnSpPr>
          <p:nvPr/>
        </p:nvCxnSpPr>
        <p:spPr>
          <a:xfrm flipV="1">
            <a:off x="3402767" y="4137285"/>
            <a:ext cx="959371" cy="944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22A1A75-5614-4D8A-A4D4-67510E89D4A4}"/>
              </a:ext>
            </a:extLst>
          </p:cNvPr>
          <p:cNvCxnSpPr>
            <a:cxnSpLocks/>
          </p:cNvCxnSpPr>
          <p:nvPr/>
        </p:nvCxnSpPr>
        <p:spPr>
          <a:xfrm>
            <a:off x="4676931" y="4137285"/>
            <a:ext cx="2098623" cy="944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3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0D33-715A-49DE-A04F-CBC55FD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186"/>
          </a:xfrm>
        </p:spPr>
        <p:txBody>
          <a:bodyPr>
            <a:normAutofit fontScale="90000"/>
          </a:bodyPr>
          <a:lstStyle/>
          <a:p>
            <a:r>
              <a:rPr lang="fr-FR" b="1" i="1" dirty="0"/>
              <a:t>1/ Inégalité triangulaire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4F4BEC-C973-46F0-86A6-676902DE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88" y="1334124"/>
            <a:ext cx="10515600" cy="4722917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Dans un triangle, la </a:t>
            </a:r>
            <a:r>
              <a:rPr lang="fr-FR" b="1" dirty="0"/>
              <a:t>longueur de chaque côté </a:t>
            </a:r>
            <a:r>
              <a:rPr lang="fr-FR" dirty="0"/>
              <a:t>est </a:t>
            </a:r>
            <a:r>
              <a:rPr lang="fr-FR" b="1" dirty="0"/>
              <a:t>inférieure </a:t>
            </a:r>
            <a:r>
              <a:rPr lang="fr-FR" dirty="0"/>
              <a:t>à la </a:t>
            </a:r>
            <a:r>
              <a:rPr lang="fr-FR" b="1" dirty="0"/>
              <a:t>somme des longueurs des deux autres côtés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le triangle ABC on a :</a:t>
            </a:r>
          </a:p>
          <a:p>
            <a:pPr marL="0" indent="0">
              <a:buNone/>
            </a:pPr>
            <a:r>
              <a:rPr lang="fr-FR" dirty="0"/>
              <a:t>									         A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AB &lt; AC + BC </a:t>
            </a:r>
            <a:r>
              <a:rPr lang="fr-FR" dirty="0"/>
              <a:t>et</a:t>
            </a:r>
            <a:r>
              <a:rPr lang="fr-FR" b="1" dirty="0">
                <a:solidFill>
                  <a:srgbClr val="FF0000"/>
                </a:solidFill>
              </a:rPr>
              <a:t> BC &lt; AB + AC </a:t>
            </a:r>
            <a:r>
              <a:rPr lang="fr-FR" dirty="0"/>
              <a:t>et</a:t>
            </a:r>
            <a:r>
              <a:rPr lang="fr-FR" b="1" dirty="0">
                <a:solidFill>
                  <a:srgbClr val="FF0000"/>
                </a:solidFill>
              </a:rPr>
              <a:t> AC &lt; BC + AB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					B				C</a:t>
            </a:r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2EC2F6B3-4CAD-48FE-AF57-3860674F281B}"/>
              </a:ext>
            </a:extLst>
          </p:cNvPr>
          <p:cNvSpPr/>
          <p:nvPr/>
        </p:nvSpPr>
        <p:spPr>
          <a:xfrm>
            <a:off x="7510071" y="3695582"/>
            <a:ext cx="3267855" cy="1454047"/>
          </a:xfrm>
          <a:prstGeom prst="triangle">
            <a:avLst>
              <a:gd name="adj" fmla="val 7263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2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BDF3-55E9-4E88-B8F7-0702C8F5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Propriétés générales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3AC82C-0475-40E8-ABFC-9685B1E4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74" y="1960537"/>
            <a:ext cx="10935325" cy="4351338"/>
          </a:xfrm>
        </p:spPr>
        <p:txBody>
          <a:bodyPr/>
          <a:lstStyle/>
          <a:p>
            <a:pPr marL="0" indent="0">
              <a:buNone/>
            </a:pPr>
            <a:r>
              <a:rPr lang="fr-FR" sz="3600" b="1" i="1" dirty="0"/>
              <a:t>2/ Somme des angles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b="1" dirty="0"/>
              <a:t>somme des angles </a:t>
            </a:r>
            <a:r>
              <a:rPr lang="fr-FR" dirty="0"/>
              <a:t>d’un triangle </a:t>
            </a:r>
          </a:p>
          <a:p>
            <a:pPr marL="0" indent="0">
              <a:buNone/>
            </a:pPr>
            <a:r>
              <a:rPr lang="fr-FR" dirty="0"/>
              <a:t>est de </a:t>
            </a:r>
            <a:r>
              <a:rPr lang="fr-FR" b="1" dirty="0">
                <a:solidFill>
                  <a:srgbClr val="FF0000"/>
                </a:solidFill>
              </a:rPr>
              <a:t>180°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026" name="Picture 2" descr="https://tse4.mm.bing.net/th?id=OIP.UApoN2s6s51aTGETf6u0NAEMCo&amp;pid=15.1&amp;P=0&amp;w=268&amp;h=168">
            <a:extLst>
              <a:ext uri="{FF2B5EF4-FFF2-40B4-BE49-F238E27FC236}">
                <a16:creationId xmlns:a16="http://schemas.microsoft.com/office/drawing/2014/main" id="{88DA8895-D96F-4CE9-B91A-109798208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75" y="2194186"/>
            <a:ext cx="5448613" cy="3415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2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>
                <a:solidFill>
                  <a:schemeClr val="accent1"/>
                </a:solidFill>
              </a:rPr>
              <a:t>II/ </a:t>
            </a:r>
            <a:r>
              <a:rPr lang="fr-FR" b="1" u="sng" dirty="0">
                <a:solidFill>
                  <a:schemeClr val="accent1"/>
                </a:solidFill>
              </a:rPr>
              <a:t>Droites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3" y="1439056"/>
            <a:ext cx="11257613" cy="47379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1/ Médiatrice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dirty="0"/>
              <a:t>Dans un triangle, les </a:t>
            </a:r>
            <a:r>
              <a:rPr lang="fr-FR" b="1" dirty="0">
                <a:solidFill>
                  <a:srgbClr val="FF0000"/>
                </a:solidFill>
              </a:rPr>
              <a:t>médiatrices</a:t>
            </a:r>
            <a:r>
              <a:rPr lang="fr-FR" dirty="0"/>
              <a:t> des trois côtés </a:t>
            </a:r>
          </a:p>
          <a:p>
            <a:pPr marL="0" indent="0">
              <a:buNone/>
            </a:pPr>
            <a:r>
              <a:rPr lang="fr-FR" dirty="0"/>
              <a:t>se coupent en un même point : on dit que </a:t>
            </a:r>
          </a:p>
          <a:p>
            <a:pPr marL="0" indent="0">
              <a:buNone/>
            </a:pPr>
            <a:r>
              <a:rPr lang="fr-FR" dirty="0"/>
              <a:t>les trois médiatrices sont </a:t>
            </a:r>
            <a:r>
              <a:rPr lang="fr-FR" b="1" dirty="0">
                <a:solidFill>
                  <a:srgbClr val="FF0000"/>
                </a:solidFill>
              </a:rPr>
              <a:t>concourantes</a:t>
            </a:r>
            <a:r>
              <a:rPr lang="fr-FR"/>
              <a:t>.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Ce point est le </a:t>
            </a:r>
            <a:r>
              <a:rPr lang="fr-FR" b="1" dirty="0"/>
              <a:t>centre d’un cercle </a:t>
            </a:r>
            <a:r>
              <a:rPr lang="fr-FR" dirty="0"/>
              <a:t>qui </a:t>
            </a:r>
            <a:r>
              <a:rPr lang="fr-FR" b="1" dirty="0"/>
              <a:t>passe </a:t>
            </a:r>
          </a:p>
          <a:p>
            <a:pPr marL="0" indent="0">
              <a:buNone/>
            </a:pPr>
            <a:r>
              <a:rPr lang="fr-FR" b="1" dirty="0"/>
              <a:t>par les trois sommets du triangle</a:t>
            </a:r>
            <a:r>
              <a:rPr lang="fr-FR" dirty="0"/>
              <a:t>. </a:t>
            </a:r>
          </a:p>
          <a:p>
            <a:pPr marL="0" indent="0">
              <a:buNone/>
            </a:pPr>
            <a:r>
              <a:rPr lang="en-US" dirty="0"/>
              <a:t>Ce </a:t>
            </a:r>
            <a:r>
              <a:rPr lang="en-US" b="1" dirty="0"/>
              <a:t>cercle</a:t>
            </a:r>
            <a:r>
              <a:rPr lang="en-US" dirty="0"/>
              <a:t> est appelé le </a:t>
            </a:r>
            <a:r>
              <a:rPr lang="en-US" b="1" dirty="0">
                <a:solidFill>
                  <a:srgbClr val="FF0000"/>
                </a:solidFill>
              </a:rPr>
              <a:t>cercle circonscrit </a:t>
            </a:r>
            <a:r>
              <a:rPr lang="en-US" dirty="0"/>
              <a:t>au triangle.</a:t>
            </a: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3074" name="Picture 2" descr="https://tse2.mm.bing.net/th?id=OIP.XwUzLlBh8tnJqIJGECYDeAEsD-&amp;pid=15.1&amp;P=0&amp;w=199&amp;h=170">
            <a:extLst>
              <a:ext uri="{FF2B5EF4-FFF2-40B4-BE49-F238E27FC236}">
                <a16:creationId xmlns:a16="http://schemas.microsoft.com/office/drawing/2014/main" id="{F2FF9774-F102-4D22-BFC6-F3A9454E0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3" y="2434835"/>
            <a:ext cx="4100668" cy="348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3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F74D7C-4A91-4986-A5CD-E1EAC12E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Droites remarquables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70DA1-2199-4CB9-A7AF-56868E14C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30" y="1690688"/>
            <a:ext cx="11024016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2/ Hauteur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b="1" dirty="0">
                <a:solidFill>
                  <a:srgbClr val="FF0000"/>
                </a:solidFill>
              </a:rPr>
              <a:t>hauteur</a:t>
            </a:r>
            <a:r>
              <a:rPr lang="fr-FR" dirty="0"/>
              <a:t> issue d’un sommet d’un triangle </a:t>
            </a:r>
          </a:p>
          <a:p>
            <a:pPr marL="0" indent="0">
              <a:buNone/>
            </a:pPr>
            <a:r>
              <a:rPr lang="fr-FR" dirty="0"/>
              <a:t>est </a:t>
            </a:r>
            <a:r>
              <a:rPr lang="fr-FR" b="1" dirty="0">
                <a:solidFill>
                  <a:srgbClr val="FF0000"/>
                </a:solidFill>
              </a:rPr>
              <a:t>la</a:t>
            </a:r>
            <a:r>
              <a:rPr lang="fr-FR" dirty="0"/>
              <a:t> </a:t>
            </a:r>
            <a:r>
              <a:rPr lang="fr-FR" b="1" dirty="0"/>
              <a:t>droite qui passe par ce sommet </a:t>
            </a:r>
            <a:r>
              <a:rPr lang="fr-FR" dirty="0"/>
              <a:t>et qui </a:t>
            </a:r>
          </a:p>
          <a:p>
            <a:pPr marL="0" indent="0">
              <a:buNone/>
            </a:pPr>
            <a:r>
              <a:rPr lang="fr-FR" dirty="0"/>
              <a:t>est</a:t>
            </a:r>
            <a:r>
              <a:rPr lang="fr-FR" b="1" dirty="0"/>
              <a:t> perpendiculaire au côté opposé </a:t>
            </a:r>
          </a:p>
          <a:p>
            <a:pPr marL="0" indent="0">
              <a:buNone/>
            </a:pPr>
            <a:r>
              <a:rPr lang="fr-FR" b="1" dirty="0"/>
              <a:t>à ce sommet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Remarque</a:t>
            </a:r>
            <a:r>
              <a:rPr lang="fr-FR" dirty="0"/>
              <a:t> : une hauteur peut être à </a:t>
            </a:r>
          </a:p>
          <a:p>
            <a:pPr marL="0" indent="0">
              <a:buNone/>
            </a:pPr>
            <a:r>
              <a:rPr lang="fr-FR" dirty="0"/>
              <a:t>l’extérieur d’un triangle.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2050" name="Picture 2" descr="https://tse1.mm.bing.net/th?id=OIP.sicg6O2A_8bJOInj_igUqgEsEp&amp;pid=15.1&amp;P=0&amp;w=165&amp;h=165">
            <a:extLst>
              <a:ext uri="{FF2B5EF4-FFF2-40B4-BE49-F238E27FC236}">
                <a16:creationId xmlns:a16="http://schemas.microsoft.com/office/drawing/2014/main" id="{E3E65691-43B5-48B5-BA5E-90EEF31E22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9"/>
          <a:stretch/>
        </p:blipFill>
        <p:spPr bwMode="auto">
          <a:xfrm>
            <a:off x="8283761" y="1364013"/>
            <a:ext cx="3070039" cy="277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se1.mm.bing.net/th?id=OIP.IL44JART5wfBfVB0ekWnmQDuEG&amp;pid=15.1&amp;P=0&amp;w=300&amp;h=300">
            <a:extLst>
              <a:ext uri="{FF2B5EF4-FFF2-40B4-BE49-F238E27FC236}">
                <a16:creationId xmlns:a16="http://schemas.microsoft.com/office/drawing/2014/main" id="{1A3F667F-9E7B-4027-AC95-019A1A5C7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00"/>
          <a:stretch/>
        </p:blipFill>
        <p:spPr bwMode="auto">
          <a:xfrm>
            <a:off x="6906836" y="4135684"/>
            <a:ext cx="3241089" cy="272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8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0D33-715A-49DE-A04F-CBC55FDA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186"/>
          </a:xfrm>
        </p:spPr>
        <p:txBody>
          <a:bodyPr>
            <a:normAutofit fontScale="90000"/>
          </a:bodyPr>
          <a:lstStyle/>
          <a:p>
            <a:r>
              <a:rPr lang="fr-FR" b="1" i="1" dirty="0"/>
              <a:t>2/ Hauteur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4F4BEC-C973-46F0-86A6-676902DE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75" y="1543986"/>
            <a:ext cx="10515600" cy="47229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Dans un triangle, les </a:t>
            </a:r>
            <a:r>
              <a:rPr lang="fr-FR" b="1" dirty="0"/>
              <a:t>hauteurs</a:t>
            </a:r>
            <a:r>
              <a:rPr lang="fr-FR" dirty="0"/>
              <a:t> des trois </a:t>
            </a:r>
          </a:p>
          <a:p>
            <a:pPr marL="0" indent="0">
              <a:buNone/>
            </a:pPr>
            <a:r>
              <a:rPr lang="fr-FR" dirty="0"/>
              <a:t>côtés se coupent en un même point : on dit</a:t>
            </a:r>
          </a:p>
          <a:p>
            <a:pPr marL="0" indent="0">
              <a:buNone/>
            </a:pPr>
            <a:r>
              <a:rPr lang="fr-FR" dirty="0"/>
              <a:t>que les trois </a:t>
            </a:r>
            <a:r>
              <a:rPr lang="fr-FR" b="1" dirty="0"/>
              <a:t>hauteurs</a:t>
            </a:r>
            <a:r>
              <a:rPr lang="fr-FR" dirty="0"/>
              <a:t> sont </a:t>
            </a:r>
            <a:r>
              <a:rPr lang="fr-FR" b="1" dirty="0">
                <a:solidFill>
                  <a:srgbClr val="FF0000"/>
                </a:solidFill>
              </a:rPr>
              <a:t>concourantes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Ce point est </a:t>
            </a:r>
            <a:r>
              <a:rPr lang="fr-FR" b="1" dirty="0">
                <a:solidFill>
                  <a:srgbClr val="FF0000"/>
                </a:solidFill>
              </a:rPr>
              <a:t>l’orthocentre</a:t>
            </a:r>
            <a:r>
              <a:rPr lang="fr-FR" dirty="0"/>
              <a:t> du triangle. </a:t>
            </a:r>
          </a:p>
          <a:p>
            <a:pPr marL="0" indent="0">
              <a:buNone/>
            </a:pPr>
            <a:r>
              <a:rPr lang="fr-FR" dirty="0"/>
              <a:t>											</a:t>
            </a:r>
          </a:p>
        </p:txBody>
      </p:sp>
      <p:pic>
        <p:nvPicPr>
          <p:cNvPr id="4098" name="Picture 2" descr="https://tse3.mm.bing.net/th?id=OIP.sXaZZR3ol2Te-uXEHljEHQEsC7&amp;pid=15.1&amp;P=0&amp;w=287&amp;h=180">
            <a:extLst>
              <a:ext uri="{FF2B5EF4-FFF2-40B4-BE49-F238E27FC236}">
                <a16:creationId xmlns:a16="http://schemas.microsoft.com/office/drawing/2014/main" id="{04E459BD-26AB-4FEB-BEF0-3275A047D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766" y="2006887"/>
            <a:ext cx="4689607" cy="292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6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324</Words>
  <Application>Microsoft Office PowerPoint</Application>
  <PresentationFormat>Grand écran</PresentationFormat>
  <Paragraphs>63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Chapitre 2 : Triangles</vt:lpstr>
      <vt:lpstr>I/ Propriétés générales</vt:lpstr>
      <vt:lpstr>1/ Inégalité triangulaire</vt:lpstr>
      <vt:lpstr>I/ Propriétés générales</vt:lpstr>
      <vt:lpstr>II/ Droites remarquables</vt:lpstr>
      <vt:lpstr>II/ Droites remarquables</vt:lpstr>
      <vt:lpstr>2/ Hauteur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Organisation de calculs</dc:title>
  <dc:creator>laurent mayer</dc:creator>
  <cp:lastModifiedBy>PeuhMeuh</cp:lastModifiedBy>
  <cp:revision>185</cp:revision>
  <cp:lastPrinted>2017-09-17T15:44:48Z</cp:lastPrinted>
  <dcterms:created xsi:type="dcterms:W3CDTF">2017-07-26T09:25:43Z</dcterms:created>
  <dcterms:modified xsi:type="dcterms:W3CDTF">2019-11-18T20:25:20Z</dcterms:modified>
</cp:coreProperties>
</file>