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</p:sldIdLst>
  <p:sldSz cx="12192000" cy="6858000"/>
  <p:notesSz cx="6742113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A1326-9916-4070-B686-35A9C444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E174F2-89BC-4F32-8B99-E2FA93B90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A1BB43-FBAD-43D9-92AF-F0C184C3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8A345-DD30-4B58-AA99-526097CA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883A1-5C3E-451C-B736-9BCBBE9A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257F7-4ACB-47CC-8F28-25F172BA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A02223-AF89-4F54-8F92-50814193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0CAB2-9B01-4EB5-B06D-6D9859E4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31E11-9F77-4C8E-A29A-C4167DE6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7D89F-61B5-40B4-930C-F5D4D49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C131EA-D47B-4AE3-B0AB-D28EFAFF9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35C87-D8FC-4601-832B-363634C0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88665C-152D-4517-93AD-0CBDAF9B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5D497-C774-4C2C-A974-13E68F63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95B53-AABF-475B-B1C3-FCED950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09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8F0B3-6BBF-4FC8-82C4-27C6738D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7A07D5-9BD4-44C1-8CAD-7CD2571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F3819-4E6F-41D3-BC1C-9F6782E5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64F4D-7998-4B35-ACA1-AC2837C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FB6E1-4AE6-440D-BCCE-B0C62EB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7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3EABD-58AD-4371-BC9D-CA9B0286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E4122-3517-40F5-AA17-AA306E15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DDF18-1E36-4C6C-A335-A37EF0D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9D846-7E2E-44D7-943F-8D7FD414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0223E-531C-451A-BF3E-B455844F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6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F515D-081F-48BC-A984-13EC38E2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D7F36-48C4-462E-9A62-B791F59A1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AFF285-187C-4E19-95AE-9CCE1038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8059-E92E-4186-83BF-C28CD119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9C5C3-81BF-4393-8CFC-9CA4F8C3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03CEC-BFEB-4111-993B-2DDDCC62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FB910-C12B-4E35-BF1D-153F90B3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4F3219-49A4-4E56-A1CB-9401B892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317E-73FC-4BFE-B733-D8036A32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792CC-D079-48CD-A6F3-010172902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949467-FD21-4670-91DB-E09AC2797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6F61EC-0156-405D-B267-F0B0A76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816F7B-BCAB-4409-9088-E7A1E87F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CE01B7-D5A9-4061-B9C8-E4B0D12A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1F451-6FF3-43C6-94C1-58F99127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664FF0-B9BD-420E-8887-C955FADC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1FFF8B-6C76-4E7A-BDCE-D9D41C9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ADF14A-7B9B-468F-9A5A-8A9E353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1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EE6B4-FA76-4F73-B547-066456D4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223EA2-A4BA-4426-9021-0D771B4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B3794E-2C43-48DF-8738-650FC904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5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0A731-E8FD-4C04-AC60-643AC6CD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E9749-2492-42FB-9EA2-1758DF2C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E7A16-5DD8-45A3-A189-BA280F3D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4F462C-1ABE-4A31-A818-EECE0E63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E4888-086B-494B-B321-65DEF87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C3A0E-F28D-4860-81AD-ADB71E96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2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F2148-9DD3-41A9-8988-15999420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FBB53E-632D-4D2C-9D28-9992032D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A97076-69CA-4C2B-AF8A-C22A6905C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42294-1EB6-48B0-B566-39FE95F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D5082-A616-4CD0-9E9B-869C3AB9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6A63FC-2930-4313-BD6F-465E01D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0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A252C9-DAEC-4A7D-9649-DA813B3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C6FF71-B950-4522-90C8-912A3879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27E28-1E34-4C04-B098-94FB9D328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14A5-A172-48B9-B892-4F3247DEE061}" type="datetimeFigureOut">
              <a:rPr lang="fr-FR" smtClean="0"/>
              <a:t>14/01/2019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8191D-8873-4E24-A8C7-FDF2F0BFB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03491-F686-47FD-B68B-F4D20FD3C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A1E56-ABB3-41DB-AE91-8E2E619D0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196987">
            <a:off x="1524000" y="824459"/>
            <a:ext cx="9144000" cy="899410"/>
          </a:xfrm>
        </p:spPr>
        <p:txBody>
          <a:bodyPr>
            <a:normAutofit/>
          </a:bodyPr>
          <a:lstStyle/>
          <a:p>
            <a:r>
              <a:rPr lang="fr-FR" sz="4800" u="sng" dirty="0">
                <a:solidFill>
                  <a:schemeClr val="accent1"/>
                </a:solidFill>
              </a:rPr>
              <a:t>Chapitre 3</a:t>
            </a:r>
            <a:r>
              <a:rPr lang="fr-FR" sz="4800" dirty="0">
                <a:solidFill>
                  <a:schemeClr val="accent1"/>
                </a:solidFill>
              </a:rPr>
              <a:t> : Angles et parallélisme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CE671C-539C-4DAC-A1AA-E48BD1DE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782" y="2255539"/>
            <a:ext cx="9313889" cy="4280171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chemeClr val="accent2"/>
                </a:solidFill>
              </a:rPr>
              <a:t>Plan du chapitre</a:t>
            </a:r>
          </a:p>
          <a:p>
            <a:endParaRPr lang="fr-FR" sz="1200" b="1" u="sng" dirty="0">
              <a:solidFill>
                <a:schemeClr val="accent2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Droites parallèles et perpendiculaires</a:t>
            </a:r>
            <a:endParaRPr lang="fr-FR" b="1" i="1" dirty="0">
              <a:solidFill>
                <a:schemeClr val="accent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Définitions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Propriétés</a:t>
            </a:r>
          </a:p>
          <a:p>
            <a:pPr lvl="1" algn="l"/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Angles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Rappels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Angles adjacents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Angles correspondants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Angles alternes-internes</a:t>
            </a:r>
          </a:p>
          <a:p>
            <a:pPr algn="l"/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2608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Droites parallèles et perpendiculaires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70DA1-2199-4CB9-A7AF-56868E14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4" y="1439056"/>
            <a:ext cx="11024016" cy="47379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7200" b="1" i="1" dirty="0"/>
              <a:t>Fiche à coller</a:t>
            </a:r>
          </a:p>
          <a:p>
            <a:pPr marL="0" indent="0" algn="ctr">
              <a:buNone/>
            </a:pPr>
            <a:r>
              <a:rPr lang="fr-FR" sz="7200" b="1" i="1" dirty="0"/>
              <a:t>(révisions 6ème)</a:t>
            </a:r>
          </a:p>
        </p:txBody>
      </p:sp>
    </p:spTree>
    <p:extLst>
      <p:ext uri="{BB962C8B-B14F-4D97-AF65-F5344CB8AC3E}">
        <p14:creationId xmlns:p14="http://schemas.microsoft.com/office/powerpoint/2010/main" val="12393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II/ Angles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70DA1-2199-4CB9-A7AF-56868E14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4" y="1439056"/>
            <a:ext cx="11024016" cy="473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200" b="1" u="sng" dirty="0"/>
              <a:t>1/ Rappels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 algn="ctr">
              <a:buNone/>
            </a:pPr>
            <a:r>
              <a:rPr lang="fr-FR" sz="7200" b="1" i="1" dirty="0"/>
              <a:t>Fiche à coller</a:t>
            </a:r>
          </a:p>
          <a:p>
            <a:pPr marL="0" indent="0" algn="ctr">
              <a:buNone/>
            </a:pPr>
            <a:r>
              <a:rPr lang="fr-FR" sz="7200" b="1" i="1" dirty="0"/>
              <a:t>(révisions 6ème)</a:t>
            </a:r>
          </a:p>
        </p:txBody>
      </p:sp>
    </p:spTree>
    <p:extLst>
      <p:ext uri="{BB962C8B-B14F-4D97-AF65-F5344CB8AC3E}">
        <p14:creationId xmlns:p14="http://schemas.microsoft.com/office/powerpoint/2010/main" val="288624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II/ Angles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C70DA1-2199-4CB9-A7AF-56868E14CC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6248400" cy="48021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3600" b="1" u="sng" dirty="0"/>
                  <a:t>2/ Angles adjacents</a:t>
                </a:r>
              </a:p>
              <a:p>
                <a:pPr marL="0" indent="0">
                  <a:buNone/>
                </a:pPr>
                <a:endParaRPr lang="fr-FR" sz="3200" b="1" u="sng" dirty="0"/>
              </a:p>
              <a:p>
                <a:pPr marL="0" indent="0">
                  <a:buNone/>
                </a:pPr>
                <a:r>
                  <a:rPr lang="fr-FR" b="1" u="sng" dirty="0"/>
                  <a:t>Définition</a:t>
                </a:r>
                <a:r>
                  <a:rPr lang="fr-FR" b="1" dirty="0"/>
                  <a:t> </a:t>
                </a:r>
                <a:r>
                  <a:rPr lang="fr-FR" dirty="0"/>
                  <a:t>:</a:t>
                </a:r>
                <a:r>
                  <a:rPr lang="fr-FR" b="1" dirty="0"/>
                  <a:t> </a:t>
                </a:r>
                <a:r>
                  <a:rPr lang="fr-FR" dirty="0"/>
                  <a:t>Deux angles </a:t>
                </a:r>
                <a:r>
                  <a:rPr lang="fr-FR" b="1" dirty="0">
                    <a:solidFill>
                      <a:srgbClr val="FF0000"/>
                    </a:solidFill>
                  </a:rPr>
                  <a:t>adjacents</a:t>
                </a:r>
                <a:r>
                  <a:rPr lang="fr-FR" dirty="0"/>
                  <a:t> sont deux angles ayant un </a:t>
                </a:r>
                <a:r>
                  <a:rPr lang="fr-FR" b="1" dirty="0"/>
                  <a:t>sommet en commun</a:t>
                </a:r>
                <a:r>
                  <a:rPr lang="fr-FR" dirty="0"/>
                  <a:t>, un </a:t>
                </a:r>
                <a:r>
                  <a:rPr lang="fr-FR" b="1" dirty="0"/>
                  <a:t>côté en commun </a:t>
                </a:r>
                <a:r>
                  <a:rPr lang="fr-FR" dirty="0"/>
                  <a:t>et qui sont situés de part et d’autre de ce côté.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Dans l’exemple,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ABD</m:t>
                        </m:r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fr-FR" i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acc>
                  </m:oMath>
                </a14:m>
                <a:r>
                  <a:rPr lang="fr-FR" dirty="0"/>
                  <a:t> sont deux angles adjacents.</a:t>
                </a:r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C70DA1-2199-4CB9-A7AF-56868E14C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6248400" cy="4802187"/>
              </a:xfrm>
              <a:blipFill>
                <a:blip r:embed="rId2"/>
                <a:stretch>
                  <a:fillRect l="-3024" t="-3046" r="-23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92692696-340E-4586-B0C3-DBF255C16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EC0D89F9-D990-4FA3-B0D2-BC1395036335}"/>
              </a:ext>
            </a:extLst>
          </p:cNvPr>
          <p:cNvSpPr txBox="1">
            <a:spLocks/>
          </p:cNvSpPr>
          <p:nvPr/>
        </p:nvSpPr>
        <p:spPr>
          <a:xfrm>
            <a:off x="7611255" y="1196036"/>
            <a:ext cx="12682569" cy="6513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8" name="Picture 2" descr="https://tse2.mm.bing.net/th?id=OIP.EOVCnQiLMQ_jlCWSZvYuTgHaG7&amp;pid=15.1&amp;P=0&amp;w=174&amp;h=164">
            <a:extLst>
              <a:ext uri="{FF2B5EF4-FFF2-40B4-BE49-F238E27FC236}">
                <a16:creationId xmlns:a16="http://schemas.microsoft.com/office/drawing/2014/main" id="{FE676BB4-6C11-4C92-A949-58162DFD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986" y="2521598"/>
            <a:ext cx="4067214" cy="381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7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02939-3A5C-4897-9113-3025AD94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II/ Angles</a:t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AA1A2-D2A3-4EF1-BACA-36510D6D6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537" y="1690688"/>
            <a:ext cx="6598371" cy="4980276"/>
          </a:xfrm>
        </p:spPr>
        <p:txBody>
          <a:bodyPr/>
          <a:lstStyle/>
          <a:p>
            <a:pPr marL="0" indent="0">
              <a:buNone/>
            </a:pPr>
            <a:r>
              <a:rPr lang="fr-FR" sz="3600" b="1" u="sng" dirty="0"/>
              <a:t>3/ Angles correspondants</a:t>
            </a:r>
          </a:p>
          <a:p>
            <a:pPr marL="0" indent="0">
              <a:buNone/>
            </a:pPr>
            <a:endParaRPr lang="fr-FR" sz="3200" b="1" u="sng" dirty="0"/>
          </a:p>
          <a:p>
            <a:pPr marL="0" indent="0">
              <a:buNone/>
            </a:pPr>
            <a:r>
              <a:rPr lang="fr-FR" b="1" u="sng" dirty="0"/>
              <a:t>Définition</a:t>
            </a:r>
            <a:r>
              <a:rPr lang="fr-FR" b="1" dirty="0"/>
              <a:t> : </a:t>
            </a:r>
            <a:r>
              <a:rPr lang="fr-FR" dirty="0"/>
              <a:t>L’angle rouge et l’angle orange sont des angles </a:t>
            </a:r>
            <a:r>
              <a:rPr lang="fr-FR" b="1" dirty="0">
                <a:solidFill>
                  <a:srgbClr val="FF0000"/>
                </a:solidFill>
              </a:rPr>
              <a:t>correspondants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déterminés par les droites (u), (t) et la droite sécante (d).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95308DF-9BEB-4894-8C4F-8CDBAE66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4254" y="1825625"/>
            <a:ext cx="4329545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B6CB85DD-2F1D-41FB-84F4-6201D1695527}"/>
              </a:ext>
            </a:extLst>
          </p:cNvPr>
          <p:cNvSpPr txBox="1">
            <a:spLocks/>
          </p:cNvSpPr>
          <p:nvPr/>
        </p:nvSpPr>
        <p:spPr>
          <a:xfrm>
            <a:off x="10032682" y="2004492"/>
            <a:ext cx="56170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8" name="Picture 2" descr="https://tse1.mm.bing.net/th?id=OIP.NIK2gowK3a3mQMOf7zchOAHaCo&amp;pid=15.1&amp;P=0&amp;w=380&amp;h=136">
            <a:extLst>
              <a:ext uri="{FF2B5EF4-FFF2-40B4-BE49-F238E27FC236}">
                <a16:creationId xmlns:a16="http://schemas.microsoft.com/office/drawing/2014/main" id="{5A49C005-23AB-46B6-ABDC-B1D6B38FA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5" r="32497"/>
          <a:stretch/>
        </p:blipFill>
        <p:spPr bwMode="auto">
          <a:xfrm>
            <a:off x="7302909" y="1869554"/>
            <a:ext cx="4736201" cy="38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2A971-928E-4F49-A221-101BEF4D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/>
              <a:t>3) Angles correspondants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AB1E96-DCB8-44B1-BBFF-327DD4FF0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517630" cy="5009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Propriétés</a:t>
            </a:r>
            <a:r>
              <a:rPr lang="fr-FR" b="1" dirty="0"/>
              <a:t> </a:t>
            </a:r>
            <a:r>
              <a:rPr lang="fr-FR" dirty="0"/>
              <a:t>:</a:t>
            </a:r>
          </a:p>
          <a:p>
            <a:r>
              <a:rPr lang="fr-FR" dirty="0"/>
              <a:t>Si deux angles correspondants sont déterminés par </a:t>
            </a:r>
            <a:r>
              <a:rPr lang="fr-FR" b="1" dirty="0"/>
              <a:t>deux droites parallèles </a:t>
            </a:r>
            <a:r>
              <a:rPr lang="fr-FR" dirty="0"/>
              <a:t>alors ils ont la </a:t>
            </a:r>
            <a:r>
              <a:rPr lang="fr-FR" b="1" dirty="0">
                <a:solidFill>
                  <a:srgbClr val="FF0000"/>
                </a:solidFill>
              </a:rPr>
              <a:t>même mesure</a:t>
            </a:r>
            <a:r>
              <a:rPr lang="fr-FR" dirty="0"/>
              <a:t>.</a:t>
            </a:r>
          </a:p>
          <a:p>
            <a:r>
              <a:rPr lang="fr-FR" dirty="0"/>
              <a:t>Si deux angles correspondants ont la </a:t>
            </a:r>
            <a:r>
              <a:rPr lang="fr-FR" b="1" dirty="0"/>
              <a:t>même mesure</a:t>
            </a:r>
            <a:r>
              <a:rPr lang="fr-FR" dirty="0"/>
              <a:t> alors ils sont déterminés par </a:t>
            </a:r>
            <a:r>
              <a:rPr lang="fr-FR" b="1" dirty="0">
                <a:solidFill>
                  <a:srgbClr val="FF0000"/>
                </a:solidFill>
              </a:rPr>
              <a:t>deux droites parallèles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l’exemple, (yy’) // (xx’) donc les angles roses ont la même mesure.</a:t>
            </a:r>
          </a:p>
        </p:txBody>
      </p:sp>
      <p:pic>
        <p:nvPicPr>
          <p:cNvPr id="5122" name="Picture 2" descr="https://tse2.mm.bing.net/th?id=OIP.8oYmP9FtmcQmH2kpLkKXNAHaHa&amp;pid=15.1&amp;P=0&amp;w=300&amp;h=300">
            <a:extLst>
              <a:ext uri="{FF2B5EF4-FFF2-40B4-BE49-F238E27FC236}">
                <a16:creationId xmlns:a16="http://schemas.microsoft.com/office/drawing/2014/main" id="{D45DAE16-279C-418D-9385-0ABC91A9483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417" y="1963711"/>
            <a:ext cx="4457245" cy="445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4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202939-3A5C-4897-9113-3025AD94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II/ Angles</a:t>
            </a:r>
            <a:br>
              <a:rPr lang="fr-FR" b="1" u="sng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8AA1A2-D2A3-4EF1-BACA-36510D6D6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537" y="1690688"/>
            <a:ext cx="6598371" cy="4980276"/>
          </a:xfrm>
        </p:spPr>
        <p:txBody>
          <a:bodyPr/>
          <a:lstStyle/>
          <a:p>
            <a:pPr marL="0" indent="0">
              <a:buNone/>
            </a:pPr>
            <a:r>
              <a:rPr lang="fr-FR" sz="3600" b="1" u="sng" dirty="0"/>
              <a:t>3/ Angles alternes-internes</a:t>
            </a:r>
          </a:p>
          <a:p>
            <a:pPr marL="0" indent="0">
              <a:buNone/>
            </a:pPr>
            <a:endParaRPr lang="fr-FR" sz="3200" b="1" u="sng" dirty="0"/>
          </a:p>
          <a:p>
            <a:pPr marL="0" indent="0">
              <a:buNone/>
            </a:pPr>
            <a:r>
              <a:rPr lang="fr-FR" b="1" u="sng" dirty="0"/>
              <a:t>Définition</a:t>
            </a:r>
            <a:r>
              <a:rPr lang="fr-FR" b="1" dirty="0"/>
              <a:t> : </a:t>
            </a:r>
            <a:r>
              <a:rPr lang="fr-FR" dirty="0"/>
              <a:t>Les angles bleus sont des angles </a:t>
            </a:r>
            <a:r>
              <a:rPr lang="fr-FR" b="1" dirty="0">
                <a:solidFill>
                  <a:srgbClr val="FF0000"/>
                </a:solidFill>
              </a:rPr>
              <a:t>alternes-internes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déterminés par les droites (d</a:t>
            </a:r>
            <a:r>
              <a:rPr lang="fr-FR" baseline="-25000" dirty="0"/>
              <a:t>1</a:t>
            </a:r>
            <a:r>
              <a:rPr lang="fr-FR" dirty="0"/>
              <a:t>), (d</a:t>
            </a:r>
            <a:r>
              <a:rPr lang="fr-FR" baseline="-25000" dirty="0"/>
              <a:t>2</a:t>
            </a:r>
            <a:r>
              <a:rPr lang="fr-FR" dirty="0"/>
              <a:t>) et la droite sécante (d</a:t>
            </a:r>
            <a:r>
              <a:rPr lang="fr-FR" baseline="-25000" dirty="0"/>
              <a:t>3</a:t>
            </a:r>
            <a:r>
              <a:rPr lang="fr-FR" dirty="0"/>
              <a:t>).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95308DF-9BEB-4894-8C4F-8CDBAE66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4254" y="1825625"/>
            <a:ext cx="4329545" cy="435133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B6CB85DD-2F1D-41FB-84F4-6201D1695527}"/>
              </a:ext>
            </a:extLst>
          </p:cNvPr>
          <p:cNvSpPr txBox="1">
            <a:spLocks/>
          </p:cNvSpPr>
          <p:nvPr/>
        </p:nvSpPr>
        <p:spPr>
          <a:xfrm>
            <a:off x="10032682" y="2004492"/>
            <a:ext cx="56170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pic>
        <p:nvPicPr>
          <p:cNvPr id="4098" name="Picture 2" descr="https://tse4.mm.bing.net/th?id=OIP.9S3pLrxXOAkd3meHE82bsAHaHS&amp;pid=15.1&amp;P=0&amp;w=181&amp;h=179">
            <a:extLst>
              <a:ext uri="{FF2B5EF4-FFF2-40B4-BE49-F238E27FC236}">
                <a16:creationId xmlns:a16="http://schemas.microsoft.com/office/drawing/2014/main" id="{C3A15EC1-AE93-46FA-8FB5-D9FA7ABAD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470" y="2004492"/>
            <a:ext cx="4169993" cy="410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9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2A971-928E-4F49-A221-101BEF4D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/>
              <a:t>4) </a:t>
            </a:r>
            <a:r>
              <a:rPr lang="fr-FR" b="1" i="1" u="sng" dirty="0"/>
              <a:t>Angles alternes-internes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AB1E96-DCB8-44B1-BBFF-327DD4FF0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517630" cy="50099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Propriétés</a:t>
            </a:r>
            <a:r>
              <a:rPr lang="fr-FR" b="1" dirty="0"/>
              <a:t> </a:t>
            </a:r>
            <a:r>
              <a:rPr lang="fr-FR" dirty="0"/>
              <a:t>:</a:t>
            </a:r>
          </a:p>
          <a:p>
            <a:r>
              <a:rPr lang="fr-FR" dirty="0"/>
              <a:t>Si deux angles alternes-internes sont déterminés par </a:t>
            </a:r>
            <a:r>
              <a:rPr lang="fr-FR" b="1" dirty="0"/>
              <a:t>deux droites parallèles </a:t>
            </a:r>
            <a:r>
              <a:rPr lang="fr-FR" dirty="0"/>
              <a:t>alors ils ont la </a:t>
            </a:r>
            <a:r>
              <a:rPr lang="fr-FR" b="1" dirty="0">
                <a:solidFill>
                  <a:srgbClr val="FF0000"/>
                </a:solidFill>
              </a:rPr>
              <a:t>même mesure</a:t>
            </a:r>
            <a:r>
              <a:rPr lang="fr-FR" dirty="0"/>
              <a:t>.</a:t>
            </a:r>
          </a:p>
          <a:p>
            <a:r>
              <a:rPr lang="fr-FR" dirty="0"/>
              <a:t>Si deux angles alternes-internes ont la </a:t>
            </a:r>
            <a:r>
              <a:rPr lang="fr-FR" b="1" dirty="0"/>
              <a:t>même mesure</a:t>
            </a:r>
            <a:r>
              <a:rPr lang="fr-FR" dirty="0"/>
              <a:t> alors ils sont déterminés par </a:t>
            </a:r>
            <a:r>
              <a:rPr lang="fr-FR" b="1" dirty="0">
                <a:solidFill>
                  <a:srgbClr val="FF0000"/>
                </a:solidFill>
              </a:rPr>
              <a:t>deux droites parallèles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l’exemple, (yy’) // (xx’) donc les angles verts ont la même mesure.</a:t>
            </a:r>
          </a:p>
        </p:txBody>
      </p:sp>
      <p:pic>
        <p:nvPicPr>
          <p:cNvPr id="6146" name="Picture 2" descr="https://tse2.mm.bing.net/th?id=OIP.TqS7rvUdDqBoFaUzB2HTNwHaHa&amp;pid=15.1&amp;P=0&amp;w=300&amp;h=300">
            <a:extLst>
              <a:ext uri="{FF2B5EF4-FFF2-40B4-BE49-F238E27FC236}">
                <a16:creationId xmlns:a16="http://schemas.microsoft.com/office/drawing/2014/main" id="{4C480613-7B71-40DB-A0AC-671F8824162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467" y="1888761"/>
            <a:ext cx="4592156" cy="459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15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283</Words>
  <Application>Microsoft Office PowerPoint</Application>
  <PresentationFormat>Grand écran</PresentationFormat>
  <Paragraphs>71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Chapitre 3 : Angles et parallélisme</vt:lpstr>
      <vt:lpstr>I/ Droites parallèles et perpendiculaires</vt:lpstr>
      <vt:lpstr>II/ Angles</vt:lpstr>
      <vt:lpstr>II/ Angles</vt:lpstr>
      <vt:lpstr>II/ Angles </vt:lpstr>
      <vt:lpstr>3) Angles correspondants</vt:lpstr>
      <vt:lpstr>II/ Angles </vt:lpstr>
      <vt:lpstr>4) Angles alternes-internes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Organisation de calculs</dc:title>
  <dc:creator>laurent mayer</dc:creator>
  <cp:lastModifiedBy>laurent mayer</cp:lastModifiedBy>
  <cp:revision>221</cp:revision>
  <cp:lastPrinted>2017-09-17T15:44:48Z</cp:lastPrinted>
  <dcterms:created xsi:type="dcterms:W3CDTF">2017-07-26T09:25:43Z</dcterms:created>
  <dcterms:modified xsi:type="dcterms:W3CDTF">2019-01-14T10:15:11Z</dcterms:modified>
</cp:coreProperties>
</file>