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742113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A1326-9916-4070-B686-35A9C444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E174F2-89BC-4F32-8B99-E2FA93B90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A1BB43-FBAD-43D9-92AF-F0C184C3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8A345-DD30-4B58-AA99-526097CA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883A1-5C3E-451C-B736-9BCBBE9A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257F7-4ACB-47CC-8F28-25F172BA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A02223-AF89-4F54-8F92-50814193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0CAB2-9B01-4EB5-B06D-6D9859E4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31E11-9F77-4C8E-A29A-C4167DE6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7D89F-61B5-40B4-930C-F5D4D49E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7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C131EA-D47B-4AE3-B0AB-D28EFAFF9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835C87-D8FC-4601-832B-363634C0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88665C-152D-4517-93AD-0CBDAF9B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5D497-C774-4C2C-A974-13E68F63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895B53-AABF-475B-B1C3-FCED950E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09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8F0B3-6BBF-4FC8-82C4-27C6738D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7A07D5-9BD4-44C1-8CAD-7CD2571F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F3819-4E6F-41D3-BC1C-9F6782E5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C64F4D-7998-4B35-ACA1-AC2837C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FB6E1-4AE6-440D-BCCE-B0C62EB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7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3EABD-58AD-4371-BC9D-CA9B0286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6E4122-3517-40F5-AA17-AA306E15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CDDF18-1E36-4C6C-A335-A37EF0D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9D846-7E2E-44D7-943F-8D7FD414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0223E-531C-451A-BF3E-B455844F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6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F515D-081F-48BC-A984-13EC38E2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0D7F36-48C4-462E-9A62-B791F59A1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AFF285-187C-4E19-95AE-9CCE1038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68059-E92E-4186-83BF-C28CD119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9C5C3-81BF-4393-8CFC-9CA4F8C3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803CEC-BFEB-4111-993B-2DDDCC62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4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FB910-C12B-4E35-BF1D-153F90B3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4F3219-49A4-4E56-A1CB-9401B892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7317E-73FC-4BFE-B733-D8036A32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D792CC-D079-48CD-A6F3-010172902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949467-FD21-4670-91DB-E09AC2797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6F61EC-0156-405D-B267-F0B0A760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816F7B-BCAB-4409-9088-E7A1E87F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CE01B7-D5A9-4061-B9C8-E4B0D12A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1F451-6FF3-43C6-94C1-58F99127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664FF0-B9BD-420E-8887-C955FADC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1FFF8B-6C76-4E7A-BDCE-D9D41C9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ADF14A-7B9B-468F-9A5A-8A9E353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1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8EE6B4-FA76-4F73-B547-066456D4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223EA2-A4BA-4426-9021-0D771B48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B3794E-2C43-48DF-8738-650FC904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5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0A731-E8FD-4C04-AC60-643AC6CD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EE9749-2492-42FB-9EA2-1758DF2C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AE7A16-5DD8-45A3-A189-BA280F3DE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4F462C-1ABE-4A31-A818-EECE0E63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E4888-086B-494B-B321-65DEF873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C3A0E-F28D-4860-81AD-ADB71E96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2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F2148-9DD3-41A9-8988-15999420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FBB53E-632D-4D2C-9D28-9992032D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A97076-69CA-4C2B-AF8A-C22A6905C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42294-1EB6-48B0-B566-39FE95F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D5082-A616-4CD0-9E9B-869C3AB9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6A63FC-2930-4313-BD6F-465E01DC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0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A252C9-DAEC-4A7D-9649-DA813B3E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C6FF71-B950-4522-90C8-912A3879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27E28-1E34-4C04-B098-94FB9D328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14A5-A172-48B9-B892-4F3247DEE061}" type="datetimeFigureOut">
              <a:rPr lang="fr-FR" smtClean="0"/>
              <a:t>08/03/2018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8191D-8873-4E24-A8C7-FDF2F0BFB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03491-F686-47FD-B68B-F4D20FD3C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A1E56-ABB3-41DB-AE91-8E2E619D0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196987">
            <a:off x="1524000" y="824459"/>
            <a:ext cx="9144000" cy="899410"/>
          </a:xfrm>
        </p:spPr>
        <p:txBody>
          <a:bodyPr>
            <a:normAutofit/>
          </a:bodyPr>
          <a:lstStyle/>
          <a:p>
            <a:r>
              <a:rPr lang="fr-FR" sz="4800" u="sng" dirty="0">
                <a:solidFill>
                  <a:schemeClr val="accent1"/>
                </a:solidFill>
              </a:rPr>
              <a:t>Chapitre 4</a:t>
            </a:r>
            <a:r>
              <a:rPr lang="fr-FR" sz="4800" dirty="0">
                <a:solidFill>
                  <a:schemeClr val="accent1"/>
                </a:solidFill>
              </a:rPr>
              <a:t> : Triangles Particuliers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CE671C-539C-4DAC-A1AA-E48BD1DE3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782" y="2255539"/>
            <a:ext cx="9313889" cy="4280171"/>
          </a:xfrm>
        </p:spPr>
        <p:txBody>
          <a:bodyPr>
            <a:normAutofit/>
          </a:bodyPr>
          <a:lstStyle/>
          <a:p>
            <a:r>
              <a:rPr lang="fr-FR" sz="2800" b="1" u="sng" dirty="0">
                <a:solidFill>
                  <a:schemeClr val="accent2"/>
                </a:solidFill>
              </a:rPr>
              <a:t>Plan du chapitre</a:t>
            </a:r>
          </a:p>
          <a:p>
            <a:endParaRPr lang="fr-FR" sz="1200" b="1" u="sng" dirty="0">
              <a:solidFill>
                <a:schemeClr val="accent2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Rappels</a:t>
            </a:r>
            <a:endParaRPr lang="fr-FR" b="1" i="1" dirty="0">
              <a:solidFill>
                <a:schemeClr val="accent1"/>
              </a:solidFill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Triangles particuliers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Aires de triangles</a:t>
            </a:r>
          </a:p>
          <a:p>
            <a:pPr lvl="1" algn="l"/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Triangles isométriques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Définition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Propriétés</a:t>
            </a:r>
          </a:p>
          <a:p>
            <a:pPr algn="l"/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2608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74D7C-4A91-4986-A5CD-E1EAC12E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Rappels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70DA1-2199-4CB9-A7AF-56868E14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4" y="1439056"/>
            <a:ext cx="11024016" cy="4737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i="1" dirty="0"/>
              <a:t>1/ Triangles particuliers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2400" dirty="0"/>
              <a:t> </a:t>
            </a:r>
            <a:r>
              <a:rPr lang="fr-FR" sz="3600" b="1" i="1" dirty="0"/>
              <a:t>Fiche donnée aux élèves (à remplir)</a:t>
            </a:r>
          </a:p>
        </p:txBody>
      </p:sp>
    </p:spTree>
    <p:extLst>
      <p:ext uri="{BB962C8B-B14F-4D97-AF65-F5344CB8AC3E}">
        <p14:creationId xmlns:p14="http://schemas.microsoft.com/office/powerpoint/2010/main" val="12393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74D7C-4A91-4986-A5CD-E1EAC12E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Rappels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70DA1-2199-4CB9-A7AF-56868E14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4" y="1439056"/>
            <a:ext cx="11024016" cy="4737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i="1" dirty="0"/>
              <a:t>2/ Aires de triangles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1600" dirty="0"/>
              <a:t> </a:t>
            </a:r>
            <a:r>
              <a:rPr lang="fr-FR" sz="3600" b="1" i="1" dirty="0"/>
              <a:t>Fiche donnée aux élèves (à remplir)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 </a:t>
            </a:r>
            <a:endParaRPr lang="fr-FR" sz="3600" b="1" i="1" dirty="0"/>
          </a:p>
        </p:txBody>
      </p:sp>
    </p:spTree>
    <p:extLst>
      <p:ext uri="{BB962C8B-B14F-4D97-AF65-F5344CB8AC3E}">
        <p14:creationId xmlns:p14="http://schemas.microsoft.com/office/powerpoint/2010/main" val="326008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4BDF3-55E9-4E88-B8F7-0702C8F5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II/ Triangles isométriques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3AC82C-0475-40E8-ABFC-9685B1E4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74" y="1960537"/>
            <a:ext cx="10935325" cy="4351338"/>
          </a:xfrm>
        </p:spPr>
        <p:txBody>
          <a:bodyPr/>
          <a:lstStyle/>
          <a:p>
            <a:pPr marL="0" indent="0">
              <a:buNone/>
            </a:pPr>
            <a:r>
              <a:rPr lang="fr-FR" sz="3600" b="1" i="1" dirty="0"/>
              <a:t>1/ Définition </a:t>
            </a:r>
          </a:p>
          <a:p>
            <a:pPr marL="0" indent="0">
              <a:buNone/>
            </a:pPr>
            <a:endParaRPr lang="fr-FR" sz="2400" b="1" i="1" dirty="0"/>
          </a:p>
          <a:p>
            <a:pPr marL="0" indent="0">
              <a:buNone/>
            </a:pPr>
            <a:r>
              <a:rPr lang="fr-FR" sz="2400" b="1" u="sng" dirty="0"/>
              <a:t>Définition</a:t>
            </a:r>
            <a:r>
              <a:rPr lang="fr-FR" sz="2400" dirty="0"/>
              <a:t> : deux triangles sont </a:t>
            </a:r>
            <a:r>
              <a:rPr lang="fr-FR" sz="2400" b="1" dirty="0">
                <a:solidFill>
                  <a:srgbClr val="FF0000"/>
                </a:solidFill>
              </a:rPr>
              <a:t>isométriques</a:t>
            </a:r>
            <a:r>
              <a:rPr lang="fr-FR" sz="2400" dirty="0"/>
              <a:t> si leurs côtés ont la même longueur deux à deux.</a:t>
            </a:r>
          </a:p>
          <a:p>
            <a:pPr marL="0" indent="0">
              <a:buNone/>
            </a:pPr>
            <a:endParaRPr lang="fr-FR" sz="2400" b="1" u="sng" dirty="0"/>
          </a:p>
          <a:p>
            <a:pPr marL="0" indent="0">
              <a:buNone/>
            </a:pPr>
            <a:r>
              <a:rPr lang="fr-FR" sz="2400" u="sng" dirty="0"/>
              <a:t>Exemple</a:t>
            </a:r>
            <a:r>
              <a:rPr lang="fr-FR" sz="2400" dirty="0"/>
              <a:t> :</a:t>
            </a:r>
          </a:p>
          <a:p>
            <a:pPr marL="0" indent="0">
              <a:buNone/>
            </a:pPr>
            <a:endParaRPr lang="fr-FR" sz="2400" b="1" u="sng" dirty="0"/>
          </a:p>
          <a:p>
            <a:pPr marL="0" indent="0">
              <a:buNone/>
            </a:pPr>
            <a:endParaRPr lang="fr-FR" sz="2400" b="1" i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Triangle isocèle 3">
            <a:extLst>
              <a:ext uri="{FF2B5EF4-FFF2-40B4-BE49-F238E27FC236}">
                <a16:creationId xmlns:a16="http://schemas.microsoft.com/office/drawing/2014/main" id="{2DB77ECE-1794-462F-84C1-3A21309F9F58}"/>
              </a:ext>
            </a:extLst>
          </p:cNvPr>
          <p:cNvSpPr/>
          <p:nvPr/>
        </p:nvSpPr>
        <p:spPr>
          <a:xfrm>
            <a:off x="3702571" y="4926517"/>
            <a:ext cx="3043003" cy="1325563"/>
          </a:xfrm>
          <a:prstGeom prst="triangle">
            <a:avLst>
              <a:gd name="adj" fmla="val 67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D173BBDF-E0D7-4426-AD4B-F6A334B09AFC}"/>
              </a:ext>
            </a:extLst>
          </p:cNvPr>
          <p:cNvSpPr/>
          <p:nvPr/>
        </p:nvSpPr>
        <p:spPr>
          <a:xfrm rot="9553875">
            <a:off x="8246619" y="5091339"/>
            <a:ext cx="3043003" cy="1325563"/>
          </a:xfrm>
          <a:prstGeom prst="triangle">
            <a:avLst>
              <a:gd name="adj" fmla="val 667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2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4BDF3-55E9-4E88-B8F7-0702C8F5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II/ Triangles isométriques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3AC82C-0475-40E8-ABFC-9685B1E4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74" y="1439056"/>
            <a:ext cx="10935325" cy="4872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i="1" dirty="0"/>
              <a:t>2/ Propriétés</a:t>
            </a:r>
          </a:p>
          <a:p>
            <a:pPr marL="0" indent="0">
              <a:buNone/>
            </a:pPr>
            <a:endParaRPr lang="fr-FR" sz="2400" b="1" i="1" dirty="0"/>
          </a:p>
          <a:p>
            <a:pPr marL="0" indent="0">
              <a:buNone/>
            </a:pPr>
            <a:r>
              <a:rPr lang="fr-FR" b="1" u="sng" dirty="0"/>
              <a:t>Propriété 1</a:t>
            </a:r>
            <a:r>
              <a:rPr lang="fr-FR" dirty="0"/>
              <a:t> : </a:t>
            </a:r>
            <a:r>
              <a:rPr lang="fr-FR" b="1" dirty="0"/>
              <a:t>Si</a:t>
            </a:r>
            <a:r>
              <a:rPr lang="fr-FR" dirty="0"/>
              <a:t> deux triangles ont </a:t>
            </a:r>
            <a:r>
              <a:rPr lang="fr-FR" b="1" dirty="0">
                <a:solidFill>
                  <a:srgbClr val="FF0000"/>
                </a:solidFill>
              </a:rPr>
              <a:t>un côté de même longueur </a:t>
            </a:r>
            <a:r>
              <a:rPr lang="fr-FR" b="1" dirty="0"/>
              <a:t>compris</a:t>
            </a:r>
            <a:r>
              <a:rPr lang="fr-FR" dirty="0"/>
              <a:t> entre </a:t>
            </a:r>
            <a:r>
              <a:rPr lang="fr-FR" b="1" dirty="0">
                <a:solidFill>
                  <a:srgbClr val="FF0000"/>
                </a:solidFill>
              </a:rPr>
              <a:t>deux angles de même mesure</a:t>
            </a:r>
            <a:r>
              <a:rPr lang="fr-FR" dirty="0"/>
              <a:t>, deux à deux, </a:t>
            </a:r>
            <a:r>
              <a:rPr lang="fr-FR" b="1" dirty="0"/>
              <a:t>alors</a:t>
            </a:r>
            <a:r>
              <a:rPr lang="fr-FR" dirty="0"/>
              <a:t> ils sont </a:t>
            </a:r>
            <a:r>
              <a:rPr lang="fr-FR" b="1" dirty="0"/>
              <a:t>isométriques</a:t>
            </a:r>
            <a:r>
              <a:rPr lang="fr-FR" dirty="0"/>
              <a:t>.</a:t>
            </a:r>
            <a:endParaRPr lang="fr-FR" b="1" dirty="0"/>
          </a:p>
          <a:p>
            <a:pPr marL="0" indent="0">
              <a:buNone/>
            </a:pPr>
            <a:r>
              <a:rPr lang="fr-FR" b="1" u="sng" dirty="0"/>
              <a:t>Propriété 2</a:t>
            </a:r>
            <a:r>
              <a:rPr lang="fr-FR" dirty="0"/>
              <a:t> : </a:t>
            </a:r>
            <a:r>
              <a:rPr lang="fr-FR" b="1" dirty="0"/>
              <a:t>Si</a:t>
            </a:r>
            <a:r>
              <a:rPr lang="fr-FR" dirty="0"/>
              <a:t> deux triangles ont </a:t>
            </a:r>
            <a:r>
              <a:rPr lang="fr-FR" b="1" dirty="0">
                <a:solidFill>
                  <a:srgbClr val="FF0000"/>
                </a:solidFill>
              </a:rPr>
              <a:t>un angle de même mesure </a:t>
            </a:r>
            <a:r>
              <a:rPr lang="fr-FR" b="1" dirty="0"/>
              <a:t>compris</a:t>
            </a:r>
            <a:r>
              <a:rPr lang="fr-FR" dirty="0"/>
              <a:t> entre </a:t>
            </a:r>
            <a:r>
              <a:rPr lang="fr-FR" b="1" dirty="0">
                <a:solidFill>
                  <a:srgbClr val="FF0000"/>
                </a:solidFill>
              </a:rPr>
              <a:t>deux côtés de même longueur</a:t>
            </a:r>
            <a:r>
              <a:rPr lang="fr-FR" dirty="0"/>
              <a:t>, deux à deux, </a:t>
            </a:r>
            <a:r>
              <a:rPr lang="fr-FR" b="1" dirty="0"/>
              <a:t>alors</a:t>
            </a:r>
            <a:r>
              <a:rPr lang="fr-FR" dirty="0"/>
              <a:t> ils sont </a:t>
            </a:r>
            <a:r>
              <a:rPr lang="fr-FR" b="1" dirty="0"/>
              <a:t>isométriques</a:t>
            </a:r>
            <a:r>
              <a:rPr lang="fr-FR" dirty="0"/>
              <a:t>.</a:t>
            </a:r>
            <a:endParaRPr lang="fr-FR" b="1" dirty="0"/>
          </a:p>
          <a:p>
            <a:pPr marL="0" indent="0">
              <a:buNone/>
            </a:pPr>
            <a:r>
              <a:rPr lang="fr-FR" b="1" u="sng" dirty="0"/>
              <a:t>Propriété 3</a:t>
            </a:r>
            <a:r>
              <a:rPr lang="fr-FR" dirty="0"/>
              <a:t> : </a:t>
            </a:r>
            <a:r>
              <a:rPr lang="fr-FR" b="1" dirty="0"/>
              <a:t>Si</a:t>
            </a:r>
            <a:r>
              <a:rPr lang="fr-FR" dirty="0"/>
              <a:t> deux triangles sont </a:t>
            </a:r>
            <a:r>
              <a:rPr lang="fr-FR" b="1" dirty="0"/>
              <a:t>isométriques</a:t>
            </a:r>
            <a:r>
              <a:rPr lang="fr-FR" dirty="0"/>
              <a:t> alors </a:t>
            </a:r>
            <a:r>
              <a:rPr lang="fr-FR" b="1" dirty="0">
                <a:solidFill>
                  <a:srgbClr val="FF0000"/>
                </a:solidFill>
              </a:rPr>
              <a:t>leurs angles ont la même mesure</a:t>
            </a:r>
            <a:r>
              <a:rPr lang="fr-FR" dirty="0"/>
              <a:t> et </a:t>
            </a:r>
            <a:r>
              <a:rPr lang="fr-FR" b="1" dirty="0">
                <a:solidFill>
                  <a:srgbClr val="FF0000"/>
                </a:solidFill>
              </a:rPr>
              <a:t>leurs aires sont égales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022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164</Words>
  <Application>Microsoft Office PowerPoint</Application>
  <PresentationFormat>Grand écran</PresentationFormat>
  <Paragraphs>40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Chapitre 4 : Triangles Particuliers</vt:lpstr>
      <vt:lpstr>I/ Rappels</vt:lpstr>
      <vt:lpstr>I/ Rappels</vt:lpstr>
      <vt:lpstr>II/ Triangles isométriques</vt:lpstr>
      <vt:lpstr>II/ Triangles isométriques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Organisation de calculs</dc:title>
  <dc:creator>laurent mayer</dc:creator>
  <cp:lastModifiedBy>laurent mayer</cp:lastModifiedBy>
  <cp:revision>195</cp:revision>
  <cp:lastPrinted>2017-09-17T15:44:48Z</cp:lastPrinted>
  <dcterms:created xsi:type="dcterms:W3CDTF">2017-07-26T09:25:43Z</dcterms:created>
  <dcterms:modified xsi:type="dcterms:W3CDTF">2018-03-08T15:31:55Z</dcterms:modified>
</cp:coreProperties>
</file>