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742113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A1326-9916-4070-B686-35A9C444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E174F2-89BC-4F32-8B99-E2FA93B90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A1BB43-FBAD-43D9-92AF-F0C184C3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8A345-DD30-4B58-AA99-526097CA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883A1-5C3E-451C-B736-9BCBBE9A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257F7-4ACB-47CC-8F28-25F172BA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A02223-AF89-4F54-8F92-50814193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0CAB2-9B01-4EB5-B06D-6D9859E4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31E11-9F77-4C8E-A29A-C4167DE6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7D89F-61B5-40B4-930C-F5D4D49E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7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C131EA-D47B-4AE3-B0AB-D28EFAFF9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835C87-D8FC-4601-832B-363634C0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88665C-152D-4517-93AD-0CBDAF9B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5D497-C774-4C2C-A974-13E68F63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895B53-AABF-475B-B1C3-FCED950E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09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8F0B3-6BBF-4FC8-82C4-27C6738D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7A07D5-9BD4-44C1-8CAD-7CD2571F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F3819-4E6F-41D3-BC1C-9F6782E5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C64F4D-7998-4B35-ACA1-AC2837C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FB6E1-4AE6-440D-BCCE-B0C62EB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7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3EABD-58AD-4371-BC9D-CA9B0286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6E4122-3517-40F5-AA17-AA306E15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DDF18-1E36-4C6C-A335-A37EF0D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9D846-7E2E-44D7-943F-8D7FD414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0223E-531C-451A-BF3E-B455844F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6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F515D-081F-48BC-A984-13EC38E2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D7F36-48C4-462E-9A62-B791F59A1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AFF285-187C-4E19-95AE-9CCE1038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68059-E92E-4186-83BF-C28CD119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9C5C3-81BF-4393-8CFC-9CA4F8C3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803CEC-BFEB-4111-993B-2DDDCC62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FB910-C12B-4E35-BF1D-153F90B3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4F3219-49A4-4E56-A1CB-9401B892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7317E-73FC-4BFE-B733-D8036A32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D792CC-D079-48CD-A6F3-010172902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949467-FD21-4670-91DB-E09AC2797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6F61EC-0156-405D-B267-F0B0A76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816F7B-BCAB-4409-9088-E7A1E87F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CE01B7-D5A9-4061-B9C8-E4B0D12A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1F451-6FF3-43C6-94C1-58F99127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664FF0-B9BD-420E-8887-C955FADC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1FFF8B-6C76-4E7A-BDCE-D9D41C9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ADF14A-7B9B-468F-9A5A-8A9E353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1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8EE6B4-FA76-4F73-B547-066456D4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223EA2-A4BA-4426-9021-0D771B48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B3794E-2C43-48DF-8738-650FC904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5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0A731-E8FD-4C04-AC60-643AC6CD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E9749-2492-42FB-9EA2-1758DF2C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AE7A16-5DD8-45A3-A189-BA280F3DE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4F462C-1ABE-4A31-A818-EECE0E63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E4888-086B-494B-B321-65DEF87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C3A0E-F28D-4860-81AD-ADB71E96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2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F2148-9DD3-41A9-8988-15999420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FBB53E-632D-4D2C-9D28-9992032D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A97076-69CA-4C2B-AF8A-C22A6905C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42294-1EB6-48B0-B566-39FE95F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D5082-A616-4CD0-9E9B-869C3AB9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6A63FC-2930-4313-BD6F-465E01DC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0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A252C9-DAEC-4A7D-9649-DA813B3E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C6FF71-B950-4522-90C8-912A3879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27E28-1E34-4C04-B098-94FB9D328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14A5-A172-48B9-B892-4F3247DEE061}" type="datetimeFigureOut">
              <a:rPr lang="fr-FR" smtClean="0"/>
              <a:t>22/04/2018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8191D-8873-4E24-A8C7-FDF2F0BFB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03491-F686-47FD-B68B-F4D20FD3C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A1E56-ABB3-41DB-AE91-8E2E619D0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196987">
            <a:off x="1524000" y="824459"/>
            <a:ext cx="9144000" cy="899410"/>
          </a:xfrm>
        </p:spPr>
        <p:txBody>
          <a:bodyPr>
            <a:normAutofit/>
          </a:bodyPr>
          <a:lstStyle/>
          <a:p>
            <a:r>
              <a:rPr lang="fr-FR" sz="4800" u="sng" dirty="0">
                <a:solidFill>
                  <a:schemeClr val="accent1"/>
                </a:solidFill>
              </a:rPr>
              <a:t>Chapitre 5</a:t>
            </a:r>
            <a:r>
              <a:rPr lang="fr-FR" sz="4800" dirty="0">
                <a:solidFill>
                  <a:schemeClr val="accent1"/>
                </a:solidFill>
              </a:rPr>
              <a:t> : Parallélogrammes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CE671C-539C-4DAC-A1AA-E48BD1DE3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782" y="2255539"/>
            <a:ext cx="9313889" cy="4280171"/>
          </a:xfrm>
        </p:spPr>
        <p:txBody>
          <a:bodyPr>
            <a:normAutofit/>
          </a:bodyPr>
          <a:lstStyle/>
          <a:p>
            <a:endParaRPr lang="fr-FR" sz="2800" b="1" u="sng" dirty="0">
              <a:solidFill>
                <a:schemeClr val="accent2"/>
              </a:solidFill>
            </a:endParaRPr>
          </a:p>
          <a:p>
            <a:r>
              <a:rPr lang="fr-FR" sz="2800" b="1" u="sng" dirty="0">
                <a:solidFill>
                  <a:schemeClr val="accent2"/>
                </a:solidFill>
              </a:rPr>
              <a:t>Plan du chapitre</a:t>
            </a:r>
          </a:p>
          <a:p>
            <a:endParaRPr lang="fr-FR" sz="1200" b="1" u="sng" dirty="0">
              <a:solidFill>
                <a:schemeClr val="accent2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Définitions</a:t>
            </a:r>
            <a:endParaRPr lang="fr-FR" b="1" i="1" dirty="0">
              <a:solidFill>
                <a:schemeClr val="accent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Propriétés</a:t>
            </a:r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Reconnaître un parallélogramme</a:t>
            </a:r>
          </a:p>
        </p:txBody>
      </p:sp>
    </p:spTree>
    <p:extLst>
      <p:ext uri="{BB962C8B-B14F-4D97-AF65-F5344CB8AC3E}">
        <p14:creationId xmlns:p14="http://schemas.microsoft.com/office/powerpoint/2010/main" val="22608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4D7C-4A91-4986-A5CD-E1EAC12E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70DA1-2199-4CB9-A7AF-56868E14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4" y="2203553"/>
            <a:ext cx="11024016" cy="4182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Un </a:t>
            </a:r>
            <a:r>
              <a:rPr lang="fr-FR" b="1" dirty="0">
                <a:solidFill>
                  <a:srgbClr val="FF0000"/>
                </a:solidFill>
              </a:rPr>
              <a:t>parallélogramme</a:t>
            </a:r>
            <a:r>
              <a:rPr lang="fr-FR" dirty="0"/>
              <a:t> est un quadrilatère dont les </a:t>
            </a:r>
            <a:r>
              <a:rPr lang="fr-FR" b="1" dirty="0"/>
              <a:t>côtés opposés </a:t>
            </a:r>
            <a:r>
              <a:rPr lang="fr-FR" dirty="0"/>
              <a:t>sont </a:t>
            </a:r>
            <a:r>
              <a:rPr lang="fr-FR" b="1" dirty="0"/>
              <a:t>parallèles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/>
              <a:t>Exemple</a:t>
            </a:r>
            <a:r>
              <a:rPr lang="fr-FR" dirty="0"/>
              <a:t> :  </a:t>
            </a:r>
          </a:p>
          <a:p>
            <a:pPr>
              <a:buFontTx/>
              <a:buChar char="-"/>
            </a:pPr>
            <a:r>
              <a:rPr lang="fr-FR" dirty="0"/>
              <a:t>Les droites (AB) et (CD) sont parallèles.</a:t>
            </a:r>
          </a:p>
          <a:p>
            <a:pPr>
              <a:buFontTx/>
              <a:buChar char="-"/>
            </a:pPr>
            <a:r>
              <a:rPr lang="fr-FR" dirty="0"/>
              <a:t>Les droites (BC) et (AD) sont parallèles.</a:t>
            </a:r>
          </a:p>
          <a:p>
            <a:pPr marL="0" indent="0">
              <a:buNone/>
            </a:pPr>
            <a:r>
              <a:rPr lang="fr-FR" dirty="0"/>
              <a:t>							</a:t>
            </a:r>
          </a:p>
          <a:p>
            <a:pPr marL="0" indent="0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 </a:t>
            </a:r>
            <a:endParaRPr lang="fr-FR" sz="3600" b="1" i="1" dirty="0"/>
          </a:p>
        </p:txBody>
      </p:sp>
      <p:pic>
        <p:nvPicPr>
          <p:cNvPr id="1026" name="Picture 2" descr="https://tse3.mm.bing.net/th?id=OIP.oAO17giFidFAGa4AgTTaiQHaEF&amp;pid=15.1&amp;P=0&amp;w=311&amp;h=172">
            <a:extLst>
              <a:ext uri="{FF2B5EF4-FFF2-40B4-BE49-F238E27FC236}">
                <a16:creationId xmlns:a16="http://schemas.microsoft.com/office/drawing/2014/main" id="{000CF496-3F80-4864-B1B8-DEBF458BD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670" y="3429000"/>
            <a:ext cx="29622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4D7C-4A91-4986-A5CD-E1EAC12E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II/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70DA1-2199-4CB9-A7AF-56868E14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1" y="1690688"/>
            <a:ext cx="11932171" cy="49649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sz="3000" b="1" u="sng" dirty="0"/>
              <a:t>Propriété 1 </a:t>
            </a:r>
            <a:r>
              <a:rPr lang="fr-FR" sz="3000" dirty="0"/>
              <a:t>: Un </a:t>
            </a:r>
            <a:r>
              <a:rPr lang="fr-FR" sz="3000" b="1" dirty="0"/>
              <a:t>parallélogramme </a:t>
            </a:r>
            <a:r>
              <a:rPr lang="fr-FR" sz="3000" dirty="0"/>
              <a:t>a un </a:t>
            </a:r>
          </a:p>
          <a:p>
            <a:pPr marL="0" indent="0">
              <a:buNone/>
            </a:pPr>
            <a:r>
              <a:rPr lang="fr-FR" sz="3000" b="1" dirty="0">
                <a:solidFill>
                  <a:srgbClr val="FF0000"/>
                </a:solidFill>
              </a:rPr>
              <a:t>centre de symétrie </a:t>
            </a:r>
            <a:r>
              <a:rPr lang="fr-FR" sz="3000" dirty="0"/>
              <a:t>qui est </a:t>
            </a:r>
            <a:r>
              <a:rPr lang="fr-FR" sz="3000" b="1" dirty="0">
                <a:solidFill>
                  <a:srgbClr val="FF0000"/>
                </a:solidFill>
              </a:rPr>
              <a:t>l’intersection </a:t>
            </a:r>
          </a:p>
          <a:p>
            <a:pPr marL="0" indent="0">
              <a:buNone/>
            </a:pPr>
            <a:r>
              <a:rPr lang="fr-FR" sz="3000" b="1" dirty="0">
                <a:solidFill>
                  <a:srgbClr val="FF0000"/>
                </a:solidFill>
              </a:rPr>
              <a:t>de ses diagonales</a:t>
            </a:r>
            <a:r>
              <a:rPr lang="fr-FR" sz="3000" dirty="0"/>
              <a:t>.</a:t>
            </a:r>
            <a:endParaRPr lang="fr-FR" sz="3000" b="1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3000" u="sng" dirty="0"/>
              <a:t>Exemple</a:t>
            </a:r>
            <a:r>
              <a:rPr lang="fr-FR" sz="3000" dirty="0"/>
              <a:t> :</a:t>
            </a:r>
          </a:p>
          <a:p>
            <a:pPr marL="0" indent="0">
              <a:buNone/>
            </a:pPr>
            <a:r>
              <a:rPr lang="fr-FR" sz="3000" dirty="0"/>
              <a:t>- Le point O est le centre de symétrie du</a:t>
            </a:r>
          </a:p>
          <a:p>
            <a:pPr marL="0" indent="0">
              <a:buNone/>
            </a:pPr>
            <a:r>
              <a:rPr lang="fr-FR" sz="3000" dirty="0"/>
              <a:t>parallélogramme ABCD. </a:t>
            </a:r>
          </a:p>
          <a:p>
            <a:pPr>
              <a:buFontTx/>
              <a:buChar char="-"/>
            </a:pPr>
            <a:r>
              <a:rPr lang="fr-FR" sz="3000" dirty="0"/>
              <a:t>[DC] et [AB] sont symétriques par rapport au point O.</a:t>
            </a:r>
          </a:p>
          <a:p>
            <a:pPr marL="0" indent="0">
              <a:buNone/>
            </a:pPr>
            <a:r>
              <a:rPr lang="fr-FR" sz="3000" dirty="0"/>
              <a:t>- [AD] et [BC] sont symétriques par rapport au point O.</a:t>
            </a:r>
          </a:p>
          <a:p>
            <a:pPr marL="0" indent="0">
              <a:buNone/>
            </a:pPr>
            <a:endParaRPr lang="fr-FR" sz="3600" b="1" i="1" dirty="0"/>
          </a:p>
        </p:txBody>
      </p:sp>
      <p:pic>
        <p:nvPicPr>
          <p:cNvPr id="2052" name="Picture 4" descr="https://tse3.mm.bing.net/th?id=OIP.D1HT9aC3DJXs4uUomZGBEwHaDx&amp;pid=15.1&amp;P=0&amp;w=296&amp;h=152">
            <a:extLst>
              <a:ext uri="{FF2B5EF4-FFF2-40B4-BE49-F238E27FC236}">
                <a16:creationId xmlns:a16="http://schemas.microsoft.com/office/drawing/2014/main" id="{6B9943C6-6D71-4072-9E40-CA6709B3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791" y="3207895"/>
            <a:ext cx="4378318" cy="22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0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4D7C-4A91-4986-A5CD-E1EAC12E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II/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70DA1-2199-4CB9-A7AF-56868E14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21" y="1527930"/>
            <a:ext cx="11932171" cy="4964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sz="3000" b="1" u="sng" dirty="0"/>
              <a:t>Propriété 2 </a:t>
            </a:r>
            <a:r>
              <a:rPr lang="fr-FR" sz="3000" dirty="0"/>
              <a:t>: Un </a:t>
            </a:r>
            <a:r>
              <a:rPr lang="fr-FR" sz="3000" b="1" dirty="0"/>
              <a:t>parallélogramme </a:t>
            </a:r>
            <a:r>
              <a:rPr lang="fr-FR" sz="3000" dirty="0"/>
              <a:t>a </a:t>
            </a:r>
            <a:r>
              <a:rPr lang="fr-FR" sz="3000" b="1" dirty="0">
                <a:solidFill>
                  <a:srgbClr val="FF0000"/>
                </a:solidFill>
              </a:rPr>
              <a:t>ses diagonales</a:t>
            </a:r>
          </a:p>
          <a:p>
            <a:pPr marL="0" indent="0">
              <a:buNone/>
            </a:pPr>
            <a:r>
              <a:rPr lang="fr-FR" sz="3000" dirty="0"/>
              <a:t>qui se </a:t>
            </a:r>
            <a:r>
              <a:rPr lang="fr-FR" sz="3000" b="1" dirty="0">
                <a:solidFill>
                  <a:srgbClr val="FF0000"/>
                </a:solidFill>
              </a:rPr>
              <a:t>coupent</a:t>
            </a:r>
            <a:r>
              <a:rPr lang="fr-FR" sz="3000" dirty="0"/>
              <a:t> en leur </a:t>
            </a:r>
            <a:r>
              <a:rPr lang="fr-FR" sz="3000" b="1" dirty="0">
                <a:solidFill>
                  <a:srgbClr val="FF0000"/>
                </a:solidFill>
              </a:rPr>
              <a:t>milieu</a:t>
            </a:r>
            <a:r>
              <a:rPr lang="fr-FR" sz="3000" dirty="0"/>
              <a:t>.</a:t>
            </a:r>
            <a:endParaRPr lang="fr-FR" sz="3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3000" u="sng" dirty="0"/>
              <a:t>Exemple</a:t>
            </a:r>
            <a:r>
              <a:rPr lang="fr-FR" sz="3000" dirty="0"/>
              <a:t> :</a:t>
            </a:r>
          </a:p>
          <a:p>
            <a:pPr marL="0" indent="0">
              <a:buNone/>
            </a:pPr>
            <a:r>
              <a:rPr lang="fr-FR" dirty="0"/>
              <a:t>- Les diagonales du parallélogramme ABCD se</a:t>
            </a:r>
          </a:p>
          <a:p>
            <a:pPr marL="0" indent="0">
              <a:buNone/>
            </a:pPr>
            <a:r>
              <a:rPr lang="fr-FR" dirty="0"/>
              <a:t>coupent au point O.</a:t>
            </a:r>
          </a:p>
          <a:p>
            <a:pPr marL="0" indent="0">
              <a:buNone/>
            </a:pPr>
            <a:r>
              <a:rPr lang="fr-FR" dirty="0"/>
              <a:t>- OA = OC et OB = OD.</a:t>
            </a:r>
          </a:p>
        </p:txBody>
      </p:sp>
      <p:pic>
        <p:nvPicPr>
          <p:cNvPr id="3074" name="Picture 2" descr="https://tse3.mm.bing.net/th?id=OIP.-CpqoZ0wGUSzzzkxuWko7wHaDu&amp;pid=15.1&amp;P=0&amp;w=305&amp;h=155">
            <a:extLst>
              <a:ext uri="{FF2B5EF4-FFF2-40B4-BE49-F238E27FC236}">
                <a16:creationId xmlns:a16="http://schemas.microsoft.com/office/drawing/2014/main" id="{3B3B5FDC-5B0E-4E1A-964E-4879F65CE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990" y="3429000"/>
            <a:ext cx="4757553" cy="240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45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4D7C-4A91-4986-A5CD-E1EAC12E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II/ Propriétés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70DA1-2199-4CB9-A7AF-56868E14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1" y="1690688"/>
            <a:ext cx="11932171" cy="4964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sz="3000" b="1" u="sng" dirty="0"/>
              <a:t>Propriété 3 </a:t>
            </a:r>
            <a:r>
              <a:rPr lang="fr-FR" sz="3000" dirty="0"/>
              <a:t>: Un </a:t>
            </a:r>
            <a:r>
              <a:rPr lang="fr-FR" sz="3000" b="1" dirty="0"/>
              <a:t>parallélogramme </a:t>
            </a:r>
            <a:r>
              <a:rPr lang="fr-FR" sz="3000" dirty="0"/>
              <a:t>a </a:t>
            </a:r>
            <a:r>
              <a:rPr lang="fr-FR" sz="3000" b="1" dirty="0">
                <a:solidFill>
                  <a:srgbClr val="FF0000"/>
                </a:solidFill>
              </a:rPr>
              <a:t>ses côtés opposés</a:t>
            </a:r>
          </a:p>
          <a:p>
            <a:pPr marL="0" indent="0">
              <a:buNone/>
            </a:pPr>
            <a:r>
              <a:rPr lang="fr-FR" sz="3000" dirty="0"/>
              <a:t>de </a:t>
            </a:r>
            <a:r>
              <a:rPr lang="fr-FR" sz="3000" b="1" dirty="0">
                <a:solidFill>
                  <a:srgbClr val="FF0000"/>
                </a:solidFill>
              </a:rPr>
              <a:t>même longueur</a:t>
            </a:r>
            <a:r>
              <a:rPr lang="fr-FR" sz="3000" dirty="0"/>
              <a:t>.</a:t>
            </a:r>
            <a:endParaRPr lang="fr-FR" sz="3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3000" u="sng" dirty="0"/>
              <a:t>Exemple</a:t>
            </a:r>
            <a:r>
              <a:rPr lang="fr-FR" sz="3000" dirty="0"/>
              <a:t> :</a:t>
            </a:r>
          </a:p>
          <a:p>
            <a:pPr>
              <a:buFontTx/>
              <a:buChar char="-"/>
            </a:pPr>
            <a:r>
              <a:rPr lang="fr-FR" dirty="0"/>
              <a:t>DC = AB = 7 cm.</a:t>
            </a:r>
          </a:p>
          <a:p>
            <a:pPr>
              <a:buFontTx/>
              <a:buChar char="-"/>
            </a:pPr>
            <a:r>
              <a:rPr lang="fr-FR" dirty="0"/>
              <a:t>AD = BC = 5 cm.</a:t>
            </a:r>
          </a:p>
        </p:txBody>
      </p:sp>
      <p:pic>
        <p:nvPicPr>
          <p:cNvPr id="4098" name="Picture 2" descr="https://tse2.mm.bing.net/th?id=OIP.ebRbsCZw4itv9-c514RnVQHaEn&amp;pid=15.1&amp;P=0&amp;w=317&amp;h=199">
            <a:extLst>
              <a:ext uri="{FF2B5EF4-FFF2-40B4-BE49-F238E27FC236}">
                <a16:creationId xmlns:a16="http://schemas.microsoft.com/office/drawing/2014/main" id="{37F64D1F-C95D-4423-8486-47F003431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080" y="2982522"/>
            <a:ext cx="5620110" cy="351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7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4D7C-4A91-4986-A5CD-E1EAC12E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III/ Reconnaître un parallélogramme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70DA1-2199-4CB9-A7AF-56868E14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1" y="1690688"/>
            <a:ext cx="11932171" cy="4964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Propriété 1 </a:t>
            </a:r>
            <a:r>
              <a:rPr lang="fr-FR" dirty="0"/>
              <a:t>: Si un quadrilatère a ses </a:t>
            </a:r>
            <a:r>
              <a:rPr lang="fr-FR" b="1" dirty="0">
                <a:solidFill>
                  <a:srgbClr val="FF0000"/>
                </a:solidFill>
              </a:rPr>
              <a:t>diagonales qui se coupent en leur milieu</a:t>
            </a:r>
            <a:r>
              <a:rPr lang="fr-FR" dirty="0"/>
              <a:t>, alors c’est un </a:t>
            </a:r>
            <a:r>
              <a:rPr lang="fr-FR" b="1" dirty="0"/>
              <a:t>parallélogramme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Propriété 2 </a:t>
            </a:r>
            <a:r>
              <a:rPr lang="fr-FR" dirty="0"/>
              <a:t>: Si un quadrilatère</a:t>
            </a:r>
            <a:r>
              <a:rPr lang="fr-FR" b="1" dirty="0"/>
              <a:t> non croisé </a:t>
            </a:r>
            <a:r>
              <a:rPr lang="fr-FR" dirty="0"/>
              <a:t>a</a:t>
            </a:r>
            <a:r>
              <a:rPr lang="fr-FR" b="1" dirty="0"/>
              <a:t> </a:t>
            </a:r>
            <a:r>
              <a:rPr lang="fr-FR" b="1" dirty="0">
                <a:solidFill>
                  <a:srgbClr val="FF0000"/>
                </a:solidFill>
              </a:rPr>
              <a:t>deux côtés opposés parallèles </a:t>
            </a:r>
            <a:r>
              <a:rPr lang="fr-FR" b="1" dirty="0"/>
              <a:t>et </a:t>
            </a:r>
            <a:r>
              <a:rPr lang="fr-FR" dirty="0"/>
              <a:t>de</a:t>
            </a:r>
            <a:r>
              <a:rPr lang="fr-FR" b="1" dirty="0"/>
              <a:t> </a:t>
            </a:r>
            <a:r>
              <a:rPr lang="fr-FR" b="1" dirty="0">
                <a:solidFill>
                  <a:srgbClr val="FF0000"/>
                </a:solidFill>
              </a:rPr>
              <a:t>même longueur</a:t>
            </a:r>
            <a:r>
              <a:rPr lang="fr-FR" b="1" dirty="0"/>
              <a:t> </a:t>
            </a:r>
            <a:r>
              <a:rPr lang="fr-FR" dirty="0"/>
              <a:t>alors c’est un </a:t>
            </a:r>
            <a:r>
              <a:rPr lang="fr-FR" b="1" dirty="0"/>
              <a:t>parallélogramme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Propriété 3 </a:t>
            </a:r>
            <a:r>
              <a:rPr lang="fr-FR" dirty="0"/>
              <a:t>: Si un </a:t>
            </a:r>
            <a:r>
              <a:rPr lang="fr-FR" b="1" dirty="0"/>
              <a:t>quadrilatère non croisé </a:t>
            </a:r>
            <a:r>
              <a:rPr lang="fr-FR" dirty="0"/>
              <a:t>a</a:t>
            </a:r>
            <a:r>
              <a:rPr lang="fr-FR" b="1" dirty="0"/>
              <a:t> </a:t>
            </a:r>
            <a:r>
              <a:rPr lang="fr-FR" b="1" dirty="0">
                <a:solidFill>
                  <a:srgbClr val="FF0000"/>
                </a:solidFill>
              </a:rPr>
              <a:t>ses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côtés opposés </a:t>
            </a:r>
            <a:r>
              <a:rPr lang="fr-FR" dirty="0"/>
              <a:t>de </a:t>
            </a:r>
            <a:r>
              <a:rPr lang="fr-FR" b="1" dirty="0">
                <a:solidFill>
                  <a:srgbClr val="FF0000"/>
                </a:solidFill>
              </a:rPr>
              <a:t>même longueur</a:t>
            </a:r>
            <a:r>
              <a:rPr lang="fr-FR" dirty="0"/>
              <a:t> alors c’est un </a:t>
            </a:r>
            <a:r>
              <a:rPr lang="fr-FR" b="1" dirty="0"/>
              <a:t>parallélogramme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sz="3000" b="1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3600" b="1" i="1" dirty="0"/>
          </a:p>
        </p:txBody>
      </p:sp>
    </p:spTree>
    <p:extLst>
      <p:ext uri="{BB962C8B-B14F-4D97-AF65-F5344CB8AC3E}">
        <p14:creationId xmlns:p14="http://schemas.microsoft.com/office/powerpoint/2010/main" val="420607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4D7C-4A91-4986-A5CD-E1EAC12E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III/ Reconnaître un parallélogramme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70DA1-2199-4CB9-A7AF-56868E14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2" y="2038662"/>
            <a:ext cx="11902190" cy="461697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u="sng" dirty="0">
                <a:ea typeface="Calibri" panose="020F0502020204030204" pitchFamily="34" charset="0"/>
                <a:cs typeface="Calibri" panose="020F0502020204030204" pitchFamily="34" charset="0"/>
              </a:rPr>
              <a:t>Remarque</a:t>
            </a:r>
            <a:r>
              <a:rPr lang="fr-FR" altLang="fr-FR" dirty="0">
                <a:ea typeface="Calibri" panose="020F0502020204030204" pitchFamily="34" charset="0"/>
                <a:cs typeface="Calibri" panose="020F0502020204030204" pitchFamily="34" charset="0"/>
              </a:rPr>
              <a:t> : Un quadrilatère est croisé si ses deux diagonales sont en dehors la figure. Un </a:t>
            </a:r>
            <a:r>
              <a:rPr lang="fr-FR" altLang="fr-FR" u="sng" dirty="0">
                <a:ea typeface="Calibri" panose="020F0502020204030204" pitchFamily="34" charset="0"/>
                <a:cs typeface="Calibri" panose="020F0502020204030204" pitchFamily="34" charset="0"/>
              </a:rPr>
              <a:t>trapèze croisé</a:t>
            </a:r>
            <a:r>
              <a:rPr lang="fr-FR" altLang="fr-FR" dirty="0">
                <a:ea typeface="Calibri" panose="020F0502020204030204" pitchFamily="34" charset="0"/>
                <a:cs typeface="Calibri" panose="020F0502020204030204" pitchFamily="34" charset="0"/>
              </a:rPr>
              <a:t> est un exemple. </a:t>
            </a:r>
            <a:endParaRPr lang="fr-FR" altLang="fr-FR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dirty="0">
                <a:ea typeface="Calibri" panose="020F0502020204030204" pitchFamily="34" charset="0"/>
                <a:cs typeface="Calibri" panose="020F0502020204030204" pitchFamily="34" charset="0"/>
              </a:rPr>
              <a:t>Seuls les quadrilatères convexes sont étudiés en 5</a:t>
            </a:r>
            <a:r>
              <a:rPr lang="fr-FR" altLang="fr-FR" baseline="30000" dirty="0">
                <a:ea typeface="Calibri" panose="020F0502020204030204" pitchFamily="34" charset="0"/>
                <a:cs typeface="Calibri" panose="020F0502020204030204" pitchFamily="34" charset="0"/>
              </a:rPr>
              <a:t>ème</a:t>
            </a:r>
            <a:r>
              <a:rPr lang="fr-FR" altLang="fr-FR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altLang="fr-FR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3200" i="1" u="sng" dirty="0"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i="1" u="sng" dirty="0">
                <a:ea typeface="Calibri" panose="020F0502020204030204" pitchFamily="34" charset="0"/>
                <a:cs typeface="Calibri" panose="020F0502020204030204" pitchFamily="34" charset="0"/>
              </a:rPr>
              <a:t>Exemples de quadrilatères</a:t>
            </a:r>
            <a:r>
              <a:rPr lang="fr-FR" altLang="fr-FR" dirty="0">
                <a:ea typeface="Calibri" panose="020F0502020204030204" pitchFamily="34" charset="0"/>
                <a:cs typeface="Calibri" panose="020F0502020204030204" pitchFamily="34" charset="0"/>
              </a:rPr>
              <a:t> :</a:t>
            </a:r>
            <a:endParaRPr lang="fr-FR" altLang="fr-FR" dirty="0"/>
          </a:p>
          <a:p>
            <a:pPr marL="0" indent="0">
              <a:buNone/>
            </a:pPr>
            <a:endParaRPr lang="fr-FR" sz="3000" b="1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3600" b="1" i="1" dirty="0"/>
          </a:p>
        </p:txBody>
      </p:sp>
      <p:pic>
        <p:nvPicPr>
          <p:cNvPr id="1025" name="Image 6" descr="https://tse2.mm.bing.net/th?id=OIP.nfhXOAKE2I4B-6OFV4YJAQHaCG&amp;pid=15.1&amp;P=0&amp;w=454&amp;h=129">
            <a:extLst>
              <a:ext uri="{FF2B5EF4-FFF2-40B4-BE49-F238E27FC236}">
                <a16:creationId xmlns:a16="http://schemas.microsoft.com/office/drawing/2014/main" id="{7675A823-DF06-4194-8A66-C07C4E1E3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10" y="4299452"/>
            <a:ext cx="9004501" cy="255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048A2FC-05DC-42D5-96BF-535B72F36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5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7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266</Words>
  <Application>Microsoft Office PowerPoint</Application>
  <PresentationFormat>Grand écran</PresentationFormat>
  <Paragraphs>58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Chapitre 5 : Parallélogrammes</vt:lpstr>
      <vt:lpstr>I/ Définition</vt:lpstr>
      <vt:lpstr>II/ Propriétés</vt:lpstr>
      <vt:lpstr>II/ Propriétés</vt:lpstr>
      <vt:lpstr>II/ Propriétés</vt:lpstr>
      <vt:lpstr>III/ Reconnaître un parallélogramme</vt:lpstr>
      <vt:lpstr>III/ Reconnaître un parallélogramme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Organisation de calculs</dc:title>
  <dc:creator>laurent mayer</dc:creator>
  <cp:lastModifiedBy>laurent mayer</cp:lastModifiedBy>
  <cp:revision>215</cp:revision>
  <cp:lastPrinted>2017-09-17T15:44:48Z</cp:lastPrinted>
  <dcterms:created xsi:type="dcterms:W3CDTF">2017-07-26T09:25:43Z</dcterms:created>
  <dcterms:modified xsi:type="dcterms:W3CDTF">2018-04-22T13:40:59Z</dcterms:modified>
</cp:coreProperties>
</file>