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93" r:id="rId6"/>
    <p:sldId id="294" r:id="rId7"/>
    <p:sldId id="295" r:id="rId8"/>
    <p:sldId id="296" r:id="rId9"/>
    <p:sldId id="297" r:id="rId10"/>
    <p:sldId id="286" r:id="rId11"/>
    <p:sldId id="287" r:id="rId12"/>
    <p:sldId id="288" r:id="rId13"/>
    <p:sldId id="289" r:id="rId14"/>
    <p:sldId id="290" r:id="rId15"/>
    <p:sldId id="291" r:id="rId16"/>
    <p:sldId id="292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2" autoAdjust="0"/>
    <p:restoredTop sz="94660"/>
  </p:normalViewPr>
  <p:slideViewPr>
    <p:cSldViewPr>
      <p:cViewPr varScale="1">
        <p:scale>
          <a:sx n="81" d="100"/>
          <a:sy n="81" d="100"/>
        </p:scale>
        <p:origin x="155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C30C-56DC-4D76-B025-361E481F7E12}" type="datetimeFigureOut">
              <a:rPr lang="fr-FR" smtClean="0"/>
              <a:t>31/12/2021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9F8A-6130-46D2-96A7-B38E0F558A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23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C30C-56DC-4D76-B025-361E481F7E12}" type="datetimeFigureOut">
              <a:rPr lang="fr-FR" smtClean="0"/>
              <a:t>31/12/2021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9F8A-6130-46D2-96A7-B38E0F558A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39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C30C-56DC-4D76-B025-361E481F7E12}" type="datetimeFigureOut">
              <a:rPr lang="fr-FR" smtClean="0"/>
              <a:t>31/12/2021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9F8A-6130-46D2-96A7-B38E0F558A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59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C30C-56DC-4D76-B025-361E481F7E12}" type="datetimeFigureOut">
              <a:rPr lang="fr-FR" smtClean="0"/>
              <a:t>31/12/2021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9F8A-6130-46D2-96A7-B38E0F558A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68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C30C-56DC-4D76-B025-361E481F7E12}" type="datetimeFigureOut">
              <a:rPr lang="fr-FR" smtClean="0"/>
              <a:t>31/12/2021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9F8A-6130-46D2-96A7-B38E0F558A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87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C30C-56DC-4D76-B025-361E481F7E12}" type="datetimeFigureOut">
              <a:rPr lang="fr-FR" smtClean="0"/>
              <a:t>31/12/2021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9F8A-6130-46D2-96A7-B38E0F558A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65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C30C-56DC-4D76-B025-361E481F7E12}" type="datetimeFigureOut">
              <a:rPr lang="fr-FR" smtClean="0"/>
              <a:t>31/12/2021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9F8A-6130-46D2-96A7-B38E0F558A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0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C30C-56DC-4D76-B025-361E481F7E12}" type="datetimeFigureOut">
              <a:rPr lang="fr-FR" smtClean="0"/>
              <a:t>31/12/2021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9F8A-6130-46D2-96A7-B38E0F558A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4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C30C-56DC-4D76-B025-361E481F7E12}" type="datetimeFigureOut">
              <a:rPr lang="fr-FR" smtClean="0"/>
              <a:t>31/12/2021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9F8A-6130-46D2-96A7-B38E0F558A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432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C30C-56DC-4D76-B025-361E481F7E12}" type="datetimeFigureOut">
              <a:rPr lang="fr-FR" smtClean="0"/>
              <a:t>31/12/2021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9F8A-6130-46D2-96A7-B38E0F558A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929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0C30C-56DC-4D76-B025-361E481F7E12}" type="datetimeFigureOut">
              <a:rPr lang="fr-FR" smtClean="0"/>
              <a:t>31/12/2021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19F8A-6130-46D2-96A7-B38E0F558A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28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0C30C-56DC-4D76-B025-361E481F7E12}" type="datetimeFigureOut">
              <a:rPr lang="fr-FR" smtClean="0"/>
              <a:t>31/12/2021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19F8A-6130-46D2-96A7-B38E0F558A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1945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1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Protocoles</a:t>
            </a:r>
            <a:r>
              <a:rPr lang="en-US" sz="31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routage </a:t>
            </a:r>
            <a:br>
              <a:rPr lang="en-US" sz="3100" b="1" u="sng" dirty="0">
                <a:solidFill>
                  <a:srgbClr val="FFFFFF"/>
                </a:solidFill>
              </a:rPr>
            </a:br>
            <a:b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RIP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et </a:t>
            </a:r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OSPF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F5E2AE2-BFA0-405D-898E-A9DA7DA1E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87" y="1959390"/>
            <a:ext cx="5085525" cy="293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63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6487F-9420-4A3B-8A9B-1FC0AF31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b="1" dirty="0">
                <a:solidFill>
                  <a:schemeClr val="accent1"/>
                </a:solidFill>
              </a:rPr>
              <a:t>Exemple d’application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56F151-62B6-4876-ABEC-334DA6728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9"/>
          </a:xfrm>
        </p:spPr>
        <p:txBody>
          <a:bodyPr/>
          <a:lstStyle/>
          <a:p>
            <a:pPr marL="0" indent="0">
              <a:buNone/>
            </a:pPr>
            <a:r>
              <a:rPr lang="fr-FR" u="sng" dirty="0"/>
              <a:t>Objectif</a:t>
            </a:r>
            <a:r>
              <a:rPr lang="fr-FR" dirty="0"/>
              <a:t> : Trouver le chemin le plus court entre SFR et Bouygues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E625AF-ACFC-4D26-98EA-C8EB7FA7D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28" y="2301875"/>
            <a:ext cx="7550944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48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6487F-9420-4A3B-8A9B-1FC0AF31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4400" b="1" dirty="0">
                <a:solidFill>
                  <a:schemeClr val="accent1"/>
                </a:solidFill>
              </a:rPr>
              <a:t>Protocole OSPF et algorithme de </a:t>
            </a:r>
            <a:r>
              <a:rPr lang="fr-FR" b="1" dirty="0">
                <a:solidFill>
                  <a:schemeClr val="accent1"/>
                </a:solidFill>
              </a:rPr>
              <a:t>D</a:t>
            </a:r>
            <a:r>
              <a:rPr lang="fr-FR" sz="4400" b="1" dirty="0">
                <a:solidFill>
                  <a:schemeClr val="accent1"/>
                </a:solidFill>
              </a:rPr>
              <a:t>ijkstra</a:t>
            </a:r>
            <a:endParaRPr lang="fr-FR" dirty="0"/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72187"/>
            <a:ext cx="6624736" cy="370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9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E0485-015E-466E-A603-07C99F27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b="1" dirty="0">
                <a:solidFill>
                  <a:schemeClr val="accent1"/>
                </a:solidFill>
              </a:rPr>
              <a:t>Protocole OSPF et règles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5FC4A2D-5555-4A1A-8981-748CCFBE7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Echanges </a:t>
            </a:r>
            <a:r>
              <a:rPr lang="fr-FR" dirty="0"/>
              <a:t>de </a:t>
            </a:r>
            <a:r>
              <a:rPr lang="fr-FR" b="1" dirty="0"/>
              <a:t>messages </a:t>
            </a:r>
            <a:r>
              <a:rPr lang="fr-FR" dirty="0"/>
              <a:t>entre routeurs de la même zone (</a:t>
            </a:r>
            <a:r>
              <a:rPr lang="fr-FR" b="1" dirty="0"/>
              <a:t>multicast</a:t>
            </a:r>
            <a:r>
              <a:rPr lang="fr-FR" dirty="0"/>
              <a:t>) toutes les 10 secondes.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dirty="0"/>
              <a:t>Routeur</a:t>
            </a:r>
            <a:r>
              <a:rPr lang="fr-FR" dirty="0"/>
              <a:t> considéré en </a:t>
            </a:r>
            <a:r>
              <a:rPr lang="fr-FR" b="1" dirty="0"/>
              <a:t>panne</a:t>
            </a:r>
            <a:r>
              <a:rPr lang="fr-FR" dirty="0"/>
              <a:t> si aucune réponse au bout de </a:t>
            </a:r>
            <a:r>
              <a:rPr lang="fr-FR" b="1" dirty="0"/>
              <a:t>4 sollicitations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9337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101650-C0FD-40FF-AA2E-93794D96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b="1" dirty="0">
                <a:solidFill>
                  <a:schemeClr val="accent1"/>
                </a:solidFill>
              </a:rPr>
              <a:t>Protocole OSPF et avantages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F7D9A0-67C9-44EC-BF9E-60FB465A4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Garantie d’</a:t>
            </a:r>
            <a:r>
              <a:rPr lang="fr-FR" b="1" dirty="0"/>
              <a:t>absence</a:t>
            </a:r>
            <a:r>
              <a:rPr lang="fr-FR" dirty="0"/>
              <a:t> de </a:t>
            </a:r>
            <a:r>
              <a:rPr lang="fr-FR" b="1" dirty="0"/>
              <a:t>bouclage infini</a:t>
            </a:r>
            <a:r>
              <a:rPr lang="fr-FR" dirty="0"/>
              <a:t> par la structure même de l’algorithme.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Une </a:t>
            </a:r>
            <a:r>
              <a:rPr lang="fr-FR" b="1" dirty="0"/>
              <a:t>meilleure efficacité </a:t>
            </a:r>
            <a:r>
              <a:rPr lang="fr-FR" dirty="0"/>
              <a:t>en complexité (au pire en N²).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019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49355-9BB1-4CC2-B591-84232E8E2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43842"/>
            <a:ext cx="6858000" cy="1112519"/>
          </a:xfrm>
        </p:spPr>
        <p:txBody>
          <a:bodyPr>
            <a:normAutofit fontScale="90000"/>
          </a:bodyPr>
          <a:lstStyle/>
          <a:p>
            <a:r>
              <a:rPr lang="fr-FR" sz="4800" b="1" dirty="0">
                <a:solidFill>
                  <a:schemeClr val="accent1"/>
                </a:solidFill>
              </a:rPr>
              <a:t>Protocole RIP </a:t>
            </a:r>
            <a:br>
              <a:rPr lang="fr-FR" sz="4800" b="1" dirty="0">
                <a:solidFill>
                  <a:schemeClr val="accent1"/>
                </a:solidFill>
              </a:rPr>
            </a:br>
            <a:r>
              <a:rPr lang="fr-FR" sz="3600" b="1" i="1" dirty="0">
                <a:solidFill>
                  <a:schemeClr val="accent1"/>
                </a:solidFill>
              </a:rPr>
              <a:t>(Routing Information Protocol)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C55EA8-3110-42F7-924F-256BD93F1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" y="1356361"/>
            <a:ext cx="8595360" cy="536447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b="1" u="sng" dirty="0">
                <a:solidFill>
                  <a:schemeClr val="tx1"/>
                </a:solidFill>
              </a:rPr>
              <a:t>Objectif</a:t>
            </a:r>
            <a:r>
              <a:rPr lang="fr-FR" sz="3200" dirty="0">
                <a:solidFill>
                  <a:schemeClr val="tx1"/>
                </a:solidFill>
              </a:rPr>
              <a:t>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/>
                </a:solidFill>
              </a:rPr>
              <a:t>Trouver le chemin le plus court </a:t>
            </a:r>
            <a:r>
              <a:rPr lang="fr-FR" dirty="0">
                <a:solidFill>
                  <a:schemeClr val="tx1"/>
                </a:solidFill>
              </a:rPr>
              <a:t>(nombre de sauts -appelé métrique- minimal ) d’un routeur à un autre.</a:t>
            </a:r>
          </a:p>
          <a:p>
            <a:pPr algn="l"/>
            <a:r>
              <a:rPr lang="fr-FR" sz="3200" b="1" u="sng" dirty="0">
                <a:solidFill>
                  <a:schemeClr val="tx1"/>
                </a:solidFill>
              </a:rPr>
              <a:t>Principe</a:t>
            </a:r>
            <a:r>
              <a:rPr lang="fr-FR" sz="3200" b="1" dirty="0">
                <a:solidFill>
                  <a:schemeClr val="tx1"/>
                </a:solidFill>
              </a:rPr>
              <a:t>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u="sng" dirty="0">
                <a:solidFill>
                  <a:schemeClr val="tx1"/>
                </a:solidFill>
              </a:rPr>
              <a:t>Etape 1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b="1" dirty="0">
                <a:solidFill>
                  <a:schemeClr val="tx1"/>
                </a:solidFill>
              </a:rPr>
              <a:t>Communication de chaque routeur aux plus proches voisins </a:t>
            </a:r>
            <a:r>
              <a:rPr lang="fr-FR" dirty="0">
                <a:solidFill>
                  <a:schemeClr val="tx1"/>
                </a:solidFill>
              </a:rPr>
              <a:t>de la distance qui les sépare.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u="sng" dirty="0">
                <a:solidFill>
                  <a:schemeClr val="tx1"/>
                </a:solidFill>
              </a:rPr>
              <a:t>Etape 2</a:t>
            </a:r>
            <a:r>
              <a:rPr lang="fr-FR" dirty="0">
                <a:solidFill>
                  <a:schemeClr val="tx1"/>
                </a:solidFill>
              </a:rPr>
              <a:t> : </a:t>
            </a:r>
            <a:r>
              <a:rPr lang="fr-FR" b="1" dirty="0">
                <a:solidFill>
                  <a:schemeClr val="tx1"/>
                </a:solidFill>
              </a:rPr>
              <a:t>Routes connues de proche en proche </a:t>
            </a:r>
            <a:r>
              <a:rPr lang="fr-FR" dirty="0">
                <a:solidFill>
                  <a:schemeClr val="tx1"/>
                </a:solidFill>
              </a:rPr>
              <a:t>et mise à jour des tables de routage.</a:t>
            </a:r>
            <a:endParaRPr lang="fr-FR" u="sng" dirty="0">
              <a:solidFill>
                <a:schemeClr val="tx1"/>
              </a:solidFill>
            </a:endParaRPr>
          </a:p>
          <a:p>
            <a:pPr algn="l"/>
            <a:r>
              <a:rPr lang="fr-FR" u="sng" dirty="0">
                <a:solidFill>
                  <a:schemeClr val="tx1"/>
                </a:solidFill>
              </a:rPr>
              <a:t>Exemple</a:t>
            </a:r>
            <a:r>
              <a:rPr lang="fr-FR" dirty="0">
                <a:solidFill>
                  <a:schemeClr val="tx1"/>
                </a:solidFill>
              </a:rPr>
              <a:t> :</a:t>
            </a:r>
            <a:endParaRPr lang="fr-FR" u="sng" dirty="0">
              <a:solidFill>
                <a:schemeClr val="tx1"/>
              </a:solidFill>
            </a:endParaRPr>
          </a:p>
          <a:p>
            <a:pPr algn="l"/>
            <a:r>
              <a:rPr lang="fr-FR" dirty="0">
                <a:solidFill>
                  <a:schemeClr val="tx1"/>
                </a:solidFill>
              </a:rPr>
              <a:t>« Si Routeur 1 connaît Routeur 2 et que Routeur 2 connaît Routeur 3 alors Routeur 1 connaîtra Routeur 3 via Routeur 2 ».</a:t>
            </a:r>
          </a:p>
        </p:txBody>
      </p:sp>
    </p:spTree>
    <p:extLst>
      <p:ext uri="{BB962C8B-B14F-4D97-AF65-F5344CB8AC3E}">
        <p14:creationId xmlns:p14="http://schemas.microsoft.com/office/powerpoint/2010/main" val="3096896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E40CE-2291-4A30-9E4B-70EE31A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b="1" dirty="0">
                <a:solidFill>
                  <a:schemeClr val="accent1"/>
                </a:solidFill>
              </a:rPr>
              <a:t>Protocole RIP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EC4A87-61D9-40DD-8BCF-19CFCCF94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9720"/>
            <a:ext cx="8458200" cy="46072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3200" b="1" u="sng" dirty="0"/>
              <a:t>Mise à jour des tables de routage</a:t>
            </a:r>
          </a:p>
          <a:p>
            <a:pPr marL="0" indent="0">
              <a:buNone/>
            </a:pPr>
            <a:r>
              <a:rPr lang="fr-FR" sz="2400" b="1" dirty="0"/>
              <a:t>4 possibilités </a:t>
            </a:r>
            <a:r>
              <a:rPr lang="fr-FR" sz="2400" dirty="0"/>
              <a:t>lors de la réception d’une réponse par un routeur :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b="1" dirty="0"/>
              <a:t>Découverte</a:t>
            </a:r>
            <a:r>
              <a:rPr lang="fr-FR" sz="2400" dirty="0"/>
              <a:t> d’une nouvelle route vers un routeur inconnu : </a:t>
            </a:r>
            <a:r>
              <a:rPr lang="fr-FR" sz="2400" b="1" dirty="0"/>
              <a:t>ajout</a:t>
            </a:r>
            <a:r>
              <a:rPr lang="fr-FR" sz="2400" dirty="0"/>
              <a:t> dans la table.</a:t>
            </a:r>
          </a:p>
          <a:p>
            <a:r>
              <a:rPr lang="fr-FR" sz="2400" b="1" dirty="0"/>
              <a:t>Découverte</a:t>
            </a:r>
            <a:r>
              <a:rPr lang="fr-FR" sz="2400" dirty="0"/>
              <a:t> d’une route plus courte vers un sous-réseau connu passant par un autre routeur : </a:t>
            </a:r>
            <a:r>
              <a:rPr lang="fr-FR" sz="2400" b="1" dirty="0"/>
              <a:t>suppression</a:t>
            </a:r>
            <a:r>
              <a:rPr lang="fr-FR" sz="2400" dirty="0"/>
              <a:t> de l’ancienne route et </a:t>
            </a:r>
            <a:r>
              <a:rPr lang="fr-FR" sz="2400" b="1" dirty="0"/>
              <a:t>inscription</a:t>
            </a:r>
            <a:r>
              <a:rPr lang="fr-FR" sz="2400" dirty="0"/>
              <a:t> de la nouvelle dans la table.</a:t>
            </a:r>
          </a:p>
          <a:p>
            <a:r>
              <a:rPr lang="fr-FR" sz="2400" b="1" dirty="0"/>
              <a:t>Réception</a:t>
            </a:r>
            <a:r>
              <a:rPr lang="fr-FR" sz="2400" dirty="0"/>
              <a:t> d’une nouvelle route mais plus longue que celle connue : </a:t>
            </a:r>
            <a:r>
              <a:rPr lang="fr-FR" sz="2400" b="1" dirty="0"/>
              <a:t>pas de prise en compte</a:t>
            </a:r>
            <a:r>
              <a:rPr lang="fr-FR" sz="2400" dirty="0"/>
              <a:t>.</a:t>
            </a:r>
          </a:p>
          <a:p>
            <a:r>
              <a:rPr lang="fr-FR" sz="2400" b="1" dirty="0"/>
              <a:t>Réception</a:t>
            </a:r>
            <a:r>
              <a:rPr lang="fr-FR" sz="2400" dirty="0"/>
              <a:t> d’une route existante mais plus longue venant du même routeur </a:t>
            </a:r>
            <a:r>
              <a:rPr lang="fr-FR" sz="2400" b="1" dirty="0"/>
              <a:t>: apparition d’un problème</a:t>
            </a:r>
            <a:r>
              <a:rPr lang="fr-FR" sz="2400" dirty="0"/>
              <a:t> sur l’ancienne route et </a:t>
            </a:r>
            <a:r>
              <a:rPr lang="fr-FR" sz="2400" b="1" dirty="0"/>
              <a:t>mise à jour </a:t>
            </a:r>
            <a:r>
              <a:rPr lang="fr-FR" sz="2400" dirty="0"/>
              <a:t>avec</a:t>
            </a:r>
            <a:r>
              <a:rPr lang="fr-FR" sz="2400" b="1" dirty="0"/>
              <a:t> la nouvelle route</a:t>
            </a:r>
            <a:r>
              <a:rPr lang="fr-FR" sz="2400" dirty="0"/>
              <a:t>.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4838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AB0E42-57CA-4AC0-8A4A-12E0D47E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4400" b="1" dirty="0">
                <a:solidFill>
                  <a:schemeClr val="accent1"/>
                </a:solidFill>
              </a:rPr>
              <a:t>Protocole RIP et algorithme de Bellman-Ford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1083F2-A734-4D1F-9A21-C4177DFC6D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3200" b="1" u="sng" dirty="0"/>
          </a:p>
          <a:p>
            <a:pPr marL="0" indent="0">
              <a:buNone/>
            </a:pPr>
            <a:r>
              <a:rPr lang="fr-FR" sz="3200" b="1" u="sng" dirty="0"/>
              <a:t>Implémentation du protocole RIP</a:t>
            </a:r>
          </a:p>
          <a:p>
            <a:r>
              <a:rPr lang="fr-FR" dirty="0"/>
              <a:t>Algorithme de </a:t>
            </a:r>
            <a:r>
              <a:rPr lang="fr-FR" b="1" dirty="0"/>
              <a:t>Bellman-Ford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dirty="0"/>
              <a:t>Programmation dynamique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0" name="Espace réservé du contenu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54EACEDF-333C-45FC-870F-F2EAFF1D74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40" y="2011681"/>
            <a:ext cx="3275291" cy="4367054"/>
          </a:xfrm>
        </p:spPr>
      </p:pic>
    </p:spTree>
    <p:extLst>
      <p:ext uri="{BB962C8B-B14F-4D97-AF65-F5344CB8AC3E}">
        <p14:creationId xmlns:p14="http://schemas.microsoft.com/office/powerpoint/2010/main" val="284058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6487F-9420-4A3B-8A9B-1FC0AF31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b="1" dirty="0">
                <a:solidFill>
                  <a:schemeClr val="accent1"/>
                </a:solidFill>
              </a:rPr>
              <a:t>Protocole RIP et inconvénients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256F151-62B6-4876-ABEC-334DA67283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Pas de prise en compte de la qualité de connexion.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Peu efficace en </a:t>
            </a:r>
            <a:r>
              <a:rPr lang="fr-FR" b="1" dirty="0"/>
              <a:t>complexité</a:t>
            </a:r>
            <a:r>
              <a:rPr lang="fr-FR" dirty="0"/>
              <a:t> (jusqu’à N</a:t>
            </a:r>
            <a:r>
              <a:rPr lang="fr-FR" baseline="30000" dirty="0"/>
              <a:t>3</a:t>
            </a:r>
            <a:r>
              <a:rPr lang="fr-FR" dirty="0"/>
              <a:t>).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Risque de </a:t>
            </a:r>
            <a:r>
              <a:rPr lang="fr-FR" b="1" dirty="0"/>
              <a:t>bouclage infini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0DD43515-21AB-4B18-AA6E-D2A075E46F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50FE97A-6521-42B4-8F8E-07478C47C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25" t="30212" r="36625" b="19318"/>
          <a:stretch/>
        </p:blipFill>
        <p:spPr>
          <a:xfrm>
            <a:off x="4629150" y="1412776"/>
            <a:ext cx="4226740" cy="476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1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E0485-015E-466E-A603-07C99F27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b="1" dirty="0">
                <a:solidFill>
                  <a:schemeClr val="accent1"/>
                </a:solidFill>
              </a:rPr>
              <a:t>Protocole RIP et règles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5FC4A2D-5555-4A1A-8981-748CCFBE7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/>
              <a:t>Nombre maximal </a:t>
            </a:r>
            <a:r>
              <a:rPr lang="fr-FR" dirty="0"/>
              <a:t>de</a:t>
            </a:r>
            <a:r>
              <a:rPr lang="fr-FR" b="1" dirty="0"/>
              <a:t> sauts autorisés </a:t>
            </a:r>
            <a:r>
              <a:rPr lang="fr-FR" dirty="0"/>
              <a:t>: </a:t>
            </a:r>
            <a:r>
              <a:rPr lang="fr-FR" b="1" dirty="0"/>
              <a:t>15</a:t>
            </a:r>
            <a:r>
              <a:rPr lang="fr-FR" dirty="0"/>
              <a:t>. Paquet supprimé au-delà.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dirty="0"/>
              <a:t>Diffusion </a:t>
            </a:r>
            <a:r>
              <a:rPr lang="fr-FR" dirty="0"/>
              <a:t>des</a:t>
            </a:r>
            <a:r>
              <a:rPr lang="fr-FR" b="1" dirty="0"/>
              <a:t> tables de routage </a:t>
            </a:r>
            <a:r>
              <a:rPr lang="fr-FR" dirty="0"/>
              <a:t>toutes les </a:t>
            </a:r>
            <a:r>
              <a:rPr lang="fr-FR" b="1" dirty="0"/>
              <a:t>30 secondes</a:t>
            </a:r>
            <a:r>
              <a:rPr lang="fr-FR" dirty="0"/>
              <a:t>. Suppression d’une route problématique au bout de 2 minutes.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dirty="0"/>
              <a:t>Silence </a:t>
            </a:r>
            <a:r>
              <a:rPr lang="fr-FR" dirty="0"/>
              <a:t>d’un</a:t>
            </a:r>
            <a:r>
              <a:rPr lang="fr-FR" b="1" dirty="0"/>
              <a:t> routeur </a:t>
            </a:r>
            <a:r>
              <a:rPr lang="fr-FR" dirty="0"/>
              <a:t>pendant </a:t>
            </a:r>
            <a:r>
              <a:rPr lang="fr-FR" b="1" dirty="0"/>
              <a:t>3 minutes </a:t>
            </a:r>
            <a:r>
              <a:rPr lang="fr-FR" dirty="0"/>
              <a:t>: route supprimée et remplacée par une autre (si communication d’un autre routeur).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447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49355-9BB1-4CC2-B591-84232E8E2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43842"/>
            <a:ext cx="6858000" cy="1112519"/>
          </a:xfrm>
        </p:spPr>
        <p:txBody>
          <a:bodyPr>
            <a:normAutofit fontScale="90000"/>
          </a:bodyPr>
          <a:lstStyle/>
          <a:p>
            <a:r>
              <a:rPr lang="fr-FR" sz="4800" b="1" dirty="0">
                <a:solidFill>
                  <a:schemeClr val="accent1"/>
                </a:solidFill>
              </a:rPr>
              <a:t>Protocole OSPF </a:t>
            </a:r>
            <a:br>
              <a:rPr lang="fr-FR" sz="4800" b="1" dirty="0">
                <a:solidFill>
                  <a:schemeClr val="accent1"/>
                </a:solidFill>
              </a:rPr>
            </a:br>
            <a:r>
              <a:rPr lang="fr-FR" sz="3600" b="1" i="1" dirty="0">
                <a:solidFill>
                  <a:schemeClr val="accent1"/>
                </a:solidFill>
              </a:rPr>
              <a:t>(Open Shortest Path First)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C55EA8-3110-42F7-924F-256BD93F15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" y="1356361"/>
            <a:ext cx="8595360" cy="536447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sz="3200" b="1" u="sng" dirty="0"/>
              <a:t>Objectif</a:t>
            </a:r>
            <a:r>
              <a:rPr lang="fr-FR" sz="3200" dirty="0"/>
              <a:t>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b="1" dirty="0"/>
              <a:t>Trouver le chemin le plus court </a:t>
            </a:r>
            <a:r>
              <a:rPr lang="fr-FR" dirty="0"/>
              <a:t>(en fonction du coût d’une route) d’un routeur à un autre.</a:t>
            </a:r>
          </a:p>
          <a:p>
            <a:pPr algn="l"/>
            <a:endParaRPr lang="fr-FR" dirty="0"/>
          </a:p>
          <a:p>
            <a:pPr algn="l"/>
            <a:r>
              <a:rPr lang="fr-FR" sz="3200" b="1" u="sng" dirty="0"/>
              <a:t>Principe</a:t>
            </a:r>
            <a:r>
              <a:rPr lang="fr-FR" sz="3200" b="1" dirty="0"/>
              <a:t>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u="sng" dirty="0"/>
              <a:t>Etape 1</a:t>
            </a:r>
            <a:r>
              <a:rPr lang="fr-FR" dirty="0"/>
              <a:t> : Recherche par chaque routeur de ses voisins dans une </a:t>
            </a:r>
            <a:r>
              <a:rPr lang="fr-FR" b="1" dirty="0"/>
              <a:t>zone</a:t>
            </a:r>
            <a:r>
              <a:rPr lang="fr-FR" dirty="0"/>
              <a:t> jusqu’à l’obtention de la </a:t>
            </a:r>
            <a:r>
              <a:rPr lang="fr-FR" b="1" dirty="0"/>
              <a:t>topologie complète du réseau</a:t>
            </a:r>
            <a:r>
              <a:rPr lang="fr-FR" dirty="0"/>
              <a:t>.</a:t>
            </a:r>
            <a:endParaRPr lang="fr-FR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u="sng" dirty="0"/>
              <a:t>Etape 2</a:t>
            </a:r>
            <a:r>
              <a:rPr lang="fr-FR" dirty="0"/>
              <a:t> : Calcul de la </a:t>
            </a:r>
            <a:r>
              <a:rPr lang="fr-FR" b="1" dirty="0"/>
              <a:t>meilleure route</a:t>
            </a:r>
            <a:r>
              <a:rPr lang="fr-FR" dirty="0"/>
              <a:t> d’un routeur à chacun des autres de la même zone en fonction </a:t>
            </a:r>
            <a:r>
              <a:rPr lang="fr-FR" b="1" u="sng" dirty="0"/>
              <a:t>seulement</a:t>
            </a:r>
            <a:r>
              <a:rPr lang="fr-FR" dirty="0"/>
              <a:t> du </a:t>
            </a:r>
            <a:r>
              <a:rPr lang="fr-FR" b="1" dirty="0"/>
              <a:t>coût le plus faible </a:t>
            </a:r>
            <a:r>
              <a:rPr lang="fr-FR" dirty="0"/>
              <a:t>(débit) et mise à jour de sa table de routage.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58351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49355-9BB1-4CC2-B591-84232E8E2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>
                <a:solidFill>
                  <a:schemeClr val="accent1"/>
                </a:solidFill>
              </a:rPr>
              <a:t>Protocole OSPF et zonage</a:t>
            </a:r>
            <a:br>
              <a:rPr lang="fr-FR" sz="4800" b="1" dirty="0">
                <a:solidFill>
                  <a:schemeClr val="accent1"/>
                </a:solidFill>
              </a:rPr>
            </a:br>
            <a:endParaRPr lang="fr-FR" sz="3600" b="1" i="1" dirty="0">
              <a:solidFill>
                <a:schemeClr val="accent1"/>
              </a:solidFill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A509E2A-0BE0-4406-84C5-CFA6BA5202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1470" y="1447801"/>
            <a:ext cx="3302280" cy="4729163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Messages</a:t>
            </a:r>
            <a:r>
              <a:rPr lang="fr-FR" dirty="0"/>
              <a:t> entre routeurs « </a:t>
            </a:r>
            <a:r>
              <a:rPr lang="fr-FR" b="1" dirty="0"/>
              <a:t>zonés</a:t>
            </a:r>
            <a:r>
              <a:rPr lang="fr-FR" dirty="0"/>
              <a:t> ».</a:t>
            </a:r>
          </a:p>
          <a:p>
            <a:r>
              <a:rPr lang="fr-FR" dirty="0"/>
              <a:t>La « </a:t>
            </a:r>
            <a:r>
              <a:rPr lang="fr-FR" b="1" dirty="0"/>
              <a:t>zone 0</a:t>
            </a:r>
            <a:r>
              <a:rPr lang="fr-FR" dirty="0"/>
              <a:t> » dite « </a:t>
            </a:r>
            <a:r>
              <a:rPr lang="fr-FR" i="1" dirty="0"/>
              <a:t>backbone</a:t>
            </a:r>
            <a:r>
              <a:rPr lang="fr-FR" dirty="0"/>
              <a:t> », </a:t>
            </a:r>
            <a:r>
              <a:rPr lang="fr-FR" b="1" dirty="0"/>
              <a:t>lien</a:t>
            </a:r>
            <a:r>
              <a:rPr lang="fr-FR" dirty="0"/>
              <a:t> entre les zones.</a:t>
            </a:r>
          </a:p>
          <a:p>
            <a:r>
              <a:rPr lang="fr-FR" dirty="0"/>
              <a:t>R3 et R4, des routeurs </a:t>
            </a:r>
            <a:r>
              <a:rPr lang="fr-FR" b="1" dirty="0"/>
              <a:t>ABR</a:t>
            </a:r>
            <a:r>
              <a:rPr lang="fr-FR" dirty="0"/>
              <a:t> en </a:t>
            </a:r>
            <a:r>
              <a:rPr lang="fr-FR" b="1" dirty="0"/>
              <a:t>lien</a:t>
            </a:r>
            <a:r>
              <a:rPr lang="fr-FR" dirty="0"/>
              <a:t> entre</a:t>
            </a:r>
            <a:r>
              <a:rPr lang="fr-FR" b="1" dirty="0"/>
              <a:t> leur zone </a:t>
            </a:r>
            <a:r>
              <a:rPr lang="fr-FR" dirty="0"/>
              <a:t>et la </a:t>
            </a:r>
            <a:r>
              <a:rPr lang="fr-FR" b="1" dirty="0"/>
              <a:t>backbone</a:t>
            </a:r>
            <a:r>
              <a:rPr lang="fr-FR" dirty="0"/>
              <a:t>.</a:t>
            </a:r>
          </a:p>
          <a:p>
            <a:r>
              <a:rPr lang="fr-FR" b="1" dirty="0"/>
              <a:t>Echange</a:t>
            </a:r>
            <a:r>
              <a:rPr lang="fr-FR" dirty="0"/>
              <a:t> des topologies des réseaux des zones entre routeurs ABR.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83FC9266-B02D-4F86-88C9-59CB295E90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i="1" u="sng" dirty="0"/>
              <a:t>Topologie d’un réseau</a:t>
            </a:r>
          </a:p>
        </p:txBody>
      </p:sp>
      <p:pic>
        <p:nvPicPr>
          <p:cNvPr id="10" name="Espace réservé du contenu 6">
            <a:extLst>
              <a:ext uri="{FF2B5EF4-FFF2-40B4-BE49-F238E27FC236}">
                <a16:creationId xmlns:a16="http://schemas.microsoft.com/office/drawing/2014/main" id="{21121887-3B9A-4FD4-B2FE-F7655E6DC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51" y="2461591"/>
            <a:ext cx="5419799" cy="276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7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AB0E42-57CA-4AC0-8A4A-12E0D47E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sz="4400" b="1" dirty="0">
                <a:solidFill>
                  <a:schemeClr val="accent1"/>
                </a:solidFill>
              </a:rPr>
              <a:t>Protocole </a:t>
            </a:r>
            <a:r>
              <a:rPr lang="fr-FR" b="1" dirty="0">
                <a:solidFill>
                  <a:schemeClr val="accent1"/>
                </a:solidFill>
              </a:rPr>
              <a:t>OSPF</a:t>
            </a:r>
            <a:r>
              <a:rPr lang="fr-FR" sz="4400" b="1" dirty="0">
                <a:solidFill>
                  <a:schemeClr val="accent1"/>
                </a:solidFill>
              </a:rPr>
              <a:t> et algorithme de Dijkstra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1083F2-A734-4D1F-9A21-C4177DFC6D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fr-FR" sz="3200" b="1" u="sng" dirty="0"/>
          </a:p>
          <a:p>
            <a:pPr marL="0" indent="0">
              <a:buNone/>
            </a:pPr>
            <a:r>
              <a:rPr lang="fr-FR" sz="3200" b="1" u="sng" dirty="0"/>
              <a:t>Implémentation du protocole OSPF</a:t>
            </a:r>
          </a:p>
          <a:p>
            <a:r>
              <a:rPr lang="fr-FR" dirty="0"/>
              <a:t>Algorithme de </a:t>
            </a:r>
            <a:r>
              <a:rPr lang="fr-FR" b="1" dirty="0"/>
              <a:t>Dijkstra</a:t>
            </a:r>
            <a:r>
              <a:rPr lang="fr-FR" dirty="0"/>
              <a:t>.</a:t>
            </a:r>
          </a:p>
          <a:p>
            <a:r>
              <a:rPr lang="fr-FR" b="1" dirty="0"/>
              <a:t>Algorithme glouton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D004AB22-B094-4EB4-9926-76F4AA3933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5881" t="30356" r="34707" b="12099"/>
          <a:stretch/>
        </p:blipFill>
        <p:spPr>
          <a:xfrm>
            <a:off x="4548932" y="1560621"/>
            <a:ext cx="4366468" cy="477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387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E1B1D19F75E841B9B45671961B33EA" ma:contentTypeVersion="7" ma:contentTypeDescription="Crée un document." ma:contentTypeScope="" ma:versionID="c014c19e76b475e2b455fad52588935d">
  <xsd:schema xmlns:xsd="http://www.w3.org/2001/XMLSchema" xmlns:xs="http://www.w3.org/2001/XMLSchema" xmlns:p="http://schemas.microsoft.com/office/2006/metadata/properties" xmlns:ns2="590300c6-0c5a-4496-90e7-18316be634cf" targetNamespace="http://schemas.microsoft.com/office/2006/metadata/properties" ma:root="true" ma:fieldsID="340030ea05ef5826a64279e721ceb6ea" ns2:_="">
    <xsd:import namespace="590300c6-0c5a-4496-90e7-18316be634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0300c6-0c5a-4496-90e7-18316be634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0ABAC4-368E-4F31-A83C-25DC23C0ED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558CE9-44A2-4A5C-AD28-74EB0118EF53}">
  <ds:schemaRefs>
    <ds:schemaRef ds:uri="http://schemas.microsoft.com/office/2006/metadata/properties"/>
    <ds:schemaRef ds:uri="http://purl.org/dc/terms/"/>
    <ds:schemaRef ds:uri="590300c6-0c5a-4496-90e7-18316be634cf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4037C7D-4340-4812-8033-18F0D7449F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0300c6-0c5a-4496-90e7-18316be634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559</Words>
  <Application>Microsoft Office PowerPoint</Application>
  <PresentationFormat>Affichage à l'écran (4:3)</PresentationFormat>
  <Paragraphs>70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Thème Office</vt:lpstr>
      <vt:lpstr>Protocoles de routage   RIP et OSPF</vt:lpstr>
      <vt:lpstr>Protocole RIP  (Routing Information Protocol)</vt:lpstr>
      <vt:lpstr>Protocole RIP</vt:lpstr>
      <vt:lpstr>Protocole RIP et algorithme de Bellman-Ford</vt:lpstr>
      <vt:lpstr>Protocole RIP et inconvénients</vt:lpstr>
      <vt:lpstr>Protocole RIP et règles</vt:lpstr>
      <vt:lpstr>Protocole OSPF  (Open Shortest Path First)</vt:lpstr>
      <vt:lpstr>Protocole OSPF et zonage </vt:lpstr>
      <vt:lpstr>Protocole OSPF et algorithme de Dijkstra</vt:lpstr>
      <vt:lpstr>Exemple d’application</vt:lpstr>
      <vt:lpstr>Protocole OSPF et algorithme de Dijkstra</vt:lpstr>
      <vt:lpstr>Protocole OSPF et règles</vt:lpstr>
      <vt:lpstr>Protocole OSPF et avantages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Thème 6 : Protocoles de routage RIP et OSPF</dc:title>
  <dc:creator>professeur</dc:creator>
  <cp:lastModifiedBy>laurent mayer</cp:lastModifiedBy>
  <cp:revision>70</cp:revision>
  <dcterms:created xsi:type="dcterms:W3CDTF">2020-10-12T11:55:39Z</dcterms:created>
  <dcterms:modified xsi:type="dcterms:W3CDTF">2021-12-31T16:05:07Z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0x01010033E1B1D19F75E841B9B45671961B33EA</vt:lpwstr>
  </property>
</Properties>
</file>