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2E4C3C-3D73-4D2F-96E0-5CDD4A3B2CE7}" v="4" dt="2024-04-10T07:22:03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0" autoAdjust="0"/>
    <p:restoredTop sz="86467" autoAdjust="0"/>
  </p:normalViewPr>
  <p:slideViewPr>
    <p:cSldViewPr snapToGrid="0">
      <p:cViewPr varScale="1">
        <p:scale>
          <a:sx n="54" d="100"/>
          <a:sy n="54" d="100"/>
        </p:scale>
        <p:origin x="232" y="60"/>
      </p:cViewPr>
      <p:guideLst/>
    </p:cSldViewPr>
  </p:slideViewPr>
  <p:outlineViewPr>
    <p:cViewPr>
      <p:scale>
        <a:sx n="33" d="100"/>
        <a:sy n="33" d="100"/>
      </p:scale>
      <p:origin x="0" y="-14212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mayer" userId="c07e7b6061ff73d3" providerId="LiveId" clId="{CD2E4C3C-3D73-4D2F-96E0-5CDD4A3B2CE7}"/>
    <pc:docChg chg="undo custSel addSld modSld">
      <pc:chgData name="laurent mayer" userId="c07e7b6061ff73d3" providerId="LiveId" clId="{CD2E4C3C-3D73-4D2F-96E0-5CDD4A3B2CE7}" dt="2024-04-10T07:29:11.250" v="345" actId="20577"/>
      <pc:docMkLst>
        <pc:docMk/>
      </pc:docMkLst>
      <pc:sldChg chg="addSp delSp modSp new mod setBg modClrScheme chgLayout">
        <pc:chgData name="laurent mayer" userId="c07e7b6061ff73d3" providerId="LiveId" clId="{CD2E4C3C-3D73-4D2F-96E0-5CDD4A3B2CE7}" dt="2024-04-10T07:22:07.481" v="97" actId="207"/>
        <pc:sldMkLst>
          <pc:docMk/>
          <pc:sldMk cId="2933908343" sldId="256"/>
        </pc:sldMkLst>
        <pc:spChg chg="mod ord">
          <ac:chgData name="laurent mayer" userId="c07e7b6061ff73d3" providerId="LiveId" clId="{CD2E4C3C-3D73-4D2F-96E0-5CDD4A3B2CE7}" dt="2024-04-10T07:22:07.481" v="97" actId="207"/>
          <ac:spMkLst>
            <pc:docMk/>
            <pc:sldMk cId="2933908343" sldId="256"/>
            <ac:spMk id="2" creationId="{5D1D0C43-FF7B-E8D3-8D57-A28ABADF545B}"/>
          </ac:spMkLst>
        </pc:spChg>
        <pc:spChg chg="del mod ord">
          <ac:chgData name="laurent mayer" userId="c07e7b6061ff73d3" providerId="LiveId" clId="{CD2E4C3C-3D73-4D2F-96E0-5CDD4A3B2CE7}" dt="2024-04-10T07:02:49.185" v="58" actId="700"/>
          <ac:spMkLst>
            <pc:docMk/>
            <pc:sldMk cId="2933908343" sldId="256"/>
            <ac:spMk id="3" creationId="{C1CD947D-D748-353A-FF97-5E42785AD7A6}"/>
          </ac:spMkLst>
        </pc:spChg>
        <pc:spChg chg="add del mod ord">
          <ac:chgData name="laurent mayer" userId="c07e7b6061ff73d3" providerId="LiveId" clId="{CD2E4C3C-3D73-4D2F-96E0-5CDD4A3B2CE7}" dt="2024-04-10T07:04:32.334" v="60" actId="931"/>
          <ac:spMkLst>
            <pc:docMk/>
            <pc:sldMk cId="2933908343" sldId="256"/>
            <ac:spMk id="4" creationId="{6219998F-E840-F109-AA28-49FC6B52D625}"/>
          </ac:spMkLst>
        </pc:spChg>
        <pc:spChg chg="add del">
          <ac:chgData name="laurent mayer" userId="c07e7b6061ff73d3" providerId="LiveId" clId="{CD2E4C3C-3D73-4D2F-96E0-5CDD4A3B2CE7}" dt="2024-04-10T07:05:04.593" v="64" actId="26606"/>
          <ac:spMkLst>
            <pc:docMk/>
            <pc:sldMk cId="2933908343" sldId="256"/>
            <ac:spMk id="9" creationId="{C2554CA6-288E-4202-BC52-2E5A8F0C0AED}"/>
          </ac:spMkLst>
        </pc:spChg>
        <pc:spChg chg="add del">
          <ac:chgData name="laurent mayer" userId="c07e7b6061ff73d3" providerId="LiveId" clId="{CD2E4C3C-3D73-4D2F-96E0-5CDD4A3B2CE7}" dt="2024-04-10T07:05:04.593" v="64" actId="26606"/>
          <ac:spMkLst>
            <pc:docMk/>
            <pc:sldMk cId="2933908343" sldId="256"/>
            <ac:spMk id="11" creationId="{B10BB131-AC8E-4A8E-A5D1-36260F720C3B}"/>
          </ac:spMkLst>
        </pc:spChg>
        <pc:spChg chg="add del">
          <ac:chgData name="laurent mayer" userId="c07e7b6061ff73d3" providerId="LiveId" clId="{CD2E4C3C-3D73-4D2F-96E0-5CDD4A3B2CE7}" dt="2024-04-10T07:05:04.593" v="64" actId="26606"/>
          <ac:spMkLst>
            <pc:docMk/>
            <pc:sldMk cId="2933908343" sldId="256"/>
            <ac:spMk id="13" creationId="{5B7778FC-632E-4DCA-A7CB-0D7731CCF970}"/>
          </ac:spMkLst>
        </pc:spChg>
        <pc:spChg chg="add del">
          <ac:chgData name="laurent mayer" userId="c07e7b6061ff73d3" providerId="LiveId" clId="{CD2E4C3C-3D73-4D2F-96E0-5CDD4A3B2CE7}" dt="2024-04-10T07:05:04.593" v="64" actId="26606"/>
          <ac:spMkLst>
            <pc:docMk/>
            <pc:sldMk cId="2933908343" sldId="256"/>
            <ac:spMk id="15" creationId="{FA23A907-97FB-4A8F-880A-DD77401C4296}"/>
          </ac:spMkLst>
        </pc:spChg>
        <pc:spChg chg="add del">
          <ac:chgData name="laurent mayer" userId="c07e7b6061ff73d3" providerId="LiveId" clId="{CD2E4C3C-3D73-4D2F-96E0-5CDD4A3B2CE7}" dt="2024-04-10T07:05:04.530" v="63" actId="26606"/>
          <ac:spMkLst>
            <pc:docMk/>
            <pc:sldMk cId="2933908343" sldId="256"/>
            <ac:spMk id="20" creationId="{9089EED9-F54D-4F20-A2C6-949DE4176959}"/>
          </ac:spMkLst>
        </pc:spChg>
        <pc:spChg chg="add del">
          <ac:chgData name="laurent mayer" userId="c07e7b6061ff73d3" providerId="LiveId" clId="{CD2E4C3C-3D73-4D2F-96E0-5CDD4A3B2CE7}" dt="2024-04-10T07:05:04.530" v="63" actId="26606"/>
          <ac:spMkLst>
            <pc:docMk/>
            <pc:sldMk cId="2933908343" sldId="256"/>
            <ac:spMk id="22" creationId="{1A85619E-59AB-4E59-8DD1-77D17FCB331C}"/>
          </ac:spMkLst>
        </pc:spChg>
        <pc:spChg chg="add del">
          <ac:chgData name="laurent mayer" userId="c07e7b6061ff73d3" providerId="LiveId" clId="{CD2E4C3C-3D73-4D2F-96E0-5CDD4A3B2CE7}" dt="2024-04-10T07:05:04.530" v="63" actId="26606"/>
          <ac:spMkLst>
            <pc:docMk/>
            <pc:sldMk cId="2933908343" sldId="256"/>
            <ac:spMk id="24" creationId="{B5AAC39E-8294-44DC-AB9F-2B9F22C397E1}"/>
          </ac:spMkLst>
        </pc:spChg>
        <pc:spChg chg="add del">
          <ac:chgData name="laurent mayer" userId="c07e7b6061ff73d3" providerId="LiveId" clId="{CD2E4C3C-3D73-4D2F-96E0-5CDD4A3B2CE7}" dt="2024-04-10T07:05:04.530" v="63" actId="26606"/>
          <ac:spMkLst>
            <pc:docMk/>
            <pc:sldMk cId="2933908343" sldId="256"/>
            <ac:spMk id="26" creationId="{11685A1B-C158-49A6-BF8F-0D48688527D1}"/>
          </ac:spMkLst>
        </pc:spChg>
        <pc:spChg chg="add">
          <ac:chgData name="laurent mayer" userId="c07e7b6061ff73d3" providerId="LiveId" clId="{CD2E4C3C-3D73-4D2F-96E0-5CDD4A3B2CE7}" dt="2024-04-10T07:05:04.593" v="64" actId="26606"/>
          <ac:spMkLst>
            <pc:docMk/>
            <pc:sldMk cId="2933908343" sldId="256"/>
            <ac:spMk id="30" creationId="{18AC8E79-ECD6-4F34-BE5A-9F5E850E850A}"/>
          </ac:spMkLst>
        </pc:spChg>
        <pc:spChg chg="add">
          <ac:chgData name="laurent mayer" userId="c07e7b6061ff73d3" providerId="LiveId" clId="{CD2E4C3C-3D73-4D2F-96E0-5CDD4A3B2CE7}" dt="2024-04-10T07:05:04.593" v="64" actId="26606"/>
          <ac:spMkLst>
            <pc:docMk/>
            <pc:sldMk cId="2933908343" sldId="256"/>
            <ac:spMk id="31" creationId="{7D2BE1BB-2AB2-4D7E-9E27-8D245181B513}"/>
          </ac:spMkLst>
        </pc:spChg>
        <pc:grpChg chg="add">
          <ac:chgData name="laurent mayer" userId="c07e7b6061ff73d3" providerId="LiveId" clId="{CD2E4C3C-3D73-4D2F-96E0-5CDD4A3B2CE7}" dt="2024-04-10T07:05:04.593" v="64" actId="26606"/>
          <ac:grpSpMkLst>
            <pc:docMk/>
            <pc:sldMk cId="2933908343" sldId="256"/>
            <ac:grpSpMk id="32" creationId="{22A1615C-2156-4B15-BF3E-39794B37905E}"/>
          </ac:grpSpMkLst>
        </pc:grpChg>
        <pc:picChg chg="add mod">
          <ac:chgData name="laurent mayer" userId="c07e7b6061ff73d3" providerId="LiveId" clId="{CD2E4C3C-3D73-4D2F-96E0-5CDD4A3B2CE7}" dt="2024-04-10T07:05:04.593" v="64" actId="26606"/>
          <ac:picMkLst>
            <pc:docMk/>
            <pc:sldMk cId="2933908343" sldId="256"/>
            <ac:picMk id="6" creationId="{094E915A-D2E3-1488-7D34-FE648E299625}"/>
          </ac:picMkLst>
        </pc:picChg>
      </pc:sldChg>
      <pc:sldChg chg="addSp delSp modSp new mod modClrScheme chgLayout">
        <pc:chgData name="laurent mayer" userId="c07e7b6061ff73d3" providerId="LiveId" clId="{CD2E4C3C-3D73-4D2F-96E0-5CDD4A3B2CE7}" dt="2024-04-10T07:29:11.250" v="345" actId="20577"/>
        <pc:sldMkLst>
          <pc:docMk/>
          <pc:sldMk cId="182706771" sldId="257"/>
        </pc:sldMkLst>
        <pc:spChg chg="mod ord">
          <ac:chgData name="laurent mayer" userId="c07e7b6061ff73d3" providerId="LiveId" clId="{CD2E4C3C-3D73-4D2F-96E0-5CDD4A3B2CE7}" dt="2024-04-10T07:22:54.914" v="106" actId="14100"/>
          <ac:spMkLst>
            <pc:docMk/>
            <pc:sldMk cId="182706771" sldId="257"/>
            <ac:spMk id="2" creationId="{229683B6-5AAD-0DD9-0B51-0681FCA8673F}"/>
          </ac:spMkLst>
        </pc:spChg>
        <pc:spChg chg="del mod ord">
          <ac:chgData name="laurent mayer" userId="c07e7b6061ff73d3" providerId="LiveId" clId="{CD2E4C3C-3D73-4D2F-96E0-5CDD4A3B2CE7}" dt="2024-04-10T07:22:20.933" v="98" actId="700"/>
          <ac:spMkLst>
            <pc:docMk/>
            <pc:sldMk cId="182706771" sldId="257"/>
            <ac:spMk id="3" creationId="{AB71126D-EBC9-F142-704F-E153EFF5BC9F}"/>
          </ac:spMkLst>
        </pc:spChg>
        <pc:spChg chg="add mod ord">
          <ac:chgData name="laurent mayer" userId="c07e7b6061ff73d3" providerId="LiveId" clId="{CD2E4C3C-3D73-4D2F-96E0-5CDD4A3B2CE7}" dt="2024-04-10T07:22:26.058" v="99" actId="14100"/>
          <ac:spMkLst>
            <pc:docMk/>
            <pc:sldMk cId="182706771" sldId="257"/>
            <ac:spMk id="4" creationId="{CF4E021F-0AD2-5FCA-9CE5-3635AD88D260}"/>
          </ac:spMkLst>
        </pc:spChg>
        <pc:spChg chg="add mod ord">
          <ac:chgData name="laurent mayer" userId="c07e7b6061ff73d3" providerId="LiveId" clId="{CD2E4C3C-3D73-4D2F-96E0-5CDD4A3B2CE7}" dt="2024-04-10T07:29:11.250" v="345" actId="20577"/>
          <ac:spMkLst>
            <pc:docMk/>
            <pc:sldMk cId="182706771" sldId="257"/>
            <ac:spMk id="5" creationId="{706EF5FD-C067-61A5-B085-5C38CB77A02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www.youtube.com/watch?v=iRLGzUZQxek" TargetMode="External"/><Relationship Id="rId1" Type="http://schemas.openxmlformats.org/officeDocument/2006/relationships/hyperlink" Target="https://www.youtube.com/watch?v=Pn7rCyqwZbQ" TargetMode="Externa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iRLGzUZQxek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0.png"/><Relationship Id="rId5" Type="http://schemas.openxmlformats.org/officeDocument/2006/relationships/hyperlink" Target="https://www.youtube.com/watch?v=Pn7rCyqwZbQ" TargetMode="External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CAE0BF-59E1-40A8-AC36-B1176DFF8F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1DD825D-D720-4E56-8F01-A6592BE059D0}">
      <dgm:prSet/>
      <dgm:spPr/>
      <dgm:t>
        <a:bodyPr/>
        <a:lstStyle/>
        <a:p>
          <a:r>
            <a:rPr lang="en-US"/>
            <a:t>Inventé par </a:t>
          </a:r>
          <a:r>
            <a:rPr lang="en-US" b="1"/>
            <a:t>Bellman</a:t>
          </a:r>
          <a:r>
            <a:rPr lang="en-US"/>
            <a:t> (avec Ford et Moore) en 1956, republié en 1959, le père de la </a:t>
          </a:r>
          <a:r>
            <a:rPr lang="en-US" b="1"/>
            <a:t>programmation dynamique</a:t>
          </a:r>
          <a:r>
            <a:rPr lang="en-US"/>
            <a:t>.</a:t>
          </a:r>
        </a:p>
      </dgm:t>
    </dgm:pt>
    <dgm:pt modelId="{D405214D-17F0-4FDC-85EA-81A7ADA23957}" type="parTrans" cxnId="{BA7A0EE4-BC05-4B70-98EB-EB79F6FFB6DC}">
      <dgm:prSet/>
      <dgm:spPr/>
      <dgm:t>
        <a:bodyPr/>
        <a:lstStyle/>
        <a:p>
          <a:endParaRPr lang="en-US"/>
        </a:p>
      </dgm:t>
    </dgm:pt>
    <dgm:pt modelId="{7DCBD67A-BC87-4784-B84D-28311BE04C83}" type="sibTrans" cxnId="{BA7A0EE4-BC05-4B70-98EB-EB79F6FFB6DC}">
      <dgm:prSet/>
      <dgm:spPr/>
      <dgm:t>
        <a:bodyPr/>
        <a:lstStyle/>
        <a:p>
          <a:endParaRPr lang="en-US"/>
        </a:p>
      </dgm:t>
    </dgm:pt>
    <dgm:pt modelId="{E6380110-F68F-4A3E-A925-D178BA2FDE48}">
      <dgm:prSet/>
      <dgm:spPr/>
      <dgm:t>
        <a:bodyPr/>
        <a:lstStyle/>
        <a:p>
          <a:r>
            <a:rPr lang="en-US"/>
            <a:t>Autorise les </a:t>
          </a:r>
          <a:r>
            <a:rPr lang="en-US" b="1"/>
            <a:t>poids négatifs </a:t>
          </a:r>
          <a:r>
            <a:rPr lang="en-US"/>
            <a:t>sauf si </a:t>
          </a:r>
          <a:r>
            <a:rPr lang="en-US" b="1"/>
            <a:t>circuit absorbant, </a:t>
          </a:r>
          <a:r>
            <a:rPr lang="en-US"/>
            <a:t>lien ici : </a:t>
          </a:r>
          <a:r>
            <a:rPr lang="en-US">
              <a:hlinkClick xmlns:r="http://schemas.openxmlformats.org/officeDocument/2006/relationships" r:id="rId1"/>
            </a:rPr>
            <a:t>https://www.youtube.com/watch?v=Pn7rCyqwZbQ</a:t>
          </a:r>
          <a:endParaRPr lang="en-US"/>
        </a:p>
      </dgm:t>
    </dgm:pt>
    <dgm:pt modelId="{41D8C2BA-B549-4891-922E-B5F89F29A10E}" type="parTrans" cxnId="{DBE67FEF-B065-4D46-A037-C2AFD2E2842B}">
      <dgm:prSet/>
      <dgm:spPr/>
      <dgm:t>
        <a:bodyPr/>
        <a:lstStyle/>
        <a:p>
          <a:endParaRPr lang="en-US"/>
        </a:p>
      </dgm:t>
    </dgm:pt>
    <dgm:pt modelId="{812E711A-63B1-4D22-A232-05E65C264C57}" type="sibTrans" cxnId="{DBE67FEF-B065-4D46-A037-C2AFD2E2842B}">
      <dgm:prSet/>
      <dgm:spPr/>
      <dgm:t>
        <a:bodyPr/>
        <a:lstStyle/>
        <a:p>
          <a:endParaRPr lang="en-US"/>
        </a:p>
      </dgm:t>
    </dgm:pt>
    <dgm:pt modelId="{49F2C951-57BA-41D8-9697-D4715D379BF1}">
      <dgm:prSet/>
      <dgm:spPr/>
      <dgm:t>
        <a:bodyPr/>
        <a:lstStyle/>
        <a:p>
          <a:r>
            <a:rPr lang="en-US" u="sng"/>
            <a:t>Exemple</a:t>
          </a:r>
          <a:r>
            <a:rPr lang="en-US"/>
            <a:t>, lien ici : </a:t>
          </a:r>
          <a:r>
            <a:rPr lang="en-US">
              <a:hlinkClick xmlns:r="http://schemas.openxmlformats.org/officeDocument/2006/relationships" r:id="rId2"/>
            </a:rPr>
            <a:t>https://www.youtube.com/watch?v=iRLGzUZQxek</a:t>
          </a:r>
          <a:endParaRPr lang="en-US"/>
        </a:p>
      </dgm:t>
    </dgm:pt>
    <dgm:pt modelId="{4D055CAA-A762-43EE-B4F8-B0693766C7CF}" type="parTrans" cxnId="{2138DF63-6FBB-4EE1-BDAD-FCE9AE774DF8}">
      <dgm:prSet/>
      <dgm:spPr/>
      <dgm:t>
        <a:bodyPr/>
        <a:lstStyle/>
        <a:p>
          <a:endParaRPr lang="en-US"/>
        </a:p>
      </dgm:t>
    </dgm:pt>
    <dgm:pt modelId="{9B997912-17A8-4FC7-8319-E86D6B8E579D}" type="sibTrans" cxnId="{2138DF63-6FBB-4EE1-BDAD-FCE9AE774DF8}">
      <dgm:prSet/>
      <dgm:spPr/>
      <dgm:t>
        <a:bodyPr/>
        <a:lstStyle/>
        <a:p>
          <a:endParaRPr lang="en-US"/>
        </a:p>
      </dgm:t>
    </dgm:pt>
    <dgm:pt modelId="{46211B75-93FD-4D46-8772-65C4D50C34E1}" type="pres">
      <dgm:prSet presAssocID="{84CAE0BF-59E1-40A8-AC36-B1176DFF8FAD}" presName="root" presStyleCnt="0">
        <dgm:presLayoutVars>
          <dgm:dir/>
          <dgm:resizeHandles val="exact"/>
        </dgm:presLayoutVars>
      </dgm:prSet>
      <dgm:spPr/>
    </dgm:pt>
    <dgm:pt modelId="{877470E1-51D3-4F32-B6EB-524E8C85BA87}" type="pres">
      <dgm:prSet presAssocID="{01DD825D-D720-4E56-8F01-A6592BE059D0}" presName="compNode" presStyleCnt="0"/>
      <dgm:spPr/>
    </dgm:pt>
    <dgm:pt modelId="{75EC097B-D3EA-446E-8890-A39A99D7FC76}" type="pres">
      <dgm:prSet presAssocID="{01DD825D-D720-4E56-8F01-A6592BE059D0}" presName="bgRect" presStyleLbl="bgShp" presStyleIdx="0" presStyleCnt="3"/>
      <dgm:spPr/>
    </dgm:pt>
    <dgm:pt modelId="{A834F21D-C19D-46A5-84EB-23D650092F5F}" type="pres">
      <dgm:prSet presAssocID="{01DD825D-D720-4E56-8F01-A6592BE059D0}" presName="iconRect" presStyleLbl="node1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hes"/>
        </a:ext>
      </dgm:extLst>
    </dgm:pt>
    <dgm:pt modelId="{E9985CC8-67B9-4575-B11A-0C69839D1747}" type="pres">
      <dgm:prSet presAssocID="{01DD825D-D720-4E56-8F01-A6592BE059D0}" presName="spaceRect" presStyleCnt="0"/>
      <dgm:spPr/>
    </dgm:pt>
    <dgm:pt modelId="{CC59C703-60A8-40B4-91B7-C7D6026FDD59}" type="pres">
      <dgm:prSet presAssocID="{01DD825D-D720-4E56-8F01-A6592BE059D0}" presName="parTx" presStyleLbl="revTx" presStyleIdx="0" presStyleCnt="3">
        <dgm:presLayoutVars>
          <dgm:chMax val="0"/>
          <dgm:chPref val="0"/>
        </dgm:presLayoutVars>
      </dgm:prSet>
      <dgm:spPr/>
    </dgm:pt>
    <dgm:pt modelId="{B94CE625-4D1F-439F-BA3F-474D592855C3}" type="pres">
      <dgm:prSet presAssocID="{7DCBD67A-BC87-4784-B84D-28311BE04C83}" presName="sibTrans" presStyleCnt="0"/>
      <dgm:spPr/>
    </dgm:pt>
    <dgm:pt modelId="{FF0997A5-148E-435B-AB18-06E0F048B11C}" type="pres">
      <dgm:prSet presAssocID="{E6380110-F68F-4A3E-A925-D178BA2FDE48}" presName="compNode" presStyleCnt="0"/>
      <dgm:spPr/>
    </dgm:pt>
    <dgm:pt modelId="{A826EBB1-AA42-44B0-84EB-43012B4D6D8F}" type="pres">
      <dgm:prSet presAssocID="{E6380110-F68F-4A3E-A925-D178BA2FDE48}" presName="bgRect" presStyleLbl="bgShp" presStyleIdx="1" presStyleCnt="3"/>
      <dgm:spPr/>
    </dgm:pt>
    <dgm:pt modelId="{5A928AD0-4E0D-4CE3-8537-6326243754D4}" type="pres">
      <dgm:prSet presAssocID="{E6380110-F68F-4A3E-A925-D178BA2FDE48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 with Left Arrow"/>
        </a:ext>
      </dgm:extLst>
    </dgm:pt>
    <dgm:pt modelId="{3B5E7D33-6B2E-4584-9385-08F999D4B3CE}" type="pres">
      <dgm:prSet presAssocID="{E6380110-F68F-4A3E-A925-D178BA2FDE48}" presName="spaceRect" presStyleCnt="0"/>
      <dgm:spPr/>
    </dgm:pt>
    <dgm:pt modelId="{4185DC5E-7D17-499E-B103-B840D6F49C03}" type="pres">
      <dgm:prSet presAssocID="{E6380110-F68F-4A3E-A925-D178BA2FDE48}" presName="parTx" presStyleLbl="revTx" presStyleIdx="1" presStyleCnt="3">
        <dgm:presLayoutVars>
          <dgm:chMax val="0"/>
          <dgm:chPref val="0"/>
        </dgm:presLayoutVars>
      </dgm:prSet>
      <dgm:spPr/>
    </dgm:pt>
    <dgm:pt modelId="{6DAB3CB2-F00D-4A30-87BE-FE31553ED7F8}" type="pres">
      <dgm:prSet presAssocID="{812E711A-63B1-4D22-A232-05E65C264C57}" presName="sibTrans" presStyleCnt="0"/>
      <dgm:spPr/>
    </dgm:pt>
    <dgm:pt modelId="{4B9144D5-4708-4626-A620-E1373B1FDECE}" type="pres">
      <dgm:prSet presAssocID="{49F2C951-57BA-41D8-9697-D4715D379BF1}" presName="compNode" presStyleCnt="0"/>
      <dgm:spPr/>
    </dgm:pt>
    <dgm:pt modelId="{22D35A3A-CA88-43E1-B7F9-A581D6A1CF9E}" type="pres">
      <dgm:prSet presAssocID="{49F2C951-57BA-41D8-9697-D4715D379BF1}" presName="bgRect" presStyleLbl="bgShp" presStyleIdx="2" presStyleCnt="3"/>
      <dgm:spPr/>
    </dgm:pt>
    <dgm:pt modelId="{03C7EBFE-B23F-48C5-893C-AF3951BC2AED}" type="pres">
      <dgm:prSet presAssocID="{49F2C951-57BA-41D8-9697-D4715D379BF1}" presName="iconRect" presStyleLbl="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en"/>
        </a:ext>
      </dgm:extLst>
    </dgm:pt>
    <dgm:pt modelId="{136E675C-5610-4267-ACC4-700A26A043DB}" type="pres">
      <dgm:prSet presAssocID="{49F2C951-57BA-41D8-9697-D4715D379BF1}" presName="spaceRect" presStyleCnt="0"/>
      <dgm:spPr/>
    </dgm:pt>
    <dgm:pt modelId="{9D7DE896-8333-4CE5-B7BC-1A254872824A}" type="pres">
      <dgm:prSet presAssocID="{49F2C951-57BA-41D8-9697-D4715D379BF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B2E700A-532C-4FF1-AF0D-941118D438BA}" type="presOf" srcId="{01DD825D-D720-4E56-8F01-A6592BE059D0}" destId="{CC59C703-60A8-40B4-91B7-C7D6026FDD59}" srcOrd="0" destOrd="0" presId="urn:microsoft.com/office/officeart/2018/2/layout/IconVerticalSolidList"/>
    <dgm:cxn modelId="{6C73240B-0C20-4B08-9809-F86F3E95CF95}" type="presOf" srcId="{84CAE0BF-59E1-40A8-AC36-B1176DFF8FAD}" destId="{46211B75-93FD-4D46-8772-65C4D50C34E1}" srcOrd="0" destOrd="0" presId="urn:microsoft.com/office/officeart/2018/2/layout/IconVerticalSolidList"/>
    <dgm:cxn modelId="{1D3C9F16-F7EB-48AC-AD96-F9A111D9E3C3}" type="presOf" srcId="{E6380110-F68F-4A3E-A925-D178BA2FDE48}" destId="{4185DC5E-7D17-499E-B103-B840D6F49C03}" srcOrd="0" destOrd="0" presId="urn:microsoft.com/office/officeart/2018/2/layout/IconVerticalSolidList"/>
    <dgm:cxn modelId="{2C5F7C30-C4F6-466D-8A66-0DDBDCBA5384}" type="presOf" srcId="{49F2C951-57BA-41D8-9697-D4715D379BF1}" destId="{9D7DE896-8333-4CE5-B7BC-1A254872824A}" srcOrd="0" destOrd="0" presId="urn:microsoft.com/office/officeart/2018/2/layout/IconVerticalSolidList"/>
    <dgm:cxn modelId="{2138DF63-6FBB-4EE1-BDAD-FCE9AE774DF8}" srcId="{84CAE0BF-59E1-40A8-AC36-B1176DFF8FAD}" destId="{49F2C951-57BA-41D8-9697-D4715D379BF1}" srcOrd="2" destOrd="0" parTransId="{4D055CAA-A762-43EE-B4F8-B0693766C7CF}" sibTransId="{9B997912-17A8-4FC7-8319-E86D6B8E579D}"/>
    <dgm:cxn modelId="{BA7A0EE4-BC05-4B70-98EB-EB79F6FFB6DC}" srcId="{84CAE0BF-59E1-40A8-AC36-B1176DFF8FAD}" destId="{01DD825D-D720-4E56-8F01-A6592BE059D0}" srcOrd="0" destOrd="0" parTransId="{D405214D-17F0-4FDC-85EA-81A7ADA23957}" sibTransId="{7DCBD67A-BC87-4784-B84D-28311BE04C83}"/>
    <dgm:cxn modelId="{DBE67FEF-B065-4D46-A037-C2AFD2E2842B}" srcId="{84CAE0BF-59E1-40A8-AC36-B1176DFF8FAD}" destId="{E6380110-F68F-4A3E-A925-D178BA2FDE48}" srcOrd="1" destOrd="0" parTransId="{41D8C2BA-B549-4891-922E-B5F89F29A10E}" sibTransId="{812E711A-63B1-4D22-A232-05E65C264C57}"/>
    <dgm:cxn modelId="{8FA6CC79-8E94-45F9-9A5D-0A79CF7852B4}" type="presParOf" srcId="{46211B75-93FD-4D46-8772-65C4D50C34E1}" destId="{877470E1-51D3-4F32-B6EB-524E8C85BA87}" srcOrd="0" destOrd="0" presId="urn:microsoft.com/office/officeart/2018/2/layout/IconVerticalSolidList"/>
    <dgm:cxn modelId="{67B43766-1EA3-4EEE-8AE9-08D3498914B6}" type="presParOf" srcId="{877470E1-51D3-4F32-B6EB-524E8C85BA87}" destId="{75EC097B-D3EA-446E-8890-A39A99D7FC76}" srcOrd="0" destOrd="0" presId="urn:microsoft.com/office/officeart/2018/2/layout/IconVerticalSolidList"/>
    <dgm:cxn modelId="{4B42BDC0-8A96-41C6-A70A-616F09965945}" type="presParOf" srcId="{877470E1-51D3-4F32-B6EB-524E8C85BA87}" destId="{A834F21D-C19D-46A5-84EB-23D650092F5F}" srcOrd="1" destOrd="0" presId="urn:microsoft.com/office/officeart/2018/2/layout/IconVerticalSolidList"/>
    <dgm:cxn modelId="{BFA81ACA-3CCE-4156-8F4C-330D10530E57}" type="presParOf" srcId="{877470E1-51D3-4F32-B6EB-524E8C85BA87}" destId="{E9985CC8-67B9-4575-B11A-0C69839D1747}" srcOrd="2" destOrd="0" presId="urn:microsoft.com/office/officeart/2018/2/layout/IconVerticalSolidList"/>
    <dgm:cxn modelId="{AE754C7C-BAAD-40BB-A047-5A68CD7773B2}" type="presParOf" srcId="{877470E1-51D3-4F32-B6EB-524E8C85BA87}" destId="{CC59C703-60A8-40B4-91B7-C7D6026FDD59}" srcOrd="3" destOrd="0" presId="urn:microsoft.com/office/officeart/2018/2/layout/IconVerticalSolidList"/>
    <dgm:cxn modelId="{25D71A4F-5EC7-4B13-A6F3-8EC46C488D21}" type="presParOf" srcId="{46211B75-93FD-4D46-8772-65C4D50C34E1}" destId="{B94CE625-4D1F-439F-BA3F-474D592855C3}" srcOrd="1" destOrd="0" presId="urn:microsoft.com/office/officeart/2018/2/layout/IconVerticalSolidList"/>
    <dgm:cxn modelId="{F0A3718D-B913-4F7E-9DA3-5B267E2FE1AA}" type="presParOf" srcId="{46211B75-93FD-4D46-8772-65C4D50C34E1}" destId="{FF0997A5-148E-435B-AB18-06E0F048B11C}" srcOrd="2" destOrd="0" presId="urn:microsoft.com/office/officeart/2018/2/layout/IconVerticalSolidList"/>
    <dgm:cxn modelId="{D9BB4CCC-053D-4923-8B53-B31812C1F80F}" type="presParOf" srcId="{FF0997A5-148E-435B-AB18-06E0F048B11C}" destId="{A826EBB1-AA42-44B0-84EB-43012B4D6D8F}" srcOrd="0" destOrd="0" presId="urn:microsoft.com/office/officeart/2018/2/layout/IconVerticalSolidList"/>
    <dgm:cxn modelId="{04A347BA-448B-4C4B-BE21-0E9594ADAD1D}" type="presParOf" srcId="{FF0997A5-148E-435B-AB18-06E0F048B11C}" destId="{5A928AD0-4E0D-4CE3-8537-6326243754D4}" srcOrd="1" destOrd="0" presId="urn:microsoft.com/office/officeart/2018/2/layout/IconVerticalSolidList"/>
    <dgm:cxn modelId="{2FB3CE69-2E4C-4DFC-9BC0-E9080DD118C3}" type="presParOf" srcId="{FF0997A5-148E-435B-AB18-06E0F048B11C}" destId="{3B5E7D33-6B2E-4584-9385-08F999D4B3CE}" srcOrd="2" destOrd="0" presId="urn:microsoft.com/office/officeart/2018/2/layout/IconVerticalSolidList"/>
    <dgm:cxn modelId="{FCE779BE-0553-4F3A-BBA5-518A17CE9BA9}" type="presParOf" srcId="{FF0997A5-148E-435B-AB18-06E0F048B11C}" destId="{4185DC5E-7D17-499E-B103-B840D6F49C03}" srcOrd="3" destOrd="0" presId="urn:microsoft.com/office/officeart/2018/2/layout/IconVerticalSolidList"/>
    <dgm:cxn modelId="{C7A3C1BF-CA3F-47FD-93DA-C17F407A2C97}" type="presParOf" srcId="{46211B75-93FD-4D46-8772-65C4D50C34E1}" destId="{6DAB3CB2-F00D-4A30-87BE-FE31553ED7F8}" srcOrd="3" destOrd="0" presId="urn:microsoft.com/office/officeart/2018/2/layout/IconVerticalSolidList"/>
    <dgm:cxn modelId="{7C2999D7-8577-4F87-A8DB-4CBDF7A5D94E}" type="presParOf" srcId="{46211B75-93FD-4D46-8772-65C4D50C34E1}" destId="{4B9144D5-4708-4626-A620-E1373B1FDECE}" srcOrd="4" destOrd="0" presId="urn:microsoft.com/office/officeart/2018/2/layout/IconVerticalSolidList"/>
    <dgm:cxn modelId="{603F1ED2-9302-471A-B9ED-0CA727805720}" type="presParOf" srcId="{4B9144D5-4708-4626-A620-E1373B1FDECE}" destId="{22D35A3A-CA88-43E1-B7F9-A581D6A1CF9E}" srcOrd="0" destOrd="0" presId="urn:microsoft.com/office/officeart/2018/2/layout/IconVerticalSolidList"/>
    <dgm:cxn modelId="{34E8A61C-E08D-4158-84C2-4D60106925DA}" type="presParOf" srcId="{4B9144D5-4708-4626-A620-E1373B1FDECE}" destId="{03C7EBFE-B23F-48C5-893C-AF3951BC2AED}" srcOrd="1" destOrd="0" presId="urn:microsoft.com/office/officeart/2018/2/layout/IconVerticalSolidList"/>
    <dgm:cxn modelId="{E2677093-122B-4B29-AE8A-566DF7AC22A7}" type="presParOf" srcId="{4B9144D5-4708-4626-A620-E1373B1FDECE}" destId="{136E675C-5610-4267-ACC4-700A26A043DB}" srcOrd="2" destOrd="0" presId="urn:microsoft.com/office/officeart/2018/2/layout/IconVerticalSolidList"/>
    <dgm:cxn modelId="{1A7A7081-4ADF-4C65-A1B4-92ACED47D20A}" type="presParOf" srcId="{4B9144D5-4708-4626-A620-E1373B1FDECE}" destId="{9D7DE896-8333-4CE5-B7BC-1A25487282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BC8675-47D1-4718-8862-F2483D951F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5A8DE2-7B15-4363-A85C-A601E063BF7B}">
      <dgm:prSet/>
      <dgm:spPr/>
      <dgm:t>
        <a:bodyPr/>
        <a:lstStyle/>
        <a:p>
          <a:r>
            <a:rPr lang="fr-FR"/>
            <a:t>Utilisable même avec des </a:t>
          </a:r>
          <a:r>
            <a:rPr lang="fr-FR" b="1"/>
            <a:t>poids négatifs</a:t>
          </a:r>
          <a:r>
            <a:rPr lang="fr-FR"/>
            <a:t>.</a:t>
          </a:r>
          <a:endParaRPr lang="en-US"/>
        </a:p>
      </dgm:t>
    </dgm:pt>
    <dgm:pt modelId="{685BC847-8C93-4D39-A3EC-AD21934CCC4E}" type="parTrans" cxnId="{5D1006FB-891E-4EC9-B882-D50815774E2E}">
      <dgm:prSet/>
      <dgm:spPr/>
      <dgm:t>
        <a:bodyPr/>
        <a:lstStyle/>
        <a:p>
          <a:endParaRPr lang="en-US"/>
        </a:p>
      </dgm:t>
    </dgm:pt>
    <dgm:pt modelId="{227B00D4-5825-4C95-A7DF-1128975D2EE2}" type="sibTrans" cxnId="{5D1006FB-891E-4EC9-B882-D50815774E2E}">
      <dgm:prSet/>
      <dgm:spPr/>
      <dgm:t>
        <a:bodyPr/>
        <a:lstStyle/>
        <a:p>
          <a:endParaRPr lang="en-US"/>
        </a:p>
      </dgm:t>
    </dgm:pt>
    <dgm:pt modelId="{F125CB3A-B4BE-41D3-AFF1-319F0771C26A}">
      <dgm:prSet/>
      <dgm:spPr/>
      <dgm:t>
        <a:bodyPr/>
        <a:lstStyle/>
        <a:p>
          <a:r>
            <a:rPr lang="fr-FR"/>
            <a:t>Détection de </a:t>
          </a:r>
          <a:r>
            <a:rPr lang="fr-FR" b="1"/>
            <a:t>cycles absorbants </a:t>
          </a:r>
          <a:r>
            <a:rPr lang="fr-FR"/>
            <a:t>(ou améliorants).</a:t>
          </a:r>
          <a:endParaRPr lang="en-US"/>
        </a:p>
      </dgm:t>
    </dgm:pt>
    <dgm:pt modelId="{FBA262FA-1C96-418B-90D4-520DECB3061D}" type="parTrans" cxnId="{9843753F-81C7-4963-BF75-DFCDA892292E}">
      <dgm:prSet/>
      <dgm:spPr/>
      <dgm:t>
        <a:bodyPr/>
        <a:lstStyle/>
        <a:p>
          <a:endParaRPr lang="en-US"/>
        </a:p>
      </dgm:t>
    </dgm:pt>
    <dgm:pt modelId="{8C9FE7D1-DF5C-444E-8CC3-FEFEC854E649}" type="sibTrans" cxnId="{9843753F-81C7-4963-BF75-DFCDA892292E}">
      <dgm:prSet/>
      <dgm:spPr/>
      <dgm:t>
        <a:bodyPr/>
        <a:lstStyle/>
        <a:p>
          <a:endParaRPr lang="en-US"/>
        </a:p>
      </dgm:t>
    </dgm:pt>
    <dgm:pt modelId="{25E797A7-F9BF-46D3-A7E6-A3CE5F802737}">
      <dgm:prSet/>
      <dgm:spPr/>
      <dgm:t>
        <a:bodyPr/>
        <a:lstStyle/>
        <a:p>
          <a:r>
            <a:rPr lang="fr-FR"/>
            <a:t>Complexité au pire </a:t>
          </a:r>
          <a:r>
            <a:rPr lang="fr-FR" b="1"/>
            <a:t>cubique</a:t>
          </a:r>
          <a:r>
            <a:rPr lang="fr-FR"/>
            <a:t> (graphe complet), plus lent que celui de Dijkstra.</a:t>
          </a:r>
          <a:endParaRPr lang="en-US"/>
        </a:p>
      </dgm:t>
    </dgm:pt>
    <dgm:pt modelId="{D62A2023-E389-4AE8-8598-501BBF72D257}" type="parTrans" cxnId="{D606912E-FB89-4F6D-9D9A-CCBE4B848630}">
      <dgm:prSet/>
      <dgm:spPr/>
      <dgm:t>
        <a:bodyPr/>
        <a:lstStyle/>
        <a:p>
          <a:endParaRPr lang="en-US"/>
        </a:p>
      </dgm:t>
    </dgm:pt>
    <dgm:pt modelId="{33B98841-2F34-4AB6-A9B4-4BAB5C688098}" type="sibTrans" cxnId="{D606912E-FB89-4F6D-9D9A-CCBE4B848630}">
      <dgm:prSet/>
      <dgm:spPr/>
      <dgm:t>
        <a:bodyPr/>
        <a:lstStyle/>
        <a:p>
          <a:endParaRPr lang="en-US"/>
        </a:p>
      </dgm:t>
    </dgm:pt>
    <dgm:pt modelId="{A3CEBA22-CF6C-4F57-8044-50D1FCD3B689}" type="pres">
      <dgm:prSet presAssocID="{5ABC8675-47D1-4718-8862-F2483D951F5D}" presName="root" presStyleCnt="0">
        <dgm:presLayoutVars>
          <dgm:dir/>
          <dgm:resizeHandles val="exact"/>
        </dgm:presLayoutVars>
      </dgm:prSet>
      <dgm:spPr/>
    </dgm:pt>
    <dgm:pt modelId="{C928E284-36BE-454E-9998-4EE387CAF74B}" type="pres">
      <dgm:prSet presAssocID="{5F5A8DE2-7B15-4363-A85C-A601E063BF7B}" presName="compNode" presStyleCnt="0"/>
      <dgm:spPr/>
    </dgm:pt>
    <dgm:pt modelId="{848C57FD-D5E3-471D-8130-BAAA1EDA2970}" type="pres">
      <dgm:prSet presAssocID="{5F5A8DE2-7B15-4363-A85C-A601E063BF7B}" presName="bgRect" presStyleLbl="bgShp" presStyleIdx="0" presStyleCnt="3"/>
      <dgm:spPr/>
    </dgm:pt>
    <dgm:pt modelId="{0C91443B-4CAC-4BF3-82F0-49BE4788463D}" type="pres">
      <dgm:prSet presAssocID="{5F5A8DE2-7B15-4363-A85C-A601E063BF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chelle"/>
        </a:ext>
      </dgm:extLst>
    </dgm:pt>
    <dgm:pt modelId="{21E4153C-BDA2-46C8-90C2-0136FF70DA5E}" type="pres">
      <dgm:prSet presAssocID="{5F5A8DE2-7B15-4363-A85C-A601E063BF7B}" presName="spaceRect" presStyleCnt="0"/>
      <dgm:spPr/>
    </dgm:pt>
    <dgm:pt modelId="{B014A4EF-3D19-4013-A3E3-8B172015952D}" type="pres">
      <dgm:prSet presAssocID="{5F5A8DE2-7B15-4363-A85C-A601E063BF7B}" presName="parTx" presStyleLbl="revTx" presStyleIdx="0" presStyleCnt="3">
        <dgm:presLayoutVars>
          <dgm:chMax val="0"/>
          <dgm:chPref val="0"/>
        </dgm:presLayoutVars>
      </dgm:prSet>
      <dgm:spPr/>
    </dgm:pt>
    <dgm:pt modelId="{86B67503-D15E-4515-95AB-8AF3CCBD20FF}" type="pres">
      <dgm:prSet presAssocID="{227B00D4-5825-4C95-A7DF-1128975D2EE2}" presName="sibTrans" presStyleCnt="0"/>
      <dgm:spPr/>
    </dgm:pt>
    <dgm:pt modelId="{1825A00A-C328-4575-8167-C2AB42EC59A1}" type="pres">
      <dgm:prSet presAssocID="{F125CB3A-B4BE-41D3-AFF1-319F0771C26A}" presName="compNode" presStyleCnt="0"/>
      <dgm:spPr/>
    </dgm:pt>
    <dgm:pt modelId="{8F33A005-B47A-4331-8483-EC7769BA30E3}" type="pres">
      <dgm:prSet presAssocID="{F125CB3A-B4BE-41D3-AFF1-319F0771C26A}" presName="bgRect" presStyleLbl="bgShp" presStyleIdx="1" presStyleCnt="3"/>
      <dgm:spPr/>
    </dgm:pt>
    <dgm:pt modelId="{CC25A8C7-8D5E-4BCD-8D75-5472EA5249A4}" type="pres">
      <dgm:prSet presAssocID="{F125CB3A-B4BE-41D3-AFF1-319F0771C2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49C5A036-E49D-472F-A461-FCAE645BEA11}" type="pres">
      <dgm:prSet presAssocID="{F125CB3A-B4BE-41D3-AFF1-319F0771C26A}" presName="spaceRect" presStyleCnt="0"/>
      <dgm:spPr/>
    </dgm:pt>
    <dgm:pt modelId="{E9592B03-1856-4ED0-AF08-CC5DF4CEB027}" type="pres">
      <dgm:prSet presAssocID="{F125CB3A-B4BE-41D3-AFF1-319F0771C26A}" presName="parTx" presStyleLbl="revTx" presStyleIdx="1" presStyleCnt="3">
        <dgm:presLayoutVars>
          <dgm:chMax val="0"/>
          <dgm:chPref val="0"/>
        </dgm:presLayoutVars>
      </dgm:prSet>
      <dgm:spPr/>
    </dgm:pt>
    <dgm:pt modelId="{F288ECAC-F95D-420C-A41C-5F55F6185C01}" type="pres">
      <dgm:prSet presAssocID="{8C9FE7D1-DF5C-444E-8CC3-FEFEC854E649}" presName="sibTrans" presStyleCnt="0"/>
      <dgm:spPr/>
    </dgm:pt>
    <dgm:pt modelId="{2EC28293-FFFF-43FB-89C3-B212385AE484}" type="pres">
      <dgm:prSet presAssocID="{25E797A7-F9BF-46D3-A7E6-A3CE5F802737}" presName="compNode" presStyleCnt="0"/>
      <dgm:spPr/>
    </dgm:pt>
    <dgm:pt modelId="{F2FDC80D-0723-4A10-9A1B-314C6FD65088}" type="pres">
      <dgm:prSet presAssocID="{25E797A7-F9BF-46D3-A7E6-A3CE5F802737}" presName="bgRect" presStyleLbl="bgShp" presStyleIdx="2" presStyleCnt="3"/>
      <dgm:spPr/>
    </dgm:pt>
    <dgm:pt modelId="{099C0835-D5C4-42E9-81D4-0700CBB6C6EB}" type="pres">
      <dgm:prSet presAssocID="{25E797A7-F9BF-46D3-A7E6-A3CE5F8027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ématiques"/>
        </a:ext>
      </dgm:extLst>
    </dgm:pt>
    <dgm:pt modelId="{E5340B09-6026-492D-B593-1C18FC879102}" type="pres">
      <dgm:prSet presAssocID="{25E797A7-F9BF-46D3-A7E6-A3CE5F802737}" presName="spaceRect" presStyleCnt="0"/>
      <dgm:spPr/>
    </dgm:pt>
    <dgm:pt modelId="{86DC25B2-EB04-4F1C-B409-887D231FBCA1}" type="pres">
      <dgm:prSet presAssocID="{25E797A7-F9BF-46D3-A7E6-A3CE5F80273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C0C931F-114D-40FF-B0EB-E881FD548097}" type="presOf" srcId="{F125CB3A-B4BE-41D3-AFF1-319F0771C26A}" destId="{E9592B03-1856-4ED0-AF08-CC5DF4CEB027}" srcOrd="0" destOrd="0" presId="urn:microsoft.com/office/officeart/2018/2/layout/IconVerticalSolidList"/>
    <dgm:cxn modelId="{D606912E-FB89-4F6D-9D9A-CCBE4B848630}" srcId="{5ABC8675-47D1-4718-8862-F2483D951F5D}" destId="{25E797A7-F9BF-46D3-A7E6-A3CE5F802737}" srcOrd="2" destOrd="0" parTransId="{D62A2023-E389-4AE8-8598-501BBF72D257}" sibTransId="{33B98841-2F34-4AB6-A9B4-4BAB5C688098}"/>
    <dgm:cxn modelId="{9843753F-81C7-4963-BF75-DFCDA892292E}" srcId="{5ABC8675-47D1-4718-8862-F2483D951F5D}" destId="{F125CB3A-B4BE-41D3-AFF1-319F0771C26A}" srcOrd="1" destOrd="0" parTransId="{FBA262FA-1C96-418B-90D4-520DECB3061D}" sibTransId="{8C9FE7D1-DF5C-444E-8CC3-FEFEC854E649}"/>
    <dgm:cxn modelId="{CCC0EBA5-36BA-44A5-B12C-4FAFF051A9A6}" type="presOf" srcId="{25E797A7-F9BF-46D3-A7E6-A3CE5F802737}" destId="{86DC25B2-EB04-4F1C-B409-887D231FBCA1}" srcOrd="0" destOrd="0" presId="urn:microsoft.com/office/officeart/2018/2/layout/IconVerticalSolidList"/>
    <dgm:cxn modelId="{F32FD5B6-5F97-48DA-AE2A-7D1C4CD4AC19}" type="presOf" srcId="{5ABC8675-47D1-4718-8862-F2483D951F5D}" destId="{A3CEBA22-CF6C-4F57-8044-50D1FCD3B689}" srcOrd="0" destOrd="0" presId="urn:microsoft.com/office/officeart/2018/2/layout/IconVerticalSolidList"/>
    <dgm:cxn modelId="{5D1006FB-891E-4EC9-B882-D50815774E2E}" srcId="{5ABC8675-47D1-4718-8862-F2483D951F5D}" destId="{5F5A8DE2-7B15-4363-A85C-A601E063BF7B}" srcOrd="0" destOrd="0" parTransId="{685BC847-8C93-4D39-A3EC-AD21934CCC4E}" sibTransId="{227B00D4-5825-4C95-A7DF-1128975D2EE2}"/>
    <dgm:cxn modelId="{A9AB67FF-2FE5-4A64-A0C5-10A11D0EE661}" type="presOf" srcId="{5F5A8DE2-7B15-4363-A85C-A601E063BF7B}" destId="{B014A4EF-3D19-4013-A3E3-8B172015952D}" srcOrd="0" destOrd="0" presId="urn:microsoft.com/office/officeart/2018/2/layout/IconVerticalSolidList"/>
    <dgm:cxn modelId="{A6F02CC9-F784-4AC6-83FB-36350CC4CE35}" type="presParOf" srcId="{A3CEBA22-CF6C-4F57-8044-50D1FCD3B689}" destId="{C928E284-36BE-454E-9998-4EE387CAF74B}" srcOrd="0" destOrd="0" presId="urn:microsoft.com/office/officeart/2018/2/layout/IconVerticalSolidList"/>
    <dgm:cxn modelId="{20B82E86-4EFD-49A4-9192-98CDD4958C3A}" type="presParOf" srcId="{C928E284-36BE-454E-9998-4EE387CAF74B}" destId="{848C57FD-D5E3-471D-8130-BAAA1EDA2970}" srcOrd="0" destOrd="0" presId="urn:microsoft.com/office/officeart/2018/2/layout/IconVerticalSolidList"/>
    <dgm:cxn modelId="{A8287469-AAA2-438D-9B7E-2A5A20730FC2}" type="presParOf" srcId="{C928E284-36BE-454E-9998-4EE387CAF74B}" destId="{0C91443B-4CAC-4BF3-82F0-49BE4788463D}" srcOrd="1" destOrd="0" presId="urn:microsoft.com/office/officeart/2018/2/layout/IconVerticalSolidList"/>
    <dgm:cxn modelId="{28849843-65E6-464A-988B-366B87A31763}" type="presParOf" srcId="{C928E284-36BE-454E-9998-4EE387CAF74B}" destId="{21E4153C-BDA2-46C8-90C2-0136FF70DA5E}" srcOrd="2" destOrd="0" presId="urn:microsoft.com/office/officeart/2018/2/layout/IconVerticalSolidList"/>
    <dgm:cxn modelId="{9611F589-F448-4570-B911-83B698706174}" type="presParOf" srcId="{C928E284-36BE-454E-9998-4EE387CAF74B}" destId="{B014A4EF-3D19-4013-A3E3-8B172015952D}" srcOrd="3" destOrd="0" presId="urn:microsoft.com/office/officeart/2018/2/layout/IconVerticalSolidList"/>
    <dgm:cxn modelId="{2C3ACF2E-E97B-4E32-A4B4-74E217E02FBD}" type="presParOf" srcId="{A3CEBA22-CF6C-4F57-8044-50D1FCD3B689}" destId="{86B67503-D15E-4515-95AB-8AF3CCBD20FF}" srcOrd="1" destOrd="0" presId="urn:microsoft.com/office/officeart/2018/2/layout/IconVerticalSolidList"/>
    <dgm:cxn modelId="{65A9EDC0-9F18-4974-BDAB-2523BBB0E67A}" type="presParOf" srcId="{A3CEBA22-CF6C-4F57-8044-50D1FCD3B689}" destId="{1825A00A-C328-4575-8167-C2AB42EC59A1}" srcOrd="2" destOrd="0" presId="urn:microsoft.com/office/officeart/2018/2/layout/IconVerticalSolidList"/>
    <dgm:cxn modelId="{DA5320C8-B710-4CA2-9A5F-F5D9235E39FD}" type="presParOf" srcId="{1825A00A-C328-4575-8167-C2AB42EC59A1}" destId="{8F33A005-B47A-4331-8483-EC7769BA30E3}" srcOrd="0" destOrd="0" presId="urn:microsoft.com/office/officeart/2018/2/layout/IconVerticalSolidList"/>
    <dgm:cxn modelId="{96C0BB1A-69BA-456F-B17D-6082F0399DDD}" type="presParOf" srcId="{1825A00A-C328-4575-8167-C2AB42EC59A1}" destId="{CC25A8C7-8D5E-4BCD-8D75-5472EA5249A4}" srcOrd="1" destOrd="0" presId="urn:microsoft.com/office/officeart/2018/2/layout/IconVerticalSolidList"/>
    <dgm:cxn modelId="{DDFCB145-89D3-4F7D-A06E-D3E8AB97A4AD}" type="presParOf" srcId="{1825A00A-C328-4575-8167-C2AB42EC59A1}" destId="{49C5A036-E49D-472F-A461-FCAE645BEA11}" srcOrd="2" destOrd="0" presId="urn:microsoft.com/office/officeart/2018/2/layout/IconVerticalSolidList"/>
    <dgm:cxn modelId="{801DD737-96B4-40FB-A248-3F481E045D05}" type="presParOf" srcId="{1825A00A-C328-4575-8167-C2AB42EC59A1}" destId="{E9592B03-1856-4ED0-AF08-CC5DF4CEB027}" srcOrd="3" destOrd="0" presId="urn:microsoft.com/office/officeart/2018/2/layout/IconVerticalSolidList"/>
    <dgm:cxn modelId="{4D8B5DAC-3838-4E8E-A953-AB591D0726C9}" type="presParOf" srcId="{A3CEBA22-CF6C-4F57-8044-50D1FCD3B689}" destId="{F288ECAC-F95D-420C-A41C-5F55F6185C01}" srcOrd="3" destOrd="0" presId="urn:microsoft.com/office/officeart/2018/2/layout/IconVerticalSolidList"/>
    <dgm:cxn modelId="{D0961D54-DE2C-45D1-9B1A-195F5E6041E5}" type="presParOf" srcId="{A3CEBA22-CF6C-4F57-8044-50D1FCD3B689}" destId="{2EC28293-FFFF-43FB-89C3-B212385AE484}" srcOrd="4" destOrd="0" presId="urn:microsoft.com/office/officeart/2018/2/layout/IconVerticalSolidList"/>
    <dgm:cxn modelId="{64AA7289-9754-4F7F-8DFB-C2FE97EBBA19}" type="presParOf" srcId="{2EC28293-FFFF-43FB-89C3-B212385AE484}" destId="{F2FDC80D-0723-4A10-9A1B-314C6FD65088}" srcOrd="0" destOrd="0" presId="urn:microsoft.com/office/officeart/2018/2/layout/IconVerticalSolidList"/>
    <dgm:cxn modelId="{5D14A20E-31FD-43ED-9B7A-4C3F9AAE887C}" type="presParOf" srcId="{2EC28293-FFFF-43FB-89C3-B212385AE484}" destId="{099C0835-D5C4-42E9-81D4-0700CBB6C6EB}" srcOrd="1" destOrd="0" presId="urn:microsoft.com/office/officeart/2018/2/layout/IconVerticalSolidList"/>
    <dgm:cxn modelId="{526959D3-275D-4838-91EA-6A7A9F226750}" type="presParOf" srcId="{2EC28293-FFFF-43FB-89C3-B212385AE484}" destId="{E5340B09-6026-492D-B593-1C18FC879102}" srcOrd="2" destOrd="0" presId="urn:microsoft.com/office/officeart/2018/2/layout/IconVerticalSolidList"/>
    <dgm:cxn modelId="{516FD767-B633-477D-886A-FD7E87D3B00D}" type="presParOf" srcId="{2EC28293-FFFF-43FB-89C3-B212385AE484}" destId="{86DC25B2-EB04-4F1C-B409-887D231FBC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C097B-D3EA-446E-8890-A39A99D7FC76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4F21D-C19D-46A5-84EB-23D650092F5F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9C703-60A8-40B4-91B7-C7D6026FDD59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Inventé par </a:t>
          </a:r>
          <a:r>
            <a:rPr lang="en-US" sz="1400" b="1" kern="1200"/>
            <a:t>Bellman</a:t>
          </a:r>
          <a:r>
            <a:rPr lang="en-US" sz="1400" kern="1200"/>
            <a:t> (avec Ford et Moore) en 1956, republié en 1959, le père de la </a:t>
          </a:r>
          <a:r>
            <a:rPr lang="en-US" sz="1400" b="1" kern="1200"/>
            <a:t>programmation dynamique</a:t>
          </a:r>
          <a:r>
            <a:rPr lang="en-US" sz="1400" kern="1200"/>
            <a:t>.</a:t>
          </a:r>
        </a:p>
      </dsp:txBody>
      <dsp:txXfrm>
        <a:off x="1939533" y="717"/>
        <a:ext cx="4362067" cy="1679249"/>
      </dsp:txXfrm>
    </dsp:sp>
    <dsp:sp modelId="{A826EBB1-AA42-44B0-84EB-43012B4D6D8F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28AD0-4E0D-4CE3-8537-6326243754D4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5DC5E-7D17-499E-B103-B840D6F49C03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Autorise les </a:t>
          </a:r>
          <a:r>
            <a:rPr lang="en-US" sz="1400" b="1" kern="1200"/>
            <a:t>poids négatifs </a:t>
          </a:r>
          <a:r>
            <a:rPr lang="en-US" sz="1400" kern="1200"/>
            <a:t>sauf si </a:t>
          </a:r>
          <a:r>
            <a:rPr lang="en-US" sz="1400" b="1" kern="1200"/>
            <a:t>circuit absorbant, </a:t>
          </a:r>
          <a:r>
            <a:rPr lang="en-US" sz="1400" kern="1200"/>
            <a:t>lien ici : </a:t>
          </a:r>
          <a:r>
            <a:rPr lang="en-US" sz="1400" kern="1200">
              <a:hlinkClick xmlns:r="http://schemas.openxmlformats.org/officeDocument/2006/relationships" r:id="rId5"/>
            </a:rPr>
            <a:t>https://www.youtube.com/watch?v=Pn7rCyqwZbQ</a:t>
          </a:r>
          <a:endParaRPr lang="en-US" sz="1400" kern="1200"/>
        </a:p>
      </dsp:txBody>
      <dsp:txXfrm>
        <a:off x="1939533" y="2099779"/>
        <a:ext cx="4362067" cy="1679249"/>
      </dsp:txXfrm>
    </dsp:sp>
    <dsp:sp modelId="{22D35A3A-CA88-43E1-B7F9-A581D6A1CF9E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7EBFE-B23F-48C5-893C-AF3951BC2AED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DE896-8333-4CE5-B7BC-1A254872824A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/>
            <a:t>Exemple</a:t>
          </a:r>
          <a:r>
            <a:rPr lang="en-US" sz="1400" kern="1200"/>
            <a:t>, lien ici : </a:t>
          </a:r>
          <a:r>
            <a:rPr lang="en-US" sz="1400" kern="1200">
              <a:hlinkClick xmlns:r="http://schemas.openxmlformats.org/officeDocument/2006/relationships" r:id="rId8"/>
            </a:rPr>
            <a:t>https://www.youtube.com/watch?v=iRLGzUZQxek</a:t>
          </a:r>
          <a:endParaRPr lang="en-US" sz="1400" kern="1200"/>
        </a:p>
      </dsp:txBody>
      <dsp:txXfrm>
        <a:off x="1939533" y="4198841"/>
        <a:ext cx="436206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C57FD-D5E3-471D-8130-BAAA1EDA2970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1443B-4CAC-4BF3-82F0-49BE4788463D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4A4EF-3D19-4013-A3E3-8B172015952D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Utilisable même avec des </a:t>
          </a:r>
          <a:r>
            <a:rPr lang="fr-FR" sz="2500" b="1" kern="1200"/>
            <a:t>poids négatifs</a:t>
          </a:r>
          <a:r>
            <a:rPr lang="fr-FR" sz="2500" kern="1200"/>
            <a:t>.</a:t>
          </a:r>
          <a:endParaRPr lang="en-US" sz="2500" kern="1200"/>
        </a:p>
      </dsp:txBody>
      <dsp:txXfrm>
        <a:off x="1939533" y="717"/>
        <a:ext cx="4362067" cy="1679249"/>
      </dsp:txXfrm>
    </dsp:sp>
    <dsp:sp modelId="{8F33A005-B47A-4331-8483-EC7769BA30E3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5A8C7-8D5E-4BCD-8D75-5472EA5249A4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92B03-1856-4ED0-AF08-CC5DF4CEB027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Détection de </a:t>
          </a:r>
          <a:r>
            <a:rPr lang="fr-FR" sz="2500" b="1" kern="1200"/>
            <a:t>cycles absorbants </a:t>
          </a:r>
          <a:r>
            <a:rPr lang="fr-FR" sz="2500" kern="1200"/>
            <a:t>(ou améliorants).</a:t>
          </a:r>
          <a:endParaRPr lang="en-US" sz="2500" kern="1200"/>
        </a:p>
      </dsp:txBody>
      <dsp:txXfrm>
        <a:off x="1939533" y="2099779"/>
        <a:ext cx="4362067" cy="1679249"/>
      </dsp:txXfrm>
    </dsp:sp>
    <dsp:sp modelId="{F2FDC80D-0723-4A10-9A1B-314C6FD65088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C0835-D5C4-42E9-81D4-0700CBB6C6EB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C25B2-EB04-4F1C-B409-887D231FBCA1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Complexité au pire </a:t>
          </a:r>
          <a:r>
            <a:rPr lang="fr-FR" sz="2500" b="1" kern="1200"/>
            <a:t>cubique</a:t>
          </a:r>
          <a:r>
            <a:rPr lang="fr-FR" sz="2500" kern="1200"/>
            <a:t> (graphe complet), plus lent que celui de Dijkstra.</a:t>
          </a:r>
          <a:endParaRPr lang="en-US" sz="2500" kern="1200"/>
        </a:p>
      </dsp:txBody>
      <dsp:txXfrm>
        <a:off x="1939533" y="4198841"/>
        <a:ext cx="43620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881C5-0373-4EDE-BD86-BEC72CF1960F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689CA-2C3F-409F-97E6-CD2EB943E3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593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689CA-2C3F-409F-97E6-CD2EB943E32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32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49CFB4-DE8B-A2B3-AF5E-3CFDFE162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4425B3-BD91-088D-D443-7D185CF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B6463B-9CB2-F719-EA89-7715E211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AAF7-6A4F-4685-9634-8B8DC49F6C83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AFB5CD-6690-8362-9C40-326701C8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A992A4-4B9E-3B42-451B-CE681792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882F-1A0D-4E0E-B0E0-E03F607E27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60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259632-5DD2-E24C-3FAB-42CC4EEC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A256C2-6034-B62B-C591-2B056F1F4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14BE49-E2B4-2CED-2036-A5B09BCF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AAF7-6A4F-4685-9634-8B8DC49F6C83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EC38AE-96A9-80C1-23E1-21C26712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7B6DC2-52D5-BA58-EA58-A32AFE7D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882F-1A0D-4E0E-B0E0-E03F607E27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28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F264858-9CB1-1A90-D78B-6A93697D3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CC489D-2D83-A509-DFF6-3DBB775B9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5554FE-F2C5-72CB-205C-A6C1A066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AAF7-6A4F-4685-9634-8B8DC49F6C83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836442-1A55-807B-67EE-91263742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3A908B-09C5-FDC5-8B7F-459475E0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882F-1A0D-4E0E-B0E0-E03F607E27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56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920C9-E6F7-EF3C-C45F-A71496C1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02582A-C041-D2AE-E0B0-9B1AC1D29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B270F0-30FF-8BEF-14D8-30F712AE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AAF7-6A4F-4685-9634-8B8DC49F6C83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DB199B-3048-18DE-D3A9-A68FDA35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AB7A93-1F03-5E6C-3032-08499851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882F-1A0D-4E0E-B0E0-E03F607E27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03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DC1B1-02B5-858D-AB95-C2404382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D80BB9-FE5D-DEA0-BE6F-8F78D681D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AC016E-28B8-6E87-2E11-6228C6A6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AAF7-6A4F-4685-9634-8B8DC49F6C83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927A6D-6B1E-6D37-06A6-FCC03724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642C78-F3C7-9F07-FEA9-89838322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882F-1A0D-4E0E-B0E0-E03F607E27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13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86A907-2A3F-B41F-91E3-0EBE992F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85A688-25EA-B798-D231-58BE24F11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6A9462-168A-B2E9-340E-66C1126E6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7AC3B9-71B6-1891-817A-F9A06C15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AAF7-6A4F-4685-9634-8B8DC49F6C83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15CE70-6F67-D563-29F2-79BC0D03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F16FAB-8A77-73ED-92C2-ABB290E6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882F-1A0D-4E0E-B0E0-E03F607E27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12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F6679-32C1-8B39-43E5-03A91630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DED410-7C9A-3247-AD65-11E8F8B45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D424E9-DC75-AFD2-C203-001E8EF1E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F428E1-A264-2F8D-E4CE-7C11F6AF1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88AF78-5D77-47D3-F6E3-B5546601A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C6551A0-1C83-374C-2C28-FA092851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AAF7-6A4F-4685-9634-8B8DC49F6C83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66FFD9-00F8-FE24-921D-105A3C41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4BE2D0-6F2C-409A-7D4F-B6D84C85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882F-1A0D-4E0E-B0E0-E03F607E27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00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8F7A3-3DAB-0ACD-1848-11A0CFA5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DCD86E-7F13-C53D-30AF-D647D8DD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AAF7-6A4F-4685-9634-8B8DC49F6C83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C52575-93B9-36E7-3DC1-4AF1B481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9E802E-1FD3-DEC8-0475-504FAB32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882F-1A0D-4E0E-B0E0-E03F607E27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82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A782ED-104E-6DC8-4386-AEAF8AAC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AAF7-6A4F-4685-9634-8B8DC49F6C83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E28D084-554F-17D1-8037-524FB558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3C40BE-77F7-87DA-0ED8-2966BE1D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882F-1A0D-4E0E-B0E0-E03F607E27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0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AFDBE-4D89-ABAF-77A0-90BD8E52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8A31FC-B06E-5C0F-71CE-CE3918071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1DE64B-F861-103C-89D0-B78F92C14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90D418-83EB-CF27-A683-A0CBABB2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AAF7-6A4F-4685-9634-8B8DC49F6C83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3B40F5-0196-171C-C120-E00CB506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2B2F5F-26B8-69F0-1841-FB23E138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882F-1A0D-4E0E-B0E0-E03F607E27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14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933250-89C9-4420-F419-3DB39E1A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CA32EEB-8087-108E-6C4F-8B492CC12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54DC74-9161-0B24-7956-D01B1F62F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36B13A-13FA-3616-CDE3-9E8E1AD5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AAF7-6A4F-4685-9634-8B8DC49F6C83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874D5C-AAC7-B6E0-D644-9DB6EF91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7AEB4E-3E10-C8C2-206C-8CDD6FA2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882F-1A0D-4E0E-B0E0-E03F607E27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37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7C5F68-9A0C-2505-6BF2-CB584254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E08496-E69E-B3C2-EDF9-4E7AB78F2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6AF40C-CDE4-2EF8-53B2-F5DEFDB72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12AAF7-6A4F-4685-9634-8B8DC49F6C83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375943-7A18-4392-8055-26FD61612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30C5F1-5392-7CAE-90F2-B548D33DF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E8882F-1A0D-4E0E-B0E0-E03F607E27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24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mayer65/NSI_T/blob/main/Grand%20Oral/Chemin_Plus_Court/CPC_Bellman_Ford.pdf" TargetMode="External"/><Relationship Id="rId2" Type="http://schemas.openxmlformats.org/officeDocument/2006/relationships/hyperlink" Target="https://github.com/lmayer65/NSI_T/blob/main/Grand%20Oral/Chemin_Plus_Court/CPC_Dijkstra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hyperlink" Target="https://github.com/lmayer65/NSI_T/blob/main/Grand%20Oral/Chemin_Plus_Court/GO_Dijkstra_Bellman.ipynb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cYyO14F6KY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wand.com/fr/Edsger_Dijkstra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lmayer65/NSI_T/blob/main/Structures_Donn%C3%A9es/SDD_Graphes_Dijkstra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.video.search.yahoo.com/search/video?fr=yfp-t&amp;ei=UTF-8&amp;p=algorithme+dijkstra+ne+fonctionne+pas+poids+negatif+exemple#id=1&amp;vid=fc62ea67f46c37f3f568c4640db17249&amp;action=click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23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25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D1D0C43-FF7B-E8D3-8D57-A28ABADF5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04" y="1663495"/>
            <a:ext cx="5378623" cy="316574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rgbClr val="0070C0"/>
                </a:solidFill>
                <a:latin typeface="+mn-lt"/>
              </a:rPr>
              <a:t>Détermination du chemin </a:t>
            </a:r>
            <a:r>
              <a:rPr lang="fr-FR" sz="4000" b="1" kern="1200" dirty="0">
                <a:solidFill>
                  <a:srgbClr val="0070C0"/>
                </a:solidFill>
                <a:latin typeface="+mn-lt"/>
              </a:rPr>
              <a:t>le</a:t>
            </a:r>
            <a:r>
              <a:rPr lang="en-US" sz="4000" b="1" kern="1200" dirty="0">
                <a:solidFill>
                  <a:srgbClr val="0070C0"/>
                </a:solidFill>
                <a:latin typeface="+mn-lt"/>
              </a:rPr>
              <a:t> plus court dans un </a:t>
            </a:r>
            <a:r>
              <a:rPr lang="en-US" sz="4000" b="1" kern="1200" dirty="0" err="1">
                <a:solidFill>
                  <a:srgbClr val="0070C0"/>
                </a:solidFill>
                <a:latin typeface="+mn-lt"/>
              </a:rPr>
              <a:t>graphe</a:t>
            </a:r>
            <a:br>
              <a:rPr lang="en-US" sz="4000" b="1" kern="1200" dirty="0">
                <a:solidFill>
                  <a:srgbClr val="0070C0"/>
                </a:solidFill>
                <a:latin typeface="+mn-lt"/>
              </a:rPr>
            </a:br>
            <a:br>
              <a:rPr lang="en-US" sz="4000" b="1" kern="1200" dirty="0">
                <a:solidFill>
                  <a:srgbClr val="0070C0"/>
                </a:solidFill>
                <a:latin typeface="+mn-lt"/>
              </a:rPr>
            </a:br>
            <a:endParaRPr lang="en-US" sz="4000" b="1" kern="1200" dirty="0">
              <a:latin typeface="+mn-lt"/>
            </a:endParaRPr>
          </a:p>
        </p:txBody>
      </p:sp>
      <p:pic>
        <p:nvPicPr>
          <p:cNvPr id="6" name="Espace réservé du contenu 5" descr="Une image contenant texte, carte, diagramme, capture d’écran&#10;&#10;Description générée automatiquement">
            <a:extLst>
              <a:ext uri="{FF2B5EF4-FFF2-40B4-BE49-F238E27FC236}">
                <a16:creationId xmlns:a16="http://schemas.microsoft.com/office/drawing/2014/main" id="{094E915A-D2E3-1488-7D34-FE648E299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739" y="949051"/>
            <a:ext cx="5507803" cy="4957022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3390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5C9360-FDD0-C30C-21B0-66A1EABA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fr-FR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Algorithme de Bellman Ford</a:t>
            </a: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B6C2F2CE-8BEB-06AD-165B-256B6DEC4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85608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13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9B27F1-0928-779F-7EBE-8DC3B3B4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5074920" cy="1285717"/>
          </a:xfrm>
        </p:spPr>
        <p:txBody>
          <a:bodyPr anchor="b">
            <a:normAutofit/>
          </a:bodyPr>
          <a:lstStyle/>
          <a:p>
            <a:r>
              <a:rPr lang="fr-FR" sz="5400" b="1" dirty="0">
                <a:solidFill>
                  <a:srgbClr val="0070C0"/>
                </a:solidFill>
              </a:rPr>
              <a:t>Quelques liens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495F23-B34A-42B2-8B56-CBE257FFE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2805030"/>
            <a:ext cx="6324600" cy="3588367"/>
          </a:xfrm>
        </p:spPr>
        <p:txBody>
          <a:bodyPr>
            <a:normAutofit fontScale="92500" lnSpcReduction="10000"/>
          </a:bodyPr>
          <a:lstStyle/>
          <a:p>
            <a:r>
              <a:rPr lang="fr-FR" sz="2000" dirty="0"/>
              <a:t>Exemple</a:t>
            </a:r>
            <a:r>
              <a:rPr lang="fr-FR" sz="2000" b="1" dirty="0"/>
              <a:t>, Dijkstra</a:t>
            </a:r>
            <a:r>
              <a:rPr lang="fr-FR" sz="2000" dirty="0"/>
              <a:t>, lien ici : </a:t>
            </a:r>
            <a:r>
              <a:rPr lang="fr-FR" sz="2000" dirty="0">
                <a:hlinkClick r:id="rId2"/>
              </a:rPr>
              <a:t>https://github.com/lmayer65/NSI_T/blob/main/Grand%20Oral/Chemin_Plus_Court/CPC_Dijkstra.pdf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Exemple, </a:t>
            </a:r>
            <a:r>
              <a:rPr lang="fr-FR" sz="2000" b="1" dirty="0"/>
              <a:t>Bellman-Ford</a:t>
            </a:r>
            <a:r>
              <a:rPr lang="fr-FR" sz="2000" dirty="0"/>
              <a:t>, lien ici :</a:t>
            </a:r>
          </a:p>
          <a:p>
            <a:pPr marL="0" indent="0">
              <a:buNone/>
            </a:pPr>
            <a:r>
              <a:rPr lang="fr-FR" sz="2000" dirty="0">
                <a:hlinkClick r:id="rId3"/>
              </a:rPr>
              <a:t>https://github.com/lmayer65/NSI_T/blob/main/Grand%20Oral/Chemin_Plus_Court/CPC_Bellman_Ford.pdf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Programmes </a:t>
            </a:r>
            <a:r>
              <a:rPr lang="fr-FR" sz="2000" b="1" dirty="0"/>
              <a:t>Dijkstra</a:t>
            </a:r>
            <a:r>
              <a:rPr lang="fr-FR" sz="2000" dirty="0"/>
              <a:t> / </a:t>
            </a:r>
            <a:r>
              <a:rPr lang="fr-FR" sz="2000" b="1" dirty="0"/>
              <a:t>Bellman-Ford</a:t>
            </a:r>
            <a:r>
              <a:rPr lang="fr-FR" sz="2000" dirty="0"/>
              <a:t>, lien ici (Jupyter) :</a:t>
            </a:r>
          </a:p>
          <a:p>
            <a:pPr marL="0" indent="0">
              <a:buNone/>
            </a:pPr>
            <a:r>
              <a:rPr lang="fr-FR" sz="2000" dirty="0">
                <a:hlinkClick r:id="rId4"/>
              </a:rPr>
              <a:t>https://github.com/lmayer65/NSI_T/blob/main/Grand%20Oral/Chemin_Plus_Court/GO_Dijkstra_Bellman.ipynb</a:t>
            </a:r>
            <a:endParaRPr lang="fr-FR" sz="2000" dirty="0"/>
          </a:p>
          <a:p>
            <a:pPr marL="0" indent="0">
              <a:buNone/>
            </a:pPr>
            <a:endParaRPr lang="fr-FR" sz="1200" dirty="0"/>
          </a:p>
          <a:p>
            <a:endParaRPr lang="fr-FR" sz="1200" dirty="0"/>
          </a:p>
        </p:txBody>
      </p:sp>
      <p:pic>
        <p:nvPicPr>
          <p:cNvPr id="5" name="Picture 4" descr="Gros plan du maillon de la chaîne">
            <a:extLst>
              <a:ext uri="{FF2B5EF4-FFF2-40B4-BE49-F238E27FC236}">
                <a16:creationId xmlns:a16="http://schemas.microsoft.com/office/drawing/2014/main" id="{87A5E7DD-E3D5-EF05-6168-2B56C1A696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0" r="25317" b="-1"/>
          <a:stretch/>
        </p:blipFill>
        <p:spPr>
          <a:xfrm>
            <a:off x="6319626" y="544296"/>
            <a:ext cx="6045023" cy="6026757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6432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Espace réservé pour une image  6" descr="Une image contenant capture d’écran, diagramme, conception&#10;&#10;Description générée automatiquement">
            <a:extLst>
              <a:ext uri="{FF2B5EF4-FFF2-40B4-BE49-F238E27FC236}">
                <a16:creationId xmlns:a16="http://schemas.microsoft.com/office/drawing/2014/main" id="{1DDB590D-EBE0-DFF9-A07B-2BD8051CB53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8" b="9168"/>
          <a:stretch>
            <a:fillRect/>
          </a:stretch>
        </p:blipFill>
        <p:spPr>
          <a:xfrm>
            <a:off x="6969035" y="2761515"/>
            <a:ext cx="4730214" cy="386288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BAC1257-FA78-D720-CF29-67B90D957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3" y="841250"/>
            <a:ext cx="5692953" cy="177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Algorithme</a:t>
            </a:r>
            <a:r>
              <a:rPr lang="en-US" sz="48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A*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6C7053-3FCF-D11E-7E06-744A283FA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383" y="3882957"/>
            <a:ext cx="5692953" cy="27414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fr-FR" sz="2400" b="1" u="sng" dirty="0">
                <a:solidFill>
                  <a:schemeClr val="tx2"/>
                </a:solidFill>
              </a:rPr>
              <a:t>L’algorithme A*</a:t>
            </a:r>
            <a:r>
              <a:rPr lang="fr-FR" sz="2400" dirty="0">
                <a:solidFill>
                  <a:schemeClr val="tx2"/>
                </a:solidFill>
              </a:rPr>
              <a:t> : inventé en 1968, variante de l’algorithme de Dijkstra.</a:t>
            </a:r>
          </a:p>
          <a:p>
            <a:pPr marL="0" indent="-2286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tx2"/>
              </a:solidFill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tx2"/>
                </a:solidFill>
              </a:rPr>
              <a:t>Vitesse de calcul </a:t>
            </a:r>
            <a:r>
              <a:rPr lang="fr-FR" sz="2400" dirty="0">
                <a:solidFill>
                  <a:schemeClr val="tx2"/>
                </a:solidFill>
              </a:rPr>
              <a:t>plutôt qu’</a:t>
            </a:r>
            <a:r>
              <a:rPr lang="fr-FR" sz="2400" b="1" dirty="0">
                <a:solidFill>
                  <a:schemeClr val="tx2"/>
                </a:solidFill>
              </a:rPr>
              <a:t>exactitude du résultat</a:t>
            </a:r>
            <a:r>
              <a:rPr lang="fr-FR" sz="2400" dirty="0">
                <a:solidFill>
                  <a:schemeClr val="tx2"/>
                </a:solidFill>
              </a:rPr>
              <a:t> : très utilisé dans les jeux vidéo exigeants.</a:t>
            </a:r>
          </a:p>
          <a:p>
            <a:pPr marL="0"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917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DB43EE-C49B-6A3D-A6D6-9449BF837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784170" cy="1050966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>
                <a:solidFill>
                  <a:srgbClr val="0070C0"/>
                </a:solidFill>
              </a:rPr>
              <a:t>Algorithme A*</a:t>
            </a:r>
          </a:p>
        </p:txBody>
      </p:sp>
      <p:pic>
        <p:nvPicPr>
          <p:cNvPr id="17" name="Espace réservé du contenu 16" descr="Une image contenant capture d’écran, ligne, carré, Caractère coloré&#10;&#10;Description générée automatiquement">
            <a:extLst>
              <a:ext uri="{FF2B5EF4-FFF2-40B4-BE49-F238E27FC236}">
                <a16:creationId xmlns:a16="http://schemas.microsoft.com/office/drawing/2014/main" id="{42140924-B9B6-82BC-D099-681362917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075" y="1236807"/>
            <a:ext cx="3134000" cy="4873625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D044E9-5D17-570A-7869-1DE591C38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6962300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u="sng" dirty="0"/>
              <a:t>Alg. Déterministe</a:t>
            </a:r>
            <a:r>
              <a:rPr lang="fr-FR" sz="2400" dirty="0"/>
              <a:t> : défini précisément, solution automatisée et attendue à un problème (Dijkstra) et </a:t>
            </a:r>
            <a:r>
              <a:rPr lang="fr-FR" sz="2400" b="1" dirty="0"/>
              <a:t>démontré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u="sng" dirty="0"/>
              <a:t>Alg. Heuristique</a:t>
            </a:r>
            <a:r>
              <a:rPr lang="fr-FR" sz="2400" dirty="0"/>
              <a:t> : application d’un critère « arbitraire », pour trouver une solution acceptable rapidement (A*) mais </a:t>
            </a:r>
            <a:r>
              <a:rPr lang="fr-FR" sz="2400" b="1" dirty="0"/>
              <a:t>non démontré</a:t>
            </a:r>
            <a:r>
              <a:rPr lang="fr-FR" sz="2400" dirty="0"/>
              <a:t>.</a:t>
            </a:r>
          </a:p>
          <a:p>
            <a:pPr marL="0" indent="0">
              <a:buNone/>
            </a:pPr>
            <a:r>
              <a:rPr lang="fr-FR" sz="2400" u="sng" dirty="0"/>
              <a:t>Ici</a:t>
            </a:r>
            <a:r>
              <a:rPr lang="fr-FR" sz="2400" dirty="0"/>
              <a:t> : </a:t>
            </a:r>
            <a:r>
              <a:rPr lang="fr-FR" sz="2400" b="1" dirty="0"/>
              <a:t>distance</a:t>
            </a:r>
            <a:r>
              <a:rPr lang="fr-FR" sz="2400" dirty="0"/>
              <a:t> (euclidienne, Manhattan)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727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04F0EA-D57C-D0AE-79A9-8AEC77D0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1165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 err="1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Algorithme</a:t>
            </a:r>
            <a:r>
              <a:rPr lang="en-US" sz="54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A*</a:t>
            </a:r>
            <a:endParaRPr lang="en-US" sz="54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59F00F-2BB9-FB00-7C16-AB739323D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504" y="2409445"/>
            <a:ext cx="7338951" cy="444855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800" b="1" u="sng" noProof="1"/>
              <a:t>Principe</a:t>
            </a:r>
            <a:r>
              <a:rPr lang="fr-FR" sz="2400" b="1" noProof="1"/>
              <a:t> :</a:t>
            </a:r>
          </a:p>
          <a:p>
            <a:pPr marL="400050" indent="-285750">
              <a:buFont typeface="Wingdings" panose="05000000000000000000" pitchFamily="2" charset="2"/>
              <a:buChar char="Ø"/>
            </a:pPr>
            <a:r>
              <a:rPr lang="fr-FR" sz="2400" noProof="1"/>
              <a:t>Une liste </a:t>
            </a:r>
            <a:r>
              <a:rPr lang="fr-FR" sz="2400" b="1" noProof="1"/>
              <a:t>ouverte</a:t>
            </a:r>
            <a:r>
              <a:rPr lang="fr-FR" sz="2400" noProof="1"/>
              <a:t> : contiendra les nœuds étudiés.</a:t>
            </a:r>
          </a:p>
          <a:p>
            <a:pPr marL="400050" indent="-285750">
              <a:buFont typeface="Wingdings" panose="05000000000000000000" pitchFamily="2" charset="2"/>
              <a:buChar char="Ø"/>
            </a:pPr>
            <a:r>
              <a:rPr lang="fr-FR" sz="2400" noProof="1"/>
              <a:t>Une liste </a:t>
            </a:r>
            <a:r>
              <a:rPr lang="fr-FR" sz="2400" b="1" noProof="1"/>
              <a:t>fermée</a:t>
            </a:r>
            <a:r>
              <a:rPr lang="fr-FR" sz="2400" noProof="1"/>
              <a:t> : contiendra les nœuds jugés à un moment ou un autre sur le meilleur chemin.</a:t>
            </a:r>
          </a:p>
          <a:p>
            <a:pPr marL="400050" indent="-285750">
              <a:buFont typeface="Wingdings" panose="05000000000000000000" pitchFamily="2" charset="2"/>
              <a:buChar char="Ø"/>
            </a:pPr>
            <a:r>
              <a:rPr lang="fr-FR" sz="2400" b="1" u="sng" noProof="1"/>
              <a:t>Critère heuristique</a:t>
            </a:r>
            <a:r>
              <a:rPr lang="fr-FR" sz="2400" b="1" noProof="1"/>
              <a:t> </a:t>
            </a:r>
            <a:r>
              <a:rPr lang="fr-FR" sz="2400" noProof="1"/>
              <a:t>: tri en fonction de </a:t>
            </a:r>
            <a:r>
              <a:rPr lang="fr-FR" sz="2400" i="1" noProof="1"/>
              <a:t>dist_réelle</a:t>
            </a:r>
            <a:r>
              <a:rPr lang="fr-FR" sz="2400" noProof="1"/>
              <a:t>(départ, nœud) + </a:t>
            </a:r>
            <a:r>
              <a:rPr lang="fr-FR" sz="2400" i="1" noProof="1"/>
              <a:t>dist_estimée</a:t>
            </a:r>
            <a:r>
              <a:rPr lang="fr-FR" sz="2400" noProof="1"/>
              <a:t>(nœud, arrivée), le plus petit possible.</a:t>
            </a:r>
          </a:p>
          <a:p>
            <a:pPr marL="57150" indent="-285750">
              <a:buFont typeface="Wingdings" panose="05000000000000000000" pitchFamily="2" charset="2"/>
              <a:buChar char="Ø"/>
            </a:pPr>
            <a:endParaRPr lang="fr-FR" sz="2400" noProof="1"/>
          </a:p>
          <a:p>
            <a:pPr marL="400050" indent="-285750">
              <a:buFont typeface="Wingdings" panose="05000000000000000000" pitchFamily="2" charset="2"/>
              <a:buChar char="Ø"/>
            </a:pPr>
            <a:r>
              <a:rPr lang="fr-FR" sz="2400" noProof="1"/>
              <a:t>Pour </a:t>
            </a:r>
            <a:r>
              <a:rPr lang="fr-FR" sz="2400" b="1" noProof="1"/>
              <a:t>chaque nœud choisi </a:t>
            </a:r>
            <a:r>
              <a:rPr lang="fr-FR" sz="2400" noProof="1"/>
              <a:t>: étude des </a:t>
            </a:r>
            <a:r>
              <a:rPr lang="fr-FR" sz="2400" b="1" noProof="1"/>
              <a:t>voisins</a:t>
            </a:r>
            <a:r>
              <a:rPr lang="fr-FR" sz="2400" noProof="1"/>
              <a:t> et accessibilité (liste ouverte si oui) + calcul de la qualité.</a:t>
            </a:r>
          </a:p>
          <a:p>
            <a:pPr marL="400050" indent="-285750">
              <a:buFont typeface="Wingdings" panose="05000000000000000000" pitchFamily="2" charset="2"/>
              <a:buChar char="Ø"/>
            </a:pPr>
            <a:r>
              <a:rPr lang="fr-FR" sz="2400" noProof="1"/>
              <a:t>Le </a:t>
            </a:r>
            <a:r>
              <a:rPr lang="fr-FR" sz="2400" u="sng" noProof="1"/>
              <a:t>meilleur</a:t>
            </a:r>
            <a:r>
              <a:rPr lang="fr-FR" sz="2400" noProof="1"/>
              <a:t> : dans la liste </a:t>
            </a:r>
            <a:r>
              <a:rPr lang="fr-FR" sz="2400" b="1" noProof="1"/>
              <a:t>fermée</a:t>
            </a:r>
            <a:r>
              <a:rPr lang="fr-FR" sz="2400" noProof="1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6" name="Espace réservé du contenu 5" descr="Une image contenant ligne, capture d’écran, Caractère coloré, diagramme&#10;&#10;Description générée automatiquement">
            <a:extLst>
              <a:ext uri="{FF2B5EF4-FFF2-40B4-BE49-F238E27FC236}">
                <a16:creationId xmlns:a16="http://schemas.microsoft.com/office/drawing/2014/main" id="{D261A8AC-77FE-5F04-42E2-8A1911D06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73" y="3095883"/>
            <a:ext cx="4622827" cy="26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1AB66C0-B80D-03EF-699E-E98BD767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Algorithme A*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3A2EFF0-74B5-3EC6-2755-0CCC3D358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lien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explicatif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https://www.youtube.com/watch?v=JcYyO14F6KY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17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 Fill">
            <a:extLst>
              <a:ext uri="{FF2B5EF4-FFF2-40B4-BE49-F238E27FC236}">
                <a16:creationId xmlns:a16="http://schemas.microsoft.com/office/drawing/2014/main" id="{03AF1C04-3FEF-41BD-BB84-2F263765B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56E71F1-5A87-4A96-B42F-2DFA1B766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27" name="Color Cover">
              <a:extLst>
                <a:ext uri="{FF2B5EF4-FFF2-40B4-BE49-F238E27FC236}">
                  <a16:creationId xmlns:a16="http://schemas.microsoft.com/office/drawing/2014/main" id="{CF5215DD-02E8-49F2-8F73-D509B6A02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Color Cover">
              <a:extLst>
                <a:ext uri="{FF2B5EF4-FFF2-40B4-BE49-F238E27FC236}">
                  <a16:creationId xmlns:a16="http://schemas.microsoft.com/office/drawing/2014/main" id="{8E743EB7-3A15-4D51-A603-1F3C290A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33FE3C-12C4-4FA2-A795-87D2F6776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31" name="Color">
              <a:extLst>
                <a:ext uri="{FF2B5EF4-FFF2-40B4-BE49-F238E27FC236}">
                  <a16:creationId xmlns:a16="http://schemas.microsoft.com/office/drawing/2014/main" id="{66F1E4BF-D491-4254-81A6-5119D1672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Color">
              <a:extLst>
                <a:ext uri="{FF2B5EF4-FFF2-40B4-BE49-F238E27FC236}">
                  <a16:creationId xmlns:a16="http://schemas.microsoft.com/office/drawing/2014/main" id="{98C6C0CF-E3BD-4627-9DDF-246EAF2D4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C2B5F12-8A82-4A59-9400-3164CBF47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52" cy="6858000"/>
            <a:chOff x="0" y="0"/>
            <a:chExt cx="12188952" cy="6858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74BC7CB-EC69-421D-B286-57CAFE86D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2D86EA2-D090-4E0C-B153-3ECE91311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AC29764-D054-4F76-9FE5-49811EDB6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D9BB18B-7B57-4D1E-B87E-D2A7214F7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0A98EF1-1185-4EFF-A3C0-25DEBE8CD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CDA8723-DE3F-48D0-8822-0269EE207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2B072E5-03AC-4D0A-A767-43EFB55BE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29683B6-5AAD-0DD9-0B51-0681FCA8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819015"/>
            <a:ext cx="5821537" cy="9597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Notion de </a:t>
            </a:r>
            <a:r>
              <a:rPr lang="fr-FR" sz="4800" b="1" dirty="0">
                <a:solidFill>
                  <a:schemeClr val="bg1"/>
                </a:solidFill>
              </a:rPr>
              <a:t>graphe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6EF5FD-C067-61A5-B085-5C38CB77A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4984" y="2318611"/>
            <a:ext cx="5821537" cy="37203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fr-FR" sz="2400" b="1" u="sng" dirty="0">
                <a:solidFill>
                  <a:schemeClr val="bg1"/>
                </a:solidFill>
              </a:rPr>
              <a:t>Définition</a:t>
            </a:r>
            <a:r>
              <a:rPr lang="fr-FR" sz="2400" dirty="0">
                <a:solidFill>
                  <a:schemeClr val="bg1"/>
                </a:solidFill>
              </a:rPr>
              <a:t> : schéma contenant des points (</a:t>
            </a:r>
            <a:r>
              <a:rPr lang="fr-FR" sz="2400" b="1" dirty="0">
                <a:solidFill>
                  <a:schemeClr val="bg1"/>
                </a:solidFill>
              </a:rPr>
              <a:t>sommets</a:t>
            </a:r>
            <a:r>
              <a:rPr lang="fr-FR" sz="2400" dirty="0">
                <a:solidFill>
                  <a:schemeClr val="bg1"/>
                </a:solidFill>
              </a:rPr>
              <a:t>) reliés ou non par des segments (</a:t>
            </a:r>
            <a:r>
              <a:rPr lang="fr-FR" sz="2400" b="1" dirty="0">
                <a:solidFill>
                  <a:schemeClr val="bg1"/>
                </a:solidFill>
              </a:rPr>
              <a:t>arêtes</a:t>
            </a:r>
            <a:r>
              <a:rPr lang="fr-FR" sz="2400" dirty="0">
                <a:solidFill>
                  <a:schemeClr val="bg1"/>
                </a:solidFill>
              </a:rPr>
              <a:t>).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fr-FR" sz="2400" noProof="1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FR" sz="2400" b="1" u="sng" dirty="0">
                <a:solidFill>
                  <a:schemeClr val="bg1"/>
                </a:solidFill>
              </a:rPr>
              <a:t>Vocabulaire associé </a:t>
            </a:r>
            <a:r>
              <a:rPr lang="fr-FR" sz="2400" dirty="0">
                <a:solidFill>
                  <a:schemeClr val="bg1"/>
                </a:solidFill>
              </a:rPr>
              <a:t>: </a:t>
            </a:r>
            <a:r>
              <a:rPr lang="fr-FR" sz="2400" b="1" dirty="0">
                <a:solidFill>
                  <a:schemeClr val="bg1"/>
                </a:solidFill>
              </a:rPr>
              <a:t>connexe</a:t>
            </a:r>
            <a:r>
              <a:rPr lang="fr-FR" sz="2400" dirty="0">
                <a:solidFill>
                  <a:schemeClr val="bg1"/>
                </a:solidFill>
              </a:rPr>
              <a:t>, </a:t>
            </a:r>
            <a:r>
              <a:rPr lang="fr-FR" sz="2400" b="1" dirty="0">
                <a:solidFill>
                  <a:schemeClr val="bg1"/>
                </a:solidFill>
              </a:rPr>
              <a:t>orienté</a:t>
            </a:r>
            <a:r>
              <a:rPr lang="fr-FR" sz="2400" dirty="0">
                <a:solidFill>
                  <a:schemeClr val="bg1"/>
                </a:solidFill>
              </a:rPr>
              <a:t>, </a:t>
            </a:r>
            <a:r>
              <a:rPr lang="fr-FR" sz="2400" b="1" dirty="0">
                <a:solidFill>
                  <a:schemeClr val="bg1"/>
                </a:solidFill>
              </a:rPr>
              <a:t>pondéré</a:t>
            </a:r>
            <a:r>
              <a:rPr lang="fr-FR" sz="2400" dirty="0">
                <a:solidFill>
                  <a:schemeClr val="bg1"/>
                </a:solidFill>
              </a:rPr>
              <a:t>, </a:t>
            </a:r>
            <a:r>
              <a:rPr lang="fr-FR" sz="2400" b="1" dirty="0">
                <a:solidFill>
                  <a:schemeClr val="bg1"/>
                </a:solidFill>
              </a:rPr>
              <a:t>complet</a:t>
            </a:r>
            <a:r>
              <a:rPr lang="fr-FR" sz="2400" dirty="0">
                <a:solidFill>
                  <a:schemeClr val="bg1"/>
                </a:solidFill>
              </a:rPr>
              <a:t> …</a:t>
            </a:r>
            <a:endParaRPr lang="fr-FR" sz="2400" b="1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fr-FR" sz="2400" b="1" u="sng" dirty="0">
                <a:solidFill>
                  <a:schemeClr val="bg1"/>
                </a:solidFill>
              </a:rPr>
              <a:t>Parcours</a:t>
            </a:r>
            <a:r>
              <a:rPr lang="fr-FR" sz="2400" b="1" dirty="0">
                <a:solidFill>
                  <a:schemeClr val="bg1"/>
                </a:solidFill>
              </a:rPr>
              <a:t> : largeur, longueur, chaîne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0" name="Espace réservé du contenu 9" descr="Une image contenant ligne, diagramme&#10;&#10;Description générée automatiquement">
            <a:extLst>
              <a:ext uri="{FF2B5EF4-FFF2-40B4-BE49-F238E27FC236}">
                <a16:creationId xmlns:a16="http://schemas.microsoft.com/office/drawing/2014/main" id="{2DC88690-E56B-7456-44A2-98225EA56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40" y="2390523"/>
            <a:ext cx="3012394" cy="3189594"/>
          </a:xfrm>
        </p:spPr>
      </p:pic>
    </p:spTree>
    <p:extLst>
      <p:ext uri="{BB962C8B-B14F-4D97-AF65-F5344CB8AC3E}">
        <p14:creationId xmlns:p14="http://schemas.microsoft.com/office/powerpoint/2010/main" val="18270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57E61F18-D2C4-C9F9-FF12-9F9E1067E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714" y="707571"/>
            <a:ext cx="4332514" cy="1404259"/>
          </a:xfrm>
        </p:spPr>
        <p:txBody>
          <a:bodyPr anchor="b">
            <a:normAutofit/>
          </a:bodyPr>
          <a:lstStyle/>
          <a:p>
            <a:r>
              <a:rPr lang="fr-FR" sz="4000" b="1" dirty="0">
                <a:solidFill>
                  <a:srgbClr val="0070C0"/>
                </a:solidFill>
              </a:rPr>
              <a:t>Chemin le plus court, pourquoi ?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2B6246C0-1AF8-45B1-51E2-4D9231CB1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058" y="2677886"/>
            <a:ext cx="6019800" cy="3614057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Economie de </a:t>
            </a:r>
            <a:r>
              <a:rPr lang="fr-FR" b="1" dirty="0"/>
              <a:t>temps</a:t>
            </a:r>
            <a:r>
              <a:rPr lang="fr-FR" dirty="0"/>
              <a:t>, </a:t>
            </a:r>
            <a:r>
              <a:rPr lang="fr-FR" b="1" dirty="0"/>
              <a:t>d’argent</a:t>
            </a:r>
            <a:r>
              <a:rPr lang="fr-FR" dirty="0"/>
              <a:t>, </a:t>
            </a:r>
            <a:r>
              <a:rPr lang="fr-FR" b="1" dirty="0"/>
              <a:t>d’énergie</a:t>
            </a:r>
            <a:r>
              <a:rPr lang="fr-FR" dirty="0"/>
              <a:t>, de </a:t>
            </a:r>
            <a:r>
              <a:rPr lang="fr-FR" b="1" dirty="0"/>
              <a:t>matériaux </a:t>
            </a:r>
            <a:r>
              <a:rPr lang="fr-FR" dirty="0"/>
              <a:t>…</a:t>
            </a:r>
          </a:p>
          <a:p>
            <a:pPr algn="l"/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u="sng" dirty="0"/>
              <a:t>Exemples</a:t>
            </a:r>
            <a:r>
              <a:rPr lang="fr-FR" dirty="0"/>
              <a:t> :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fr-FR" b="1" dirty="0"/>
              <a:t>Transport</a:t>
            </a:r>
            <a:r>
              <a:rPr lang="fr-FR" dirty="0"/>
              <a:t> : plus court, sans péages, le moins d’escales …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fr-FR" b="1" dirty="0"/>
              <a:t>Réseaux</a:t>
            </a:r>
            <a:r>
              <a:rPr lang="fr-FR" dirty="0"/>
              <a:t> : meilleur transport des paquets.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fr-FR" b="1" dirty="0"/>
              <a:t>Construction</a:t>
            </a:r>
            <a:r>
              <a:rPr lang="fr-FR" dirty="0"/>
              <a:t> : routes, voies ferrées …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8" name="Picture 7" descr="Fourche sur une route de forêt rurale">
            <a:extLst>
              <a:ext uri="{FF2B5EF4-FFF2-40B4-BE49-F238E27FC236}">
                <a16:creationId xmlns:a16="http://schemas.microsoft.com/office/drawing/2014/main" id="{FB0DF309-9340-481B-89DC-D42685B02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22" r="25333" b="-2"/>
          <a:stretch/>
        </p:blipFill>
        <p:spPr>
          <a:xfrm>
            <a:off x="7027200" y="545258"/>
            <a:ext cx="4857447" cy="546462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33CDD2-C0CB-D8AD-886D-0ABC95A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96001" y="-2"/>
            <a:ext cx="6096000" cy="6858001"/>
            <a:chOff x="-1" y="0"/>
            <a:chExt cx="7390263" cy="68580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7F47A2-1E11-C302-6F8E-F03239998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79677" y="2347416"/>
              <a:ext cx="1630908" cy="739026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47000">
                  <a:schemeClr val="accent2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AED115-5F26-CFFE-25B4-8CCB743B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 flipV="1">
              <a:off x="-1919061" y="1919060"/>
              <a:ext cx="6854280" cy="3016159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47000">
                  <a:schemeClr val="accent2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B3032F8-FDD1-98F1-B20E-FB9CDF9EB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461657" y="4425055"/>
              <a:ext cx="2928605" cy="2432945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51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427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 Fill">
            <a:extLst>
              <a:ext uri="{FF2B5EF4-FFF2-40B4-BE49-F238E27FC236}">
                <a16:creationId xmlns:a16="http://schemas.microsoft.com/office/drawing/2014/main" id="{7D07B7BC-3270-4CF3-A7AA-0937908A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48F5E6-4377-481A-9615-8B26AF96A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9" name="Color">
              <a:extLst>
                <a:ext uri="{FF2B5EF4-FFF2-40B4-BE49-F238E27FC236}">
                  <a16:creationId xmlns:a16="http://schemas.microsoft.com/office/drawing/2014/main" id="{D8552057-9E04-4499-916A-649BB6B51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olor">
              <a:extLst>
                <a:ext uri="{FF2B5EF4-FFF2-40B4-BE49-F238E27FC236}">
                  <a16:creationId xmlns:a16="http://schemas.microsoft.com/office/drawing/2014/main" id="{D1194A2F-4E63-4228-A833-4D86528EA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Espace réservé du contenu 10" descr="Une image contenant diagramme, ligne, cercle&#10;&#10;Description générée automatiquement">
            <a:extLst>
              <a:ext uri="{FF2B5EF4-FFF2-40B4-BE49-F238E27FC236}">
                <a16:creationId xmlns:a16="http://schemas.microsoft.com/office/drawing/2014/main" id="{9116AFAF-DE34-948A-FD94-ADA433C5A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5" y="2197387"/>
            <a:ext cx="4345396" cy="340875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BABA3B2-157D-7730-29C4-E5F7558EE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576072"/>
            <a:ext cx="10377484" cy="15465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Algorithme</a:t>
            </a:r>
            <a: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Dijkstra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E26C44-5134-F418-F0DE-829FDA2E2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18167" y="1589314"/>
            <a:ext cx="5245702" cy="451123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Inventé</a:t>
            </a:r>
            <a:r>
              <a:rPr lang="en-US" sz="2400" dirty="0">
                <a:solidFill>
                  <a:schemeClr val="bg1"/>
                </a:solidFill>
              </a:rPr>
              <a:t> par </a:t>
            </a:r>
            <a:r>
              <a:rPr lang="en-US" sz="2400" b="1" dirty="0" err="1">
                <a:solidFill>
                  <a:schemeClr val="bg1"/>
                </a:solidFill>
              </a:rPr>
              <a:t>Edsger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Dijkstra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en</a:t>
            </a:r>
            <a:r>
              <a:rPr lang="en-US" sz="2400" dirty="0">
                <a:solidFill>
                  <a:schemeClr val="bg1"/>
                </a:solidFill>
              </a:rPr>
              <a:t> 1959, lien : </a:t>
            </a:r>
            <a:r>
              <a:rPr lang="en-US" sz="2400" dirty="0">
                <a:solidFill>
                  <a:schemeClr val="bg1"/>
                </a:solidFill>
                <a:hlinkClick r:id="rId3"/>
              </a:rPr>
              <a:t>https://www.wikiwand.com/fr/Edsger_Dijkstra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Algorithme </a:t>
            </a:r>
            <a:r>
              <a:rPr lang="fr-FR" sz="2400" b="1" dirty="0">
                <a:solidFill>
                  <a:schemeClr val="bg1"/>
                </a:solidFill>
              </a:rPr>
              <a:t>glouton</a:t>
            </a:r>
            <a:r>
              <a:rPr lang="fr-FR" sz="2400" dirty="0">
                <a:solidFill>
                  <a:schemeClr val="bg1"/>
                </a:solidFill>
              </a:rPr>
              <a:t>, complexité </a:t>
            </a:r>
            <a:r>
              <a:rPr lang="fr-FR" sz="2400" b="1" dirty="0">
                <a:solidFill>
                  <a:schemeClr val="bg1"/>
                </a:solidFill>
              </a:rPr>
              <a:t>faible</a:t>
            </a:r>
            <a:r>
              <a:rPr lang="fr-FR" sz="2400" dirty="0">
                <a:solidFill>
                  <a:schemeClr val="bg1"/>
                </a:solidFill>
              </a:rPr>
              <a:t> : (ordre²) x log(sommets) au pire.</a:t>
            </a:r>
          </a:p>
          <a:p>
            <a:pPr marL="0" indent="-2286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Exemple du cours, lien : </a:t>
            </a:r>
            <a:r>
              <a:rPr lang="fr-FR" sz="2400" dirty="0">
                <a:solidFill>
                  <a:schemeClr val="bg1"/>
                </a:solidFill>
                <a:hlinkClick r:id="rId4"/>
              </a:rPr>
              <a:t>https://github.com/lmayer65/NSI_T/blob/main/Structures_Donn%C3%A9es/SDD_Graphes_Dijkstra.pdf</a:t>
            </a:r>
            <a:endParaRPr lang="fr-FR" sz="2400" dirty="0">
              <a:solidFill>
                <a:schemeClr val="bg1"/>
              </a:solidFill>
            </a:endParaRPr>
          </a:p>
          <a:p>
            <a:pPr marL="0" indent="-2286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8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C6861100-4F28-23A7-15A7-EF5D5054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939" y="329700"/>
            <a:ext cx="9833549" cy="769757"/>
          </a:xfrm>
        </p:spPr>
        <p:txBody>
          <a:bodyPr anchor="b">
            <a:normAutofit/>
          </a:bodyPr>
          <a:lstStyle/>
          <a:p>
            <a:pPr algn="ctr"/>
            <a:r>
              <a:rPr lang="fr-FR" sz="3600" b="1" dirty="0">
                <a:solidFill>
                  <a:srgbClr val="0070C0"/>
                </a:solidFill>
              </a:rPr>
              <a:t>Algorithme</a:t>
            </a:r>
            <a:r>
              <a:rPr lang="en-US" sz="3600" b="1" dirty="0">
                <a:solidFill>
                  <a:srgbClr val="0070C0"/>
                </a:solidFill>
              </a:rPr>
              <a:t> de Dijkstra </a:t>
            </a:r>
            <a:endParaRPr lang="fr-FR" sz="3600" dirty="0">
              <a:solidFill>
                <a:srgbClr val="0070C0"/>
              </a:solidFill>
            </a:endParaRPr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6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7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Espace réservé du texte 1">
            <a:extLst>
              <a:ext uri="{FF2B5EF4-FFF2-40B4-BE49-F238E27FC236}">
                <a16:creationId xmlns:a16="http://schemas.microsoft.com/office/drawing/2014/main" id="{0CFD35B1-616E-1EE1-F316-B598B4B9B9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4939" y="1429157"/>
            <a:ext cx="11306689" cy="531998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2539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sng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Initialisation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dist[E]=0, dist[i]=infini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pour tout sommet autre que l’entrée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  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Expl = []</a:t>
            </a:r>
            <a:r>
              <a:rPr kumimoji="0" lang="fr-FR" altLang="fr-FR" sz="2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 (sommets explorés)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fr-FR" altLang="fr-FR" sz="2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urier 10 Pitch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sng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Traitement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tant qu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'il existe un sommet à explorer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	choisir un sommet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A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 non exploré de plus petite distance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dist[A]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	mettre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A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 dans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Expl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	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fr-FR" altLang="fr-FR" sz="2000" b="1" dirty="0">
                <a:solidFill>
                  <a:schemeClr val="tx2"/>
                </a:solidFill>
                <a:latin typeface="Courier 10 Pitch"/>
              </a:rPr>
              <a:t>	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pour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 chaque sommet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V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 non exploré voisin de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A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		 dist[V]=min(dist[V], dist[A]+ poids(A,V))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fr-FR" altLang="fr-FR" sz="2000" b="1" i="0" u="sng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ourier 10 Pitch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sng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Conclusion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Afficher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10 Pitch"/>
              </a:rPr>
              <a:t> d</a:t>
            </a:r>
            <a:r>
              <a:rPr lang="fr-FR" altLang="fr-FR" sz="2000" dirty="0">
                <a:solidFill>
                  <a:schemeClr val="tx2"/>
                </a:solidFill>
                <a:latin typeface="Courier 10 Pitch"/>
              </a:rPr>
              <a:t>ist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84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48">
            <a:extLst>
              <a:ext uri="{FF2B5EF4-FFF2-40B4-BE49-F238E27FC236}">
                <a16:creationId xmlns:a16="http://schemas.microsoft.com/office/drawing/2014/main" id="{066065EE-D80B-89E2-C243-4087A3C7D8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1" r="-1" b="-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FB458E-1962-1CB8-9145-1ADEC26E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360" y="544286"/>
            <a:ext cx="7364458" cy="94705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200" b="1">
                <a:solidFill>
                  <a:schemeClr val="accent4">
                    <a:lumMod val="75000"/>
                  </a:schemeClr>
                </a:solidFill>
              </a:rPr>
              <a:t>Algorithme</a:t>
            </a:r>
            <a:r>
              <a:rPr lang="en-US" sz="5200" b="1">
                <a:solidFill>
                  <a:schemeClr val="accent4">
                    <a:lumMod val="75000"/>
                  </a:schemeClr>
                </a:solidFill>
              </a:rPr>
              <a:t> de Dijkstra</a:t>
            </a:r>
            <a:endParaRPr lang="en-US" sz="5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C3A8598-6B5C-0B20-ED56-CB93B9725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229" y="2754086"/>
            <a:ext cx="10510428" cy="355962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tx1"/>
                </a:solidFill>
              </a:rPr>
              <a:t>Notion de </a:t>
            </a:r>
            <a:r>
              <a:rPr lang="fr-FR" b="1">
                <a:solidFill>
                  <a:schemeClr val="tx1"/>
                </a:solidFill>
              </a:rPr>
              <a:t>poids négatifs</a:t>
            </a:r>
            <a:r>
              <a:rPr lang="fr-FR">
                <a:solidFill>
                  <a:schemeClr val="tx1"/>
                </a:solidFill>
              </a:rPr>
              <a:t>, lien :</a:t>
            </a:r>
            <a:endParaRPr lang="fr-FR" b="1">
              <a:solidFill>
                <a:schemeClr val="tx1"/>
              </a:solidFill>
            </a:endParaRPr>
          </a:p>
          <a:p>
            <a:r>
              <a:rPr lang="fr-FR">
                <a:solidFill>
                  <a:schemeClr val="tx1"/>
                </a:solidFill>
                <a:hlinkClick r:id="rId3"/>
              </a:rPr>
              <a:t>https://fr.video.search.yahoo.com/search/video?fr=yfp-t&amp;ei=UTF-8&amp;p=algorithme+dijkstra+ne+fonctionne+pas+poids+negatif+exemple#id=1&amp;vid=fc62ea67f46c37f3f568c4640db17249&amp;action=click</a:t>
            </a:r>
            <a:endParaRPr lang="fr-FR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b="1">
                <a:solidFill>
                  <a:schemeClr val="tx1"/>
                </a:solidFill>
              </a:rPr>
              <a:t>Graphes, poids négatifs, circuits absorbants </a:t>
            </a:r>
            <a:r>
              <a:rPr lang="fr-FR">
                <a:solidFill>
                  <a:schemeClr val="tx1"/>
                </a:solidFill>
              </a:rPr>
              <a:t>: jusqu’à la 4ème minute.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b="1">
                <a:solidFill>
                  <a:schemeClr val="tx1"/>
                </a:solidFill>
              </a:rPr>
              <a:t>Dijkstra</a:t>
            </a:r>
            <a:r>
              <a:rPr lang="fr-FR">
                <a:solidFill>
                  <a:schemeClr val="tx1"/>
                </a:solidFill>
              </a:rPr>
              <a:t> et les poids négatifs </a:t>
            </a:r>
            <a:r>
              <a:rPr lang="fr-FR">
                <a:solidFill>
                  <a:schemeClr val="tx1"/>
                </a:solidFill>
                <a:sym typeface="Wingdings" panose="05000000000000000000" pitchFamily="2" charset="2"/>
              </a:rPr>
              <a:t> : à partir de la 4ème minute.</a:t>
            </a:r>
          </a:p>
          <a:p>
            <a:pPr lvl="1"/>
            <a:endParaRPr lang="fr-FR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u="sng">
                <a:solidFill>
                  <a:schemeClr val="tx1"/>
                </a:solidFill>
              </a:rPr>
              <a:t>Poids négatifs</a:t>
            </a:r>
            <a:r>
              <a:rPr lang="fr-FR">
                <a:solidFill>
                  <a:schemeClr val="tx1"/>
                </a:solidFill>
              </a:rPr>
              <a:t> : système de gains / pertes par exemple ?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20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F249614-AD7A-E053-A6BE-149D6D5F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Algorithme de Bellman Ford</a:t>
            </a:r>
          </a:p>
        </p:txBody>
      </p:sp>
      <p:grpSp>
        <p:nvGrpSpPr>
          <p:cNvPr id="8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9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7" name="Espace réservé du texte 4">
            <a:extLst>
              <a:ext uri="{FF2B5EF4-FFF2-40B4-BE49-F238E27FC236}">
                <a16:creationId xmlns:a16="http://schemas.microsoft.com/office/drawing/2014/main" id="{E05E470E-9C5A-4E14-E9FF-E3265E000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17415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638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5C9360-FDD0-C30C-21B0-66A1EABA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Algorithme de Bellman Ford</a:t>
            </a:r>
            <a:endParaRPr lang="fr-FR" sz="4000" dirty="0">
              <a:solidFill>
                <a:srgbClr val="0070C0"/>
              </a:solidFill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F928D0-4329-6759-784A-A38990CB7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886"/>
            <a:ext cx="10515600" cy="45587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b="1" u="sng" dirty="0">
                <a:latin typeface="Courier 10 Pitch"/>
              </a:rPr>
              <a:t>Initialisation</a:t>
            </a:r>
          </a:p>
          <a:p>
            <a:pPr marL="0" indent="0">
              <a:buNone/>
            </a:pPr>
            <a:r>
              <a:rPr lang="fr-FR" sz="2000" b="1" dirty="0">
                <a:latin typeface="Courier 10 Pitch"/>
              </a:rPr>
              <a:t>dist[E]=0, dist[i]=infini </a:t>
            </a:r>
            <a:r>
              <a:rPr lang="fr-FR" sz="2000" dirty="0">
                <a:latin typeface="Courier 10 Pitch"/>
              </a:rPr>
              <a:t>pour tous les sommets sauf l’entrée </a:t>
            </a:r>
            <a:r>
              <a:rPr lang="fr-FR" sz="2000" b="1" dirty="0">
                <a:latin typeface="Courier 10 Pitch"/>
              </a:rPr>
              <a:t>E</a:t>
            </a:r>
          </a:p>
          <a:p>
            <a:pPr marL="0" indent="0">
              <a:buNone/>
            </a:pPr>
            <a:r>
              <a:rPr lang="fr-FR" sz="2000" b="1" dirty="0">
                <a:latin typeface="Courier 10 Pitch"/>
              </a:rPr>
              <a:t>pred = {}, </a:t>
            </a:r>
            <a:r>
              <a:rPr lang="fr-FR" sz="2000" dirty="0">
                <a:latin typeface="Courier 10 Pitch"/>
              </a:rPr>
              <a:t>aucun prédécesseur connu</a:t>
            </a:r>
          </a:p>
          <a:p>
            <a:pPr marL="0" indent="0">
              <a:buNone/>
            </a:pPr>
            <a:endParaRPr lang="fr-FR" sz="2000" dirty="0">
              <a:latin typeface="Courier 10 Pitch"/>
            </a:endParaRPr>
          </a:p>
          <a:p>
            <a:pPr marL="0" indent="0">
              <a:buNone/>
            </a:pPr>
            <a:r>
              <a:rPr lang="fr-FR" sz="2000" b="1" u="sng" dirty="0">
                <a:latin typeface="Courier 10 Pitch"/>
              </a:rPr>
              <a:t>Traitement</a:t>
            </a:r>
          </a:p>
          <a:p>
            <a:pPr marL="0" indent="0">
              <a:buNone/>
            </a:pPr>
            <a:r>
              <a:rPr lang="fr-FR" sz="2000" b="1" i="1" dirty="0">
                <a:latin typeface="Courier 10 Pitch"/>
              </a:rPr>
              <a:t># Relâchement des arcs</a:t>
            </a:r>
          </a:p>
          <a:p>
            <a:pPr marL="0" indent="0">
              <a:buNone/>
            </a:pPr>
            <a:r>
              <a:rPr lang="fr-FR" sz="2000" b="1" dirty="0">
                <a:latin typeface="Courier 10 Pitch"/>
              </a:rPr>
              <a:t>pour</a:t>
            </a:r>
            <a:r>
              <a:rPr lang="fr-FR" sz="2000" dirty="0">
                <a:latin typeface="Courier 10 Pitch"/>
              </a:rPr>
              <a:t> le nombre de sauts nécessaires (ordre du graphe – 1)</a:t>
            </a:r>
          </a:p>
          <a:p>
            <a:pPr marL="0" indent="0">
              <a:buNone/>
            </a:pPr>
            <a:r>
              <a:rPr lang="fr-FR" sz="2000" dirty="0">
                <a:latin typeface="Courier 10 Pitch"/>
              </a:rPr>
              <a:t>    </a:t>
            </a:r>
            <a:r>
              <a:rPr lang="fr-FR" sz="2000" b="1" dirty="0">
                <a:latin typeface="Courier 10 Pitch"/>
              </a:rPr>
              <a:t>pour</a:t>
            </a:r>
            <a:r>
              <a:rPr lang="fr-FR" sz="2000" dirty="0">
                <a:latin typeface="Courier 10 Pitch"/>
              </a:rPr>
              <a:t> chaque nœud</a:t>
            </a:r>
          </a:p>
          <a:p>
            <a:pPr marL="0" indent="0">
              <a:buNone/>
            </a:pPr>
            <a:r>
              <a:rPr lang="fr-FR" sz="2000" dirty="0">
                <a:latin typeface="Courier 10 Pitch"/>
              </a:rPr>
              <a:t>        </a:t>
            </a:r>
            <a:r>
              <a:rPr lang="fr-FR" sz="2000" b="1" dirty="0">
                <a:latin typeface="Courier 10 Pitch"/>
              </a:rPr>
              <a:t>pour</a:t>
            </a:r>
            <a:r>
              <a:rPr lang="fr-FR" sz="2000" dirty="0">
                <a:latin typeface="Courier 10 Pitch"/>
              </a:rPr>
              <a:t> chaque voisin du nœud</a:t>
            </a:r>
          </a:p>
          <a:p>
            <a:pPr marL="0" indent="0">
              <a:buNone/>
            </a:pPr>
            <a:r>
              <a:rPr lang="fr-FR" sz="2000" dirty="0">
                <a:latin typeface="Courier 10 Pitch"/>
              </a:rPr>
              <a:t>		 </a:t>
            </a:r>
            <a:r>
              <a:rPr lang="fr-FR" sz="2000" b="1" dirty="0">
                <a:latin typeface="Courier 10 Pitch"/>
              </a:rPr>
              <a:t>si dist[voisin] &gt; dist[nœud] + poids(nœud, voisin)  </a:t>
            </a:r>
          </a:p>
          <a:p>
            <a:pPr marL="0" indent="0">
              <a:buNone/>
            </a:pPr>
            <a:r>
              <a:rPr lang="fr-FR" sz="2000" b="1" dirty="0">
                <a:latin typeface="Courier 10 Pitch"/>
              </a:rPr>
              <a:t>                  dist[voisin] = dist[nœud] + poids(nœud, voisin)</a:t>
            </a:r>
          </a:p>
          <a:p>
            <a:pPr marL="0" indent="0">
              <a:buNone/>
            </a:pPr>
            <a:r>
              <a:rPr lang="fr-FR" sz="2000" b="1" dirty="0">
                <a:latin typeface="Courier 10 Pitch"/>
              </a:rPr>
              <a:t>                  pred[voisin] = nœud</a:t>
            </a:r>
          </a:p>
          <a:p>
            <a:pPr marL="0" indent="0">
              <a:buNone/>
            </a:pPr>
            <a:endParaRPr lang="fr-FR" sz="2000" b="1" u="sng" dirty="0">
              <a:latin typeface="Courier 10 Pitch"/>
            </a:endParaRPr>
          </a:p>
          <a:p>
            <a:endParaRPr lang="fr-FR" sz="1400" b="1" u="sng" dirty="0">
              <a:latin typeface="Courier 10 Pitch"/>
            </a:endParaRPr>
          </a:p>
          <a:p>
            <a:endParaRPr lang="fr-FR" sz="1400" b="1" u="sng" dirty="0">
              <a:latin typeface="Courier 10 Pitch"/>
            </a:endParaRPr>
          </a:p>
          <a:p>
            <a:endParaRPr lang="fr-FR" sz="1400" b="1" u="sng" dirty="0">
              <a:latin typeface="Courier 10 Pitch"/>
            </a:endParaRPr>
          </a:p>
          <a:p>
            <a:endParaRPr lang="fr-FR" sz="1400" b="1" u="sng" dirty="0">
              <a:latin typeface="Courier 10 Pitch"/>
            </a:endParaRPr>
          </a:p>
          <a:p>
            <a:endParaRPr lang="fr-FR" sz="1400" b="1" u="sng" dirty="0">
              <a:latin typeface="Courier 10 Pitch"/>
            </a:endParaRPr>
          </a:p>
          <a:p>
            <a:endParaRPr lang="fr-FR" sz="1400" b="1" u="sng" dirty="0">
              <a:latin typeface="Courier 10 Pitch"/>
            </a:endParaRPr>
          </a:p>
          <a:p>
            <a:endParaRPr lang="fr-FR" sz="1400" b="1" u="sng" dirty="0"/>
          </a:p>
        </p:txBody>
      </p:sp>
    </p:spTree>
    <p:extLst>
      <p:ext uri="{BB962C8B-B14F-4D97-AF65-F5344CB8AC3E}">
        <p14:creationId xmlns:p14="http://schemas.microsoft.com/office/powerpoint/2010/main" val="340755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5C9360-FDD0-C30C-21B0-66A1EABA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Algorithme de Bellman Ford</a:t>
            </a:r>
            <a:endParaRPr lang="fr-FR" sz="4000" dirty="0">
              <a:solidFill>
                <a:srgbClr val="0070C0"/>
              </a:solidFill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F928D0-4329-6759-784A-A38990CB7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886"/>
            <a:ext cx="10515600" cy="4558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u="sng" dirty="0">
                <a:latin typeface="Courier 10 Pitch"/>
              </a:rPr>
              <a:t>Traitement</a:t>
            </a:r>
            <a:r>
              <a:rPr lang="fr-FR" sz="2000" dirty="0">
                <a:latin typeface="Courier 10 Pitch"/>
              </a:rPr>
              <a:t> (suite)</a:t>
            </a:r>
            <a:endParaRPr lang="fr-FR" sz="2000" b="1" u="sng" dirty="0">
              <a:latin typeface="Courier 10 Pitch"/>
            </a:endParaRPr>
          </a:p>
          <a:p>
            <a:pPr marL="0" indent="0">
              <a:buNone/>
            </a:pPr>
            <a:r>
              <a:rPr lang="fr-FR" sz="2000" b="1" i="1" dirty="0">
                <a:latin typeface="Courier 10 Pitch"/>
              </a:rPr>
              <a:t># Contrôle de présence d’un cycle absorbant</a:t>
            </a:r>
          </a:p>
          <a:p>
            <a:pPr marL="0" indent="0">
              <a:buNone/>
            </a:pPr>
            <a:r>
              <a:rPr lang="fr-FR" sz="2000" b="1" dirty="0">
                <a:latin typeface="Courier 10 Pitch"/>
              </a:rPr>
              <a:t>pour</a:t>
            </a:r>
            <a:r>
              <a:rPr lang="fr-FR" sz="2000" dirty="0">
                <a:latin typeface="Courier 10 Pitch"/>
              </a:rPr>
              <a:t> chaque nœud</a:t>
            </a:r>
          </a:p>
          <a:p>
            <a:pPr marL="0" indent="0">
              <a:buNone/>
            </a:pPr>
            <a:r>
              <a:rPr lang="fr-FR" sz="2000" dirty="0">
                <a:latin typeface="Courier 10 Pitch"/>
              </a:rPr>
              <a:t>    </a:t>
            </a:r>
            <a:r>
              <a:rPr lang="fr-FR" sz="2000" b="1" dirty="0">
                <a:latin typeface="Courier 10 Pitch"/>
              </a:rPr>
              <a:t>pour</a:t>
            </a:r>
            <a:r>
              <a:rPr lang="fr-FR" sz="2000" dirty="0">
                <a:latin typeface="Courier 10 Pitch"/>
              </a:rPr>
              <a:t> chaque voisin du nœud</a:t>
            </a:r>
          </a:p>
          <a:p>
            <a:pPr marL="0" indent="0">
              <a:buNone/>
            </a:pPr>
            <a:r>
              <a:rPr lang="fr-FR" sz="2000" b="1" dirty="0">
                <a:latin typeface="Courier 10 Pitch"/>
              </a:rPr>
              <a:t>         si dist[voisin] &lt;= dist[nœud] + poids(nœud, voisin)  </a:t>
            </a:r>
          </a:p>
          <a:p>
            <a:pPr marL="0" indent="0">
              <a:buNone/>
            </a:pPr>
            <a:r>
              <a:rPr lang="fr-FR" sz="2000" b="1" dirty="0">
                <a:latin typeface="Courier 10 Pitch"/>
              </a:rPr>
              <a:t>               Afficher </a:t>
            </a:r>
            <a:r>
              <a:rPr lang="fr-FR" sz="2000" dirty="0">
                <a:latin typeface="Courier 10 Pitch"/>
              </a:rPr>
              <a:t>« Cycle absorbant »</a:t>
            </a:r>
          </a:p>
          <a:p>
            <a:pPr marL="0" indent="0">
              <a:buNone/>
            </a:pPr>
            <a:r>
              <a:rPr lang="fr-FR" sz="2000" dirty="0">
                <a:latin typeface="Courier 10 Pitch"/>
              </a:rPr>
              <a:t>               </a:t>
            </a:r>
            <a:r>
              <a:rPr lang="fr-FR" sz="2000" b="1" dirty="0">
                <a:latin typeface="Courier 10 Pitch"/>
              </a:rPr>
              <a:t>Arrêt</a:t>
            </a:r>
            <a:r>
              <a:rPr lang="fr-FR" sz="2000" dirty="0">
                <a:latin typeface="Courier 10 Pitch"/>
              </a:rPr>
              <a:t> du programme</a:t>
            </a:r>
          </a:p>
          <a:p>
            <a:pPr marL="0" indent="0">
              <a:buNone/>
            </a:pPr>
            <a:endParaRPr lang="fr-FR" sz="2000" b="1" u="sng" dirty="0">
              <a:latin typeface="Courier 10 Pitch"/>
            </a:endParaRPr>
          </a:p>
          <a:p>
            <a:pPr marL="0" indent="0">
              <a:buNone/>
            </a:pPr>
            <a:r>
              <a:rPr lang="fr-FR" sz="2000" b="1" u="sng" dirty="0">
                <a:latin typeface="Courier 10 Pitch"/>
              </a:rPr>
              <a:t>Conclusion</a:t>
            </a:r>
          </a:p>
          <a:p>
            <a:pPr marL="0" indent="0">
              <a:buNone/>
            </a:pPr>
            <a:r>
              <a:rPr lang="fr-FR" sz="2000" b="1" dirty="0">
                <a:latin typeface="Courier 10 Pitch"/>
              </a:rPr>
              <a:t>Afficher</a:t>
            </a:r>
            <a:r>
              <a:rPr lang="fr-FR" sz="2000" dirty="0">
                <a:latin typeface="Courier 10 Pitch"/>
              </a:rPr>
              <a:t> dist</a:t>
            </a:r>
          </a:p>
          <a:p>
            <a:pPr marL="0" indent="0">
              <a:buNone/>
            </a:pPr>
            <a:endParaRPr lang="fr-FR" sz="1400" b="1" u="sng" dirty="0">
              <a:latin typeface="Courier 10 Pitch"/>
            </a:endParaRPr>
          </a:p>
          <a:p>
            <a:endParaRPr lang="fr-FR" sz="1400" b="1" u="sng" dirty="0">
              <a:latin typeface="Courier 10 Pitch"/>
            </a:endParaRPr>
          </a:p>
          <a:p>
            <a:endParaRPr lang="fr-FR" sz="1400" b="1" u="sng" dirty="0">
              <a:latin typeface="Courier 10 Pitch"/>
            </a:endParaRPr>
          </a:p>
          <a:p>
            <a:endParaRPr lang="fr-FR" sz="1400" b="1" u="sng" dirty="0">
              <a:latin typeface="Courier 10 Pitch"/>
            </a:endParaRPr>
          </a:p>
          <a:p>
            <a:endParaRPr lang="fr-FR" sz="1400" b="1" u="sng" dirty="0">
              <a:latin typeface="Courier 10 Pitch"/>
            </a:endParaRPr>
          </a:p>
          <a:p>
            <a:endParaRPr lang="fr-FR" sz="1400" b="1" u="sng" dirty="0"/>
          </a:p>
        </p:txBody>
      </p:sp>
    </p:spTree>
    <p:extLst>
      <p:ext uri="{BB962C8B-B14F-4D97-AF65-F5344CB8AC3E}">
        <p14:creationId xmlns:p14="http://schemas.microsoft.com/office/powerpoint/2010/main" val="18741479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957</Words>
  <Application>Microsoft Office PowerPoint</Application>
  <PresentationFormat>Grand écran</PresentationFormat>
  <Paragraphs>113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Courier 10 Pitch</vt:lpstr>
      <vt:lpstr>Wingdings</vt:lpstr>
      <vt:lpstr>Thème Office</vt:lpstr>
      <vt:lpstr> Détermination du chemin le plus court dans un graphe  </vt:lpstr>
      <vt:lpstr>Notion de graphe</vt:lpstr>
      <vt:lpstr>Chemin le plus court, pourquoi ?</vt:lpstr>
      <vt:lpstr>Algorithme de Dijkstra</vt:lpstr>
      <vt:lpstr>Algorithme de Dijkstra </vt:lpstr>
      <vt:lpstr>Algorithme de Dijkstra</vt:lpstr>
      <vt:lpstr>Algorithme de Bellman Ford</vt:lpstr>
      <vt:lpstr>Algorithme de Bellman Ford</vt:lpstr>
      <vt:lpstr>Algorithme de Bellman Ford</vt:lpstr>
      <vt:lpstr>Algorithme de Bellman Ford</vt:lpstr>
      <vt:lpstr>Quelques liens</vt:lpstr>
      <vt:lpstr>Algorithme A*</vt:lpstr>
      <vt:lpstr>Algorithme A*</vt:lpstr>
      <vt:lpstr>Algorithme A*</vt:lpstr>
      <vt:lpstr>Algorithme A*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Détermination du chemin le plus court dans un graphe</dc:title>
  <dc:creator>laurent mayer</dc:creator>
  <cp:lastModifiedBy>laurent mayer</cp:lastModifiedBy>
  <cp:revision>20</cp:revision>
  <dcterms:created xsi:type="dcterms:W3CDTF">2024-04-10T07:01:59Z</dcterms:created>
  <dcterms:modified xsi:type="dcterms:W3CDTF">2024-04-11T16:10:25Z</dcterms:modified>
</cp:coreProperties>
</file>