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EE81BEE4-9C18-4A23-B526-C09762F1B5B5}"/>
    <pc:docChg chg="custSel modSld">
      <pc:chgData name="laurent mayer" userId="c07e7b6061ff73d3" providerId="LiveId" clId="{EE81BEE4-9C18-4A23-B526-C09762F1B5B5}" dt="2022-12-28T15:45:12.545" v="238" actId="20577"/>
      <pc:docMkLst>
        <pc:docMk/>
      </pc:docMkLst>
      <pc:sldChg chg="modSp mod">
        <pc:chgData name="laurent mayer" userId="c07e7b6061ff73d3" providerId="LiveId" clId="{EE81BEE4-9C18-4A23-B526-C09762F1B5B5}" dt="2022-12-28T15:37:34.183" v="0" actId="20577"/>
        <pc:sldMkLst>
          <pc:docMk/>
          <pc:sldMk cId="2501134188" sldId="257"/>
        </pc:sldMkLst>
        <pc:spChg chg="mod">
          <ac:chgData name="laurent mayer" userId="c07e7b6061ff73d3" providerId="LiveId" clId="{EE81BEE4-9C18-4A23-B526-C09762F1B5B5}" dt="2022-12-28T15:37:34.183" v="0" actId="20577"/>
          <ac:spMkLst>
            <pc:docMk/>
            <pc:sldMk cId="2501134188" sldId="257"/>
            <ac:spMk id="3" creationId="{9568AA82-B4C4-43D2-A539-8E5B694D1B5D}"/>
          </ac:spMkLst>
        </pc:spChg>
      </pc:sldChg>
      <pc:sldChg chg="modSp mod">
        <pc:chgData name="laurent mayer" userId="c07e7b6061ff73d3" providerId="LiveId" clId="{EE81BEE4-9C18-4A23-B526-C09762F1B5B5}" dt="2022-12-28T15:38:25.130" v="7" actId="5793"/>
        <pc:sldMkLst>
          <pc:docMk/>
          <pc:sldMk cId="2746697128" sldId="258"/>
        </pc:sldMkLst>
        <pc:spChg chg="mod">
          <ac:chgData name="laurent mayer" userId="c07e7b6061ff73d3" providerId="LiveId" clId="{EE81BEE4-9C18-4A23-B526-C09762F1B5B5}" dt="2022-12-28T15:38:25.130" v="7" actId="5793"/>
          <ac:spMkLst>
            <pc:docMk/>
            <pc:sldMk cId="2746697128" sldId="258"/>
            <ac:spMk id="3" creationId="{BAE1E8D8-AF05-44F6-A27A-80C0BF7E1270}"/>
          </ac:spMkLst>
        </pc:spChg>
      </pc:sldChg>
      <pc:sldChg chg="modSp mod">
        <pc:chgData name="laurent mayer" userId="c07e7b6061ff73d3" providerId="LiveId" clId="{EE81BEE4-9C18-4A23-B526-C09762F1B5B5}" dt="2022-12-28T15:45:12.545" v="238" actId="20577"/>
        <pc:sldMkLst>
          <pc:docMk/>
          <pc:sldMk cId="3291981046" sldId="259"/>
        </pc:sldMkLst>
        <pc:spChg chg="mod">
          <ac:chgData name="laurent mayer" userId="c07e7b6061ff73d3" providerId="LiveId" clId="{EE81BEE4-9C18-4A23-B526-C09762F1B5B5}" dt="2022-12-28T15:45:12.545" v="238" actId="20577"/>
          <ac:spMkLst>
            <pc:docMk/>
            <pc:sldMk cId="3291981046" sldId="259"/>
            <ac:spMk id="3" creationId="{09EB09F1-C5F0-4652-92BC-CD6948D4D06C}"/>
          </ac:spMkLst>
        </pc:spChg>
      </pc:sldChg>
      <pc:sldChg chg="modSp mod">
        <pc:chgData name="laurent mayer" userId="c07e7b6061ff73d3" providerId="LiveId" clId="{EE81BEE4-9C18-4A23-B526-C09762F1B5B5}" dt="2022-12-28T15:44:11.476" v="237" actId="20577"/>
        <pc:sldMkLst>
          <pc:docMk/>
          <pc:sldMk cId="2283534382" sldId="261"/>
        </pc:sldMkLst>
        <pc:spChg chg="mod">
          <ac:chgData name="laurent mayer" userId="c07e7b6061ff73d3" providerId="LiveId" clId="{EE81BEE4-9C18-4A23-B526-C09762F1B5B5}" dt="2022-12-28T15:44:11.476" v="237" actId="20577"/>
          <ac:spMkLst>
            <pc:docMk/>
            <pc:sldMk cId="2283534382" sldId="261"/>
            <ac:spMk id="3" creationId="{E86E79F0-E00A-4981-8B3C-D9EAC8D9B04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58BDC-A9B0-4330-8B64-C597117FFE10}" type="datetimeFigureOut">
              <a:rPr lang="fr-FR" smtClean="0"/>
              <a:t>12/01/2025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B082-9030-404B-B9F6-7D3D6BEF94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40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2B082-9030-404B-B9F6-7D3D6BEF945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3833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B4B462-AAFF-4765-896F-EE7E5C4C5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E2A7CA-E2DF-4A1D-98E9-0D1F773C2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4973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85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A55BF-4B01-4353-BDDF-4EC34CFE8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76453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NSI en Terminale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513B84-647D-425A-B61A-B68041A6C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3829"/>
            <a:ext cx="9144000" cy="3325090"/>
          </a:xfrm>
        </p:spPr>
        <p:txBody>
          <a:bodyPr/>
          <a:lstStyle/>
          <a:p>
            <a:r>
              <a:rPr lang="fr-FR" sz="3200" b="1" u="sng" dirty="0">
                <a:solidFill>
                  <a:schemeClr val="accent1"/>
                </a:solidFill>
              </a:rPr>
              <a:t>Sommaire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</a:p>
          <a:p>
            <a:endParaRPr lang="fr-FR" b="1" u="sng" dirty="0">
              <a:solidFill>
                <a:schemeClr val="accent1"/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Poursuivre des études purement d’informatique.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Les licences doubles (avec informatique).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Suivre une CPGE scientifique.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D’autres filières.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fr-FR" b="1" dirty="0"/>
              <a:t>Cas particuliers.</a:t>
            </a:r>
          </a:p>
        </p:txBody>
      </p:sp>
    </p:spTree>
    <p:extLst>
      <p:ext uri="{BB962C8B-B14F-4D97-AF65-F5344CB8AC3E}">
        <p14:creationId xmlns:p14="http://schemas.microsoft.com/office/powerpoint/2010/main" val="224942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E0356E-C6CD-4281-B59A-3BAF55BE6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4567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Des études d’informatique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68AA82-B4C4-43D2-A539-8E5B694D1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035" y="2187019"/>
            <a:ext cx="9725890" cy="467098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La </a:t>
            </a:r>
            <a:r>
              <a:rPr lang="fr-FR" b="1" dirty="0"/>
              <a:t>licence d’informatique pure </a:t>
            </a:r>
            <a:r>
              <a:rPr lang="fr-FR" dirty="0"/>
              <a:t>à la fac. Nécessite </a:t>
            </a:r>
            <a:r>
              <a:rPr lang="fr-FR" u="sng" dirty="0"/>
              <a:t>maths complémentaires </a:t>
            </a:r>
            <a:r>
              <a:rPr lang="fr-FR" dirty="0"/>
              <a:t>(au moins). Poursuivre en </a:t>
            </a:r>
            <a:r>
              <a:rPr lang="fr-FR" b="1" dirty="0"/>
              <a:t>master </a:t>
            </a:r>
            <a:r>
              <a:rPr lang="fr-FR" dirty="0"/>
              <a:t>avec de très nombreuses options.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Un diplôme professionnel avec un </a:t>
            </a:r>
            <a:r>
              <a:rPr lang="fr-FR" b="1" dirty="0"/>
              <a:t>BUT </a:t>
            </a:r>
            <a:r>
              <a:rPr lang="fr-FR" dirty="0"/>
              <a:t>autour du </a:t>
            </a:r>
            <a:r>
              <a:rPr lang="fr-FR" u="sng" dirty="0"/>
              <a:t>numérique</a:t>
            </a:r>
            <a:r>
              <a:rPr lang="fr-FR" dirty="0"/>
              <a:t> (</a:t>
            </a:r>
            <a:r>
              <a:rPr lang="fr-FR" b="1" dirty="0"/>
              <a:t>très vaste</a:t>
            </a:r>
            <a:r>
              <a:rPr lang="fr-FR" dirty="0"/>
              <a:t>). Au cas par cas mais les maths ne sont pas une obligation en général. Possibilité d’intégrer un </a:t>
            </a:r>
            <a:r>
              <a:rPr lang="fr-FR" u="sng" dirty="0"/>
              <a:t>licence pro</a:t>
            </a:r>
            <a:r>
              <a:rPr lang="fr-FR" dirty="0"/>
              <a:t> ou une </a:t>
            </a:r>
            <a:r>
              <a:rPr lang="fr-FR" u="sng" dirty="0"/>
              <a:t>école d’ingénieur</a:t>
            </a:r>
            <a:r>
              <a:rPr lang="fr-FR" dirty="0"/>
              <a:t> </a:t>
            </a:r>
            <a:r>
              <a:rPr lang="fr-FR" b="1" dirty="0"/>
              <a:t>sur dossier</a:t>
            </a:r>
            <a:r>
              <a:rPr lang="fr-FR" dirty="0"/>
              <a:t>. </a:t>
            </a:r>
          </a:p>
          <a:p>
            <a:pPr algn="l"/>
            <a:endParaRPr lang="fr-FR" b="1" u="sng" dirty="0"/>
          </a:p>
          <a:p>
            <a:pPr marL="342900" indent="-342900" algn="l">
              <a:buFontTx/>
              <a:buChar char="-"/>
            </a:pPr>
            <a:r>
              <a:rPr lang="fr-FR" dirty="0"/>
              <a:t>Une </a:t>
            </a:r>
            <a:r>
              <a:rPr lang="fr-FR" b="1" dirty="0"/>
              <a:t>école d’ingénieur d’informatique à prépa intégrée</a:t>
            </a:r>
            <a:r>
              <a:rPr lang="fr-FR" dirty="0"/>
              <a:t>. </a:t>
            </a:r>
            <a:r>
              <a:rPr lang="fr-FR" u="sng" dirty="0"/>
              <a:t>Sur dossier </a:t>
            </a:r>
            <a:r>
              <a:rPr lang="fr-FR" dirty="0"/>
              <a:t>voire avec des </a:t>
            </a:r>
            <a:r>
              <a:rPr lang="fr-FR" u="sng" dirty="0"/>
              <a:t>examens d’entrée</a:t>
            </a:r>
            <a:r>
              <a:rPr lang="fr-FR" dirty="0"/>
              <a:t>. </a:t>
            </a:r>
            <a:r>
              <a:rPr lang="fr-FR" u="sng" dirty="0"/>
              <a:t>Spécialité maths (+ maths expertes) exigée</a:t>
            </a:r>
            <a:r>
              <a:rPr lang="fr-FR" dirty="0"/>
              <a:t>, rarement seulement </a:t>
            </a:r>
            <a:r>
              <a:rPr lang="fr-FR" u="sng" dirty="0"/>
              <a:t>maths complémentaires</a:t>
            </a:r>
            <a:r>
              <a:rPr lang="fr-FR" dirty="0"/>
              <a:t>. </a:t>
            </a:r>
            <a:r>
              <a:rPr lang="fr-FR" b="1" dirty="0"/>
              <a:t>Attention, pas d’échec les deux premières années sous peine de réorientation.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113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C785A-E3B1-4601-8E82-3C52BF771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0827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Des licences doubles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E1E8D8-AF05-44F6-A27A-80C0BF7E1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3787" y="2802577"/>
            <a:ext cx="9678389" cy="3420093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La très connue </a:t>
            </a:r>
            <a:r>
              <a:rPr lang="fr-FR" b="1" dirty="0"/>
              <a:t>doublette mathématiques / informatique</a:t>
            </a:r>
            <a:r>
              <a:rPr lang="fr-FR" dirty="0"/>
              <a:t>. Beaucoup de spécialisations possibles à partir de L3 et master en fonction des facs. </a:t>
            </a:r>
            <a:r>
              <a:rPr lang="fr-FR" u="sng" dirty="0"/>
              <a:t>Spécialité maths exigée </a:t>
            </a:r>
            <a:r>
              <a:rPr lang="fr-FR" dirty="0"/>
              <a:t>et même </a:t>
            </a:r>
            <a:r>
              <a:rPr lang="fr-FR" u="sng" dirty="0"/>
              <a:t>maths expertes</a:t>
            </a:r>
            <a:r>
              <a:rPr lang="fr-FR" dirty="0"/>
              <a:t>. 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b="1" dirty="0"/>
              <a:t>Doublette biologie / informatique</a:t>
            </a:r>
            <a:r>
              <a:rPr lang="fr-FR" dirty="0"/>
              <a:t> (bio-informatique) mais également en physique, chimie, économie etc. </a:t>
            </a:r>
            <a:r>
              <a:rPr lang="fr-FR" u="sng" dirty="0"/>
              <a:t>Spécialité maths complémentaires</a:t>
            </a:r>
            <a:r>
              <a:rPr lang="fr-FR" dirty="0"/>
              <a:t> </a:t>
            </a:r>
            <a:r>
              <a:rPr lang="fr-FR" u="sng" dirty="0"/>
              <a:t>exigée</a:t>
            </a:r>
            <a:r>
              <a:rPr lang="fr-FR" dirty="0"/>
              <a:t>. Se renseigner.</a:t>
            </a:r>
          </a:p>
        </p:txBody>
      </p:sp>
    </p:spTree>
    <p:extLst>
      <p:ext uri="{BB962C8B-B14F-4D97-AF65-F5344CB8AC3E}">
        <p14:creationId xmlns:p14="http://schemas.microsoft.com/office/powerpoint/2010/main" val="274669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B787-8DE5-433D-9FD7-73631C7FA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10198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Une CPGE scientifique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EB09F1-C5F0-4652-92BC-CD6948D4D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0696"/>
            <a:ext cx="9144000" cy="4257303"/>
          </a:xfrm>
        </p:spPr>
        <p:txBody>
          <a:bodyPr/>
          <a:lstStyle/>
          <a:p>
            <a:pPr algn="l"/>
            <a:r>
              <a:rPr lang="fr-FR" u="sng" dirty="0"/>
              <a:t>Exigé</a:t>
            </a:r>
            <a:r>
              <a:rPr lang="fr-FR" dirty="0"/>
              <a:t> : Spécialités maths / physique / NSI en Première puis maths + maths expertes et NSI ou SPC en Terminale.</a:t>
            </a:r>
          </a:p>
          <a:p>
            <a:pPr algn="l"/>
            <a:endParaRPr lang="fr-FR" b="1" dirty="0"/>
          </a:p>
          <a:p>
            <a:pPr marL="342900" indent="-342900" algn="l">
              <a:buFontTx/>
              <a:buChar char="-"/>
            </a:pPr>
            <a:r>
              <a:rPr lang="fr-FR" b="1" dirty="0"/>
              <a:t>La prépa MP2I puis MPI ou MPSI </a:t>
            </a:r>
            <a:r>
              <a:rPr lang="fr-FR" dirty="0"/>
              <a:t>en deuxième année. Même programme de maths qu’en MPSI et programme de SPC issu de la 1ère</a:t>
            </a:r>
            <a:r>
              <a:rPr lang="fr-FR"/>
              <a:t>. </a:t>
            </a:r>
          </a:p>
          <a:p>
            <a:pPr marL="342900" indent="-342900" algn="l">
              <a:buFontTx/>
              <a:buChar char="-"/>
            </a:pPr>
            <a:endParaRPr lang="fr-FR" b="1" dirty="0"/>
          </a:p>
          <a:p>
            <a:pPr lvl="1" algn="l"/>
            <a:r>
              <a:rPr lang="fr-FR" dirty="0"/>
              <a:t>=&gt; </a:t>
            </a:r>
            <a:r>
              <a:rPr lang="fr-FR" b="1" dirty="0"/>
              <a:t>Concours aux grandes écoles identiques </a:t>
            </a:r>
            <a:r>
              <a:rPr lang="fr-FR" dirty="0"/>
              <a:t>à ceux issus de </a:t>
            </a:r>
            <a:r>
              <a:rPr lang="fr-FR" b="1" dirty="0"/>
              <a:t>MP.</a:t>
            </a:r>
            <a:endParaRPr lang="fr-FR" dirty="0"/>
          </a:p>
          <a:p>
            <a:pPr lvl="1" algn="l"/>
            <a:r>
              <a:rPr lang="fr-FR" dirty="0"/>
              <a:t>=&gt; </a:t>
            </a:r>
            <a:r>
              <a:rPr lang="fr-FR" b="1" dirty="0"/>
              <a:t>Choix à faire </a:t>
            </a:r>
            <a:r>
              <a:rPr lang="fr-FR" dirty="0"/>
              <a:t>en fonction de l’intérêt et/ou résultats pour </a:t>
            </a:r>
            <a:r>
              <a:rPr lang="fr-FR" b="1" dirty="0"/>
              <a:t>NSI vs SPC</a:t>
            </a:r>
            <a:r>
              <a:rPr lang="fr-FR" dirty="0"/>
              <a:t>.</a:t>
            </a:r>
          </a:p>
          <a:p>
            <a:pPr marL="342900" indent="-342900" algn="l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9198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03345-AB9D-4BFA-8869-60ED919B5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47705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D’autres filières avec NSI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4C3385-3FD3-40BE-8E8C-00B70B7C4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83823"/>
            <a:ext cx="9144000" cy="3895107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Filières </a:t>
            </a:r>
            <a:r>
              <a:rPr lang="fr-FR" b="1" dirty="0"/>
              <a:t>économie</a:t>
            </a:r>
            <a:r>
              <a:rPr lang="fr-FR" dirty="0"/>
              <a:t> avec </a:t>
            </a:r>
            <a:r>
              <a:rPr lang="fr-FR" u="sng" dirty="0"/>
              <a:t>les spécialités NSI</a:t>
            </a:r>
            <a:r>
              <a:rPr lang="fr-FR" dirty="0"/>
              <a:t>, </a:t>
            </a:r>
            <a:r>
              <a:rPr lang="fr-FR" u="sng" dirty="0"/>
              <a:t>SES</a:t>
            </a:r>
            <a:r>
              <a:rPr lang="fr-FR" dirty="0"/>
              <a:t> et </a:t>
            </a:r>
            <a:r>
              <a:rPr lang="fr-FR" u="sng" dirty="0"/>
              <a:t>maths   complémentaires </a:t>
            </a:r>
            <a:r>
              <a:rPr lang="fr-FR" dirty="0"/>
              <a:t>: </a:t>
            </a:r>
            <a:r>
              <a:rPr lang="fr-FR" b="1" dirty="0"/>
              <a:t>fac d’économie</a:t>
            </a:r>
            <a:r>
              <a:rPr lang="fr-FR" dirty="0"/>
              <a:t>, </a:t>
            </a:r>
            <a:r>
              <a:rPr lang="fr-FR" b="1" dirty="0"/>
              <a:t>prépa ECG</a:t>
            </a:r>
            <a:r>
              <a:rPr lang="fr-FR" dirty="0"/>
              <a:t> pour les grandes écoles de commerce (HEC, ESSEC, EDHEC etc.).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Filières d’</a:t>
            </a:r>
            <a:r>
              <a:rPr lang="fr-FR" b="1" dirty="0"/>
              <a:t>architecte</a:t>
            </a:r>
            <a:r>
              <a:rPr lang="fr-FR" dirty="0"/>
              <a:t>, d’</a:t>
            </a:r>
            <a:r>
              <a:rPr lang="fr-FR" b="1" dirty="0"/>
              <a:t>infographie 2D / 3D</a:t>
            </a:r>
            <a:r>
              <a:rPr lang="fr-FR" dirty="0"/>
              <a:t>, de </a:t>
            </a:r>
            <a:r>
              <a:rPr lang="fr-FR" b="1" dirty="0"/>
              <a:t>cinéma </a:t>
            </a:r>
            <a:r>
              <a:rPr lang="fr-FR" dirty="0"/>
              <a:t>etc.</a:t>
            </a:r>
            <a:r>
              <a:rPr lang="fr-FR" b="1" dirty="0"/>
              <a:t> </a:t>
            </a:r>
            <a:r>
              <a:rPr lang="fr-FR" dirty="0"/>
              <a:t>avec </a:t>
            </a:r>
            <a:r>
              <a:rPr lang="fr-FR" u="sng" dirty="0"/>
              <a:t>les spécialités NSI</a:t>
            </a:r>
            <a:r>
              <a:rPr lang="fr-FR" dirty="0"/>
              <a:t>, </a:t>
            </a:r>
            <a:r>
              <a:rPr lang="fr-FR" u="sng" dirty="0"/>
              <a:t>arts plastiques</a:t>
            </a:r>
            <a:r>
              <a:rPr lang="fr-FR" dirty="0"/>
              <a:t> et </a:t>
            </a:r>
            <a:r>
              <a:rPr lang="fr-FR" u="sng" dirty="0"/>
              <a:t>parfois maths complémentaires</a:t>
            </a:r>
            <a:r>
              <a:rPr lang="fr-FR" dirty="0"/>
              <a:t>. Se renseigner dans les écoles concernées.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b="1" dirty="0"/>
              <a:t>Se renseigner d’une manière générale. La spécialité NSI ouvre un certain nombre de portes.</a:t>
            </a:r>
          </a:p>
        </p:txBody>
      </p:sp>
    </p:spTree>
    <p:extLst>
      <p:ext uri="{BB962C8B-B14F-4D97-AF65-F5344CB8AC3E}">
        <p14:creationId xmlns:p14="http://schemas.microsoft.com/office/powerpoint/2010/main" val="62037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B8148-9865-4572-ADA2-5453B1EA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33949"/>
          </a:xfrm>
        </p:spPr>
        <p:txBody>
          <a:bodyPr/>
          <a:lstStyle/>
          <a:p>
            <a:r>
              <a:rPr lang="fr-FR" b="1" dirty="0">
                <a:solidFill>
                  <a:schemeClr val="accent1"/>
                </a:solidFill>
              </a:rPr>
              <a:t>Cas particuliers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6E79F0-E00A-4981-8B3C-D9EAC8D9B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2566"/>
            <a:ext cx="9144000" cy="3455719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Il vaut mieux conserver </a:t>
            </a:r>
            <a:r>
              <a:rPr lang="fr-FR" b="1" dirty="0"/>
              <a:t>NSI</a:t>
            </a:r>
            <a:r>
              <a:rPr lang="fr-FR" dirty="0"/>
              <a:t> qu’une </a:t>
            </a:r>
            <a:r>
              <a:rPr lang="fr-FR" u="sng" dirty="0"/>
              <a:t>spécialité devenue très faible </a:t>
            </a:r>
            <a:r>
              <a:rPr lang="fr-FR" dirty="0"/>
              <a:t>ou </a:t>
            </a:r>
            <a:r>
              <a:rPr lang="fr-FR" u="sng" dirty="0"/>
              <a:t>rédhibitoire</a:t>
            </a:r>
            <a:r>
              <a:rPr lang="fr-FR" dirty="0"/>
              <a:t> quelque soit l’orientation choisie (valable pour toute autre spécialité).</a:t>
            </a:r>
          </a:p>
          <a:p>
            <a:pPr algn="l"/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b="1" dirty="0"/>
              <a:t>Le cas des maths </a:t>
            </a:r>
            <a:r>
              <a:rPr lang="fr-FR" dirty="0"/>
              <a:t>: Il est TRES recommandé de les conserver en Terminale, au moins les mathématiques complémentaires.</a:t>
            </a:r>
          </a:p>
        </p:txBody>
      </p:sp>
    </p:spTree>
    <p:extLst>
      <p:ext uri="{BB962C8B-B14F-4D97-AF65-F5344CB8AC3E}">
        <p14:creationId xmlns:p14="http://schemas.microsoft.com/office/powerpoint/2010/main" val="22835343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406</Words>
  <Application>Microsoft Office PowerPoint</Application>
  <PresentationFormat>Grand écran</PresentationFormat>
  <Paragraphs>37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Thème Office</vt:lpstr>
      <vt:lpstr>NSI en Terminale ?</vt:lpstr>
      <vt:lpstr>Des études d’informatique</vt:lpstr>
      <vt:lpstr>Des licences doubles</vt:lpstr>
      <vt:lpstr>Une CPGE scientifique</vt:lpstr>
      <vt:lpstr>D’autres filières avec NSI</vt:lpstr>
      <vt:lpstr>Cas particuliers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NSI en Terminale ?</dc:title>
  <dc:creator>laurent mayer</dc:creator>
  <cp:lastModifiedBy>laurent mayer</cp:lastModifiedBy>
  <cp:revision>7</cp:revision>
  <dcterms:created xsi:type="dcterms:W3CDTF">2021-12-15T16:53:48Z</dcterms:created>
  <dcterms:modified xsi:type="dcterms:W3CDTF">2025-01-12T10:08:31Z</dcterms:modified>
</cp:coreProperties>
</file>