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D40091-77DB-8DBF-A478-AA7686569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DE77B4-3A33-4B45-5DDF-EDDAA8CCE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0AEA06-4A1A-C093-31C1-FAA3B090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AAA895-D1BA-EB19-A081-DE9E99BE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35E1C6-F740-0C57-0116-FEAF16F2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854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0EA158-14CB-2862-B04E-80FB365B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B8F1791-FE8A-679F-742D-D7FA2059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DD590-CAA2-5041-C042-95FD1298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64794C-2688-1089-6FA9-214B47A3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001F01-2D6D-DC68-7517-9D6163C2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8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4C5D95-131F-D6A4-601C-8EA89F166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7DDC0F-E685-00A6-19DB-165896A2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653656-142F-A048-DFED-FBCC4E39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258795-B5D0-0424-44A9-725D5131F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16D185-F3D3-4155-78C3-923888F6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99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6DD40-7E5C-6EDB-47DE-82C1142B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3C1AF9-3038-47BA-34CA-BF989C1D6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FFED7-0BC0-D581-2240-53B8D884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D09287-F5E7-9300-16F0-312F66C6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F7E6C2-146B-73F5-EC79-70F17EC9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6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F9A119-CD4C-2F4E-6A8A-CC6B5ACE6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79B2A-C08E-9E1A-76B5-CB3BBE40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ABB33-6A16-3291-AADE-DB3F59D6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B314F-E2C3-676E-75AB-3120CD3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53FD0-49BD-C650-1D72-E871FBCD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13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A5887-E15C-4886-23F9-0F5C5B7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E891D4-C141-2212-6D18-E80FB3E23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1FD22B-E56A-E453-D768-C6373B3A4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BDD016-2CE8-62A5-0712-F3576D99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76FDC8-59F4-8CF4-F44B-6B9A0F54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6C4BCF-5CE4-D378-1929-A5896418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73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10313-4C2D-7C94-91BB-471AE29A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72403-9A0E-B015-F05D-4AA86DC8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A18B48-46E4-76AD-1617-236E4B257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E35AD0-8EB4-A7BF-61B6-9E05A571E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C099A7B-8F14-A500-B172-72FD096D6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F9A97B-15E8-379A-FE9B-D9BA15A0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5C9B47-2206-7638-B121-1C88CE346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5CA0AC-8E2C-FCC2-C609-0534EF8B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2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39BCD-239E-B704-C481-39BBFDD7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8E2485-5DE5-E83A-2528-7F5984C4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1C78B1-0CF6-87D7-0192-DE3C4092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7571A-B2DE-9102-2F7C-F4F39BD4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37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16C7E2-1448-7A60-26CA-66C1ACCF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A438E1-1F8F-D2C4-345B-C9C81B78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E4332B-1BFA-D566-DCBD-CA849480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84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FEF44-2676-99F1-6346-74FCB73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17F13C-DE3E-87E4-00DD-D9366908C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13286D-55A4-5E66-9F47-6E6712D55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2D7D6-F91F-EDC0-3A44-DDC9E50D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911DB9-1B13-11F1-2997-82058206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39B089-84B9-1A49-7522-6DE119B7B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52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6DCE9-9139-3D00-B9CC-17338D512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409FB3-D8B5-7317-1037-70C3B28C6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101B43-580A-F965-444C-CB6BA31B9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5C610B-36F1-5200-FD3D-CAA6D77A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A07AA-6D67-C0E4-7C61-4DAEEB12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81A301-2AA7-E27F-24A5-FB8010A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009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00DF8D2-EC69-85A3-38B8-CD695453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FDB1CC-4767-7A3C-F5BC-283E66EA2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F86C85-3F31-3654-E5D7-2E2045286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59C5F-BF1A-4D12-8935-E5ED4725E51F}" type="datetimeFigureOut">
              <a:rPr lang="fr-FR" smtClean="0"/>
              <a:t>23/04/2023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231BA4-E03F-C88B-AD48-62BEAFDAF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B93E4A-FB87-3E5A-3B6D-99CD7CE31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A8102-EB1A-40A6-830E-8787BA816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72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UVvqcnik6M" TargetMode="External"/><Relationship Id="rId2" Type="http://schemas.openxmlformats.org/officeDocument/2006/relationships/hyperlink" Target="https://www.youtube.com/watch?v=bJH9mtsjdt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oaPSdX-5t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1Z8_ebEqa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A63A42-A719-4A45-4FA5-F9947B46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Arbres AVL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1B476-6333-31E5-C63A-B82FD284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Quelques rappels</a:t>
            </a:r>
            <a:r>
              <a:rPr lang="fr-FR" b="1" dirty="0"/>
              <a:t> </a:t>
            </a:r>
            <a:r>
              <a:rPr lang="fr-FR" b="1" dirty="0">
                <a:sym typeface="Wingdings" panose="05000000000000000000" pitchFamily="2" charset="2"/>
              </a:rPr>
              <a:t></a:t>
            </a:r>
            <a:endParaRPr lang="fr-FR" b="1" dirty="0"/>
          </a:p>
          <a:p>
            <a:r>
              <a:rPr lang="fr-FR" sz="2200" u="sng" dirty="0"/>
              <a:t>Arbres binaires</a:t>
            </a:r>
            <a:r>
              <a:rPr lang="fr-FR" sz="2200" dirty="0"/>
              <a:t> : </a:t>
            </a:r>
            <a:r>
              <a:rPr lang="fr-FR" sz="2200" dirty="0">
                <a:hlinkClick r:id="rId2"/>
              </a:rPr>
              <a:t>https://www.youtube.com/watch?v=bJH9mtsjdtI</a:t>
            </a:r>
            <a:endParaRPr lang="fr-FR" sz="2200" dirty="0"/>
          </a:p>
          <a:p>
            <a:r>
              <a:rPr lang="fr-FR" sz="2200" u="sng" dirty="0"/>
              <a:t>Parcours d’arbres binaires </a:t>
            </a:r>
            <a:r>
              <a:rPr lang="fr-FR" sz="2200" dirty="0"/>
              <a:t>: </a:t>
            </a:r>
            <a:r>
              <a:rPr lang="fr-FR" sz="2200" dirty="0">
                <a:hlinkClick r:id="rId3"/>
              </a:rPr>
              <a:t>https://www.youtube.com/watch?v=EUVvqcnik6M</a:t>
            </a:r>
            <a:endParaRPr lang="fr-FR" sz="2200" dirty="0"/>
          </a:p>
          <a:p>
            <a:pPr marL="0" indent="0">
              <a:buNone/>
            </a:pPr>
            <a:endParaRPr lang="fr-FR" sz="2200" u="sng" dirty="0"/>
          </a:p>
          <a:p>
            <a:pPr marL="0" indent="0">
              <a:buNone/>
            </a:pPr>
            <a:endParaRPr lang="fr-FR" sz="2200" u="sng" dirty="0"/>
          </a:p>
          <a:p>
            <a:r>
              <a:rPr lang="fr-FR" sz="2200" u="sng" dirty="0"/>
              <a:t>Arbres AVL</a:t>
            </a:r>
            <a:r>
              <a:rPr lang="fr-FR" sz="2200" dirty="0"/>
              <a:t> : </a:t>
            </a:r>
            <a:r>
              <a:rPr lang="fr-FR" sz="2200" dirty="0">
                <a:hlinkClick r:id="rId4"/>
              </a:rPr>
              <a:t>https://www.youtube.com/watch?v=roaPSdX-5t0</a:t>
            </a:r>
            <a:endParaRPr lang="fr-FR" sz="2200" dirty="0"/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54109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A63A42-A719-4A45-4FA5-F9947B46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Arbres AVL (utilité)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1B476-6333-31E5-C63A-B82FD284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fr-FR" sz="2400" dirty="0"/>
              <a:t>Arbres binaires de recherche </a:t>
            </a:r>
            <a:r>
              <a:rPr lang="fr-FR" sz="2400" b="1" dirty="0"/>
              <a:t>équilibrés </a:t>
            </a:r>
            <a:r>
              <a:rPr lang="fr-FR" sz="2400" dirty="0"/>
              <a:t>(voir cours) : complexité logarithmique de recherche d’éléments.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Problème de </a:t>
            </a:r>
            <a:r>
              <a:rPr lang="fr-FR" sz="2400" b="1" dirty="0"/>
              <a:t>déséquilibre</a:t>
            </a:r>
            <a:r>
              <a:rPr lang="fr-FR" sz="2400" dirty="0"/>
              <a:t> possible d’un ABR à l’ajout d’éléments : perte d’efficacité (linéaire dans le pire des cas avec un </a:t>
            </a:r>
            <a:r>
              <a:rPr lang="fr-FR" sz="2400" b="1" dirty="0"/>
              <a:t>arbre dégénéré</a:t>
            </a:r>
            <a:r>
              <a:rPr lang="fr-FR" sz="2400" dirty="0"/>
              <a:t>).</a:t>
            </a:r>
          </a:p>
          <a:p>
            <a:endParaRPr lang="fr-FR" sz="2400" dirty="0"/>
          </a:p>
          <a:p>
            <a:r>
              <a:rPr lang="fr-FR" sz="2400" dirty="0"/>
              <a:t>Un </a:t>
            </a:r>
            <a:r>
              <a:rPr lang="fr-FR" sz="2400" b="1" dirty="0"/>
              <a:t>arbre AVL </a:t>
            </a:r>
            <a:r>
              <a:rPr lang="fr-FR" sz="2400" dirty="0"/>
              <a:t>est un ABR dynamiquement </a:t>
            </a:r>
            <a:r>
              <a:rPr lang="fr-FR" sz="2400" b="1" dirty="0"/>
              <a:t>équilibré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AVL : </a:t>
            </a:r>
            <a:r>
              <a:rPr lang="fr-FR" sz="2400" b="1" dirty="0"/>
              <a:t>A</a:t>
            </a:r>
            <a:r>
              <a:rPr lang="fr-FR" sz="2400" dirty="0"/>
              <a:t>delson-</a:t>
            </a:r>
            <a:r>
              <a:rPr lang="fr-FR" sz="2400" b="1" dirty="0"/>
              <a:t>V</a:t>
            </a:r>
            <a:r>
              <a:rPr lang="fr-FR" sz="2400" dirty="0"/>
              <a:t>elsky et </a:t>
            </a:r>
            <a:r>
              <a:rPr lang="fr-FR" sz="2400" b="1" dirty="0"/>
              <a:t>L</a:t>
            </a:r>
            <a:r>
              <a:rPr lang="fr-FR" sz="2400" dirty="0"/>
              <a:t>andis, ses inventeurs (1962).</a:t>
            </a:r>
          </a:p>
        </p:txBody>
      </p:sp>
      <p:pic>
        <p:nvPicPr>
          <p:cNvPr id="5" name="Image 4" descr="Une image contenant texte, horloge, clipart&#10;&#10;Description générée automatiquement">
            <a:extLst>
              <a:ext uri="{FF2B5EF4-FFF2-40B4-BE49-F238E27FC236}">
                <a16:creationId xmlns:a16="http://schemas.microsoft.com/office/drawing/2014/main" id="{308C6F7F-AFA9-3543-A110-DB0E8058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87" y="2707458"/>
            <a:ext cx="828675" cy="3343275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C117113-A457-A0D5-FED1-F1C48DDCBF62}"/>
              </a:ext>
            </a:extLst>
          </p:cNvPr>
          <p:cNvSpPr/>
          <p:nvPr/>
        </p:nvSpPr>
        <p:spPr>
          <a:xfrm>
            <a:off x="9453680" y="3516181"/>
            <a:ext cx="730283" cy="545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45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A63A42-A719-4A45-4FA5-F9947B46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5400" b="1" dirty="0"/>
              <a:t>Arbres AVL (principe)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931B476-6333-31E5-C63A-B82FD284D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668" y="2033930"/>
            <a:ext cx="10515600" cy="4620956"/>
          </a:xfrm>
        </p:spPr>
        <p:txBody>
          <a:bodyPr>
            <a:normAutofit/>
          </a:bodyPr>
          <a:lstStyle/>
          <a:p>
            <a:r>
              <a:rPr lang="fr-FR" sz="2400" dirty="0"/>
              <a:t>Principe de </a:t>
            </a:r>
            <a:r>
              <a:rPr lang="fr-FR" sz="2400" b="1" dirty="0"/>
              <a:t>coefficient d’équilibre</a:t>
            </a:r>
            <a:r>
              <a:rPr lang="fr-FR" sz="2400" dirty="0"/>
              <a:t> (CE) pour connaître </a:t>
            </a:r>
          </a:p>
          <a:p>
            <a:pPr marL="0" indent="0">
              <a:buNone/>
            </a:pPr>
            <a:r>
              <a:rPr lang="fr-FR" sz="2400" dirty="0"/>
              <a:t>l’éventuel déséquilibre de l’arbre.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Formule</a:t>
            </a:r>
            <a:r>
              <a:rPr lang="fr-FR" sz="2400" dirty="0"/>
              <a:t> : CE = hauteur(SAG) – hauteur(SAD) (ou</a:t>
            </a:r>
          </a:p>
          <a:p>
            <a:pPr marL="0" indent="0">
              <a:buNone/>
            </a:pPr>
            <a:r>
              <a:rPr lang="fr-FR" sz="2400"/>
              <a:t>l’opposé).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ABR équilibré si CE = 0 ou 1 ou -1</a:t>
            </a:r>
          </a:p>
          <a:p>
            <a:endParaRPr lang="fr-FR" sz="2400" dirty="0"/>
          </a:p>
          <a:p>
            <a:r>
              <a:rPr lang="fr-FR" sz="2400" dirty="0"/>
              <a:t>Chaque nœud a donc un attribut CE en plus.</a:t>
            </a:r>
          </a:p>
          <a:p>
            <a:endParaRPr lang="fr-FR" sz="2400" b="1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7" name="Image 6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CCEEFF23-4B9F-9E8E-0292-7C05B2A79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836" y="1924411"/>
            <a:ext cx="2638222" cy="26382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D3B6317-2B09-E664-B8D5-C28CF1D7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984" y="4803401"/>
            <a:ext cx="32099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0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63A42-A719-4A45-4FA5-F9947B4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Arbres AVL (Rotation à gauche)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5ED279-ABB1-8EEF-A4FD-3BDD8A081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195" y="1825625"/>
            <a:ext cx="5605806" cy="4351338"/>
          </a:xfrm>
        </p:spPr>
        <p:txBody>
          <a:bodyPr>
            <a:normAutofit/>
          </a:bodyPr>
          <a:lstStyle/>
          <a:p>
            <a:r>
              <a:rPr lang="fr-FR" dirty="0"/>
              <a:t>Racine z et SAD y penchent à droite, </a:t>
            </a:r>
            <a:r>
              <a:rPr lang="fr-FR" b="1" dirty="0"/>
              <a:t>rotation à gauche </a:t>
            </a:r>
            <a:r>
              <a:rPr lang="fr-FR" dirty="0"/>
              <a:t>(CE(z) = -2 et CE(y) = -1).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y =&gt; racine.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z =&gt; FG de y.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T1 =&gt; passe de FG de y à FD de z.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Respect du </a:t>
            </a:r>
            <a:r>
              <a:rPr lang="fr-FR" b="1" dirty="0"/>
              <a:t>parcours infixe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95601AE4-937A-9663-EED4-F540C554B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199" y="2558375"/>
            <a:ext cx="6135751" cy="2497466"/>
          </a:xfrm>
        </p:spPr>
      </p:pic>
      <p:sp>
        <p:nvSpPr>
          <p:cNvPr id="13" name="Flèche : courbe vers le bas 12">
            <a:extLst>
              <a:ext uri="{FF2B5EF4-FFF2-40B4-BE49-F238E27FC236}">
                <a16:creationId xmlns:a16="http://schemas.microsoft.com/office/drawing/2014/main" id="{CA17A280-94D5-C14B-939C-6DB000AE4C3E}"/>
              </a:ext>
            </a:extLst>
          </p:cNvPr>
          <p:cNvSpPr/>
          <p:nvPr/>
        </p:nvSpPr>
        <p:spPr>
          <a:xfrm flipH="1">
            <a:off x="6535985" y="1985798"/>
            <a:ext cx="835776" cy="610435"/>
          </a:xfrm>
          <a:prstGeom prst="curvedDownArrow">
            <a:avLst>
              <a:gd name="adj1" fmla="val 25000"/>
              <a:gd name="adj2" fmla="val 50000"/>
              <a:gd name="adj3" fmla="val 5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63A42-A719-4A45-4FA5-F9947B4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Arbres AVL (Rotation à droite)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5ED279-ABB1-8EEF-A4FD-3BDD8A081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8792" y="1825625"/>
            <a:ext cx="5561814" cy="4351338"/>
          </a:xfrm>
        </p:spPr>
        <p:txBody>
          <a:bodyPr/>
          <a:lstStyle/>
          <a:p>
            <a:r>
              <a:rPr lang="fr-FR" dirty="0"/>
              <a:t>Racine z et SAG y penchent à gauche, </a:t>
            </a:r>
            <a:r>
              <a:rPr lang="fr-FR" b="1" dirty="0"/>
              <a:t>rotation à droite </a:t>
            </a:r>
            <a:r>
              <a:rPr lang="fr-FR" dirty="0"/>
              <a:t>(CE(z) = 2 et CE(y) = 1).</a:t>
            </a:r>
          </a:p>
          <a:p>
            <a:pPr marL="0" indent="0">
              <a:buNone/>
            </a:pP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y =&gt; racine.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z =&gt; FD de y.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T</a:t>
            </a:r>
            <a:r>
              <a:rPr lang="fr-FR" baseline="-25000" dirty="0"/>
              <a:t>2</a:t>
            </a:r>
            <a:r>
              <a:rPr lang="fr-FR" dirty="0"/>
              <a:t> =&gt; passe de FD de y à FG de z.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Respect du </a:t>
            </a:r>
            <a:r>
              <a:rPr lang="fr-FR" b="1" dirty="0"/>
              <a:t>parcours infixe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3" name="Flèche : courbe vers le bas 12">
            <a:extLst>
              <a:ext uri="{FF2B5EF4-FFF2-40B4-BE49-F238E27FC236}">
                <a16:creationId xmlns:a16="http://schemas.microsoft.com/office/drawing/2014/main" id="{CA17A280-94D5-C14B-939C-6DB000AE4C3E}"/>
              </a:ext>
            </a:extLst>
          </p:cNvPr>
          <p:cNvSpPr/>
          <p:nvPr/>
        </p:nvSpPr>
        <p:spPr>
          <a:xfrm>
            <a:off x="7409468" y="2220820"/>
            <a:ext cx="989814" cy="610435"/>
          </a:xfrm>
          <a:prstGeom prst="curvedDownArrow">
            <a:avLst>
              <a:gd name="adj1" fmla="val 25000"/>
              <a:gd name="adj2" fmla="val 50000"/>
              <a:gd name="adj3" fmla="val 58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713FA1-B350-BB9D-5773-605B6A57BB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31255"/>
            <a:ext cx="5181600" cy="2340077"/>
          </a:xfrm>
        </p:spPr>
      </p:pic>
    </p:spTree>
    <p:extLst>
      <p:ext uri="{BB962C8B-B14F-4D97-AF65-F5344CB8AC3E}">
        <p14:creationId xmlns:p14="http://schemas.microsoft.com/office/powerpoint/2010/main" val="136136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B8687-7A69-F7B8-2E2C-76A96C6B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Arbres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AVL (Rotation double)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6CD94-F52E-08D7-0311-C53C31B21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807208"/>
            <a:ext cx="390215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2200" b="1" u="sng" dirty="0" err="1"/>
              <a:t>Problème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Arbre</a:t>
            </a:r>
            <a:r>
              <a:rPr lang="en-US" sz="2200" dirty="0"/>
              <a:t> </a:t>
            </a:r>
            <a:r>
              <a:rPr lang="en-US" sz="2200" dirty="0" err="1"/>
              <a:t>déséquilibré</a:t>
            </a:r>
            <a:r>
              <a:rPr lang="en-US" sz="2200" dirty="0"/>
              <a:t> à gauche et son sous-</a:t>
            </a:r>
            <a:r>
              <a:rPr lang="en-US" sz="2200" dirty="0" err="1"/>
              <a:t>arbre</a:t>
            </a:r>
            <a:r>
              <a:rPr lang="en-US" sz="2200" dirty="0"/>
              <a:t> gauche </a:t>
            </a:r>
            <a:r>
              <a:rPr lang="en-US" sz="2200" dirty="0" err="1"/>
              <a:t>déséquilibré</a:t>
            </a:r>
            <a:r>
              <a:rPr lang="en-US" sz="2200" dirty="0"/>
              <a:t> à droite !</a:t>
            </a:r>
          </a:p>
          <a:p>
            <a:endParaRPr lang="en-US" sz="2200" dirty="0"/>
          </a:p>
          <a:p>
            <a:r>
              <a:rPr lang="en-US" sz="2200" dirty="0"/>
              <a:t>Rotation à droite non </a:t>
            </a:r>
            <a:r>
              <a:rPr lang="en-US" sz="2200" dirty="0" err="1"/>
              <a:t>concluante</a:t>
            </a:r>
            <a:r>
              <a:rPr lang="en-US" sz="2200" dirty="0"/>
              <a:t> </a:t>
            </a:r>
            <a:r>
              <a:rPr lang="en-US" sz="2200" dirty="0">
                <a:sym typeface="Wingdings" panose="05000000000000000000" pitchFamily="2" charset="2"/>
              </a:rPr>
              <a:t>.</a:t>
            </a:r>
            <a:endParaRPr lang="en-US" sz="2200" dirty="0"/>
          </a:p>
        </p:txBody>
      </p:sp>
      <p:pic>
        <p:nvPicPr>
          <p:cNvPr id="6" name="Espace réservé du contenu 5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1DA76DE3-1F11-EFC8-9D43-6D19499A29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910182"/>
            <a:ext cx="6903720" cy="303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5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AB8687-7A69-F7B8-2E2C-76A96C6B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Arbres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AVL (Rotation gauche-droite)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6CD94-F52E-08D7-0311-C53C31B21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5" y="2807208"/>
            <a:ext cx="3902153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Solution</a:t>
            </a:r>
            <a:r>
              <a:rPr lang="en-US" sz="2200" dirty="0"/>
              <a:t> :</a:t>
            </a:r>
          </a:p>
          <a:p>
            <a:pPr marL="0" indent="0">
              <a:buNone/>
            </a:pPr>
            <a:r>
              <a:rPr lang="en-US" sz="2200" u="sng" dirty="0"/>
              <a:t>1ère étape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Équilibrer</a:t>
            </a:r>
            <a:r>
              <a:rPr lang="en-US" sz="2200" dirty="0"/>
              <a:t> à gauche le sous-</a:t>
            </a:r>
            <a:r>
              <a:rPr lang="en-US" sz="2200" dirty="0" err="1"/>
              <a:t>arbre</a:t>
            </a:r>
            <a:r>
              <a:rPr lang="en-US" sz="2200" dirty="0"/>
              <a:t> gauche.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u="sng" dirty="0"/>
              <a:t>2ème étape</a:t>
            </a:r>
            <a:r>
              <a:rPr lang="en-US" sz="2200" dirty="0"/>
              <a:t> :</a:t>
            </a:r>
          </a:p>
          <a:p>
            <a:r>
              <a:rPr lang="en-US" sz="2200" dirty="0" err="1"/>
              <a:t>Équilibrer</a:t>
            </a:r>
            <a:r>
              <a:rPr lang="en-US" sz="2200" dirty="0"/>
              <a:t> ensuite </a:t>
            </a:r>
            <a:r>
              <a:rPr lang="en-US" sz="2200" dirty="0" err="1"/>
              <a:t>l’arbre</a:t>
            </a:r>
            <a:r>
              <a:rPr lang="en-US" sz="2200" dirty="0"/>
              <a:t> à droite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83816AE-50C2-F2D4-9F77-025DC6DDD9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62118" y="2610332"/>
            <a:ext cx="7744219" cy="2441034"/>
          </a:xfrm>
        </p:spPr>
      </p:pic>
    </p:spTree>
    <p:extLst>
      <p:ext uri="{BB962C8B-B14F-4D97-AF65-F5344CB8AC3E}">
        <p14:creationId xmlns:p14="http://schemas.microsoft.com/office/powerpoint/2010/main" val="94405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63A42-A719-4A45-4FA5-F9947B4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dirty="0"/>
              <a:t>Arbres AVL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5ED279-ABB1-8EEF-A4FD-3BDD8A08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fr-FR" dirty="0"/>
              <a:t>Principe identique pour une </a:t>
            </a:r>
            <a:r>
              <a:rPr lang="fr-FR" b="1" dirty="0"/>
              <a:t>rotation droite-gauche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Complexité</a:t>
            </a:r>
            <a:r>
              <a:rPr lang="fr-FR" dirty="0"/>
              <a:t> d’une rotation et de la mise à jour du CE : constante.</a:t>
            </a:r>
          </a:p>
          <a:p>
            <a:endParaRPr lang="fr-FR" dirty="0"/>
          </a:p>
          <a:p>
            <a:r>
              <a:rPr lang="fr-FR" dirty="0"/>
              <a:t>Maximum de deux rotations pour </a:t>
            </a:r>
            <a:r>
              <a:rPr lang="fr-FR" b="1" dirty="0"/>
              <a:t>insertion</a:t>
            </a:r>
            <a:r>
              <a:rPr lang="fr-FR" dirty="0"/>
              <a:t> et de la hauteur de rotations de l’arbre pour une </a:t>
            </a:r>
            <a:r>
              <a:rPr lang="fr-FR" b="1" dirty="0"/>
              <a:t>suppression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Efficace pour des structures de données type (clé , valeur).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53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4D361-C129-0886-9800-CDB9D0F8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/>
              <a:t>Arbres AVL (Questions)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6B41FE-E3F7-1A45-52CB-4BE48389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Complexité de recherche logarithmique : </a:t>
            </a:r>
            <a:r>
              <a:rPr lang="fr-FR" b="1" dirty="0"/>
              <a:t>dichotomie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Parcours </a:t>
            </a:r>
            <a:r>
              <a:rPr lang="fr-FR" b="1" dirty="0"/>
              <a:t>infixe</a:t>
            </a:r>
            <a:r>
              <a:rPr lang="fr-FR" dirty="0"/>
              <a:t> : trie un ABR avec une complexité linéaire.</a:t>
            </a:r>
          </a:p>
          <a:p>
            <a:endParaRPr lang="fr-FR" dirty="0"/>
          </a:p>
          <a:p>
            <a:r>
              <a:rPr lang="fr-FR" i="1" dirty="0"/>
              <a:t>n</a:t>
            </a:r>
            <a:r>
              <a:rPr lang="fr-FR" dirty="0"/>
              <a:t> insertions avec un coût logarithmique + parcours infixe = coût en </a:t>
            </a:r>
            <a:r>
              <a:rPr lang="fr-FR" i="1" dirty="0"/>
              <a:t>n*log</a:t>
            </a:r>
            <a:r>
              <a:rPr lang="fr-FR" i="1" baseline="-25000" dirty="0"/>
              <a:t>2</a:t>
            </a:r>
            <a:r>
              <a:rPr lang="fr-FR" i="1" dirty="0"/>
              <a:t>(n)</a:t>
            </a:r>
            <a:r>
              <a:rPr lang="fr-FR" dirty="0"/>
              <a:t> pour trier des éléments avec un AVL.</a:t>
            </a:r>
          </a:p>
          <a:p>
            <a:endParaRPr lang="fr-FR" dirty="0"/>
          </a:p>
          <a:p>
            <a:r>
              <a:rPr lang="fr-FR" dirty="0"/>
              <a:t>Autres tris : insertion </a:t>
            </a:r>
            <a:r>
              <a:rPr lang="fr-FR" i="1" dirty="0"/>
              <a:t>(n²)</a:t>
            </a:r>
            <a:r>
              <a:rPr lang="fr-FR" dirty="0"/>
              <a:t>, sélection </a:t>
            </a:r>
            <a:r>
              <a:rPr lang="fr-FR" i="1" dirty="0"/>
              <a:t>(n²)</a:t>
            </a:r>
            <a:r>
              <a:rPr lang="fr-FR" dirty="0"/>
              <a:t>, tri fusion (</a:t>
            </a:r>
            <a:r>
              <a:rPr lang="fr-FR" i="1" dirty="0"/>
              <a:t>n*log</a:t>
            </a:r>
            <a:r>
              <a:rPr lang="fr-FR" i="1" baseline="-25000" dirty="0"/>
              <a:t>2</a:t>
            </a:r>
            <a:r>
              <a:rPr lang="fr-FR" i="1" dirty="0"/>
              <a:t>(n))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Autre arbre équilibré dynamiquement : l’arbre rouge-noir (à chercher </a:t>
            </a:r>
            <a:r>
              <a:rPr lang="fr-FR" dirty="0">
                <a:sym typeface="Wingdings" panose="05000000000000000000" pitchFamily="2" charset="2"/>
              </a:rPr>
              <a:t>). </a:t>
            </a:r>
            <a:r>
              <a:rPr lang="fr-FR">
                <a:sym typeface="Wingdings" panose="05000000000000000000" pitchFamily="2" charset="2"/>
                <a:hlinkClick r:id="rId2"/>
              </a:rPr>
              <a:t>https://www.youtube.com/watch?v=h1Z8_ebEqao</a:t>
            </a:r>
            <a:endParaRPr lang="fr-FR">
              <a:sym typeface="Wingdings" panose="05000000000000000000" pitchFamily="2" charset="2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28358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502</Words>
  <Application>Microsoft Office PowerPoint</Application>
  <PresentationFormat>Grand écran</PresentationFormat>
  <Paragraphs>78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Arbres AVL</vt:lpstr>
      <vt:lpstr>Arbres AVL (utilité)</vt:lpstr>
      <vt:lpstr>Arbres AVL (principe)</vt:lpstr>
      <vt:lpstr>Arbres AVL (Rotation à gauche)</vt:lpstr>
      <vt:lpstr>Arbres AVL (Rotation à droite)</vt:lpstr>
      <vt:lpstr>Arbres AVL (Rotation double)</vt:lpstr>
      <vt:lpstr>Arbres AVL (Rotation gauche-droite)</vt:lpstr>
      <vt:lpstr>Arbres AVL</vt:lpstr>
      <vt:lpstr>Arbres AVL (Questions)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Arbres AVL</dc:title>
  <dc:creator>laurent mayer</dc:creator>
  <cp:lastModifiedBy>laurent mayer</cp:lastModifiedBy>
  <cp:revision>24</cp:revision>
  <dcterms:created xsi:type="dcterms:W3CDTF">2023-04-13T15:16:01Z</dcterms:created>
  <dcterms:modified xsi:type="dcterms:W3CDTF">2023-04-23T14:55:29Z</dcterms:modified>
</cp:coreProperties>
</file>