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86" r:id="rId33"/>
    <p:sldId id="287" r:id="rId34"/>
    <p:sldId id="288" r:id="rId35"/>
    <p:sldId id="289" r:id="rId36"/>
  </p:sldIdLst>
  <p:sldSz cx="9144000" cy="5143500" type="screen16x9"/>
  <p:notesSz cx="6858000" cy="9144000"/>
  <p:embeddedFontLst>
    <p:embeddedFont>
      <p:font typeface="Barlow" panose="020B0604020202020204" charset="0"/>
      <p:regular r:id="rId38"/>
      <p:bold r:id="rId39"/>
      <p:italic r:id="rId40"/>
      <p:boldItalic r:id="rId41"/>
    </p:embeddedFont>
    <p:embeddedFont>
      <p:font typeface="Barlow Light"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yZ4Qpg7q3ah6aDqEVM247lAfo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da8f749a2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a8f749a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a8f749a2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a8f749a2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db25eee4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db25eee4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855300" y="1363125"/>
            <a:ext cx="5110800" cy="2417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a:endParaRPr/>
          </a:p>
        </p:txBody>
      </p:sp>
      <p:grpSp>
        <p:nvGrpSpPr>
          <p:cNvPr id="13" name="Google Shape;13;p33"/>
          <p:cNvGrpSpPr/>
          <p:nvPr/>
        </p:nvGrpSpPr>
        <p:grpSpPr>
          <a:xfrm>
            <a:off x="0" y="2550906"/>
            <a:ext cx="719125" cy="41700"/>
            <a:chOff x="0" y="2550906"/>
            <a:chExt cx="719125" cy="41700"/>
          </a:xfrm>
        </p:grpSpPr>
        <p:sp>
          <p:nvSpPr>
            <p:cNvPr id="14" name="Google Shape;14;p33"/>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
        <p:cNvGrpSpPr/>
        <p:nvPr/>
      </p:nvGrpSpPr>
      <p:grpSpPr>
        <a:xfrm>
          <a:off x="0" y="0"/>
          <a:ext cx="0" cy="0"/>
          <a:chOff x="0" y="0"/>
          <a:chExt cx="0" cy="0"/>
        </a:xfrm>
      </p:grpSpPr>
      <p:sp>
        <p:nvSpPr>
          <p:cNvPr id="17" name="Google Shape;17;p34"/>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18" name="Google Shape;18;p34"/>
          <p:cNvSpPr txBox="1">
            <a:spLocks noGrp="1"/>
          </p:cNvSpPr>
          <p:nvPr>
            <p:ph type="body" idx="1"/>
          </p:nvPr>
        </p:nvSpPr>
        <p:spPr>
          <a:xfrm>
            <a:off x="855275" y="1353950"/>
            <a:ext cx="2479500" cy="3418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19" name="Google Shape;19;p34"/>
          <p:cNvSpPr txBox="1">
            <a:spLocks noGrp="1"/>
          </p:cNvSpPr>
          <p:nvPr>
            <p:ph type="body" idx="2"/>
          </p:nvPr>
        </p:nvSpPr>
        <p:spPr>
          <a:xfrm>
            <a:off x="3682698" y="1353950"/>
            <a:ext cx="2479500" cy="34182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800"/>
              </a:spcBef>
              <a:spcAft>
                <a:spcPts val="0"/>
              </a:spcAft>
              <a:buSzPts val="2000"/>
              <a:buChar char="‧"/>
              <a:defRPr sz="2000"/>
            </a:lvl2pPr>
            <a:lvl3pPr marL="1371600" lvl="2" indent="-355600" algn="l">
              <a:lnSpc>
                <a:spcPct val="115000"/>
              </a:lnSpc>
              <a:spcBef>
                <a:spcPts val="800"/>
              </a:spcBef>
              <a:spcAft>
                <a:spcPts val="0"/>
              </a:spcAft>
              <a:buSzPts val="2000"/>
              <a:buChar char="‧"/>
              <a:defRPr sz="2000"/>
            </a:lvl3pPr>
            <a:lvl4pPr marL="1828800" lvl="3" indent="-355600" algn="l">
              <a:lnSpc>
                <a:spcPct val="115000"/>
              </a:lnSpc>
              <a:spcBef>
                <a:spcPts val="800"/>
              </a:spcBef>
              <a:spcAft>
                <a:spcPts val="0"/>
              </a:spcAft>
              <a:buSzPts val="2000"/>
              <a:buChar char="●"/>
              <a:defRPr sz="2000"/>
            </a:lvl4pPr>
            <a:lvl5pPr marL="2286000" lvl="4" indent="-355600" algn="l">
              <a:lnSpc>
                <a:spcPct val="115000"/>
              </a:lnSpc>
              <a:spcBef>
                <a:spcPts val="800"/>
              </a:spcBef>
              <a:spcAft>
                <a:spcPts val="0"/>
              </a:spcAft>
              <a:buSzPts val="2000"/>
              <a:buChar char="○"/>
              <a:defRPr sz="2000"/>
            </a:lvl5pPr>
            <a:lvl6pPr marL="2743200" lvl="5" indent="-355600" algn="l">
              <a:lnSpc>
                <a:spcPct val="115000"/>
              </a:lnSpc>
              <a:spcBef>
                <a:spcPts val="800"/>
              </a:spcBef>
              <a:spcAft>
                <a:spcPts val="0"/>
              </a:spcAft>
              <a:buSzPts val="2000"/>
              <a:buChar char="■"/>
              <a:defRPr sz="2000"/>
            </a:lvl6pPr>
            <a:lvl7pPr marL="3200400" lvl="6" indent="-355600" algn="l">
              <a:lnSpc>
                <a:spcPct val="115000"/>
              </a:lnSpc>
              <a:spcBef>
                <a:spcPts val="800"/>
              </a:spcBef>
              <a:spcAft>
                <a:spcPts val="0"/>
              </a:spcAft>
              <a:buSzPts val="2000"/>
              <a:buChar char="●"/>
              <a:defRPr sz="2000"/>
            </a:lvl7pPr>
            <a:lvl8pPr marL="3657600" lvl="7" indent="-355600" algn="l">
              <a:lnSpc>
                <a:spcPct val="115000"/>
              </a:lnSpc>
              <a:spcBef>
                <a:spcPts val="800"/>
              </a:spcBef>
              <a:spcAft>
                <a:spcPts val="0"/>
              </a:spcAft>
              <a:buSzPts val="2000"/>
              <a:buChar char="○"/>
              <a:defRPr sz="2000"/>
            </a:lvl8pPr>
            <a:lvl9pPr marL="4114800" lvl="8" indent="-355600" algn="l">
              <a:lnSpc>
                <a:spcPct val="115000"/>
              </a:lnSpc>
              <a:spcBef>
                <a:spcPts val="800"/>
              </a:spcBef>
              <a:spcAft>
                <a:spcPts val="800"/>
              </a:spcAft>
              <a:buSzPts val="2000"/>
              <a:buChar char="■"/>
              <a:defRPr sz="2000"/>
            </a:lvl9pPr>
          </a:lstStyle>
          <a:p>
            <a:endParaRPr/>
          </a:p>
        </p:txBody>
      </p:sp>
      <p:sp>
        <p:nvSpPr>
          <p:cNvPr id="20" name="Google Shape;20;p34"/>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s-CO"/>
              <a:t>‹Nº›</a:t>
            </a:fld>
            <a:endParaRPr/>
          </a:p>
        </p:txBody>
      </p:sp>
      <p:grpSp>
        <p:nvGrpSpPr>
          <p:cNvPr id="21" name="Google Shape;21;p34"/>
          <p:cNvGrpSpPr/>
          <p:nvPr/>
        </p:nvGrpSpPr>
        <p:grpSpPr>
          <a:xfrm>
            <a:off x="0" y="1120426"/>
            <a:ext cx="719125" cy="41709"/>
            <a:chOff x="0" y="1120426"/>
            <a:chExt cx="719125" cy="41709"/>
          </a:xfrm>
        </p:grpSpPr>
        <p:sp>
          <p:nvSpPr>
            <p:cNvPr id="22" name="Google Shape;22;p34"/>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4"/>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3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26" name="Google Shape;26;p35"/>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27" name="Google Shape;27;p35"/>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s-CO"/>
              <a:t>‹Nº›</a:t>
            </a:fld>
            <a:endParaRPr/>
          </a:p>
        </p:txBody>
      </p:sp>
      <p:grpSp>
        <p:nvGrpSpPr>
          <p:cNvPr id="28" name="Google Shape;28;p35"/>
          <p:cNvGrpSpPr/>
          <p:nvPr/>
        </p:nvGrpSpPr>
        <p:grpSpPr>
          <a:xfrm>
            <a:off x="0" y="1120426"/>
            <a:ext cx="719125" cy="41709"/>
            <a:chOff x="0" y="1120426"/>
            <a:chExt cx="719125" cy="41709"/>
          </a:xfrm>
        </p:grpSpPr>
        <p:sp>
          <p:nvSpPr>
            <p:cNvPr id="29" name="Google Shape;29;p35"/>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33" name="Google Shape;33;p3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s-CO"/>
              <a:t>‹Nº›</a:t>
            </a:fld>
            <a:endParaRPr/>
          </a:p>
        </p:txBody>
      </p:sp>
      <p:grpSp>
        <p:nvGrpSpPr>
          <p:cNvPr id="34" name="Google Shape;34;p36"/>
          <p:cNvGrpSpPr/>
          <p:nvPr/>
        </p:nvGrpSpPr>
        <p:grpSpPr>
          <a:xfrm>
            <a:off x="0" y="1120426"/>
            <a:ext cx="719125" cy="41709"/>
            <a:chOff x="0" y="1120426"/>
            <a:chExt cx="719125" cy="41709"/>
          </a:xfrm>
        </p:grpSpPr>
        <p:sp>
          <p:nvSpPr>
            <p:cNvPr id="35" name="Google Shape;35;p36"/>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endParaRPr/>
          </a:p>
        </p:txBody>
      </p:sp>
      <p:sp>
        <p:nvSpPr>
          <p:cNvPr id="7" name="Google Shape;7;p32"/>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3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s-CO"/>
              <a:t>‹Nº›</a:t>
            </a:fld>
            <a:endParaRPr/>
          </a:p>
        </p:txBody>
      </p:sp>
      <p:sp>
        <p:nvSpPr>
          <p:cNvPr id="9" name="Google Shape;9;p32"/>
          <p:cNvSpPr/>
          <p:nvPr/>
        </p:nvSpPr>
        <p:spPr>
          <a:xfrm>
            <a:off x="0" y="5096950"/>
            <a:ext cx="8719800" cy="46500"/>
          </a:xfrm>
          <a:prstGeom prst="rect">
            <a:avLst/>
          </a:prstGeom>
          <a:gradFill>
            <a:gsLst>
              <a:gs pos="0">
                <a:srgbClr val="FFFFFF">
                  <a:alpha val="29411"/>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2"/>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841105" y="2264397"/>
            <a:ext cx="5248381" cy="2417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es-CO"/>
              <a:t>Gestión  </a:t>
            </a:r>
            <a:r>
              <a:rPr lang="es-CO">
                <a:solidFill>
                  <a:schemeClr val="accent1"/>
                </a:solidFill>
              </a:rPr>
              <a:t>de control de </a:t>
            </a:r>
            <a:r>
              <a:rPr lang="es-CO">
                <a:solidFill>
                  <a:srgbClr val="9C89AF"/>
                </a:solidFill>
              </a:rPr>
              <a:t>inventario</a:t>
            </a:r>
            <a:r>
              <a:rPr lang="es-CO">
                <a:solidFill>
                  <a:schemeClr val="accent1"/>
                </a:solidFill>
              </a:rPr>
              <a:t> </a:t>
            </a:r>
            <a:endParaRPr>
              <a:solidFill>
                <a:schemeClr val="lt2"/>
              </a:solidFill>
            </a:endParaRPr>
          </a:p>
        </p:txBody>
      </p:sp>
      <p:grpSp>
        <p:nvGrpSpPr>
          <p:cNvPr id="42" name="Google Shape;42;p1"/>
          <p:cNvGrpSpPr/>
          <p:nvPr/>
        </p:nvGrpSpPr>
        <p:grpSpPr>
          <a:xfrm>
            <a:off x="6195146" y="354763"/>
            <a:ext cx="2552079" cy="3770018"/>
            <a:chOff x="1019213" y="3964719"/>
            <a:chExt cx="438896" cy="683556"/>
          </a:xfrm>
        </p:grpSpPr>
        <p:sp>
          <p:nvSpPr>
            <p:cNvPr id="43" name="Google Shape;43;p1"/>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4" name="Google Shape;44;p1"/>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5" name="Google Shape;45;p1"/>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 name="Google Shape;46;p1"/>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 name="Google Shape;47;p1"/>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 name="Google Shape;48;p1"/>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 name="Google Shape;49;p1"/>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 name="Google Shape;50;p1"/>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1" name="Google Shape;51;p1"/>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2" name="Google Shape;52;p1"/>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3" name="Google Shape;53;p1"/>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4" name="Google Shape;54;p1"/>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 name="Google Shape;55;p1"/>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 name="Google Shape;56;p1"/>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 name="Google Shape;57;p1"/>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8" name="Google Shape;58;p1"/>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9" name="Google Shape;59;p1"/>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0" name="Google Shape;60;p1"/>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1" name="Google Shape;61;p1"/>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2" name="Google Shape;62;p1"/>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3" name="Google Shape;63;p1"/>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4" name="Google Shape;64;p1"/>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5" name="Google Shape;65;p1"/>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6" name="Google Shape;66;p1"/>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7" name="Google Shape;67;p1"/>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8" name="Google Shape;68;p1"/>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9" name="Google Shape;69;p1"/>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70" name="Google Shape;70;p1"/>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pic>
        <p:nvPicPr>
          <p:cNvPr id="71" name="Google Shape;71;p1"/>
          <p:cNvPicPr preferRelativeResize="0"/>
          <p:nvPr/>
        </p:nvPicPr>
        <p:blipFill rotWithShape="1">
          <a:blip r:embed="rId3">
            <a:alphaModFix/>
          </a:blip>
          <a:srcRect/>
          <a:stretch/>
        </p:blipFill>
        <p:spPr>
          <a:xfrm>
            <a:off x="2809263" y="656044"/>
            <a:ext cx="1312063" cy="14289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0"/>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 Técnicas de recolección de datos </a:t>
            </a:r>
            <a:endParaRPr/>
          </a:p>
        </p:txBody>
      </p:sp>
      <p:sp>
        <p:nvSpPr>
          <p:cNvPr id="307" name="Google Shape;307;p10"/>
          <p:cNvSpPr txBox="1">
            <a:spLocks noGrp="1"/>
          </p:cNvSpPr>
          <p:nvPr>
            <p:ph type="body" idx="1"/>
          </p:nvPr>
        </p:nvSpPr>
        <p:spPr>
          <a:xfrm>
            <a:off x="304800" y="1715950"/>
            <a:ext cx="5448300" cy="3033900"/>
          </a:xfrm>
          <a:prstGeom prst="rect">
            <a:avLst/>
          </a:prstGeom>
          <a:noFill/>
          <a:ln>
            <a:noFill/>
          </a:ln>
        </p:spPr>
        <p:txBody>
          <a:bodyPr spcFirstLastPara="1" wrap="square" lIns="0" tIns="0" rIns="0" bIns="0" anchor="t" anchorCtr="0">
            <a:noAutofit/>
          </a:bodyPr>
          <a:lstStyle/>
          <a:p>
            <a:pPr marL="76200" lvl="0" indent="0" algn="just" rtl="0">
              <a:lnSpc>
                <a:spcPct val="115000"/>
              </a:lnSpc>
              <a:spcBef>
                <a:spcPts val="0"/>
              </a:spcBef>
              <a:spcAft>
                <a:spcPts val="0"/>
              </a:spcAft>
              <a:buSzPts val="2400"/>
              <a:buNone/>
            </a:pPr>
            <a:r>
              <a:rPr lang="es-CO"/>
              <a:t> </a:t>
            </a:r>
            <a:r>
              <a:rPr lang="es-CO" sz="1400"/>
              <a:t>Con el resultado aprendido en nuestra formación técnica, se desea recolectar  datos de la microempresa JOHAN STYLE por medio de una entrevista que va dirigida  al jefe directo .</a:t>
            </a:r>
            <a:endParaRPr/>
          </a:p>
          <a:p>
            <a:pPr marL="76200" lvl="0" indent="0" algn="just" rtl="0">
              <a:lnSpc>
                <a:spcPct val="115000"/>
              </a:lnSpc>
              <a:spcBef>
                <a:spcPts val="0"/>
              </a:spcBef>
              <a:spcAft>
                <a:spcPts val="0"/>
              </a:spcAft>
              <a:buSzPts val="2400"/>
              <a:buNone/>
            </a:pPr>
            <a:endParaRPr sz="1400"/>
          </a:p>
          <a:p>
            <a:pPr marL="76200" lvl="0" indent="0" algn="just" rtl="0">
              <a:lnSpc>
                <a:spcPct val="115000"/>
              </a:lnSpc>
              <a:spcBef>
                <a:spcPts val="0"/>
              </a:spcBef>
              <a:spcAft>
                <a:spcPts val="0"/>
              </a:spcAft>
              <a:buSzPts val="2400"/>
              <a:buNone/>
            </a:pPr>
            <a:r>
              <a:rPr lang="es-CO" sz="1400"/>
              <a:t> La cual esperemos que la pueda responder de una manera optima y sencilla.</a:t>
            </a:r>
            <a:endParaRPr/>
          </a:p>
          <a:p>
            <a:pPr marL="76200" lvl="0" indent="0" algn="just" rtl="0">
              <a:lnSpc>
                <a:spcPct val="115000"/>
              </a:lnSpc>
              <a:spcBef>
                <a:spcPts val="0"/>
              </a:spcBef>
              <a:spcAft>
                <a:spcPts val="0"/>
              </a:spcAft>
              <a:buSzPts val="2400"/>
              <a:buNone/>
            </a:pPr>
            <a:endParaRPr sz="1400"/>
          </a:p>
          <a:p>
            <a:pPr marL="76200" lvl="0" indent="0" algn="just" rtl="0">
              <a:lnSpc>
                <a:spcPct val="115000"/>
              </a:lnSpc>
              <a:spcBef>
                <a:spcPts val="0"/>
              </a:spcBef>
              <a:spcAft>
                <a:spcPts val="0"/>
              </a:spcAft>
              <a:buSzPts val="2400"/>
              <a:buNone/>
            </a:pPr>
            <a:r>
              <a:rPr lang="es-CO" sz="1400"/>
              <a:t>https://docs.google.com/forms/d/11FzTsMN0LIRbDE-wKpFObZ5wca45z8SA-M_Qm2fcIyo/edit</a:t>
            </a:r>
            <a:endParaRPr/>
          </a:p>
          <a:p>
            <a:pPr marL="76200" lvl="0" indent="0" algn="just" rtl="0">
              <a:lnSpc>
                <a:spcPct val="115000"/>
              </a:lnSpc>
              <a:spcBef>
                <a:spcPts val="0"/>
              </a:spcBef>
              <a:spcAft>
                <a:spcPts val="0"/>
              </a:spcAft>
              <a:buSzPts val="2400"/>
              <a:buNone/>
            </a:pPr>
            <a:endParaRPr sz="1400"/>
          </a:p>
        </p:txBody>
      </p:sp>
      <p:pic>
        <p:nvPicPr>
          <p:cNvPr id="308" name="Google Shape;308;p10"/>
          <p:cNvPicPr preferRelativeResize="0"/>
          <p:nvPr/>
        </p:nvPicPr>
        <p:blipFill rotWithShape="1">
          <a:blip r:embed="rId3">
            <a:alphaModFix/>
          </a:blip>
          <a:srcRect/>
          <a:stretch/>
        </p:blipFill>
        <p:spPr>
          <a:xfrm>
            <a:off x="6114297" y="836000"/>
            <a:ext cx="2804403" cy="368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1"/>
          <p:cNvSpPr txBox="1">
            <a:spLocks noGrp="1"/>
          </p:cNvSpPr>
          <p:nvPr>
            <p:ph type="title"/>
          </p:nvPr>
        </p:nvSpPr>
        <p:spPr>
          <a:xfrm>
            <a:off x="950993" y="263157"/>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Preguntas :</a:t>
            </a:r>
            <a:endParaRPr/>
          </a:p>
        </p:txBody>
      </p:sp>
      <p:sp>
        <p:nvSpPr>
          <p:cNvPr id="314" name="Google Shape;314;p11"/>
          <p:cNvSpPr txBox="1">
            <a:spLocks noGrp="1"/>
          </p:cNvSpPr>
          <p:nvPr>
            <p:ph type="body" idx="1"/>
          </p:nvPr>
        </p:nvSpPr>
        <p:spPr>
          <a:xfrm>
            <a:off x="855300" y="1063256"/>
            <a:ext cx="5402693" cy="3817087"/>
          </a:xfrm>
          <a:prstGeom prst="rect">
            <a:avLst/>
          </a:prstGeom>
          <a:noFill/>
          <a:ln>
            <a:noFill/>
          </a:ln>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es-CO" sz="1400"/>
              <a:t>1. ¿Qué tipo servicio manejan mas frecuentemente ?</a:t>
            </a:r>
            <a:endParaRPr/>
          </a:p>
          <a:p>
            <a:pPr marL="76200" lvl="0" indent="0" algn="l" rtl="0">
              <a:lnSpc>
                <a:spcPct val="115000"/>
              </a:lnSpc>
              <a:spcBef>
                <a:spcPts val="0"/>
              </a:spcBef>
              <a:spcAft>
                <a:spcPts val="0"/>
              </a:spcAft>
              <a:buSzPts val="2400"/>
              <a:buNone/>
            </a:pPr>
            <a:r>
              <a:rPr lang="es-CO" sz="1400"/>
              <a:t>2. ¿Cuáles son los productos mas utilizados en sus servicios?</a:t>
            </a:r>
            <a:endParaRPr/>
          </a:p>
          <a:p>
            <a:pPr marL="76200" lvl="0" indent="0" algn="l" rtl="0">
              <a:lnSpc>
                <a:spcPct val="115000"/>
              </a:lnSpc>
              <a:spcBef>
                <a:spcPts val="0"/>
              </a:spcBef>
              <a:spcAft>
                <a:spcPts val="0"/>
              </a:spcAft>
              <a:buSzPts val="2400"/>
              <a:buNone/>
            </a:pPr>
            <a:r>
              <a:rPr lang="es-CO" sz="1400"/>
              <a:t>3.  ¿Lleva algún inventario para el control de sus productos?</a:t>
            </a:r>
            <a:endParaRPr/>
          </a:p>
          <a:p>
            <a:pPr marL="76200" lvl="0" indent="0" algn="l" rtl="0">
              <a:lnSpc>
                <a:spcPct val="115000"/>
              </a:lnSpc>
              <a:spcBef>
                <a:spcPts val="0"/>
              </a:spcBef>
              <a:spcAft>
                <a:spcPts val="0"/>
              </a:spcAft>
              <a:buSzPts val="2400"/>
              <a:buNone/>
            </a:pPr>
            <a:r>
              <a:rPr lang="es-CO" sz="1400"/>
              <a:t>4. ¿ De que forma lleva su inventario ?</a:t>
            </a:r>
            <a:endParaRPr/>
          </a:p>
          <a:p>
            <a:pPr marL="76200" lvl="0" indent="0" algn="l" rtl="0">
              <a:lnSpc>
                <a:spcPct val="115000"/>
              </a:lnSpc>
              <a:spcBef>
                <a:spcPts val="0"/>
              </a:spcBef>
              <a:spcAft>
                <a:spcPts val="0"/>
              </a:spcAft>
              <a:buSzPts val="2400"/>
              <a:buNone/>
            </a:pPr>
            <a:r>
              <a:rPr lang="es-CO" sz="1400"/>
              <a:t>5. ¿Tiene algún inconveniente con el inventario que maneja actualmente ?</a:t>
            </a:r>
            <a:endParaRPr/>
          </a:p>
          <a:p>
            <a:pPr marL="76200" lvl="0" indent="0" algn="l" rtl="0">
              <a:lnSpc>
                <a:spcPct val="115000"/>
              </a:lnSpc>
              <a:spcBef>
                <a:spcPts val="0"/>
              </a:spcBef>
              <a:spcAft>
                <a:spcPts val="0"/>
              </a:spcAft>
              <a:buSzPts val="2400"/>
              <a:buNone/>
            </a:pPr>
            <a:r>
              <a:rPr lang="es-CO" sz="1400"/>
              <a:t>6. ¿Cada cuanto actualiza su inventario ?</a:t>
            </a:r>
            <a:endParaRPr/>
          </a:p>
          <a:p>
            <a:pPr marL="76200" lvl="0" indent="0" algn="l" rtl="0">
              <a:lnSpc>
                <a:spcPct val="115000"/>
              </a:lnSpc>
              <a:spcBef>
                <a:spcPts val="0"/>
              </a:spcBef>
              <a:spcAft>
                <a:spcPts val="0"/>
              </a:spcAft>
              <a:buSzPts val="2400"/>
              <a:buNone/>
            </a:pPr>
            <a:r>
              <a:rPr lang="es-CO" sz="1400"/>
              <a:t>7. ¿ Realiza pedidos a alguna marca en especifico  ?</a:t>
            </a:r>
            <a:endParaRPr/>
          </a:p>
          <a:p>
            <a:pPr marL="76200" lvl="0" indent="0" algn="l" rtl="0">
              <a:lnSpc>
                <a:spcPct val="115000"/>
              </a:lnSpc>
              <a:spcBef>
                <a:spcPts val="0"/>
              </a:spcBef>
              <a:spcAft>
                <a:spcPts val="0"/>
              </a:spcAft>
              <a:buSzPts val="2400"/>
              <a:buNone/>
            </a:pPr>
            <a:r>
              <a:rPr lang="es-CO" sz="1400"/>
              <a:t>8.  ¿En donde se encuentran almacenados sus productos ?</a:t>
            </a:r>
            <a:endParaRPr/>
          </a:p>
          <a:p>
            <a:pPr marL="76200" lvl="0" indent="0" algn="l" rtl="0">
              <a:lnSpc>
                <a:spcPct val="115000"/>
              </a:lnSpc>
              <a:spcBef>
                <a:spcPts val="0"/>
              </a:spcBef>
              <a:spcAft>
                <a:spcPts val="0"/>
              </a:spcAft>
              <a:buSzPts val="2400"/>
              <a:buNone/>
            </a:pPr>
            <a:r>
              <a:rPr lang="es-CO" sz="1400"/>
              <a:t>9. ¿ Lleva control de sus herramientas de trabajo ( tijeras, peines, cepillos, secadores ) de que forma?</a:t>
            </a:r>
            <a:endParaRPr/>
          </a:p>
          <a:p>
            <a:pPr marL="76200" lvl="0" indent="0" algn="l" rtl="0">
              <a:lnSpc>
                <a:spcPct val="115000"/>
              </a:lnSpc>
              <a:spcBef>
                <a:spcPts val="0"/>
              </a:spcBef>
              <a:spcAft>
                <a:spcPts val="0"/>
              </a:spcAft>
              <a:buSzPts val="2400"/>
              <a:buNone/>
            </a:pPr>
            <a:r>
              <a:rPr lang="es-CO" sz="1400"/>
              <a:t>10. ¿Tiene un stock disponible ?</a:t>
            </a:r>
            <a:endParaRPr/>
          </a:p>
          <a:p>
            <a:pPr marL="76200" lvl="0" indent="0" algn="l" rtl="0">
              <a:lnSpc>
                <a:spcPct val="115000"/>
              </a:lnSpc>
              <a:spcBef>
                <a:spcPts val="0"/>
              </a:spcBef>
              <a:spcAft>
                <a:spcPts val="0"/>
              </a:spcAft>
              <a:buSzPts val="2400"/>
              <a:buNone/>
            </a:pPr>
            <a:r>
              <a:rPr lang="es-CO" sz="1400"/>
              <a:t>11.¿ Su stock cumple con las necesidades de los servicios?</a:t>
            </a:r>
            <a:endParaRPr/>
          </a:p>
          <a:p>
            <a:pPr marL="76200" lvl="0" indent="0" algn="l" rtl="0">
              <a:lnSpc>
                <a:spcPct val="115000"/>
              </a:lnSpc>
              <a:spcBef>
                <a:spcPts val="0"/>
              </a:spcBef>
              <a:spcAft>
                <a:spcPts val="0"/>
              </a:spcAft>
              <a:buSzPts val="2400"/>
              <a:buNone/>
            </a:pPr>
            <a:r>
              <a:rPr lang="es-CO" sz="1400"/>
              <a:t>12.¿ Cree que tener un control de sus productos ayude a mejorar sus servicios ?</a:t>
            </a:r>
            <a:endParaRPr/>
          </a:p>
          <a:p>
            <a:pPr marL="76200" lvl="0" indent="0" algn="l" rtl="0">
              <a:lnSpc>
                <a:spcPct val="115000"/>
              </a:lnSpc>
              <a:spcBef>
                <a:spcPts val="0"/>
              </a:spcBef>
              <a:spcAft>
                <a:spcPts val="0"/>
              </a:spcAft>
              <a:buSzPts val="2400"/>
              <a:buNone/>
            </a:pPr>
            <a:endParaRPr sz="1400"/>
          </a:p>
        </p:txBody>
      </p:sp>
      <p:grpSp>
        <p:nvGrpSpPr>
          <p:cNvPr id="315" name="Google Shape;315;p11"/>
          <p:cNvGrpSpPr/>
          <p:nvPr/>
        </p:nvGrpSpPr>
        <p:grpSpPr>
          <a:xfrm>
            <a:off x="7044815" y="714391"/>
            <a:ext cx="1800783" cy="3215717"/>
            <a:chOff x="1019213" y="3964719"/>
            <a:chExt cx="438896" cy="683556"/>
          </a:xfrm>
        </p:grpSpPr>
        <p:sp>
          <p:nvSpPr>
            <p:cNvPr id="316" name="Google Shape;316;p11"/>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7" name="Google Shape;317;p11"/>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8" name="Google Shape;318;p11"/>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19" name="Google Shape;319;p11"/>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0" name="Google Shape;320;p11"/>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1" name="Google Shape;321;p11"/>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2" name="Google Shape;322;p11"/>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3" name="Google Shape;323;p11"/>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4" name="Google Shape;324;p11"/>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5" name="Google Shape;325;p11"/>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6" name="Google Shape;326;p11"/>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7" name="Google Shape;327;p11"/>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8" name="Google Shape;328;p11"/>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29" name="Google Shape;329;p11"/>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0" name="Google Shape;330;p11"/>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1" name="Google Shape;331;p11"/>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2" name="Google Shape;332;p11"/>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3" name="Google Shape;333;p11"/>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4" name="Google Shape;334;p11"/>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5" name="Google Shape;335;p11"/>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6" name="Google Shape;336;p11"/>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7" name="Google Shape;337;p11"/>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8" name="Google Shape;338;p11"/>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39" name="Google Shape;339;p11"/>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0" name="Google Shape;340;p11"/>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1" name="Google Shape;341;p11"/>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2" name="Google Shape;342;p11"/>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43" name="Google Shape;343;p11"/>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2"/>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 Mapas de procesos BPMN :  </a:t>
            </a:r>
            <a:endParaRPr/>
          </a:p>
        </p:txBody>
      </p:sp>
      <p:sp>
        <p:nvSpPr>
          <p:cNvPr id="349" name="Google Shape;349;p12"/>
          <p:cNvSpPr txBox="1">
            <a:spLocks noGrp="1"/>
          </p:cNvSpPr>
          <p:nvPr>
            <p:ph type="body" idx="1"/>
          </p:nvPr>
        </p:nvSpPr>
        <p:spPr>
          <a:xfrm>
            <a:off x="440630" y="1889500"/>
            <a:ext cx="5307000" cy="3033900"/>
          </a:xfrm>
          <a:prstGeom prst="rect">
            <a:avLst/>
          </a:prstGeom>
          <a:noFill/>
          <a:ln>
            <a:noFill/>
          </a:ln>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es-CO" sz="1400"/>
              <a:t>A continuación se mostrara un mapa BPMN en donde se encuentra representado gráficamente el sistema actual de la microempresa Johan style. </a:t>
            </a:r>
            <a:endParaRPr/>
          </a:p>
          <a:p>
            <a:pPr marL="76200" lvl="0" indent="0" algn="l" rtl="0">
              <a:lnSpc>
                <a:spcPct val="115000"/>
              </a:lnSpc>
              <a:spcBef>
                <a:spcPts val="0"/>
              </a:spcBef>
              <a:spcAft>
                <a:spcPts val="0"/>
              </a:spcAft>
              <a:buSzPts val="2400"/>
              <a:buNone/>
            </a:pPr>
            <a:endParaRPr sz="1400"/>
          </a:p>
          <a:p>
            <a:pPr marL="76200" lvl="0" indent="0" algn="l" rtl="0">
              <a:lnSpc>
                <a:spcPct val="115000"/>
              </a:lnSpc>
              <a:spcBef>
                <a:spcPts val="0"/>
              </a:spcBef>
              <a:spcAft>
                <a:spcPts val="0"/>
              </a:spcAft>
              <a:buSzPts val="2400"/>
              <a:buNone/>
            </a:pPr>
            <a:endParaRPr sz="1400"/>
          </a:p>
          <a:p>
            <a:pPr marL="76200" lvl="0" indent="0" algn="l" rtl="0">
              <a:lnSpc>
                <a:spcPct val="115000"/>
              </a:lnSpc>
              <a:spcBef>
                <a:spcPts val="0"/>
              </a:spcBef>
              <a:spcAft>
                <a:spcPts val="0"/>
              </a:spcAft>
              <a:buSzPts val="2400"/>
              <a:buNone/>
            </a:pPr>
            <a:r>
              <a:rPr lang="es-CO" sz="1400"/>
              <a:t>También se mostrara el sistema de organización de inventarios propuesto para mejorar la rendimiento de la empresa.</a:t>
            </a:r>
            <a:endParaRPr/>
          </a:p>
        </p:txBody>
      </p:sp>
      <p:grpSp>
        <p:nvGrpSpPr>
          <p:cNvPr id="350" name="Google Shape;350;p12"/>
          <p:cNvGrpSpPr/>
          <p:nvPr/>
        </p:nvGrpSpPr>
        <p:grpSpPr>
          <a:xfrm>
            <a:off x="6064367" y="627321"/>
            <a:ext cx="2705912" cy="3995478"/>
            <a:chOff x="1019213" y="3964719"/>
            <a:chExt cx="438896" cy="683556"/>
          </a:xfrm>
        </p:grpSpPr>
        <p:sp>
          <p:nvSpPr>
            <p:cNvPr id="351" name="Google Shape;351;p12"/>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2" name="Google Shape;352;p12"/>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3" name="Google Shape;353;p12"/>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4" name="Google Shape;354;p12"/>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5" name="Google Shape;355;p12"/>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6" name="Google Shape;356;p12"/>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7" name="Google Shape;357;p12"/>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8" name="Google Shape;358;p12"/>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59" name="Google Shape;359;p12"/>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0" name="Google Shape;360;p12"/>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1" name="Google Shape;361;p12"/>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2" name="Google Shape;362;p12"/>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3" name="Google Shape;363;p12"/>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4" name="Google Shape;364;p12"/>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5" name="Google Shape;365;p12"/>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6" name="Google Shape;366;p12"/>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7" name="Google Shape;367;p12"/>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8" name="Google Shape;368;p12"/>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69" name="Google Shape;369;p12"/>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0" name="Google Shape;370;p12"/>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1" name="Google Shape;371;p12"/>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2" name="Google Shape;372;p12"/>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3" name="Google Shape;373;p12"/>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4" name="Google Shape;374;p12"/>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5" name="Google Shape;375;p12"/>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6" name="Google Shape;376;p12"/>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7" name="Google Shape;377;p12"/>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78" name="Google Shape;378;p12"/>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3"/>
          <p:cNvSpPr txBox="1">
            <a:spLocks noGrp="1"/>
          </p:cNvSpPr>
          <p:nvPr>
            <p:ph type="title"/>
          </p:nvPr>
        </p:nvSpPr>
        <p:spPr>
          <a:xfrm>
            <a:off x="855300" y="325637"/>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2. Sistema actual :</a:t>
            </a:r>
            <a:endParaRPr/>
          </a:p>
        </p:txBody>
      </p:sp>
      <p:pic>
        <p:nvPicPr>
          <p:cNvPr id="384" name="Google Shape;384;p13"/>
          <p:cNvPicPr preferRelativeResize="0"/>
          <p:nvPr/>
        </p:nvPicPr>
        <p:blipFill rotWithShape="1">
          <a:blip r:embed="rId3">
            <a:alphaModFix/>
          </a:blip>
          <a:srcRect/>
          <a:stretch/>
        </p:blipFill>
        <p:spPr>
          <a:xfrm>
            <a:off x="256572" y="816804"/>
            <a:ext cx="8834443" cy="40954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4"/>
          <p:cNvSpPr txBox="1">
            <a:spLocks noGrp="1"/>
          </p:cNvSpPr>
          <p:nvPr>
            <p:ph type="title"/>
          </p:nvPr>
        </p:nvSpPr>
        <p:spPr>
          <a:xfrm>
            <a:off x="855300" y="140911"/>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3  Sistema propuesto :</a:t>
            </a:r>
            <a:endParaRPr/>
          </a:p>
        </p:txBody>
      </p:sp>
      <p:pic>
        <p:nvPicPr>
          <p:cNvPr id="390" name="Google Shape;390;p14"/>
          <p:cNvPicPr preferRelativeResize="0"/>
          <p:nvPr/>
        </p:nvPicPr>
        <p:blipFill rotWithShape="1">
          <a:blip r:embed="rId3">
            <a:alphaModFix/>
          </a:blip>
          <a:srcRect/>
          <a:stretch/>
        </p:blipFill>
        <p:spPr>
          <a:xfrm>
            <a:off x="106325" y="1116419"/>
            <a:ext cx="8630991" cy="36894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 Requisitos de software: </a:t>
            </a:r>
            <a:endParaRPr/>
          </a:p>
        </p:txBody>
      </p:sp>
      <p:sp>
        <p:nvSpPr>
          <p:cNvPr id="396" name="Google Shape;396;p15"/>
          <p:cNvSpPr txBox="1">
            <a:spLocks noGrp="1"/>
          </p:cNvSpPr>
          <p:nvPr>
            <p:ph type="body" idx="1"/>
          </p:nvPr>
        </p:nvSpPr>
        <p:spPr>
          <a:xfrm>
            <a:off x="330557" y="1559359"/>
            <a:ext cx="5424160" cy="3289088"/>
          </a:xfrm>
          <a:prstGeom prst="rect">
            <a:avLst/>
          </a:prstGeom>
          <a:noFill/>
          <a:ln>
            <a:noFill/>
          </a:ln>
        </p:spPr>
        <p:txBody>
          <a:bodyPr spcFirstLastPara="1" wrap="square" lIns="0" tIns="0" rIns="0" bIns="0" anchor="t" anchorCtr="0">
            <a:noAutofit/>
          </a:bodyPr>
          <a:lstStyle/>
          <a:p>
            <a:pPr marL="457200" lvl="0" indent="-381000" algn="l" rtl="0">
              <a:lnSpc>
                <a:spcPct val="107000"/>
              </a:lnSpc>
              <a:spcBef>
                <a:spcPts val="0"/>
              </a:spcBef>
              <a:spcAft>
                <a:spcPts val="0"/>
              </a:spcAft>
              <a:buSzPts val="2400"/>
              <a:buChar char="╸"/>
            </a:pPr>
            <a:r>
              <a:rPr lang="es-CO" sz="1600">
                <a:latin typeface="Calibri"/>
                <a:ea typeface="Calibri"/>
                <a:cs typeface="Calibri"/>
                <a:sym typeface="Calibri"/>
              </a:rPr>
              <a:t>-</a:t>
            </a:r>
            <a:r>
              <a:rPr lang="es-CO" sz="1600">
                <a:solidFill>
                  <a:srgbClr val="F27400"/>
                </a:solidFill>
                <a:latin typeface="Calibri"/>
                <a:ea typeface="Calibri"/>
                <a:cs typeface="Calibri"/>
                <a:sym typeface="Calibri"/>
              </a:rPr>
              <a:t>Requisito funcional </a:t>
            </a:r>
            <a:r>
              <a:rPr lang="es-CO" sz="1600">
                <a:latin typeface="Calibri"/>
                <a:ea typeface="Calibri"/>
                <a:cs typeface="Calibri"/>
                <a:sym typeface="Calibri"/>
              </a:rPr>
              <a:t>: son declaraciones de los servicios que promueven el sistema, manipulación de datos y otras funcionalidades específicas que el sistema debe cumplir.</a:t>
            </a:r>
            <a:endParaRPr/>
          </a:p>
          <a:p>
            <a:pPr marL="76200" lvl="0" indent="0" algn="l" rtl="0">
              <a:lnSpc>
                <a:spcPct val="107000"/>
              </a:lnSpc>
              <a:spcBef>
                <a:spcPts val="800"/>
              </a:spcBef>
              <a:spcAft>
                <a:spcPts val="0"/>
              </a:spcAft>
              <a:buSzPts val="2400"/>
              <a:buNone/>
            </a:pPr>
            <a:endParaRPr sz="1800">
              <a:latin typeface="Calibri"/>
              <a:ea typeface="Calibri"/>
              <a:cs typeface="Calibri"/>
              <a:sym typeface="Calibri"/>
            </a:endParaRPr>
          </a:p>
          <a:p>
            <a:pPr marL="457200" lvl="0" indent="-381000" algn="l" rtl="0">
              <a:lnSpc>
                <a:spcPct val="107000"/>
              </a:lnSpc>
              <a:spcBef>
                <a:spcPts val="800"/>
              </a:spcBef>
              <a:spcAft>
                <a:spcPts val="0"/>
              </a:spcAft>
              <a:buSzPts val="2400"/>
              <a:buChar char="╸"/>
            </a:pPr>
            <a:r>
              <a:rPr lang="es-CO" sz="1600"/>
              <a:t>-</a:t>
            </a:r>
            <a:r>
              <a:rPr lang="es-CO" sz="1600">
                <a:solidFill>
                  <a:srgbClr val="F27400"/>
                </a:solidFill>
              </a:rPr>
              <a:t>Requisitos no funcionales :  </a:t>
            </a:r>
            <a:r>
              <a:rPr lang="es-CO" sz="1600">
                <a:solidFill>
                  <a:srgbClr val="F2F2F2"/>
                </a:solidFill>
              </a:rPr>
              <a:t>Representan características generales y restricciones del sistema que se esta  desarrollando.</a:t>
            </a:r>
            <a:endParaRPr sz="1600">
              <a:solidFill>
                <a:srgbClr val="F27400"/>
              </a:solidFill>
            </a:endParaRPr>
          </a:p>
          <a:p>
            <a:pPr marL="76200" lvl="0" indent="0" algn="l" rtl="0">
              <a:lnSpc>
                <a:spcPct val="115000"/>
              </a:lnSpc>
              <a:spcBef>
                <a:spcPts val="800"/>
              </a:spcBef>
              <a:spcAft>
                <a:spcPts val="0"/>
              </a:spcAft>
              <a:buSzPts val="2400"/>
              <a:buNone/>
            </a:pPr>
            <a:r>
              <a:rPr lang="es-CO" sz="1600"/>
              <a:t> </a:t>
            </a:r>
            <a:endParaRPr/>
          </a:p>
        </p:txBody>
      </p:sp>
      <p:grpSp>
        <p:nvGrpSpPr>
          <p:cNvPr id="397" name="Google Shape;397;p15"/>
          <p:cNvGrpSpPr/>
          <p:nvPr/>
        </p:nvGrpSpPr>
        <p:grpSpPr>
          <a:xfrm>
            <a:off x="6543058" y="780600"/>
            <a:ext cx="2226027" cy="3843743"/>
            <a:chOff x="5419407" y="3281869"/>
            <a:chExt cx="743968" cy="852939"/>
          </a:xfrm>
        </p:grpSpPr>
        <p:sp>
          <p:nvSpPr>
            <p:cNvPr id="398" name="Google Shape;398;p15"/>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99" name="Google Shape;399;p15"/>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0" name="Google Shape;400;p15"/>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1" name="Google Shape;401;p15"/>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2" name="Google Shape;402;p15"/>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3" name="Google Shape;403;p15"/>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4" name="Google Shape;404;p15"/>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5" name="Google Shape;405;p15"/>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6" name="Google Shape;406;p15"/>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7" name="Google Shape;407;p15"/>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8" name="Google Shape;408;p15"/>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09" name="Google Shape;409;p15"/>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0" name="Google Shape;410;p15"/>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1" name="Google Shape;411;p15"/>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2" name="Google Shape;412;p15"/>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3" name="Google Shape;413;p15"/>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4" name="Google Shape;414;p15"/>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5" name="Google Shape;415;p15"/>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6" name="Google Shape;416;p15"/>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17" name="Google Shape;417;p15"/>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6"/>
          <p:cNvSpPr txBox="1">
            <a:spLocks noGrp="1"/>
          </p:cNvSpPr>
          <p:nvPr>
            <p:ph type="title"/>
          </p:nvPr>
        </p:nvSpPr>
        <p:spPr>
          <a:xfrm>
            <a:off x="855300" y="357535"/>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2. Requerimientos  funcionales</a:t>
            </a:r>
            <a:endParaRPr/>
          </a:p>
        </p:txBody>
      </p:sp>
      <p:pic>
        <p:nvPicPr>
          <p:cNvPr id="423" name="Google Shape;423;p16"/>
          <p:cNvPicPr preferRelativeResize="0"/>
          <p:nvPr/>
        </p:nvPicPr>
        <p:blipFill rotWithShape="1">
          <a:blip r:embed="rId3">
            <a:alphaModFix/>
          </a:blip>
          <a:srcRect/>
          <a:stretch/>
        </p:blipFill>
        <p:spPr>
          <a:xfrm>
            <a:off x="1057862" y="1097125"/>
            <a:ext cx="5576855" cy="3688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17"/>
          <p:cNvPicPr preferRelativeResize="0"/>
          <p:nvPr/>
        </p:nvPicPr>
        <p:blipFill rotWithShape="1">
          <a:blip r:embed="rId3">
            <a:alphaModFix/>
          </a:blip>
          <a:srcRect/>
          <a:stretch/>
        </p:blipFill>
        <p:spPr>
          <a:xfrm>
            <a:off x="1704575" y="595036"/>
            <a:ext cx="5734850" cy="39534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18"/>
          <p:cNvPicPr preferRelativeResize="0"/>
          <p:nvPr/>
        </p:nvPicPr>
        <p:blipFill rotWithShape="1">
          <a:blip r:embed="rId3">
            <a:alphaModFix/>
          </a:blip>
          <a:srcRect/>
          <a:stretch/>
        </p:blipFill>
        <p:spPr>
          <a:xfrm>
            <a:off x="1709338" y="652194"/>
            <a:ext cx="5725324" cy="3839111"/>
          </a:xfrm>
          <a:prstGeom prst="rect">
            <a:avLst/>
          </a:prstGeom>
          <a:noFill/>
          <a:ln>
            <a:noFill/>
          </a:ln>
        </p:spPr>
      </p:pic>
      <p:pic>
        <p:nvPicPr>
          <p:cNvPr id="434" name="Google Shape;434;p18"/>
          <p:cNvPicPr preferRelativeResize="0"/>
          <p:nvPr/>
        </p:nvPicPr>
        <p:blipFill rotWithShape="1">
          <a:blip r:embed="rId4">
            <a:alphaModFix/>
          </a:blip>
          <a:srcRect/>
          <a:stretch/>
        </p:blipFill>
        <p:spPr>
          <a:xfrm>
            <a:off x="1614074" y="261615"/>
            <a:ext cx="5915851" cy="46202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439" name="Google Shape;439;p19"/>
          <p:cNvPicPr preferRelativeResize="0"/>
          <p:nvPr/>
        </p:nvPicPr>
        <p:blipFill rotWithShape="1">
          <a:blip r:embed="rId3">
            <a:alphaModFix/>
          </a:blip>
          <a:srcRect/>
          <a:stretch/>
        </p:blipFill>
        <p:spPr>
          <a:xfrm>
            <a:off x="1661706" y="442615"/>
            <a:ext cx="5820587" cy="42582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txBox="1">
            <a:spLocks noGrp="1"/>
          </p:cNvSpPr>
          <p:nvPr>
            <p:ph type="title"/>
          </p:nvPr>
        </p:nvSpPr>
        <p:spPr>
          <a:xfrm>
            <a:off x="811224" y="897414"/>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Tabla de contenido : </a:t>
            </a:r>
            <a:endParaRPr/>
          </a:p>
        </p:txBody>
      </p:sp>
      <p:sp>
        <p:nvSpPr>
          <p:cNvPr id="77" name="Google Shape;77;p2"/>
          <p:cNvSpPr txBox="1">
            <a:spLocks noGrp="1"/>
          </p:cNvSpPr>
          <p:nvPr>
            <p:ph type="body" idx="1"/>
          </p:nvPr>
        </p:nvSpPr>
        <p:spPr>
          <a:xfrm>
            <a:off x="750622" y="1778879"/>
            <a:ext cx="4583071" cy="3442351"/>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Clr>
                <a:schemeClr val="dk1"/>
              </a:buClr>
              <a:buSzPts val="1100"/>
              <a:buFont typeface="Arial"/>
              <a:buAutoNum type="arabicPeriod"/>
            </a:pPr>
            <a:r>
              <a:rPr lang="es-CO" sz="1600"/>
              <a:t>Planteamiento del problema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Pregunta problema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 Objetivo general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Objetivo específico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Justificación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Alcance </a:t>
            </a:r>
            <a:endParaRPr/>
          </a:p>
          <a:p>
            <a:pPr marL="342900" lvl="0" indent="-342900" algn="l" rtl="0">
              <a:lnSpc>
                <a:spcPct val="115000"/>
              </a:lnSpc>
              <a:spcBef>
                <a:spcPts val="0"/>
              </a:spcBef>
              <a:spcAft>
                <a:spcPts val="0"/>
              </a:spcAft>
              <a:buClr>
                <a:schemeClr val="dk1"/>
              </a:buClr>
              <a:buSzPts val="1100"/>
              <a:buFont typeface="Arial"/>
              <a:buAutoNum type="arabicPeriod"/>
            </a:pPr>
            <a:r>
              <a:rPr lang="es-CO" sz="1600"/>
              <a:t>Limitaciones </a:t>
            </a:r>
            <a:endParaRPr/>
          </a:p>
          <a:p>
            <a:pPr marL="0" lvl="0" indent="0" algn="l" rtl="0">
              <a:lnSpc>
                <a:spcPct val="115000"/>
              </a:lnSpc>
              <a:spcBef>
                <a:spcPts val="0"/>
              </a:spcBef>
              <a:spcAft>
                <a:spcPts val="0"/>
              </a:spcAft>
              <a:buClr>
                <a:schemeClr val="dk1"/>
              </a:buClr>
              <a:buSzPts val="1100"/>
              <a:buNone/>
            </a:pPr>
            <a:endParaRPr sz="1200"/>
          </a:p>
          <a:p>
            <a:pPr marL="0" lvl="0" indent="0" algn="l" rtl="0">
              <a:lnSpc>
                <a:spcPct val="115000"/>
              </a:lnSpc>
              <a:spcBef>
                <a:spcPts val="0"/>
              </a:spcBef>
              <a:spcAft>
                <a:spcPts val="0"/>
              </a:spcAft>
              <a:buClr>
                <a:schemeClr val="dk1"/>
              </a:buClr>
              <a:buSzPts val="1100"/>
              <a:buNone/>
            </a:pPr>
            <a:endParaRPr sz="1600"/>
          </a:p>
        </p:txBody>
      </p:sp>
      <p:grpSp>
        <p:nvGrpSpPr>
          <p:cNvPr id="78" name="Google Shape;78;p2"/>
          <p:cNvGrpSpPr/>
          <p:nvPr/>
        </p:nvGrpSpPr>
        <p:grpSpPr>
          <a:xfrm>
            <a:off x="5918039" y="652298"/>
            <a:ext cx="2449199" cy="3687307"/>
            <a:chOff x="7017258" y="4131327"/>
            <a:chExt cx="583504" cy="683980"/>
          </a:xfrm>
        </p:grpSpPr>
        <p:sp>
          <p:nvSpPr>
            <p:cNvPr id="79" name="Google Shape;79;p2"/>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0" name="Google Shape;80;p2"/>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1" name="Google Shape;81;p2"/>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2" name="Google Shape;82;p2"/>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3" name="Google Shape;83;p2"/>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4" name="Google Shape;84;p2"/>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5" name="Google Shape;85;p2"/>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 name="Google Shape;86;p2"/>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7" name="Google Shape;87;p2"/>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8" name="Google Shape;88;p2"/>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 name="Google Shape;89;p2"/>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0" name="Google Shape;90;p2"/>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1" name="Google Shape;91;p2"/>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2" name="Google Shape;92;p2"/>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3" name="Google Shape;93;p2"/>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4" name="Google Shape;94;p2"/>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5" name="Google Shape;95;p2"/>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6" name="Google Shape;96;p2"/>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411"/>
                  </a:srgbClr>
                </a:gs>
                <a:gs pos="99000">
                  <a:srgbClr val="FFFFFF">
                    <a:alpha val="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7" name="Google Shape;97;p2"/>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8" name="Google Shape;98;p2"/>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99" name="Google Shape;99;p2"/>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0" name="Google Shape;100;p2"/>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1" name="Google Shape;101;p2"/>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2" name="Google Shape;102;p2"/>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0"/>
          <p:cNvSpPr txBox="1">
            <a:spLocks noGrp="1"/>
          </p:cNvSpPr>
          <p:nvPr>
            <p:ph type="title"/>
          </p:nvPr>
        </p:nvSpPr>
        <p:spPr>
          <a:xfrm>
            <a:off x="929728" y="63785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br>
              <a:rPr lang="es-CO" sz="2000"/>
            </a:br>
            <a:r>
              <a:rPr lang="es-CO" sz="2000"/>
              <a:t>3. Requisitos no funcionales :</a:t>
            </a:r>
            <a:endParaRPr/>
          </a:p>
        </p:txBody>
      </p:sp>
      <p:pic>
        <p:nvPicPr>
          <p:cNvPr id="445" name="Google Shape;445;p20"/>
          <p:cNvPicPr preferRelativeResize="0"/>
          <p:nvPr/>
        </p:nvPicPr>
        <p:blipFill rotWithShape="1">
          <a:blip r:embed="rId3">
            <a:alphaModFix/>
          </a:blip>
          <a:srcRect/>
          <a:stretch/>
        </p:blipFill>
        <p:spPr>
          <a:xfrm>
            <a:off x="1494136" y="1541397"/>
            <a:ext cx="5772956" cy="3038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21"/>
          <p:cNvPicPr preferRelativeResize="0"/>
          <p:nvPr/>
        </p:nvPicPr>
        <p:blipFill rotWithShape="1">
          <a:blip r:embed="rId3">
            <a:alphaModFix/>
          </a:blip>
          <a:srcRect/>
          <a:stretch/>
        </p:blipFill>
        <p:spPr>
          <a:xfrm>
            <a:off x="1680759" y="1028484"/>
            <a:ext cx="5782482" cy="30865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22"/>
          <p:cNvPicPr preferRelativeResize="0"/>
          <p:nvPr/>
        </p:nvPicPr>
        <p:blipFill rotWithShape="1">
          <a:blip r:embed="rId3">
            <a:alphaModFix/>
          </a:blip>
          <a:srcRect/>
          <a:stretch/>
        </p:blipFill>
        <p:spPr>
          <a:xfrm>
            <a:off x="1680759" y="1018958"/>
            <a:ext cx="5782482" cy="31055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23"/>
          <p:cNvPicPr preferRelativeResize="0"/>
          <p:nvPr/>
        </p:nvPicPr>
        <p:blipFill rotWithShape="1">
          <a:blip r:embed="rId3">
            <a:alphaModFix/>
          </a:blip>
          <a:srcRect/>
          <a:stretch/>
        </p:blipFill>
        <p:spPr>
          <a:xfrm>
            <a:off x="1531903" y="1104695"/>
            <a:ext cx="6057979" cy="30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4"/>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 Diagrama UML : </a:t>
            </a:r>
            <a:endParaRPr/>
          </a:p>
        </p:txBody>
      </p:sp>
      <p:sp>
        <p:nvSpPr>
          <p:cNvPr id="466" name="Google Shape;466;p24"/>
          <p:cNvSpPr txBox="1">
            <a:spLocks noGrp="1"/>
          </p:cNvSpPr>
          <p:nvPr>
            <p:ph type="body" idx="1"/>
          </p:nvPr>
        </p:nvSpPr>
        <p:spPr>
          <a:xfrm>
            <a:off x="291774" y="2063050"/>
            <a:ext cx="5307000" cy="3033900"/>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s-CO" sz="1600"/>
              <a:t>En el siguiente diagrama se mostrara  la gestión del sistema en el manejo del inventario el cual nos permitirá tener un orden y una visualización mas organizada y también poder entenderlo de una manera mas practica.</a:t>
            </a:r>
            <a:endParaRPr/>
          </a:p>
        </p:txBody>
      </p:sp>
      <p:grpSp>
        <p:nvGrpSpPr>
          <p:cNvPr id="467" name="Google Shape;467;p24"/>
          <p:cNvGrpSpPr/>
          <p:nvPr/>
        </p:nvGrpSpPr>
        <p:grpSpPr>
          <a:xfrm>
            <a:off x="6440248" y="720105"/>
            <a:ext cx="2147582" cy="3433458"/>
            <a:chOff x="7017258" y="4131327"/>
            <a:chExt cx="583504" cy="683980"/>
          </a:xfrm>
        </p:grpSpPr>
        <p:sp>
          <p:nvSpPr>
            <p:cNvPr id="468" name="Google Shape;468;p24"/>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69" name="Google Shape;469;p24"/>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0" name="Google Shape;470;p24"/>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1" name="Google Shape;471;p24"/>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2" name="Google Shape;472;p24"/>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3" name="Google Shape;473;p24"/>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4" name="Google Shape;474;p24"/>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5" name="Google Shape;475;p24"/>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6" name="Google Shape;476;p24"/>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7" name="Google Shape;477;p24"/>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8" name="Google Shape;478;p24"/>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79" name="Google Shape;479;p24"/>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0" name="Google Shape;480;p24"/>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1" name="Google Shape;481;p24"/>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2" name="Google Shape;482;p24"/>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3" name="Google Shape;483;p24"/>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4" name="Google Shape;484;p24"/>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5" name="Google Shape;485;p24"/>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411"/>
                  </a:srgbClr>
                </a:gs>
                <a:gs pos="99000">
                  <a:srgbClr val="FFFFFF">
                    <a:alpha val="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6" name="Google Shape;486;p24"/>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p24"/>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8" name="Google Shape;488;p24"/>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9" name="Google Shape;489;p24"/>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0" name="Google Shape;490;p24"/>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91" name="Google Shape;491;p24"/>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p25"/>
          <p:cNvPicPr preferRelativeResize="0"/>
          <p:nvPr/>
        </p:nvPicPr>
        <p:blipFill rotWithShape="1">
          <a:blip r:embed="rId3">
            <a:alphaModFix/>
          </a:blip>
          <a:srcRect/>
          <a:stretch/>
        </p:blipFill>
        <p:spPr>
          <a:xfrm>
            <a:off x="425302" y="417439"/>
            <a:ext cx="7913072" cy="44168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6"/>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p>
            <a:pPr marL="457200" lvl="0" indent="-228600" algn="l" rtl="0">
              <a:lnSpc>
                <a:spcPct val="115000"/>
              </a:lnSpc>
              <a:spcBef>
                <a:spcPts val="0"/>
              </a:spcBef>
              <a:spcAft>
                <a:spcPts val="0"/>
              </a:spcAft>
              <a:buSzPts val="2400"/>
              <a:buNone/>
            </a:pPr>
            <a:endParaRPr/>
          </a:p>
        </p:txBody>
      </p:sp>
      <p:pic>
        <p:nvPicPr>
          <p:cNvPr id="502" name="Google Shape;502;p26"/>
          <p:cNvPicPr preferRelativeResize="0"/>
          <p:nvPr/>
        </p:nvPicPr>
        <p:blipFill rotWithShape="1">
          <a:blip r:embed="rId3">
            <a:alphaModFix/>
          </a:blip>
          <a:srcRect/>
          <a:stretch/>
        </p:blipFill>
        <p:spPr>
          <a:xfrm>
            <a:off x="441929" y="333384"/>
            <a:ext cx="8062818" cy="44164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7"/>
          <p:cNvSpPr txBox="1">
            <a:spLocks noGrp="1"/>
          </p:cNvSpPr>
          <p:nvPr>
            <p:ph type="title"/>
          </p:nvPr>
        </p:nvSpPr>
        <p:spPr>
          <a:xfrm>
            <a:off x="855300" y="192601"/>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2. Formato caso de uso extendido </a:t>
            </a:r>
            <a:endParaRPr/>
          </a:p>
        </p:txBody>
      </p:sp>
      <p:pic>
        <p:nvPicPr>
          <p:cNvPr id="508" name="Google Shape;508;p27"/>
          <p:cNvPicPr preferRelativeResize="0"/>
          <p:nvPr/>
        </p:nvPicPr>
        <p:blipFill rotWithShape="1">
          <a:blip r:embed="rId3">
            <a:alphaModFix/>
          </a:blip>
          <a:srcRect/>
          <a:stretch/>
        </p:blipFill>
        <p:spPr>
          <a:xfrm>
            <a:off x="776177" y="662825"/>
            <a:ext cx="7145079" cy="43131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28"/>
          <p:cNvPicPr preferRelativeResize="0"/>
          <p:nvPr/>
        </p:nvPicPr>
        <p:blipFill rotWithShape="1">
          <a:blip r:embed="rId3">
            <a:alphaModFix/>
          </a:blip>
          <a:srcRect/>
          <a:stretch/>
        </p:blipFill>
        <p:spPr>
          <a:xfrm>
            <a:off x="1116419" y="271073"/>
            <a:ext cx="6762306" cy="46013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29"/>
          <p:cNvPicPr preferRelativeResize="0"/>
          <p:nvPr/>
        </p:nvPicPr>
        <p:blipFill rotWithShape="1">
          <a:blip r:embed="rId3">
            <a:alphaModFix/>
          </a:blip>
          <a:srcRect/>
          <a:stretch/>
        </p:blipFill>
        <p:spPr>
          <a:xfrm>
            <a:off x="1275907" y="186602"/>
            <a:ext cx="5879805" cy="47702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787403" y="684839"/>
            <a:ext cx="5307000" cy="613837"/>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 Plateamiento del  problema </a:t>
            </a:r>
            <a:endParaRPr/>
          </a:p>
        </p:txBody>
      </p:sp>
      <p:sp>
        <p:nvSpPr>
          <p:cNvPr id="108" name="Google Shape;108;p3"/>
          <p:cNvSpPr txBox="1">
            <a:spLocks noGrp="1"/>
          </p:cNvSpPr>
          <p:nvPr>
            <p:ph type="body" idx="1"/>
          </p:nvPr>
        </p:nvSpPr>
        <p:spPr>
          <a:xfrm>
            <a:off x="160201" y="1388017"/>
            <a:ext cx="6150046" cy="346043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0"/>
              </a:spcBef>
              <a:spcAft>
                <a:spcPts val="0"/>
              </a:spcAft>
              <a:buSzPts val="2400"/>
              <a:buChar char="╸"/>
            </a:pPr>
            <a:r>
              <a:rPr lang="es-CO" sz="1400"/>
              <a:t>JOHAN STYLE es un microempresa dedicada a mejorar la percepción e imagen de las personas, en donde sus instalaciones se encuentra en el barrio Pontevedra en la cuidad de Bogotá .</a:t>
            </a:r>
            <a:endParaRPr/>
          </a:p>
          <a:p>
            <a:pPr marL="76200" lvl="0" indent="0" algn="just" rtl="0">
              <a:lnSpc>
                <a:spcPct val="115000"/>
              </a:lnSpc>
              <a:spcBef>
                <a:spcPts val="0"/>
              </a:spcBef>
              <a:spcAft>
                <a:spcPts val="0"/>
              </a:spcAft>
              <a:buSzPts val="2400"/>
              <a:buNone/>
            </a:pPr>
            <a:r>
              <a:rPr lang="es-CO" sz="1400"/>
              <a:t> </a:t>
            </a:r>
            <a:endParaRPr/>
          </a:p>
          <a:p>
            <a:pPr marL="457200" lvl="0" indent="-381000" algn="just" rtl="0">
              <a:lnSpc>
                <a:spcPct val="115000"/>
              </a:lnSpc>
              <a:spcBef>
                <a:spcPts val="0"/>
              </a:spcBef>
              <a:spcAft>
                <a:spcPts val="0"/>
              </a:spcAft>
              <a:buSzPts val="2400"/>
              <a:buChar char="╸"/>
            </a:pPr>
            <a:r>
              <a:rPr lang="es-CO" sz="1400"/>
              <a:t>Se ha analizado que en el interior de la microempresa no se lleva un control estricto sobre el inventario que maneja los productos, el cual registre los productos que son objetos de un inventario, como lo son las existencias que se destinaran a cada servicio y cada venta, no hay un lugar definido para la organización adecuada para la bodega, no hay un rotación optima de los productos por que se utiliza el ultimo producto adquirido y no lo que esta en la  bodega, ya que el producto que se encuentra mucho tiempo en la bodega esta perdiendo su efectividad y esta afectando el rendimiento de la empresa.</a:t>
            </a:r>
            <a:endParaRPr/>
          </a:p>
        </p:txBody>
      </p:sp>
      <p:grpSp>
        <p:nvGrpSpPr>
          <p:cNvPr id="109" name="Google Shape;109;p3"/>
          <p:cNvGrpSpPr/>
          <p:nvPr/>
        </p:nvGrpSpPr>
        <p:grpSpPr>
          <a:xfrm>
            <a:off x="6094403" y="618463"/>
            <a:ext cx="2871329" cy="4324422"/>
            <a:chOff x="5419407" y="3281869"/>
            <a:chExt cx="743968" cy="852939"/>
          </a:xfrm>
        </p:grpSpPr>
        <p:sp>
          <p:nvSpPr>
            <p:cNvPr id="110" name="Google Shape;110;p3"/>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1" name="Google Shape;111;p3"/>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2" name="Google Shape;112;p3"/>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3" name="Google Shape;113;p3"/>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4" name="Google Shape;114;p3"/>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5" name="Google Shape;115;p3"/>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6" name="Google Shape;116;p3"/>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7" name="Google Shape;117;p3"/>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8" name="Google Shape;118;p3"/>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19" name="Google Shape;119;p3"/>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0" name="Google Shape;120;p3"/>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1" name="Google Shape;121;p3"/>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2" name="Google Shape;122;p3"/>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3" name="Google Shape;123;p3"/>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4" name="Google Shape;124;p3"/>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5" name="Google Shape;125;p3"/>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6" name="Google Shape;126;p3"/>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7" name="Google Shape;127;p3"/>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8" name="Google Shape;128;p3"/>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9" name="Google Shape;129;p3"/>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30"/>
          <p:cNvPicPr preferRelativeResize="0"/>
          <p:nvPr/>
        </p:nvPicPr>
        <p:blipFill rotWithShape="1">
          <a:blip r:embed="rId3">
            <a:alphaModFix/>
          </a:blip>
          <a:srcRect/>
          <a:stretch/>
        </p:blipFill>
        <p:spPr>
          <a:xfrm>
            <a:off x="1605516" y="457583"/>
            <a:ext cx="5528931" cy="43961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FD75D-5624-47BD-BE1B-062D6188F9D2}"/>
              </a:ext>
            </a:extLst>
          </p:cNvPr>
          <p:cNvSpPr>
            <a:spLocks noGrp="1"/>
          </p:cNvSpPr>
          <p:nvPr>
            <p:ph type="title"/>
          </p:nvPr>
        </p:nvSpPr>
        <p:spPr>
          <a:xfrm>
            <a:off x="364392" y="0"/>
            <a:ext cx="5307000" cy="396300"/>
          </a:xfrm>
        </p:spPr>
        <p:txBody>
          <a:bodyPr/>
          <a:lstStyle/>
          <a:p>
            <a:r>
              <a:rPr lang="es-CO" sz="1800" dirty="0"/>
              <a:t>Modelo</a:t>
            </a:r>
            <a:r>
              <a:rPr lang="en-US" sz="1800" dirty="0"/>
              <a:t> </a:t>
            </a:r>
            <a:r>
              <a:rPr lang="es-CO" sz="1800" dirty="0"/>
              <a:t>relacional :</a:t>
            </a:r>
          </a:p>
        </p:txBody>
      </p:sp>
      <p:pic>
        <p:nvPicPr>
          <p:cNvPr id="6" name="Imagen 5">
            <a:extLst>
              <a:ext uri="{FF2B5EF4-FFF2-40B4-BE49-F238E27FC236}">
                <a16:creationId xmlns:a16="http://schemas.microsoft.com/office/drawing/2014/main" id="{F1831477-7347-4378-9D4A-5CD618743F9E}"/>
              </a:ext>
            </a:extLst>
          </p:cNvPr>
          <p:cNvPicPr>
            <a:picLocks noChangeAspect="1"/>
          </p:cNvPicPr>
          <p:nvPr/>
        </p:nvPicPr>
        <p:blipFill>
          <a:blip r:embed="rId2"/>
          <a:stretch>
            <a:fillRect/>
          </a:stretch>
        </p:blipFill>
        <p:spPr>
          <a:xfrm>
            <a:off x="255182" y="776175"/>
            <a:ext cx="7932181" cy="4148775"/>
          </a:xfrm>
          <a:prstGeom prst="rect">
            <a:avLst/>
          </a:prstGeom>
        </p:spPr>
      </p:pic>
    </p:spTree>
    <p:extLst>
      <p:ext uri="{BB962C8B-B14F-4D97-AF65-F5344CB8AC3E}">
        <p14:creationId xmlns:p14="http://schemas.microsoft.com/office/powerpoint/2010/main" val="124404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da8f749a2e_1_0"/>
          <p:cNvSpPr txBox="1">
            <a:spLocks noGrp="1"/>
          </p:cNvSpPr>
          <p:nvPr>
            <p:ph type="title"/>
          </p:nvPr>
        </p:nvSpPr>
        <p:spPr>
          <a:xfrm>
            <a:off x="855300" y="279325"/>
            <a:ext cx="78381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CO" sz="2600"/>
              <a:t>diagrama de clases </a:t>
            </a:r>
            <a:endParaRPr sz="2600"/>
          </a:p>
        </p:txBody>
      </p:sp>
      <p:sp>
        <p:nvSpPr>
          <p:cNvPr id="529" name="Google Shape;529;gda8f749a2e_1_0"/>
          <p:cNvSpPr txBox="1">
            <a:spLocks noGrp="1"/>
          </p:cNvSpPr>
          <p:nvPr>
            <p:ph type="body" idx="1"/>
          </p:nvPr>
        </p:nvSpPr>
        <p:spPr>
          <a:xfrm>
            <a:off x="855300" y="1063256"/>
            <a:ext cx="7586951" cy="3250535"/>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s-CO" sz="1600" dirty="0"/>
              <a:t>En la peluquería JOHAN STYLE se necesita administrar su inventario de una forma ordenada.</a:t>
            </a:r>
            <a:endParaRPr sz="1600" dirty="0"/>
          </a:p>
          <a:p>
            <a:pPr marL="457200" lvl="0" indent="-355600" algn="just" rtl="0">
              <a:spcBef>
                <a:spcPts val="0"/>
              </a:spcBef>
              <a:spcAft>
                <a:spcPts val="0"/>
              </a:spcAft>
              <a:buSzPts val="2000"/>
              <a:buChar char="●"/>
            </a:pPr>
            <a:r>
              <a:rPr lang="es-CO" sz="1600" dirty="0"/>
              <a:t>principalmente está el inventario que tiene una id inventario, la fecha de entrada y salida de algún pedido y la cantidad de productos que se cuentan.</a:t>
            </a:r>
            <a:endParaRPr sz="1600" dirty="0"/>
          </a:p>
          <a:p>
            <a:pPr marL="457200" lvl="0" indent="-355600" algn="just" rtl="0">
              <a:spcBef>
                <a:spcPts val="0"/>
              </a:spcBef>
              <a:spcAft>
                <a:spcPts val="0"/>
              </a:spcAft>
              <a:buSzPts val="2000"/>
              <a:buChar char="●"/>
            </a:pPr>
            <a:r>
              <a:rPr lang="es-CO" sz="1600" dirty="0"/>
              <a:t>el usuario es el que va administrar cada movimiento que tenga el inventario, cada usuario tiene un apellido y un tipo de usuario.</a:t>
            </a:r>
            <a:endParaRPr sz="1600" dirty="0"/>
          </a:p>
          <a:p>
            <a:pPr marL="457200" lvl="0" indent="-355600" algn="just" rtl="0">
              <a:spcBef>
                <a:spcPts val="0"/>
              </a:spcBef>
              <a:spcAft>
                <a:spcPts val="0"/>
              </a:spcAft>
              <a:buSzPts val="2000"/>
              <a:buChar char="●"/>
            </a:pPr>
            <a:r>
              <a:rPr lang="es-CO" sz="1600" dirty="0"/>
              <a:t>cada producto registrado, cuenta con un nombre, un </a:t>
            </a:r>
            <a:r>
              <a:rPr lang="es-CO" sz="1600" dirty="0" err="1"/>
              <a:t>nit</a:t>
            </a:r>
            <a:r>
              <a:rPr lang="es-CO" sz="1600" dirty="0"/>
              <a:t> de el producto, el valor agregado y la id de el proveedor. </a:t>
            </a:r>
            <a:endParaRPr sz="1600" dirty="0"/>
          </a:p>
          <a:p>
            <a:pPr marL="457200" lvl="0" indent="-355600" algn="just" rtl="0">
              <a:spcBef>
                <a:spcPts val="0"/>
              </a:spcBef>
              <a:spcAft>
                <a:spcPts val="0"/>
              </a:spcAft>
              <a:buSzPts val="2000"/>
              <a:buChar char="●"/>
            </a:pPr>
            <a:r>
              <a:rPr lang="es-CO" sz="1600" dirty="0"/>
              <a:t>el proveedor de cada producto tiene una dirección, la cantidad de productos que va a entregar y que producto va a entregar.</a:t>
            </a:r>
            <a:endParaRPr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da8f749a2e_1_6"/>
          <p:cNvSpPr txBox="1">
            <a:spLocks noGrp="1"/>
          </p:cNvSpPr>
          <p:nvPr>
            <p:ph type="body" idx="1"/>
          </p:nvPr>
        </p:nvSpPr>
        <p:spPr>
          <a:xfrm>
            <a:off x="987774" y="1010094"/>
            <a:ext cx="7168451" cy="3622230"/>
          </a:xfrm>
          <a:prstGeom prst="rect">
            <a:avLst/>
          </a:prstGeom>
        </p:spPr>
        <p:txBody>
          <a:bodyPr spcFirstLastPara="1" wrap="square" lIns="0" tIns="0" rIns="0" bIns="0" anchor="t" anchorCtr="0">
            <a:noAutofit/>
          </a:bodyPr>
          <a:lstStyle/>
          <a:p>
            <a:pPr marL="457200" lvl="0" indent="-355600" algn="just" rtl="0">
              <a:spcBef>
                <a:spcPts val="0"/>
              </a:spcBef>
              <a:spcAft>
                <a:spcPts val="0"/>
              </a:spcAft>
              <a:buSzPts val="2000"/>
              <a:buChar char="●"/>
            </a:pPr>
            <a:r>
              <a:rPr lang="es-CO" sz="1600" dirty="0"/>
              <a:t>cada pedido que se va a realizar lleva, una fecha de pedido, una id del cliente y un número de pedidos.</a:t>
            </a:r>
            <a:endParaRPr sz="1600" dirty="0"/>
          </a:p>
          <a:p>
            <a:pPr marL="457200" lvl="0" indent="-355600" algn="just" rtl="0">
              <a:spcBef>
                <a:spcPts val="0"/>
              </a:spcBef>
              <a:spcAft>
                <a:spcPts val="0"/>
              </a:spcAft>
              <a:buSzPts val="2000"/>
              <a:buChar char="●"/>
            </a:pPr>
            <a:r>
              <a:rPr lang="es-CO" sz="1600" dirty="0"/>
              <a:t>varios usuarios pueden ingresar y salir del inventario.</a:t>
            </a:r>
            <a:endParaRPr sz="1600" dirty="0"/>
          </a:p>
          <a:p>
            <a:pPr marL="457200" lvl="0" indent="-355600" algn="just" rtl="0">
              <a:spcBef>
                <a:spcPts val="0"/>
              </a:spcBef>
              <a:spcAft>
                <a:spcPts val="0"/>
              </a:spcAft>
              <a:buSzPts val="2000"/>
              <a:buChar char="●"/>
            </a:pPr>
            <a:r>
              <a:rPr lang="es-CO" sz="1600" dirty="0"/>
              <a:t>en el inventario se encuentran muchos productos.</a:t>
            </a:r>
            <a:endParaRPr sz="1600" dirty="0"/>
          </a:p>
          <a:p>
            <a:pPr marL="457200" lvl="0" indent="-355600" algn="just" rtl="0">
              <a:spcBef>
                <a:spcPts val="0"/>
              </a:spcBef>
              <a:spcAft>
                <a:spcPts val="0"/>
              </a:spcAft>
              <a:buSzPts val="2000"/>
              <a:buChar char="●"/>
            </a:pPr>
            <a:r>
              <a:rPr lang="es-CO" sz="1600" dirty="0"/>
              <a:t>el usuario ingresa un cada pedido al inventario.</a:t>
            </a:r>
            <a:endParaRPr sz="1600" dirty="0"/>
          </a:p>
          <a:p>
            <a:pPr marL="457200" lvl="0" indent="-355600" algn="just" rtl="0">
              <a:spcBef>
                <a:spcPts val="0"/>
              </a:spcBef>
              <a:spcAft>
                <a:spcPts val="0"/>
              </a:spcAft>
              <a:buSzPts val="2000"/>
              <a:buChar char="●"/>
            </a:pPr>
            <a:r>
              <a:rPr lang="es-CO" sz="1600" dirty="0"/>
              <a:t>el proveedor lleva varios pedidos.</a:t>
            </a:r>
            <a:endParaRPr sz="1600" dirty="0"/>
          </a:p>
          <a:p>
            <a:pPr marL="457200" lvl="0" indent="0" algn="just" rtl="0">
              <a:spcBef>
                <a:spcPts val="0"/>
              </a:spcBef>
              <a:spcAft>
                <a:spcPts val="0"/>
              </a:spcAft>
              <a:buNone/>
            </a:pPr>
            <a:r>
              <a:rPr lang="es-CO" sz="1600" i="1" dirty="0"/>
              <a:t>(fuente propia)</a:t>
            </a:r>
            <a:endParaRPr sz="1600"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gdb25eee420_0_0"/>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42" name="Google Shape;542;gdb25eee420_0_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s-CO"/>
              <a:t>34</a:t>
            </a:fld>
            <a:endParaRPr/>
          </a:p>
        </p:txBody>
      </p:sp>
      <p:pic>
        <p:nvPicPr>
          <p:cNvPr id="543" name="Google Shape;543;gdb25eee420_0_0"/>
          <p:cNvPicPr preferRelativeResize="0"/>
          <p:nvPr/>
        </p:nvPicPr>
        <p:blipFill rotWithShape="1">
          <a:blip r:embed="rId3">
            <a:alphaModFix/>
          </a:blip>
          <a:srcRect l="5357" t="10593" r="21750" b="15632"/>
          <a:stretch/>
        </p:blipFill>
        <p:spPr>
          <a:xfrm>
            <a:off x="620951" y="252350"/>
            <a:ext cx="8151950" cy="46388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13. Equipo de trabajo :</a:t>
            </a:r>
            <a:endParaRPr/>
          </a:p>
        </p:txBody>
      </p:sp>
      <p:sp>
        <p:nvSpPr>
          <p:cNvPr id="549" name="Google Shape;549;p31"/>
          <p:cNvSpPr txBox="1"/>
          <p:nvPr/>
        </p:nvSpPr>
        <p:spPr>
          <a:xfrm>
            <a:off x="791371" y="1656064"/>
            <a:ext cx="1749718" cy="74253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1200" b="1" i="0" u="none" strike="noStrike" cap="none">
                <a:solidFill>
                  <a:schemeClr val="dk1"/>
                </a:solidFill>
                <a:latin typeface="Barlow"/>
                <a:ea typeface="Barlow"/>
                <a:cs typeface="Barlow"/>
                <a:sym typeface="Barlow"/>
              </a:rPr>
              <a:t>Laura Khaterine Moreno</a:t>
            </a:r>
            <a:br>
              <a:rPr lang="es-CO" sz="1400" b="0" i="0" u="none" strike="noStrike" cap="none">
                <a:solidFill>
                  <a:srgbClr val="000000"/>
                </a:solidFill>
                <a:latin typeface="Barlow"/>
                <a:ea typeface="Barlow"/>
                <a:cs typeface="Barlow"/>
                <a:sym typeface="Barlow"/>
              </a:rPr>
            </a:br>
            <a:r>
              <a:rPr lang="es-CO" sz="800" b="0" i="0" u="none" strike="noStrike" cap="none">
                <a:solidFill>
                  <a:schemeClr val="dk2"/>
                </a:solidFill>
                <a:latin typeface="Barlow"/>
                <a:ea typeface="Barlow"/>
                <a:cs typeface="Barlow"/>
                <a:sym typeface="Barlow"/>
              </a:rPr>
              <a:t>Estudiante</a:t>
            </a:r>
            <a:endParaRPr sz="800" b="0" i="0" u="none" strike="noStrike" cap="none">
              <a:solidFill>
                <a:schemeClr val="dk2"/>
              </a:solidFill>
              <a:latin typeface="Barlow"/>
              <a:ea typeface="Barlow"/>
              <a:cs typeface="Barlow"/>
              <a:sym typeface="Barlow"/>
            </a:endParaRPr>
          </a:p>
          <a:p>
            <a:pPr marL="0" marR="0" lvl="0" indent="0" algn="ctr" rtl="0">
              <a:lnSpc>
                <a:spcPct val="100000"/>
              </a:lnSpc>
              <a:spcBef>
                <a:spcPts val="400"/>
              </a:spcBef>
              <a:spcAft>
                <a:spcPts val="0"/>
              </a:spcAft>
              <a:buClr>
                <a:srgbClr val="000000"/>
              </a:buClr>
              <a:buSzPts val="900"/>
              <a:buFont typeface="Arial"/>
              <a:buNone/>
            </a:pPr>
            <a:r>
              <a:rPr lang="es-CO" sz="900" b="0" i="0" u="none" strike="noStrike" cap="none">
                <a:solidFill>
                  <a:schemeClr val="dk2"/>
                </a:solidFill>
                <a:latin typeface="Barlow"/>
                <a:ea typeface="Barlow"/>
                <a:cs typeface="Barlow"/>
                <a:sym typeface="Barlow"/>
              </a:rPr>
              <a:t>Análisis y Desarrollo de datos </a:t>
            </a:r>
            <a:endParaRPr sz="1400" b="0" i="0" u="none" strike="noStrike" cap="none">
              <a:solidFill>
                <a:srgbClr val="000000"/>
              </a:solidFill>
              <a:latin typeface="Barlow"/>
              <a:ea typeface="Barlow"/>
              <a:cs typeface="Barlow"/>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Barlow"/>
              <a:ea typeface="Barlow"/>
              <a:cs typeface="Barlow"/>
              <a:sym typeface="Barlow"/>
            </a:endParaRPr>
          </a:p>
        </p:txBody>
      </p:sp>
      <p:sp>
        <p:nvSpPr>
          <p:cNvPr id="550" name="Google Shape;550;p31"/>
          <p:cNvSpPr txBox="1"/>
          <p:nvPr/>
        </p:nvSpPr>
        <p:spPr>
          <a:xfrm>
            <a:off x="632529" y="3675865"/>
            <a:ext cx="1749075" cy="8529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1200" b="1" i="0" u="none" strike="noStrike" cap="none">
                <a:solidFill>
                  <a:schemeClr val="dk1"/>
                </a:solidFill>
                <a:latin typeface="Barlow"/>
                <a:ea typeface="Barlow"/>
                <a:cs typeface="Barlow"/>
                <a:sym typeface="Barlow"/>
              </a:rPr>
              <a:t>Jhony alexander Poleche</a:t>
            </a:r>
            <a:br>
              <a:rPr lang="es-CO" sz="1400" b="0" i="0" u="none" strike="noStrike" cap="none">
                <a:solidFill>
                  <a:srgbClr val="000000"/>
                </a:solidFill>
                <a:latin typeface="Barlow"/>
                <a:ea typeface="Barlow"/>
                <a:cs typeface="Barlow"/>
                <a:sym typeface="Barlow"/>
              </a:rPr>
            </a:br>
            <a:r>
              <a:rPr lang="es-CO" sz="800" b="0" i="0" u="none" strike="noStrike" cap="none">
                <a:solidFill>
                  <a:schemeClr val="dk2"/>
                </a:solidFill>
                <a:latin typeface="Barlow"/>
                <a:ea typeface="Barlow"/>
                <a:cs typeface="Barlow"/>
                <a:sym typeface="Barlow"/>
              </a:rPr>
              <a:t>Estudiante</a:t>
            </a:r>
            <a:endParaRPr sz="800" b="0" i="0" u="none" strike="noStrike" cap="none">
              <a:solidFill>
                <a:schemeClr val="dk2"/>
              </a:solidFill>
              <a:latin typeface="Barlow"/>
              <a:ea typeface="Barlow"/>
              <a:cs typeface="Barlow"/>
              <a:sym typeface="Barlow"/>
            </a:endParaRPr>
          </a:p>
          <a:p>
            <a:pPr marL="0" marR="0" lvl="0" indent="0" algn="ctr" rtl="0">
              <a:lnSpc>
                <a:spcPct val="100000"/>
              </a:lnSpc>
              <a:spcBef>
                <a:spcPts val="400"/>
              </a:spcBef>
              <a:spcAft>
                <a:spcPts val="0"/>
              </a:spcAft>
              <a:buNone/>
            </a:pPr>
            <a:r>
              <a:rPr lang="es-CO" sz="900" b="0" i="0" u="none" strike="noStrike" cap="none">
                <a:solidFill>
                  <a:schemeClr val="dk2"/>
                </a:solidFill>
                <a:latin typeface="Barlow"/>
                <a:ea typeface="Barlow"/>
                <a:cs typeface="Barlow"/>
                <a:sym typeface="Barlow"/>
              </a:rPr>
              <a:t>Análisis y Desarrollo de datos </a:t>
            </a:r>
            <a:endParaRPr sz="900" b="0" i="0" u="none" strike="noStrike" cap="none">
              <a:solidFill>
                <a:srgbClr val="000000"/>
              </a:solidFill>
              <a:latin typeface="Barlow"/>
              <a:ea typeface="Barlow"/>
              <a:cs typeface="Barlow"/>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Barlow"/>
              <a:ea typeface="Barlow"/>
              <a:cs typeface="Barlow"/>
              <a:sym typeface="Barlow"/>
            </a:endParaRPr>
          </a:p>
        </p:txBody>
      </p:sp>
      <p:sp>
        <p:nvSpPr>
          <p:cNvPr id="551" name="Google Shape;551;p31"/>
          <p:cNvSpPr txBox="1"/>
          <p:nvPr/>
        </p:nvSpPr>
        <p:spPr>
          <a:xfrm>
            <a:off x="3570294" y="1579999"/>
            <a:ext cx="1645091" cy="74253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1200" b="1" i="0" u="none" strike="noStrike" cap="none">
                <a:solidFill>
                  <a:schemeClr val="dk1"/>
                </a:solidFill>
                <a:latin typeface="Barlow"/>
                <a:ea typeface="Barlow"/>
                <a:cs typeface="Barlow"/>
                <a:sym typeface="Barlow"/>
              </a:rPr>
              <a:t>Leslie Dahiana Mayorga</a:t>
            </a:r>
            <a:br>
              <a:rPr lang="es-CO" sz="1400" b="0" i="0" u="none" strike="noStrike" cap="none">
                <a:solidFill>
                  <a:srgbClr val="000000"/>
                </a:solidFill>
                <a:latin typeface="Barlow"/>
                <a:ea typeface="Barlow"/>
                <a:cs typeface="Barlow"/>
                <a:sym typeface="Barlow"/>
              </a:rPr>
            </a:br>
            <a:r>
              <a:rPr lang="es-CO" sz="800" b="0" i="0" u="none" strike="noStrike" cap="none">
                <a:solidFill>
                  <a:schemeClr val="dk2"/>
                </a:solidFill>
                <a:latin typeface="Barlow"/>
                <a:ea typeface="Barlow"/>
                <a:cs typeface="Barlow"/>
                <a:sym typeface="Barlow"/>
              </a:rPr>
              <a:t>Estudiante</a:t>
            </a:r>
            <a:endParaRPr sz="800" b="0" i="0" u="none" strike="noStrike" cap="none">
              <a:solidFill>
                <a:schemeClr val="dk2"/>
              </a:solidFill>
              <a:latin typeface="Barlow"/>
              <a:ea typeface="Barlow"/>
              <a:cs typeface="Barlow"/>
              <a:sym typeface="Barlow"/>
            </a:endParaRPr>
          </a:p>
          <a:p>
            <a:pPr marL="0" marR="0" lvl="0" indent="0" algn="ctr" rtl="0">
              <a:lnSpc>
                <a:spcPct val="100000"/>
              </a:lnSpc>
              <a:spcBef>
                <a:spcPts val="400"/>
              </a:spcBef>
              <a:spcAft>
                <a:spcPts val="0"/>
              </a:spcAft>
              <a:buNone/>
            </a:pPr>
            <a:r>
              <a:rPr lang="es-CO" sz="900" b="0" i="0" u="none" strike="noStrike" cap="none">
                <a:solidFill>
                  <a:schemeClr val="dk2"/>
                </a:solidFill>
                <a:latin typeface="Barlow"/>
                <a:ea typeface="Barlow"/>
                <a:cs typeface="Barlow"/>
                <a:sym typeface="Barlow"/>
              </a:rPr>
              <a:t>Análisis y Desarrollo de datos </a:t>
            </a:r>
            <a:endParaRPr sz="900" b="0" i="0" u="none" strike="noStrike" cap="none">
              <a:solidFill>
                <a:srgbClr val="000000"/>
              </a:solidFill>
              <a:latin typeface="Barlow"/>
              <a:ea typeface="Barlow"/>
              <a:cs typeface="Barlow"/>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Barlow"/>
              <a:ea typeface="Barlow"/>
              <a:cs typeface="Barlow"/>
              <a:sym typeface="Barlow"/>
            </a:endParaRPr>
          </a:p>
        </p:txBody>
      </p:sp>
      <p:sp>
        <p:nvSpPr>
          <p:cNvPr id="552" name="Google Shape;552;p31"/>
          <p:cNvSpPr txBox="1"/>
          <p:nvPr/>
        </p:nvSpPr>
        <p:spPr>
          <a:xfrm>
            <a:off x="3723985" y="3704556"/>
            <a:ext cx="1677260" cy="85297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1200" b="1" i="0" u="none" strike="noStrike" cap="none">
                <a:solidFill>
                  <a:schemeClr val="dk1"/>
                </a:solidFill>
                <a:latin typeface="Barlow"/>
                <a:ea typeface="Barlow"/>
                <a:cs typeface="Barlow"/>
                <a:sym typeface="Barlow"/>
              </a:rPr>
              <a:t>Maicol Andres Quiroga</a:t>
            </a:r>
            <a:br>
              <a:rPr lang="es-CO" sz="1400" b="0" i="0" u="none" strike="noStrike" cap="none">
                <a:solidFill>
                  <a:srgbClr val="000000"/>
                </a:solidFill>
                <a:latin typeface="Barlow"/>
                <a:ea typeface="Barlow"/>
                <a:cs typeface="Barlow"/>
                <a:sym typeface="Barlow"/>
              </a:rPr>
            </a:br>
            <a:r>
              <a:rPr lang="es-CO" sz="800" b="0" i="0" u="none" strike="noStrike" cap="none">
                <a:solidFill>
                  <a:schemeClr val="dk2"/>
                </a:solidFill>
                <a:latin typeface="Barlow"/>
                <a:ea typeface="Barlow"/>
                <a:cs typeface="Barlow"/>
                <a:sym typeface="Barlow"/>
              </a:rPr>
              <a:t>Estudiante</a:t>
            </a:r>
            <a:endParaRPr sz="800" b="0" i="0" u="none" strike="noStrike" cap="none">
              <a:solidFill>
                <a:schemeClr val="dk2"/>
              </a:solidFill>
              <a:latin typeface="Barlow"/>
              <a:ea typeface="Barlow"/>
              <a:cs typeface="Barlow"/>
              <a:sym typeface="Barlow"/>
            </a:endParaRPr>
          </a:p>
          <a:p>
            <a:pPr marL="0" marR="0" lvl="0" indent="0" algn="ctr" rtl="0">
              <a:lnSpc>
                <a:spcPct val="100000"/>
              </a:lnSpc>
              <a:spcBef>
                <a:spcPts val="400"/>
              </a:spcBef>
              <a:spcAft>
                <a:spcPts val="0"/>
              </a:spcAft>
              <a:buNone/>
            </a:pPr>
            <a:r>
              <a:rPr lang="es-CO" sz="900" b="0" i="0" u="none" strike="noStrike" cap="none">
                <a:solidFill>
                  <a:schemeClr val="dk2"/>
                </a:solidFill>
                <a:latin typeface="Barlow"/>
                <a:ea typeface="Barlow"/>
                <a:cs typeface="Barlow"/>
                <a:sym typeface="Barlow"/>
              </a:rPr>
              <a:t>Análisis y Desarrollo de datos </a:t>
            </a:r>
            <a:endParaRPr sz="900" b="0" i="0" u="none" strike="noStrike" cap="none">
              <a:solidFill>
                <a:srgbClr val="000000"/>
              </a:solidFill>
              <a:latin typeface="Barlow"/>
              <a:ea typeface="Barlow"/>
              <a:cs typeface="Barlow"/>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Barlow"/>
              <a:ea typeface="Barlow"/>
              <a:cs typeface="Barlow"/>
              <a:sym typeface="Barlow"/>
            </a:endParaRPr>
          </a:p>
        </p:txBody>
      </p:sp>
      <p:grpSp>
        <p:nvGrpSpPr>
          <p:cNvPr id="553" name="Google Shape;553;p31"/>
          <p:cNvGrpSpPr/>
          <p:nvPr/>
        </p:nvGrpSpPr>
        <p:grpSpPr>
          <a:xfrm>
            <a:off x="6390807" y="679988"/>
            <a:ext cx="2223022" cy="3385372"/>
            <a:chOff x="996049" y="1552369"/>
            <a:chExt cx="485510" cy="684774"/>
          </a:xfrm>
        </p:grpSpPr>
        <p:sp>
          <p:nvSpPr>
            <p:cNvPr id="554" name="Google Shape;554;p31"/>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5" name="Google Shape;555;p31"/>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6" name="Google Shape;556;p31"/>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7" name="Google Shape;557;p31"/>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8" name="Google Shape;558;p31"/>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59" name="Google Shape;559;p31"/>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0" name="Google Shape;560;p31"/>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1" name="Google Shape;561;p31"/>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2" name="Google Shape;562;p31"/>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3" name="Google Shape;563;p31"/>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4" name="Google Shape;564;p31"/>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5" name="Google Shape;565;p31"/>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6" name="Google Shape;566;p31"/>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7" name="Google Shape;567;p31"/>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8" name="Google Shape;568;p31"/>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69" name="Google Shape;569;p31"/>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0" name="Google Shape;570;p31"/>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1" name="Google Shape;571;p31"/>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2" name="Google Shape;572;p31"/>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3" name="Google Shape;573;p31"/>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4" name="Google Shape;574;p31"/>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5" name="Google Shape;575;p31"/>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6" name="Google Shape;576;p31"/>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7" name="Google Shape;577;p31"/>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78" name="Google Shape;578;p31"/>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579" name="Google Shape;579;p31"/>
          <p:cNvSpPr txBox="1"/>
          <p:nvPr/>
        </p:nvSpPr>
        <p:spPr>
          <a:xfrm>
            <a:off x="2295960" y="2509565"/>
            <a:ext cx="1677260" cy="85297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CO" sz="1200" b="1" i="0" u="none" strike="noStrike" cap="none">
                <a:solidFill>
                  <a:schemeClr val="dk1"/>
                </a:solidFill>
                <a:latin typeface="Barlow"/>
                <a:ea typeface="Barlow"/>
                <a:cs typeface="Barlow"/>
                <a:sym typeface="Barlow"/>
              </a:rPr>
              <a:t>Paula Alejandra Garnica</a:t>
            </a:r>
            <a:br>
              <a:rPr lang="es-CO" sz="1400" b="0" i="0" u="none" strike="noStrike" cap="none">
                <a:solidFill>
                  <a:srgbClr val="000000"/>
                </a:solidFill>
                <a:latin typeface="Barlow"/>
                <a:ea typeface="Barlow"/>
                <a:cs typeface="Barlow"/>
                <a:sym typeface="Barlow"/>
              </a:rPr>
            </a:br>
            <a:r>
              <a:rPr lang="es-CO" sz="800" b="0" i="0" u="none" strike="noStrike" cap="none">
                <a:solidFill>
                  <a:schemeClr val="dk2"/>
                </a:solidFill>
                <a:latin typeface="Barlow"/>
                <a:ea typeface="Barlow"/>
                <a:cs typeface="Barlow"/>
                <a:sym typeface="Barlow"/>
              </a:rPr>
              <a:t>Estudiante</a:t>
            </a:r>
            <a:endParaRPr sz="800" b="0" i="0" u="none" strike="noStrike" cap="none">
              <a:solidFill>
                <a:schemeClr val="dk2"/>
              </a:solidFill>
              <a:latin typeface="Barlow"/>
              <a:ea typeface="Barlow"/>
              <a:cs typeface="Barlow"/>
              <a:sym typeface="Barlow"/>
            </a:endParaRPr>
          </a:p>
          <a:p>
            <a:pPr marL="0" marR="0" lvl="0" indent="0" algn="ctr" rtl="0">
              <a:lnSpc>
                <a:spcPct val="100000"/>
              </a:lnSpc>
              <a:spcBef>
                <a:spcPts val="400"/>
              </a:spcBef>
              <a:spcAft>
                <a:spcPts val="0"/>
              </a:spcAft>
              <a:buNone/>
            </a:pPr>
            <a:r>
              <a:rPr lang="es-CO" sz="900" b="0" i="0" u="none" strike="noStrike" cap="none">
                <a:solidFill>
                  <a:schemeClr val="dk2"/>
                </a:solidFill>
                <a:latin typeface="Barlow"/>
                <a:ea typeface="Barlow"/>
                <a:cs typeface="Barlow"/>
                <a:sym typeface="Barlow"/>
              </a:rPr>
              <a:t>Análisis y Desarrollo de datos </a:t>
            </a:r>
            <a:endParaRPr sz="900" b="0" i="0" u="none" strike="noStrike" cap="none">
              <a:solidFill>
                <a:srgbClr val="000000"/>
              </a:solidFill>
              <a:latin typeface="Barlow"/>
              <a:ea typeface="Barlow"/>
              <a:cs typeface="Barlow"/>
              <a:sym typeface="Barlow"/>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rgbClr val="000000"/>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body" idx="1"/>
          </p:nvPr>
        </p:nvSpPr>
        <p:spPr>
          <a:xfrm>
            <a:off x="168065" y="1855642"/>
            <a:ext cx="4993509" cy="2131362"/>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Char char="╸"/>
            </a:pPr>
            <a:r>
              <a:rPr lang="es-CO" sz="1600"/>
              <a:t> ¿</a:t>
            </a:r>
            <a:r>
              <a:rPr lang="es-CO" sz="1400"/>
              <a:t>Cómo se puede hacer para que el control del inventario que lleva la microempresa en este momento, mejore y  asi se lleve un mejor rendimiento en la utilización de sus productos?</a:t>
            </a:r>
            <a:endParaRPr/>
          </a:p>
        </p:txBody>
      </p:sp>
      <p:sp>
        <p:nvSpPr>
          <p:cNvPr id="135" name="Google Shape;135;p4"/>
          <p:cNvSpPr txBox="1">
            <a:spLocks noGrp="1"/>
          </p:cNvSpPr>
          <p:nvPr>
            <p:ph type="title"/>
          </p:nvPr>
        </p:nvSpPr>
        <p:spPr>
          <a:xfrm>
            <a:off x="985805" y="759612"/>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2. Pregunta Problema :</a:t>
            </a:r>
            <a:endParaRPr/>
          </a:p>
        </p:txBody>
      </p:sp>
      <p:grpSp>
        <p:nvGrpSpPr>
          <p:cNvPr id="136" name="Google Shape;136;p4"/>
          <p:cNvGrpSpPr/>
          <p:nvPr/>
        </p:nvGrpSpPr>
        <p:grpSpPr>
          <a:xfrm>
            <a:off x="5777345" y="479745"/>
            <a:ext cx="2992934" cy="4143054"/>
            <a:chOff x="1019213" y="3964719"/>
            <a:chExt cx="438896" cy="683556"/>
          </a:xfrm>
        </p:grpSpPr>
        <p:sp>
          <p:nvSpPr>
            <p:cNvPr id="137" name="Google Shape;137;p4"/>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38" name="Google Shape;138;p4"/>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39" name="Google Shape;139;p4"/>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0" name="Google Shape;140;p4"/>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1" name="Google Shape;141;p4"/>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2" name="Google Shape;142;p4"/>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3" name="Google Shape;143;p4"/>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4" name="Google Shape;144;p4"/>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5" name="Google Shape;145;p4"/>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6" name="Google Shape;146;p4"/>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7" name="Google Shape;147;p4"/>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8" name="Google Shape;148;p4"/>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9" name="Google Shape;149;p4"/>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0" name="Google Shape;150;p4"/>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1" name="Google Shape;151;p4"/>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2" name="Google Shape;152;p4"/>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3" name="Google Shape;153;p4"/>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4" name="Google Shape;154;p4"/>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5" name="Google Shape;155;p4"/>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6" name="Google Shape;156;p4"/>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7" name="Google Shape;157;p4"/>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8" name="Google Shape;158;p4"/>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59" name="Google Shape;159;p4"/>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0" name="Google Shape;160;p4"/>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1" name="Google Shape;161;p4"/>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2" name="Google Shape;162;p4"/>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3" name="Google Shape;163;p4"/>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64" name="Google Shape;164;p4"/>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4. Objetivo General :</a:t>
            </a:r>
            <a:endParaRPr/>
          </a:p>
        </p:txBody>
      </p:sp>
      <p:sp>
        <p:nvSpPr>
          <p:cNvPr id="170" name="Google Shape;170;p5"/>
          <p:cNvSpPr txBox="1">
            <a:spLocks noGrp="1"/>
          </p:cNvSpPr>
          <p:nvPr>
            <p:ph type="body" idx="1"/>
          </p:nvPr>
        </p:nvSpPr>
        <p:spPr>
          <a:xfrm>
            <a:off x="540611" y="2046785"/>
            <a:ext cx="4599927" cy="2036422"/>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SzPts val="2400"/>
              <a:buNone/>
            </a:pPr>
            <a:r>
              <a:rPr lang="es-CO" sz="1400"/>
              <a:t>Implementar un sistema de gestión de inventario en JOHAN STYLE, con el fin de alcanzar  un equilibrio en el control del inventario, para que todo trabaje preciso y a la perfección y no se genere perdidas en el rendimiento ni en la producción. </a:t>
            </a:r>
            <a:endParaRPr sz="1400"/>
          </a:p>
        </p:txBody>
      </p:sp>
      <p:grpSp>
        <p:nvGrpSpPr>
          <p:cNvPr id="171" name="Google Shape;171;p5"/>
          <p:cNvGrpSpPr/>
          <p:nvPr/>
        </p:nvGrpSpPr>
        <p:grpSpPr>
          <a:xfrm>
            <a:off x="6107621" y="694846"/>
            <a:ext cx="2662658" cy="3617416"/>
            <a:chOff x="1019213" y="3964719"/>
            <a:chExt cx="438896" cy="683556"/>
          </a:xfrm>
        </p:grpSpPr>
        <p:sp>
          <p:nvSpPr>
            <p:cNvPr id="172" name="Google Shape;172;p5"/>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3" name="Google Shape;173;p5"/>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4" name="Google Shape;174;p5"/>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5" name="Google Shape;175;p5"/>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6" name="Google Shape;176;p5"/>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7" name="Google Shape;177;p5"/>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8" name="Google Shape;178;p5"/>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79" name="Google Shape;179;p5"/>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0" name="Google Shape;180;p5"/>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1" name="Google Shape;181;p5"/>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2" name="Google Shape;182;p5"/>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3" name="Google Shape;183;p5"/>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4" name="Google Shape;184;p5"/>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5" name="Google Shape;185;p5"/>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6" name="Google Shape;186;p5"/>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7" name="Google Shape;187;p5"/>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8" name="Google Shape;188;p5"/>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89" name="Google Shape;189;p5"/>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0" name="Google Shape;190;p5"/>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1" name="Google Shape;191;p5"/>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2" name="Google Shape;192;p5"/>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3" name="Google Shape;193;p5"/>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4" name="Google Shape;194;p5"/>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5" name="Google Shape;195;p5"/>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6" name="Google Shape;196;p5"/>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7" name="Google Shape;197;p5"/>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8" name="Google Shape;198;p5"/>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99" name="Google Shape;199;p5"/>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5. Objetivos Específicos:</a:t>
            </a:r>
            <a:endParaRPr/>
          </a:p>
        </p:txBody>
      </p:sp>
      <p:sp>
        <p:nvSpPr>
          <p:cNvPr id="205" name="Google Shape;205;p6"/>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s-CO"/>
              <a:t>6</a:t>
            </a:fld>
            <a:endParaRPr/>
          </a:p>
        </p:txBody>
      </p:sp>
      <p:sp>
        <p:nvSpPr>
          <p:cNvPr id="206" name="Google Shape;206;p6"/>
          <p:cNvSpPr txBox="1">
            <a:spLocks noGrp="1"/>
          </p:cNvSpPr>
          <p:nvPr>
            <p:ph type="body" idx="1"/>
          </p:nvPr>
        </p:nvSpPr>
        <p:spPr>
          <a:xfrm>
            <a:off x="334667" y="1955061"/>
            <a:ext cx="4875286" cy="2607451"/>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Font typeface="Barlow Light"/>
              <a:buChar char="-"/>
            </a:pPr>
            <a:r>
              <a:rPr lang="es-CO" sz="1400"/>
              <a:t>Controlar la capacidad de almacenamiento y  generar un informe en el control de inventario.</a:t>
            </a:r>
            <a:endParaRPr/>
          </a:p>
          <a:p>
            <a:pPr marL="457200" lvl="0" indent="-381000" algn="l" rtl="0">
              <a:lnSpc>
                <a:spcPct val="115000"/>
              </a:lnSpc>
              <a:spcBef>
                <a:spcPts val="0"/>
              </a:spcBef>
              <a:spcAft>
                <a:spcPts val="0"/>
              </a:spcAft>
              <a:buSzPts val="2400"/>
              <a:buFont typeface="Barlow Light"/>
              <a:buChar char="-"/>
            </a:pPr>
            <a:r>
              <a:rPr lang="es-CO" sz="1400"/>
              <a:t>Realizar la codificación de los productos en la microempresa.</a:t>
            </a:r>
            <a:endParaRPr/>
          </a:p>
          <a:p>
            <a:pPr marL="457200" lvl="0" indent="-381000" algn="l" rtl="0">
              <a:lnSpc>
                <a:spcPct val="115000"/>
              </a:lnSpc>
              <a:spcBef>
                <a:spcPts val="0"/>
              </a:spcBef>
              <a:spcAft>
                <a:spcPts val="0"/>
              </a:spcAft>
              <a:buSzPts val="2400"/>
              <a:buFont typeface="Barlow Light"/>
              <a:buChar char="-"/>
            </a:pPr>
            <a:r>
              <a:rPr lang="es-CO" sz="1400"/>
              <a:t>Gestionar la  rotación eficaz de el producto. </a:t>
            </a:r>
            <a:endParaRPr/>
          </a:p>
        </p:txBody>
      </p:sp>
      <p:grpSp>
        <p:nvGrpSpPr>
          <p:cNvPr id="207" name="Google Shape;207;p6"/>
          <p:cNvGrpSpPr/>
          <p:nvPr/>
        </p:nvGrpSpPr>
        <p:grpSpPr>
          <a:xfrm>
            <a:off x="5855506" y="900977"/>
            <a:ext cx="2662658" cy="3617416"/>
            <a:chOff x="1019213" y="3964719"/>
            <a:chExt cx="438896" cy="683556"/>
          </a:xfrm>
        </p:grpSpPr>
        <p:sp>
          <p:nvSpPr>
            <p:cNvPr id="208" name="Google Shape;208;p6"/>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09" name="Google Shape;209;p6"/>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0" name="Google Shape;210;p6"/>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1" name="Google Shape;211;p6"/>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2" name="Google Shape;212;p6"/>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411"/>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3" name="Google Shape;213;p6"/>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4" name="Google Shape;214;p6"/>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411"/>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5" name="Google Shape;215;p6"/>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6" name="Google Shape;216;p6"/>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7" name="Google Shape;217;p6"/>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8" name="Google Shape;218;p6"/>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19" name="Google Shape;219;p6"/>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0" name="Google Shape;220;p6"/>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1" name="Google Shape;221;p6"/>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2" name="Google Shape;222;p6"/>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3" name="Google Shape;223;p6"/>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4" name="Google Shape;224;p6"/>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29803"/>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5" name="Google Shape;225;p6"/>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6" name="Google Shape;226;p6"/>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7" name="Google Shape;227;p6"/>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8" name="Google Shape;228;p6"/>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29" name="Google Shape;229;p6"/>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0" name="Google Shape;230;p6"/>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1" name="Google Shape;231;p6"/>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2" name="Google Shape;232;p6"/>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3" name="Google Shape;233;p6"/>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4" name="Google Shape;234;p6"/>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35" name="Google Shape;235;p6"/>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txBox="1">
            <a:spLocks noGrp="1"/>
          </p:cNvSpPr>
          <p:nvPr>
            <p:ph type="title"/>
          </p:nvPr>
        </p:nvSpPr>
        <p:spPr>
          <a:xfrm>
            <a:off x="855300" y="581623"/>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6. Justificación :</a:t>
            </a:r>
            <a:endParaRPr/>
          </a:p>
        </p:txBody>
      </p:sp>
      <p:sp>
        <p:nvSpPr>
          <p:cNvPr id="241" name="Google Shape;241;p7"/>
          <p:cNvSpPr txBox="1">
            <a:spLocks noGrp="1"/>
          </p:cNvSpPr>
          <p:nvPr>
            <p:ph type="body" idx="1"/>
          </p:nvPr>
        </p:nvSpPr>
        <p:spPr>
          <a:xfrm>
            <a:off x="194579" y="1225149"/>
            <a:ext cx="6035386" cy="3778369"/>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SzPts val="2400"/>
              <a:buNone/>
            </a:pPr>
            <a:r>
              <a:rPr lang="es-CO" sz="1400"/>
              <a:t>Este trabajo esta realizado con el fin de gestionar y aportar soluciones a la microempresa, buscando el máximo rendimiento y eficacia para que puedan mejorar en el control de inventarios y así mismo implementar una buena funcionalidad en cada uno de sus productos, se deben analizar los factores que indiquen el manejo de el inventario, con el propósito de determinar la disponibilidad de los productos para poder desarrollar el servicio sin incurrir en costos innecesarios.</a:t>
            </a:r>
            <a:endParaRPr/>
          </a:p>
          <a:p>
            <a:pPr marL="0" lvl="0" indent="0" algn="just" rtl="0">
              <a:lnSpc>
                <a:spcPct val="115000"/>
              </a:lnSpc>
              <a:spcBef>
                <a:spcPts val="0"/>
              </a:spcBef>
              <a:spcAft>
                <a:spcPts val="0"/>
              </a:spcAft>
              <a:buSzPts val="2400"/>
              <a:buNone/>
            </a:pPr>
            <a:endParaRPr sz="1400"/>
          </a:p>
          <a:p>
            <a:pPr marL="0" lvl="0" indent="0" algn="just" rtl="0">
              <a:lnSpc>
                <a:spcPct val="115000"/>
              </a:lnSpc>
              <a:spcBef>
                <a:spcPts val="0"/>
              </a:spcBef>
              <a:spcAft>
                <a:spcPts val="0"/>
              </a:spcAft>
              <a:buSzPts val="2400"/>
              <a:buNone/>
            </a:pPr>
            <a:r>
              <a:rPr lang="es-CO" sz="1400"/>
              <a:t>Con esto se puede implementar una mejor control en su inventario para sus productos, lo cual mejoraría el rendimiento y productividad de la microempresa y así demostrando la importancia de tener un buen control de inventario ya que es una parte fundamental de cada empresa </a:t>
            </a:r>
            <a:r>
              <a:rPr lang="es-CO" sz="1600"/>
              <a:t>.</a:t>
            </a:r>
            <a:endParaRPr/>
          </a:p>
          <a:p>
            <a:pPr marL="0" lvl="0" indent="0" algn="l" rtl="0">
              <a:lnSpc>
                <a:spcPct val="115000"/>
              </a:lnSpc>
              <a:spcBef>
                <a:spcPts val="0"/>
              </a:spcBef>
              <a:spcAft>
                <a:spcPts val="0"/>
              </a:spcAft>
              <a:buSzPts val="2400"/>
              <a:buNone/>
            </a:pPr>
            <a:r>
              <a:rPr lang="es-CO" sz="1600"/>
              <a:t> </a:t>
            </a:r>
            <a:endParaRPr/>
          </a:p>
        </p:txBody>
      </p:sp>
      <p:grpSp>
        <p:nvGrpSpPr>
          <p:cNvPr id="242" name="Google Shape;242;p7"/>
          <p:cNvGrpSpPr/>
          <p:nvPr/>
        </p:nvGrpSpPr>
        <p:grpSpPr>
          <a:xfrm>
            <a:off x="6543058" y="780600"/>
            <a:ext cx="2226027" cy="3843743"/>
            <a:chOff x="5419407" y="3281869"/>
            <a:chExt cx="743968" cy="852939"/>
          </a:xfrm>
        </p:grpSpPr>
        <p:sp>
          <p:nvSpPr>
            <p:cNvPr id="243" name="Google Shape;243;p7"/>
            <p:cNvSpPr/>
            <p:nvPr/>
          </p:nvSpPr>
          <p:spPr>
            <a:xfrm>
              <a:off x="5419407" y="3621745"/>
              <a:ext cx="657536" cy="466127"/>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4" name="Google Shape;244;p7"/>
            <p:cNvSpPr/>
            <p:nvPr/>
          </p:nvSpPr>
          <p:spPr>
            <a:xfrm>
              <a:off x="5505839" y="3664023"/>
              <a:ext cx="657536" cy="470785"/>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29411"/>
                  </a:srgbClr>
                </a:gs>
                <a:gs pos="47000">
                  <a:srgbClr val="FFFFFF">
                    <a:alpha val="0"/>
                  </a:srgbClr>
                </a:gs>
                <a:gs pos="100000">
                  <a:srgbClr val="FFFFFF">
                    <a:alpha val="0"/>
                  </a:srgbClr>
                </a:gs>
              </a:gsLst>
              <a:lin ang="660013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5" name="Google Shape;245;p7"/>
            <p:cNvSpPr/>
            <p:nvPr/>
          </p:nvSpPr>
          <p:spPr>
            <a:xfrm>
              <a:off x="5932557" y="3619063"/>
              <a:ext cx="14356" cy="21562"/>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6" name="Google Shape;246;p7"/>
            <p:cNvSpPr/>
            <p:nvPr/>
          </p:nvSpPr>
          <p:spPr>
            <a:xfrm>
              <a:off x="5742144" y="3656207"/>
              <a:ext cx="14908" cy="2099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7" name="Google Shape;247;p7"/>
            <p:cNvSpPr/>
            <p:nvPr/>
          </p:nvSpPr>
          <p:spPr>
            <a:xfrm>
              <a:off x="5901039" y="328186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8" name="Google Shape;248;p7"/>
            <p:cNvSpPr/>
            <p:nvPr/>
          </p:nvSpPr>
          <p:spPr>
            <a:xfrm>
              <a:off x="5876197" y="3303335"/>
              <a:ext cx="127478" cy="323789"/>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49" name="Google Shape;249;p7"/>
            <p:cNvSpPr/>
            <p:nvPr/>
          </p:nvSpPr>
          <p:spPr>
            <a:xfrm>
              <a:off x="5942742" y="3429035"/>
              <a:ext cx="44034" cy="66165"/>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0" name="Google Shape;250;p7"/>
            <p:cNvSpPr/>
            <p:nvPr/>
          </p:nvSpPr>
          <p:spPr>
            <a:xfrm>
              <a:off x="5898768" y="3376677"/>
              <a:ext cx="44103" cy="113633"/>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1" name="Google Shape;251;p7"/>
            <p:cNvSpPr/>
            <p:nvPr/>
          </p:nvSpPr>
          <p:spPr>
            <a:xfrm>
              <a:off x="5904618" y="3363123"/>
              <a:ext cx="82271" cy="9155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2" name="Google Shape;252;p7"/>
            <p:cNvSpPr/>
            <p:nvPr/>
          </p:nvSpPr>
          <p:spPr>
            <a:xfrm>
              <a:off x="5892850" y="3492608"/>
              <a:ext cx="77646" cy="54160"/>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3" name="Google Shape;253;p7"/>
            <p:cNvSpPr/>
            <p:nvPr/>
          </p:nvSpPr>
          <p:spPr>
            <a:xfrm>
              <a:off x="5892850" y="3510909"/>
              <a:ext cx="94142" cy="63681"/>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4" name="Google Shape;254;p7"/>
            <p:cNvSpPr/>
            <p:nvPr/>
          </p:nvSpPr>
          <p:spPr>
            <a:xfrm>
              <a:off x="5892850" y="3529211"/>
              <a:ext cx="61013" cy="44570"/>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5" name="Google Shape;255;p7"/>
            <p:cNvSpPr/>
            <p:nvPr/>
          </p:nvSpPr>
          <p:spPr>
            <a:xfrm>
              <a:off x="5710489" y="3319159"/>
              <a:ext cx="127409" cy="323789"/>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6" name="Google Shape;256;p7"/>
            <p:cNvSpPr/>
            <p:nvPr/>
          </p:nvSpPr>
          <p:spPr>
            <a:xfrm>
              <a:off x="5685991" y="3340763"/>
              <a:ext cx="127478" cy="323789"/>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7" name="Google Shape;257;p7"/>
            <p:cNvSpPr/>
            <p:nvPr/>
          </p:nvSpPr>
          <p:spPr>
            <a:xfrm>
              <a:off x="5752466" y="3466532"/>
              <a:ext cx="44103" cy="65613"/>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8" name="Google Shape;258;p7"/>
            <p:cNvSpPr/>
            <p:nvPr/>
          </p:nvSpPr>
          <p:spPr>
            <a:xfrm>
              <a:off x="5721431" y="3466601"/>
              <a:ext cx="53214" cy="66087"/>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59" name="Google Shape;259;p7"/>
            <p:cNvSpPr/>
            <p:nvPr/>
          </p:nvSpPr>
          <p:spPr>
            <a:xfrm>
              <a:off x="5708631" y="3400552"/>
              <a:ext cx="88068" cy="9162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0" name="Google Shape;260;p7"/>
            <p:cNvSpPr/>
            <p:nvPr/>
          </p:nvSpPr>
          <p:spPr>
            <a:xfrm>
              <a:off x="5702644" y="3530105"/>
              <a:ext cx="88137" cy="60232"/>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1" name="Google Shape;261;p7"/>
            <p:cNvSpPr/>
            <p:nvPr/>
          </p:nvSpPr>
          <p:spPr>
            <a:xfrm>
              <a:off x="5702644" y="3548338"/>
              <a:ext cx="91519" cy="62232"/>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62" name="Google Shape;262;p7"/>
            <p:cNvSpPr/>
            <p:nvPr/>
          </p:nvSpPr>
          <p:spPr>
            <a:xfrm>
              <a:off x="5702644" y="3566639"/>
              <a:ext cx="61013" cy="44570"/>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7. Alcance </a:t>
            </a:r>
            <a:endParaRPr/>
          </a:p>
        </p:txBody>
      </p:sp>
      <p:sp>
        <p:nvSpPr>
          <p:cNvPr id="268" name="Google Shape;268;p8"/>
          <p:cNvSpPr txBox="1">
            <a:spLocks noGrp="1"/>
          </p:cNvSpPr>
          <p:nvPr>
            <p:ph type="body" idx="1"/>
          </p:nvPr>
        </p:nvSpPr>
        <p:spPr>
          <a:xfrm>
            <a:off x="317500" y="1459480"/>
            <a:ext cx="4795476" cy="249361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None/>
            </a:pPr>
            <a:r>
              <a:rPr lang="es-CO" sz="1400"/>
              <a:t>El sistema a desarrollar llevara el registro controlado de la información general de cada producto existente, con el fin de obtener todos los datos necesarios de cada producto  de una manera organizada, confiable y correcta .</a:t>
            </a:r>
            <a:endParaRPr/>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r>
              <a:rPr lang="es-CO" sz="1400"/>
              <a:t> Este se realizara para el uso exclusivo de JOHAN STYLE   en donde tendrá un fácil y total acceso al registro y control de su inventario  mejorando la búsqueda de sus productos y asi logrando un rendimiento optimo para la microempresa.</a:t>
            </a:r>
            <a:endParaRPr/>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a:p>
            <a:pPr marL="0" lvl="0" indent="0" algn="l" rtl="0">
              <a:lnSpc>
                <a:spcPct val="115000"/>
              </a:lnSpc>
              <a:spcBef>
                <a:spcPts val="0"/>
              </a:spcBef>
              <a:spcAft>
                <a:spcPts val="0"/>
              </a:spcAft>
              <a:buClr>
                <a:schemeClr val="dk1"/>
              </a:buClr>
              <a:buSzPts val="1100"/>
              <a:buNone/>
            </a:pPr>
            <a:endParaRPr sz="1400"/>
          </a:p>
        </p:txBody>
      </p:sp>
      <p:grpSp>
        <p:nvGrpSpPr>
          <p:cNvPr id="269" name="Google Shape;269;p8"/>
          <p:cNvGrpSpPr/>
          <p:nvPr/>
        </p:nvGrpSpPr>
        <p:grpSpPr>
          <a:xfrm>
            <a:off x="5562597" y="652298"/>
            <a:ext cx="2804641" cy="3687307"/>
            <a:chOff x="7017258" y="4131327"/>
            <a:chExt cx="583504" cy="683980"/>
          </a:xfrm>
        </p:grpSpPr>
        <p:sp>
          <p:nvSpPr>
            <p:cNvPr id="270" name="Google Shape;270;p8"/>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1" name="Google Shape;271;p8"/>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2" name="Google Shape;272;p8"/>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3" name="Google Shape;273;p8"/>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4" name="Google Shape;274;p8"/>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5" name="Google Shape;275;p8"/>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6" name="Google Shape;276;p8"/>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7" name="Google Shape;277;p8"/>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8" name="Google Shape;278;p8"/>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79" name="Google Shape;279;p8"/>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0" name="Google Shape;280;p8"/>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9803"/>
                  </a:srgbClr>
                </a:gs>
              </a:gsLst>
              <a:lin ang="6600474"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1" name="Google Shape;281;p8"/>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2" name="Google Shape;282;p8"/>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411"/>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3" name="Google Shape;283;p8"/>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4" name="Google Shape;284;p8"/>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5" name="Google Shape;285;p8"/>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6" name="Google Shape;286;p8"/>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7" name="Google Shape;287;p8"/>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411"/>
                  </a:srgbClr>
                </a:gs>
                <a:gs pos="99000">
                  <a:srgbClr val="FFFFFF">
                    <a:alpha val="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8" name="Google Shape;288;p8"/>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89" name="Google Shape;289;p8"/>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0" name="Google Shape;290;p8"/>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1" name="Google Shape;291;p8"/>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2" name="Google Shape;292;p8"/>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411"/>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3" name="Google Shape;293;p8"/>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411"/>
              </a:srgb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9"/>
          <p:cNvSpPr txBox="1">
            <a:spLocks noGrp="1"/>
          </p:cNvSpPr>
          <p:nvPr>
            <p:ph type="title"/>
          </p:nvPr>
        </p:nvSpPr>
        <p:spPr>
          <a:xfrm>
            <a:off x="855300" y="941895"/>
            <a:ext cx="5307000" cy="3963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400"/>
              <a:buNone/>
            </a:pPr>
            <a:r>
              <a:rPr lang="es-CO"/>
              <a:t>8. Delimitación : </a:t>
            </a:r>
            <a:endParaRPr/>
          </a:p>
        </p:txBody>
      </p:sp>
      <p:sp>
        <p:nvSpPr>
          <p:cNvPr id="299" name="Google Shape;299;p9"/>
          <p:cNvSpPr txBox="1">
            <a:spLocks noGrp="1"/>
          </p:cNvSpPr>
          <p:nvPr>
            <p:ph type="body" idx="1"/>
          </p:nvPr>
        </p:nvSpPr>
        <p:spPr>
          <a:xfrm>
            <a:off x="320500" y="1951248"/>
            <a:ext cx="5307000" cy="2620802"/>
          </a:xfrm>
          <a:prstGeom prst="rect">
            <a:avLst/>
          </a:prstGeom>
          <a:noFill/>
          <a:ln>
            <a:noFill/>
          </a:ln>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s-CO" sz="1400"/>
              <a:t> Espacio: JOHAN STYLE  </a:t>
            </a:r>
            <a:endParaRPr/>
          </a:p>
          <a:p>
            <a:pPr marL="457200" lvl="0" indent="-228600" algn="l" rtl="0">
              <a:lnSpc>
                <a:spcPct val="115000"/>
              </a:lnSpc>
              <a:spcBef>
                <a:spcPts val="0"/>
              </a:spcBef>
              <a:spcAft>
                <a:spcPts val="0"/>
              </a:spcAft>
              <a:buSzPts val="2400"/>
              <a:buNone/>
            </a:pPr>
            <a:endParaRPr sz="1400"/>
          </a:p>
          <a:p>
            <a:pPr marL="457200" lvl="0" indent="-381000" algn="l" rtl="0">
              <a:lnSpc>
                <a:spcPct val="115000"/>
              </a:lnSpc>
              <a:spcBef>
                <a:spcPts val="0"/>
              </a:spcBef>
              <a:spcAft>
                <a:spcPts val="0"/>
              </a:spcAft>
              <a:buSzPts val="2400"/>
              <a:buChar char="╸"/>
            </a:pPr>
            <a:r>
              <a:rPr lang="es-CO" sz="1400"/>
              <a:t> Tiempo: 12 meses </a:t>
            </a:r>
            <a:endParaRPr/>
          </a:p>
          <a:p>
            <a:pPr marL="457200" lvl="0" indent="-228600" algn="l" rtl="0">
              <a:lnSpc>
                <a:spcPct val="115000"/>
              </a:lnSpc>
              <a:spcBef>
                <a:spcPts val="0"/>
              </a:spcBef>
              <a:spcAft>
                <a:spcPts val="0"/>
              </a:spcAft>
              <a:buSzPts val="2400"/>
              <a:buNone/>
            </a:pPr>
            <a:endParaRPr sz="1400"/>
          </a:p>
          <a:p>
            <a:pPr marL="457200" lvl="0" indent="-381000" algn="l" rtl="0">
              <a:lnSpc>
                <a:spcPct val="115000"/>
              </a:lnSpc>
              <a:spcBef>
                <a:spcPts val="0"/>
              </a:spcBef>
              <a:spcAft>
                <a:spcPts val="0"/>
              </a:spcAft>
              <a:buSzPts val="2400"/>
              <a:buChar char="╸"/>
            </a:pPr>
            <a:r>
              <a:rPr lang="es-CO" sz="1400"/>
              <a:t> Área : Jefe y asistente </a:t>
            </a:r>
            <a:endParaRPr/>
          </a:p>
          <a:p>
            <a:pPr marL="457200" lvl="0" indent="-228600" algn="l" rtl="0">
              <a:lnSpc>
                <a:spcPct val="115000"/>
              </a:lnSpc>
              <a:spcBef>
                <a:spcPts val="0"/>
              </a:spcBef>
              <a:spcAft>
                <a:spcPts val="0"/>
              </a:spcAft>
              <a:buSzPts val="2400"/>
              <a:buNone/>
            </a:pPr>
            <a:endParaRPr sz="1400"/>
          </a:p>
          <a:p>
            <a:pPr marL="457200" lvl="0" indent="-381000" algn="l" rtl="0">
              <a:lnSpc>
                <a:spcPct val="115000"/>
              </a:lnSpc>
              <a:spcBef>
                <a:spcPts val="0"/>
              </a:spcBef>
              <a:spcAft>
                <a:spcPts val="0"/>
              </a:spcAft>
              <a:buSzPts val="2400"/>
              <a:buChar char="╸"/>
            </a:pPr>
            <a:r>
              <a:rPr lang="es-CO" sz="1400"/>
              <a:t> Temática: gestión de inventarios</a:t>
            </a:r>
            <a:endParaRPr/>
          </a:p>
          <a:p>
            <a:pPr marL="457200" lvl="0" indent="-228600" algn="l" rtl="0">
              <a:lnSpc>
                <a:spcPct val="115000"/>
              </a:lnSpc>
              <a:spcBef>
                <a:spcPts val="0"/>
              </a:spcBef>
              <a:spcAft>
                <a:spcPts val="0"/>
              </a:spcAft>
              <a:buSzPts val="2400"/>
              <a:buNone/>
            </a:pPr>
            <a:endParaRPr/>
          </a:p>
          <a:p>
            <a:pPr marL="457200" lvl="0" indent="-228600" algn="l" rtl="0">
              <a:lnSpc>
                <a:spcPct val="115000"/>
              </a:lnSpc>
              <a:spcBef>
                <a:spcPts val="0"/>
              </a:spcBef>
              <a:spcAft>
                <a:spcPts val="0"/>
              </a:spcAft>
              <a:buSzPts val="2400"/>
              <a:buNone/>
            </a:pPr>
            <a:endParaRPr/>
          </a:p>
        </p:txBody>
      </p:sp>
      <p:sp>
        <p:nvSpPr>
          <p:cNvPr id="300" name="Google Shape;300;p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s-CO"/>
              <a:t>9</a:t>
            </a:fld>
            <a:endParaRPr/>
          </a:p>
        </p:txBody>
      </p:sp>
      <p:pic>
        <p:nvPicPr>
          <p:cNvPr id="301" name="Google Shape;301;p9"/>
          <p:cNvPicPr preferRelativeResize="0"/>
          <p:nvPr/>
        </p:nvPicPr>
        <p:blipFill rotWithShape="1">
          <a:blip r:embed="rId3">
            <a:alphaModFix/>
          </a:blip>
          <a:srcRect/>
          <a:stretch/>
        </p:blipFill>
        <p:spPr>
          <a:xfrm>
            <a:off x="5321300" y="725141"/>
            <a:ext cx="3372100" cy="3846909"/>
          </a:xfrm>
          <a:prstGeom prst="rect">
            <a:avLst/>
          </a:prstGeom>
          <a:noFill/>
          <a:ln>
            <a:noFill/>
          </a:ln>
        </p:spPr>
      </p:pic>
    </p:spTree>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1173</Words>
  <Application>Microsoft Office PowerPoint</Application>
  <PresentationFormat>Presentación en pantalla (16:9)</PresentationFormat>
  <Paragraphs>103</Paragraphs>
  <Slides>35</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Barlow</vt:lpstr>
      <vt:lpstr>Calibri</vt:lpstr>
      <vt:lpstr>Arial</vt:lpstr>
      <vt:lpstr>Barlow Light</vt:lpstr>
      <vt:lpstr>Minola template</vt:lpstr>
      <vt:lpstr>Gestión  de control de inventario </vt:lpstr>
      <vt:lpstr>Tabla de contenido : </vt:lpstr>
      <vt:lpstr>1. Plateamiento del  problema </vt:lpstr>
      <vt:lpstr>2. Pregunta Problema :</vt:lpstr>
      <vt:lpstr>4. Objetivo General :</vt:lpstr>
      <vt:lpstr>5. Objetivos Específicos:</vt:lpstr>
      <vt:lpstr>6. Justificación :</vt:lpstr>
      <vt:lpstr>7. Alcance </vt:lpstr>
      <vt:lpstr>8. Delimitación : </vt:lpstr>
      <vt:lpstr>1. Técnicas de recolección de datos </vt:lpstr>
      <vt:lpstr>Preguntas :</vt:lpstr>
      <vt:lpstr>1. Mapas de procesos BPMN :  </vt:lpstr>
      <vt:lpstr>2. Sistema actual :</vt:lpstr>
      <vt:lpstr>3  Sistema propuesto :</vt:lpstr>
      <vt:lpstr>1. Requisitos de software: </vt:lpstr>
      <vt:lpstr>2. Requerimientos  funcionales</vt:lpstr>
      <vt:lpstr>Presentación de PowerPoint</vt:lpstr>
      <vt:lpstr>Presentación de PowerPoint</vt:lpstr>
      <vt:lpstr>Presentación de PowerPoint</vt:lpstr>
      <vt:lpstr> 3. Requisitos no funcionales :</vt:lpstr>
      <vt:lpstr>Presentación de PowerPoint</vt:lpstr>
      <vt:lpstr>Presentación de PowerPoint</vt:lpstr>
      <vt:lpstr>Presentación de PowerPoint</vt:lpstr>
      <vt:lpstr>1. Diagrama UML : </vt:lpstr>
      <vt:lpstr>Presentación de PowerPoint</vt:lpstr>
      <vt:lpstr>Presentación de PowerPoint</vt:lpstr>
      <vt:lpstr>2. Formato caso de uso extendido </vt:lpstr>
      <vt:lpstr>Presentación de PowerPoint</vt:lpstr>
      <vt:lpstr>Presentación de PowerPoint</vt:lpstr>
      <vt:lpstr>Presentación de PowerPoint</vt:lpstr>
      <vt:lpstr>Modelo relacional :</vt:lpstr>
      <vt:lpstr>diagrama de clases </vt:lpstr>
      <vt:lpstr>Presentación de PowerPoint</vt:lpstr>
      <vt:lpstr>Presentación de PowerPoint</vt:lpstr>
      <vt:lpstr>13. Equipo de trabajo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control de inventario </dc:title>
  <dc:creator>Maicol Quiroga</dc:creator>
  <cp:lastModifiedBy>Maicol Quiroga</cp:lastModifiedBy>
  <cp:revision>2</cp:revision>
  <dcterms:modified xsi:type="dcterms:W3CDTF">2021-05-23T03:30:22Z</dcterms:modified>
</cp:coreProperties>
</file>