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57" r:id="rId3"/>
    <p:sldId id="261" r:id="rId4"/>
    <p:sldId id="290" r:id="rId5"/>
    <p:sldId id="263" r:id="rId6"/>
    <p:sldId id="291" r:id="rId7"/>
    <p:sldId id="279" r:id="rId8"/>
    <p:sldId id="280" r:id="rId9"/>
    <p:sldId id="292" r:id="rId10"/>
    <p:sldId id="293" r:id="rId11"/>
    <p:sldId id="288" r:id="rId12"/>
  </p:sldIdLst>
  <p:sldSz cx="9144000" cy="5143500" type="screen16x9"/>
  <p:notesSz cx="6858000" cy="9144000"/>
  <p:embeddedFontLst>
    <p:embeddedFont>
      <p:font typeface="Barlow Light"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Barlow"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varScale="1">
        <p:scale>
          <a:sx n="92" d="100"/>
          <a:sy n="92"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67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30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88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20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‹Nº›</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1003986" y="1801531"/>
            <a:ext cx="5110800" cy="2417100"/>
          </a:xfrm>
          <a:prstGeom prst="rect">
            <a:avLst/>
          </a:prstGeom>
        </p:spPr>
        <p:txBody>
          <a:bodyPr spcFirstLastPara="1" wrap="square" lIns="0" tIns="0" rIns="0" bIns="0" anchor="ctr" anchorCtr="0">
            <a:noAutofit/>
          </a:bodyPr>
          <a:lstStyle/>
          <a:p>
            <a:pPr lvl="0"/>
            <a:r>
              <a:rPr lang="en" dirty="0" smtClean="0"/>
              <a:t>Mejora del</a:t>
            </a:r>
            <a:br>
              <a:rPr lang="en" dirty="0" smtClean="0"/>
            </a:br>
            <a:r>
              <a:rPr lang="en" dirty="0" smtClean="0">
                <a:solidFill>
                  <a:schemeClr val="accent1"/>
                </a:solidFill>
              </a:rPr>
              <a:t>manejo</a:t>
            </a:r>
            <a:r>
              <a:rPr lang="en" dirty="0" smtClean="0">
                <a:solidFill>
                  <a:schemeClr val="lt2"/>
                </a:solidFill>
              </a:rPr>
              <a:t/>
            </a:r>
            <a:br>
              <a:rPr lang="en" dirty="0" smtClean="0">
                <a:solidFill>
                  <a:schemeClr val="lt2"/>
                </a:solidFill>
              </a:rPr>
            </a:br>
            <a:r>
              <a:rPr lang="en" dirty="0" smtClean="0"/>
              <a:t>de </a:t>
            </a:r>
            <a:r>
              <a:rPr lang="en" dirty="0"/>
              <a:t>un inventario</a:t>
            </a:r>
            <a:endParaRPr dirty="0">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510178" y="-540965"/>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2" name="Imagen 31"/>
          <p:cNvPicPr>
            <a:picLocks noChangeAspect="1"/>
          </p:cNvPicPr>
          <p:nvPr/>
        </p:nvPicPr>
        <p:blipFill>
          <a:blip r:embed="rId3">
            <a:extLst>
              <a:ext uri="{BEBA8EAE-BF5A-486C-A8C5-ECC9F3942E4B}">
                <a14:imgProps xmlns:a14="http://schemas.microsoft.com/office/drawing/2010/main">
                  <a14:imgLayer r:embed="rId4">
                    <a14:imgEffect>
                      <a14:backgroundRemoval t="0" b="98000" l="0" r="100000">
                        <a14:foregroundMark x1="33846" y1="46667" x2="33846" y2="46667"/>
                        <a14:foregroundMark x1="42692" y1="76000" x2="42692" y2="76000"/>
                        <a14:foregroundMark x1="71538" y1="68333" x2="71538" y2="68333"/>
                        <a14:foregroundMark x1="49615" y1="11667" x2="49615" y2="0"/>
                        <a14:foregroundMark x1="10000" y1="27333" x2="10000" y2="27333"/>
                        <a14:foregroundMark x1="30385" y1="29000" x2="30385" y2="29000"/>
                        <a14:foregroundMark x1="51538" y1="29000" x2="51538" y2="29000"/>
                        <a14:foregroundMark x1="80000" y1="34000" x2="80000" y2="34000"/>
                      </a14:backgroundRemoval>
                    </a14:imgEffect>
                  </a14:imgLayer>
                </a14:imgProps>
              </a:ext>
              <a:ext uri="{28A0092B-C50C-407E-A947-70E740481C1C}">
                <a14:useLocalDpi xmlns:a14="http://schemas.microsoft.com/office/drawing/2010/main" val="0"/>
              </a:ext>
            </a:extLst>
          </a:blip>
          <a:stretch>
            <a:fillRect/>
          </a:stretch>
        </p:blipFill>
        <p:spPr>
          <a:xfrm>
            <a:off x="2423957" y="151198"/>
            <a:ext cx="1150200" cy="13271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7. alcance del proyecto: </a:t>
            </a:r>
            <a:endParaRPr dirty="0"/>
          </a:p>
        </p:txBody>
      </p:sp>
      <p:sp>
        <p:nvSpPr>
          <p:cNvPr id="108" name="Google Shape;108;p12"/>
          <p:cNvSpPr txBox="1">
            <a:spLocks noGrp="1"/>
          </p:cNvSpPr>
          <p:nvPr>
            <p:ph type="body" idx="1"/>
          </p:nvPr>
        </p:nvSpPr>
        <p:spPr>
          <a:xfrm>
            <a:off x="855274" y="1702656"/>
            <a:ext cx="4536489" cy="2339408"/>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None/>
            </a:pPr>
            <a:r>
              <a:rPr lang="es-CO" sz="1400" dirty="0" smtClean="0"/>
              <a:t>Se efectúa</a:t>
            </a:r>
            <a:r>
              <a:rPr lang="es-CO" sz="1400" dirty="0" smtClean="0"/>
              <a:t>, por medio de este proyecto tener un cumplimiento claro y conciso queriendo alcanzar cada objetivo plasmado, tratando de cumplirlo de una manera exitosa, dando el mayor esfuerzo para poder lograr lo que se quiere dar a conocer a la empresa y asi mismo poder mejorar la calidad de la misma.</a:t>
            </a:r>
          </a:p>
        </p:txBody>
      </p:sp>
      <p:grpSp>
        <p:nvGrpSpPr>
          <p:cNvPr id="9" name="Grupo 8">
            <a:extLst>
              <a:ext uri="{FF2B5EF4-FFF2-40B4-BE49-F238E27FC236}">
                <a16:creationId xmlns:a16="http://schemas.microsoft.com/office/drawing/2014/main" id="{C1C0CF39-E114-3949-A27F-1C46512C1BF9}"/>
              </a:ext>
            </a:extLst>
          </p:cNvPr>
          <p:cNvGrpSpPr/>
          <p:nvPr/>
        </p:nvGrpSpPr>
        <p:grpSpPr>
          <a:xfrm>
            <a:off x="5918042" y="652298"/>
            <a:ext cx="2449199" cy="3687306"/>
            <a:chOff x="7017258" y="4131327"/>
            <a:chExt cx="583504" cy="683980"/>
          </a:xfrm>
        </p:grpSpPr>
        <p:sp>
          <p:nvSpPr>
            <p:cNvPr id="10"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43151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8</a:t>
            </a:r>
            <a:r>
              <a:rPr lang="en" dirty="0" smtClean="0"/>
              <a:t>. </a:t>
            </a:r>
            <a:r>
              <a:rPr lang="en" dirty="0" smtClean="0"/>
              <a:t>Equipo de trabajo</a:t>
            </a:r>
            <a:endParaRPr dirty="0"/>
          </a:p>
        </p:txBody>
      </p:sp>
      <p:sp>
        <p:nvSpPr>
          <p:cNvPr id="691" name="Google Shape;691;p43"/>
          <p:cNvSpPr txBox="1"/>
          <p:nvPr/>
        </p:nvSpPr>
        <p:spPr>
          <a:xfrm>
            <a:off x="943452" y="1664500"/>
            <a:ext cx="1661566"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Barlow"/>
                <a:ea typeface="Barlow"/>
                <a:cs typeface="Barlow"/>
                <a:sym typeface="Barlow"/>
              </a:rPr>
              <a:t>Laura Moreno</a:t>
            </a:r>
            <a:r>
              <a:rPr lang="en" dirty="0">
                <a:latin typeface="Barlow"/>
                <a:ea typeface="Barlow"/>
                <a:cs typeface="Barlow"/>
                <a:sym typeface="Barlow"/>
              </a:rPr>
              <a:t/>
            </a:r>
            <a:br>
              <a:rPr lang="en" dirty="0">
                <a:latin typeface="Barlow"/>
                <a:ea typeface="Barlow"/>
                <a:cs typeface="Barlow"/>
                <a:sym typeface="Barlow"/>
              </a:rPr>
            </a:br>
            <a:r>
              <a:rPr lang="es-CO" sz="800" dirty="0" smtClean="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marL="0" lvl="0" indent="0" algn="ctr" rtl="0">
              <a:spcBef>
                <a:spcPts val="400"/>
              </a:spcBef>
              <a:spcAft>
                <a:spcPts val="0"/>
              </a:spcAft>
              <a:buNone/>
            </a:pPr>
            <a:r>
              <a:rPr lang="es-CO" sz="900" dirty="0" smtClean="0">
                <a:solidFill>
                  <a:schemeClr val="dk2"/>
                </a:solidFill>
                <a:latin typeface="Barlow"/>
                <a:ea typeface="Barlow"/>
                <a:cs typeface="Barlow"/>
                <a:sym typeface="Barlow"/>
              </a:rPr>
              <a:t>Análisis y Desarrollo de datos </a:t>
            </a:r>
            <a:endParaRPr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3" name="Google Shape;693;p43"/>
          <p:cNvSpPr txBox="1"/>
          <p:nvPr/>
        </p:nvSpPr>
        <p:spPr>
          <a:xfrm>
            <a:off x="814599" y="3282868"/>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Barlow"/>
                <a:ea typeface="Barlow"/>
                <a:cs typeface="Barlow"/>
                <a:sym typeface="Barlow"/>
              </a:rPr>
              <a:t>Sergio Buitrago</a:t>
            </a:r>
            <a:r>
              <a:rPr lang="en" dirty="0">
                <a:latin typeface="Barlow"/>
                <a:ea typeface="Barlow"/>
                <a:cs typeface="Barlow"/>
                <a:sym typeface="Barlow"/>
              </a:rPr>
              <a:t/>
            </a:r>
            <a:br>
              <a:rPr lang="en" dirty="0">
                <a:latin typeface="Barlow"/>
                <a:ea typeface="Barlow"/>
                <a:cs typeface="Barlow"/>
                <a:sym typeface="Barlow"/>
              </a:rPr>
            </a:br>
            <a:r>
              <a:rPr lang="es-CO" sz="800" dirty="0" smtClean="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5" name="Google Shape;695;p43"/>
          <p:cNvSpPr txBox="1"/>
          <p:nvPr/>
        </p:nvSpPr>
        <p:spPr>
          <a:xfrm>
            <a:off x="3508799" y="1656064"/>
            <a:ext cx="1645091" cy="74253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Barlow"/>
                <a:ea typeface="Barlow"/>
                <a:cs typeface="Barlow"/>
                <a:sym typeface="Barlow"/>
              </a:rPr>
              <a:t>Leslie Mayorga</a:t>
            </a:r>
            <a:r>
              <a:rPr lang="en" dirty="0">
                <a:latin typeface="Barlow"/>
                <a:ea typeface="Barlow"/>
                <a:cs typeface="Barlow"/>
                <a:sym typeface="Barlow"/>
              </a:rPr>
              <a:t/>
            </a:r>
            <a:br>
              <a:rPr lang="en" dirty="0">
                <a:latin typeface="Barlow"/>
                <a:ea typeface="Barlow"/>
                <a:cs typeface="Barlow"/>
                <a:sym typeface="Barlow"/>
              </a:rPr>
            </a:br>
            <a:r>
              <a:rPr lang="es-CO" sz="800" dirty="0" smtClean="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7" name="Google Shape;697;p43"/>
          <p:cNvSpPr txBox="1"/>
          <p:nvPr/>
        </p:nvSpPr>
        <p:spPr>
          <a:xfrm>
            <a:off x="3476631" y="3212380"/>
            <a:ext cx="1677260" cy="85297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Barlow"/>
                <a:ea typeface="Barlow"/>
                <a:cs typeface="Barlow"/>
                <a:sym typeface="Barlow"/>
              </a:rPr>
              <a:t>Maicol Quiroga</a:t>
            </a:r>
            <a:r>
              <a:rPr lang="en" dirty="0">
                <a:latin typeface="Barlow"/>
                <a:ea typeface="Barlow"/>
                <a:cs typeface="Barlow"/>
                <a:sym typeface="Barlow"/>
              </a:rPr>
              <a:t/>
            </a:r>
            <a:br>
              <a:rPr lang="en" dirty="0">
                <a:latin typeface="Barlow"/>
                <a:ea typeface="Barlow"/>
                <a:cs typeface="Barlow"/>
                <a:sym typeface="Barlow"/>
              </a:rPr>
            </a:br>
            <a:r>
              <a:rPr lang="es-CO" sz="800" dirty="0" smtClean="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grpSp>
        <p:nvGrpSpPr>
          <p:cNvPr id="12" name="Grupo 11">
            <a:extLst>
              <a:ext uri="{FF2B5EF4-FFF2-40B4-BE49-F238E27FC236}">
                <a16:creationId xmlns:a16="http://schemas.microsoft.com/office/drawing/2014/main" id="{27D7F53F-206B-D74E-A127-965CDA9C634C}"/>
              </a:ext>
            </a:extLst>
          </p:cNvPr>
          <p:cNvGrpSpPr/>
          <p:nvPr/>
        </p:nvGrpSpPr>
        <p:grpSpPr>
          <a:xfrm>
            <a:off x="6390807" y="679988"/>
            <a:ext cx="2223022" cy="3385372"/>
            <a:chOff x="996049" y="1552369"/>
            <a:chExt cx="485510" cy="684774"/>
          </a:xfrm>
        </p:grpSpPr>
        <p:sp>
          <p:nvSpPr>
            <p:cNvPr id="1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Tabla de contenido : </a:t>
            </a:r>
            <a:endParaRPr dirty="0"/>
          </a:p>
        </p:txBody>
      </p:sp>
      <p:sp>
        <p:nvSpPr>
          <p:cNvPr id="108" name="Google Shape;108;p12"/>
          <p:cNvSpPr txBox="1">
            <a:spLocks noGrp="1"/>
          </p:cNvSpPr>
          <p:nvPr>
            <p:ph type="body" idx="1"/>
          </p:nvPr>
        </p:nvSpPr>
        <p:spPr>
          <a:xfrm>
            <a:off x="855274" y="1551378"/>
            <a:ext cx="5015590" cy="2573814"/>
          </a:xfrm>
          <a:prstGeom prst="rect">
            <a:avLst/>
          </a:prstGeom>
        </p:spPr>
        <p:txBody>
          <a:bodyPr spcFirstLastPara="1" wrap="square" lIns="0" tIns="0" rIns="0" bIns="0" anchor="t" anchorCtr="0">
            <a:noAutofit/>
          </a:bodyPr>
          <a:lstStyle/>
          <a:p>
            <a:pPr marL="342900" lvl="0" indent="-342900" algn="l" rtl="0">
              <a:spcBef>
                <a:spcPts val="0"/>
              </a:spcBef>
              <a:spcAft>
                <a:spcPts val="0"/>
              </a:spcAft>
              <a:buClr>
                <a:schemeClr val="dk1"/>
              </a:buClr>
              <a:buSzPts val="1100"/>
              <a:buFont typeface="+mj-lt"/>
              <a:buAutoNum type="arabicPeriod"/>
            </a:pPr>
            <a:r>
              <a:rPr lang="es-CO" sz="1400" dirty="0" smtClean="0"/>
              <a:t>Definición que es inventario y por que tener un inventario. </a:t>
            </a:r>
          </a:p>
          <a:p>
            <a:pPr marL="0" lvl="0" indent="0" algn="l" rtl="0">
              <a:spcBef>
                <a:spcPts val="0"/>
              </a:spcBef>
              <a:spcAft>
                <a:spcPts val="0"/>
              </a:spcAft>
              <a:buClr>
                <a:schemeClr val="dk1"/>
              </a:buClr>
              <a:buSzPts val="1100"/>
              <a:buNone/>
            </a:pPr>
            <a:r>
              <a:rPr lang="es-CO" sz="800" dirty="0" smtClean="0"/>
              <a:t>1.1</a:t>
            </a:r>
            <a:r>
              <a:rPr lang="es-CO" sz="1400" dirty="0" smtClean="0"/>
              <a:t>    por que se tiene un stock y quien maneja el inventario.</a:t>
            </a:r>
          </a:p>
          <a:p>
            <a:pPr marL="342900" lvl="0" indent="-342900" algn="l" rtl="0">
              <a:spcBef>
                <a:spcPts val="0"/>
              </a:spcBef>
              <a:spcAft>
                <a:spcPts val="0"/>
              </a:spcAft>
              <a:buClr>
                <a:schemeClr val="dk1"/>
              </a:buClr>
              <a:buSzPts val="1100"/>
              <a:buAutoNum type="arabicPeriod" startAt="2"/>
            </a:pPr>
            <a:r>
              <a:rPr lang="es-CO" sz="1400" dirty="0" smtClean="0"/>
              <a:t>Problema.</a:t>
            </a:r>
          </a:p>
          <a:p>
            <a:pPr marL="342900" lvl="0" indent="-342900" algn="l" rtl="0">
              <a:spcBef>
                <a:spcPts val="0"/>
              </a:spcBef>
              <a:spcAft>
                <a:spcPts val="0"/>
              </a:spcAft>
              <a:buClr>
                <a:schemeClr val="dk1"/>
              </a:buClr>
              <a:buSzPts val="1100"/>
              <a:buAutoNum type="arabicPeriod" startAt="2"/>
            </a:pPr>
            <a:r>
              <a:rPr lang="es-CO" sz="1400" dirty="0" smtClean="0"/>
              <a:t>Pregunta problema.</a:t>
            </a:r>
          </a:p>
          <a:p>
            <a:pPr marL="342900" lvl="0" indent="-342900" algn="l" rtl="0">
              <a:spcBef>
                <a:spcPts val="0"/>
              </a:spcBef>
              <a:spcAft>
                <a:spcPts val="0"/>
              </a:spcAft>
              <a:buClr>
                <a:schemeClr val="dk1"/>
              </a:buClr>
              <a:buSzPts val="1100"/>
              <a:buAutoNum type="arabicPeriod" startAt="2"/>
            </a:pPr>
            <a:r>
              <a:rPr lang="es-CO" sz="1400" dirty="0" smtClean="0"/>
              <a:t>Justificación.</a:t>
            </a:r>
          </a:p>
          <a:p>
            <a:pPr marL="342900" lvl="0" indent="-342900" algn="l" rtl="0">
              <a:spcBef>
                <a:spcPts val="0"/>
              </a:spcBef>
              <a:spcAft>
                <a:spcPts val="0"/>
              </a:spcAft>
              <a:buClr>
                <a:schemeClr val="dk1"/>
              </a:buClr>
              <a:buSzPts val="1100"/>
              <a:buAutoNum type="arabicPeriod" startAt="2"/>
            </a:pPr>
            <a:r>
              <a:rPr lang="es-CO" sz="1400" dirty="0" smtClean="0"/>
              <a:t>Objetivo </a:t>
            </a:r>
            <a:r>
              <a:rPr lang="es-CO" sz="1400" dirty="0" smtClean="0"/>
              <a:t>general.</a:t>
            </a:r>
            <a:endParaRPr lang="es-CO" sz="1400" dirty="0" smtClean="0"/>
          </a:p>
          <a:p>
            <a:pPr marL="342900" lvl="0" indent="-342900" algn="l" rtl="0">
              <a:spcBef>
                <a:spcPts val="0"/>
              </a:spcBef>
              <a:spcAft>
                <a:spcPts val="0"/>
              </a:spcAft>
              <a:buClr>
                <a:schemeClr val="dk1"/>
              </a:buClr>
              <a:buSzPts val="1100"/>
              <a:buAutoNum type="arabicPeriod" startAt="2"/>
            </a:pPr>
            <a:r>
              <a:rPr lang="es-CO" sz="1400" dirty="0" smtClean="0"/>
              <a:t>Objetivos </a:t>
            </a:r>
            <a:r>
              <a:rPr lang="es-CO" sz="1400" dirty="0" smtClean="0"/>
              <a:t>Específicos.</a:t>
            </a:r>
            <a:endParaRPr lang="es-CO" sz="1400" dirty="0" smtClean="0"/>
          </a:p>
          <a:p>
            <a:pPr marL="342900" lvl="0" indent="-342900" algn="l" rtl="0">
              <a:spcBef>
                <a:spcPts val="0"/>
              </a:spcBef>
              <a:spcAft>
                <a:spcPts val="0"/>
              </a:spcAft>
              <a:buClr>
                <a:schemeClr val="dk1"/>
              </a:buClr>
              <a:buSzPts val="1100"/>
              <a:buAutoNum type="arabicPeriod" startAt="2"/>
            </a:pPr>
            <a:r>
              <a:rPr lang="es-CO" sz="1400" dirty="0" smtClean="0"/>
              <a:t>Alcance.</a:t>
            </a:r>
          </a:p>
          <a:p>
            <a:pPr marL="342900" lvl="0" indent="-342900" algn="l" rtl="0">
              <a:spcBef>
                <a:spcPts val="0"/>
              </a:spcBef>
              <a:spcAft>
                <a:spcPts val="0"/>
              </a:spcAft>
              <a:buClr>
                <a:schemeClr val="dk1"/>
              </a:buClr>
              <a:buSzPts val="1100"/>
              <a:buAutoNum type="arabicPeriod" startAt="2"/>
            </a:pPr>
            <a:r>
              <a:rPr lang="es-CO" sz="1400" dirty="0" smtClean="0"/>
              <a:t>Equipo de trabajo.</a:t>
            </a:r>
            <a:endParaRPr lang="es-CO" sz="1400" dirty="0" smtClean="0"/>
          </a:p>
          <a:p>
            <a:pPr marL="342900" lvl="0" indent="-342900" algn="l" rtl="0">
              <a:spcBef>
                <a:spcPts val="0"/>
              </a:spcBef>
              <a:spcAft>
                <a:spcPts val="0"/>
              </a:spcAft>
              <a:buClr>
                <a:schemeClr val="dk1"/>
              </a:buClr>
              <a:buSzPts val="1100"/>
              <a:buAutoNum type="arabicPeriod" startAt="2"/>
            </a:pPr>
            <a:endParaRPr lang="es-CO" sz="1400" dirty="0" smtClean="0"/>
          </a:p>
          <a:p>
            <a:pPr marL="0" lvl="0" indent="0" algn="l" rtl="0">
              <a:spcBef>
                <a:spcPts val="0"/>
              </a:spcBef>
              <a:spcAft>
                <a:spcPts val="0"/>
              </a:spcAft>
              <a:buClr>
                <a:schemeClr val="dk1"/>
              </a:buClr>
              <a:buSzPts val="1100"/>
              <a:buNone/>
            </a:pPr>
            <a:r>
              <a:rPr lang="es-CO" sz="1400" dirty="0" smtClean="0"/>
              <a:t>   </a:t>
            </a:r>
            <a:endParaRPr sz="1400" dirty="0"/>
          </a:p>
        </p:txBody>
      </p:sp>
      <p:grpSp>
        <p:nvGrpSpPr>
          <p:cNvPr id="9" name="Grupo 8">
            <a:extLst>
              <a:ext uri="{FF2B5EF4-FFF2-40B4-BE49-F238E27FC236}">
                <a16:creationId xmlns:a16="http://schemas.microsoft.com/office/drawing/2014/main" id="{C1C0CF39-E114-3949-A27F-1C46512C1BF9}"/>
              </a:ext>
            </a:extLst>
          </p:cNvPr>
          <p:cNvGrpSpPr/>
          <p:nvPr/>
        </p:nvGrpSpPr>
        <p:grpSpPr>
          <a:xfrm>
            <a:off x="5918042" y="652298"/>
            <a:ext cx="2449199" cy="3687306"/>
            <a:chOff x="7017258" y="4131327"/>
            <a:chExt cx="583504" cy="683980"/>
          </a:xfrm>
        </p:grpSpPr>
        <p:sp>
          <p:nvSpPr>
            <p:cNvPr id="10"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 Definiciones :</a:t>
            </a:r>
            <a:endParaRPr dirty="0"/>
          </a:p>
        </p:txBody>
      </p:sp>
      <p:sp>
        <p:nvSpPr>
          <p:cNvPr id="163" name="Google Shape;163;p16"/>
          <p:cNvSpPr txBox="1">
            <a:spLocks noGrp="1"/>
          </p:cNvSpPr>
          <p:nvPr>
            <p:ph type="body" idx="1"/>
          </p:nvPr>
        </p:nvSpPr>
        <p:spPr>
          <a:xfrm>
            <a:off x="376510" y="1709614"/>
            <a:ext cx="5575657" cy="3033900"/>
          </a:xfrm>
          <a:prstGeom prst="rect">
            <a:avLst/>
          </a:prstGeom>
        </p:spPr>
        <p:txBody>
          <a:bodyPr spcFirstLastPara="1" wrap="square" lIns="0" tIns="0" rIns="0" bIns="0" anchor="t" anchorCtr="0">
            <a:noAutofit/>
          </a:bodyPr>
          <a:lstStyle/>
          <a:p>
            <a:pPr algn="just"/>
            <a:r>
              <a:rPr lang="es-ES" sz="1600" b="1" dirty="0">
                <a:solidFill>
                  <a:srgbClr val="FF9900"/>
                </a:solidFill>
              </a:rPr>
              <a:t>Que es un inventario</a:t>
            </a:r>
            <a:r>
              <a:rPr lang="es-ES" sz="1600" dirty="0">
                <a:solidFill>
                  <a:srgbClr val="FF9900"/>
                </a:solidFill>
              </a:rPr>
              <a:t>: </a:t>
            </a:r>
            <a:r>
              <a:rPr lang="es-ES" sz="1600" dirty="0"/>
              <a:t>es una lista de bienes que pertenece a una empresa, negocio</a:t>
            </a:r>
            <a:r>
              <a:rPr lang="es-ES" sz="1600" dirty="0" smtClean="0"/>
              <a:t>.</a:t>
            </a:r>
          </a:p>
          <a:p>
            <a:pPr algn="just"/>
            <a:endParaRPr lang="es-ES" sz="1600" dirty="0"/>
          </a:p>
          <a:p>
            <a:pPr marL="76200" indent="0" algn="just">
              <a:buNone/>
            </a:pPr>
            <a:endParaRPr lang="es-ES" sz="1600" dirty="0" smtClean="0"/>
          </a:p>
          <a:p>
            <a:pPr marL="0" indent="0" algn="just">
              <a:buNone/>
            </a:pPr>
            <a:endParaRPr lang="es-ES" sz="1600" dirty="0"/>
          </a:p>
          <a:p>
            <a:pPr algn="just"/>
            <a:r>
              <a:rPr lang="es-ES" sz="1600" dirty="0">
                <a:solidFill>
                  <a:srgbClr val="FF9900"/>
                </a:solidFill>
              </a:rPr>
              <a:t> </a:t>
            </a:r>
            <a:r>
              <a:rPr lang="es-ES" sz="1600" b="1" dirty="0">
                <a:solidFill>
                  <a:srgbClr val="FF9900"/>
                </a:solidFill>
              </a:rPr>
              <a:t>por que </a:t>
            </a:r>
            <a:r>
              <a:rPr lang="es-ES" sz="1600" b="1" dirty="0" smtClean="0">
                <a:solidFill>
                  <a:srgbClr val="FF9900"/>
                </a:solidFill>
              </a:rPr>
              <a:t>tener </a:t>
            </a:r>
            <a:r>
              <a:rPr lang="es-ES" sz="1600" b="1" dirty="0">
                <a:solidFill>
                  <a:srgbClr val="FF9900"/>
                </a:solidFill>
              </a:rPr>
              <a:t>un inventario: </a:t>
            </a:r>
            <a:r>
              <a:rPr lang="es-ES" sz="1600" dirty="0">
                <a:solidFill>
                  <a:schemeClr val="tx1"/>
                </a:solidFill>
              </a:rPr>
              <a:t>es importante para mejorar el orden de la empresa o negocio  y así mismo mejorar el valor de la producción sobre los artículos manejados en ello .</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62300" y="728310"/>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1.1 Definiciones :</a:t>
            </a:r>
            <a:endParaRPr dirty="0"/>
          </a:p>
        </p:txBody>
      </p:sp>
      <p:sp>
        <p:nvSpPr>
          <p:cNvPr id="163" name="Google Shape;163;p16"/>
          <p:cNvSpPr txBox="1">
            <a:spLocks noGrp="1"/>
          </p:cNvSpPr>
          <p:nvPr>
            <p:ph type="body" idx="1"/>
          </p:nvPr>
        </p:nvSpPr>
        <p:spPr>
          <a:xfrm>
            <a:off x="218488" y="1437260"/>
            <a:ext cx="5575657" cy="3033900"/>
          </a:xfrm>
          <a:prstGeom prst="rect">
            <a:avLst/>
          </a:prstGeom>
        </p:spPr>
        <p:txBody>
          <a:bodyPr spcFirstLastPara="1" wrap="square" lIns="0" tIns="0" rIns="0" bIns="0" anchor="t" anchorCtr="0">
            <a:noAutofit/>
          </a:bodyPr>
          <a:lstStyle/>
          <a:p>
            <a:pPr algn="just"/>
            <a:r>
              <a:rPr lang="es-ES" sz="1100" dirty="0"/>
              <a:t> </a:t>
            </a:r>
            <a:r>
              <a:rPr lang="es-ES" sz="1600" b="1" dirty="0">
                <a:solidFill>
                  <a:srgbClr val="FF9900"/>
                </a:solidFill>
              </a:rPr>
              <a:t>por que se tiene un stock</a:t>
            </a:r>
            <a:r>
              <a:rPr lang="es-ES" sz="1600" dirty="0">
                <a:solidFill>
                  <a:srgbClr val="FF9900"/>
                </a:solidFill>
              </a:rPr>
              <a:t>: </a:t>
            </a:r>
            <a:r>
              <a:rPr lang="es-ES" sz="1600" dirty="0"/>
              <a:t>la importancia del stock es para garantizar que las empresa o negocio  puedan dar respuesta inmediata a sus clientes sobre los artículos que se solicita, para tener un control de los artículos necesitados para los clientes así el servicio podría ser mas eficaz con la base de datos de que se te tienen de los clientes por la empresa o negocio .</a:t>
            </a:r>
          </a:p>
          <a:p>
            <a:pPr algn="just"/>
            <a:endParaRPr lang="es-ES" sz="1600" dirty="0"/>
          </a:p>
          <a:p>
            <a:pPr algn="just"/>
            <a:r>
              <a:rPr lang="es-ES" sz="1600" b="1" dirty="0">
                <a:solidFill>
                  <a:srgbClr val="FF9900"/>
                </a:solidFill>
              </a:rPr>
              <a:t>quien maneja el inventario</a:t>
            </a:r>
            <a:r>
              <a:rPr lang="es-ES" sz="1600" dirty="0">
                <a:solidFill>
                  <a:srgbClr val="FF9900"/>
                </a:solidFill>
              </a:rPr>
              <a:t>: </a:t>
            </a:r>
            <a:r>
              <a:rPr lang="es-ES" sz="1600" dirty="0"/>
              <a:t>dependiendo de la empresa o negocio se llama  feje del almacén o generante  para manejar dichos datos para así tener un mejor control sobre los distintas zonas de la empresa  y artículos manejados.</a:t>
            </a:r>
          </a:p>
        </p:txBody>
      </p:sp>
      <p:grpSp>
        <p:nvGrpSpPr>
          <p:cNvPr id="31" name="Grupo 30">
            <a:extLst>
              <a:ext uri="{FF2B5EF4-FFF2-40B4-BE49-F238E27FC236}">
                <a16:creationId xmlns:a16="http://schemas.microsoft.com/office/drawing/2014/main" id="{4821C6E0-D628-1045-909A-C4A8E9F1A2C5}"/>
              </a:ext>
            </a:extLst>
          </p:cNvPr>
          <p:cNvGrpSpPr/>
          <p:nvPr/>
        </p:nvGrpSpPr>
        <p:grpSpPr>
          <a:xfrm>
            <a:off x="6051147" y="509630"/>
            <a:ext cx="2981700" cy="4324422"/>
            <a:chOff x="5419407" y="3281869"/>
            <a:chExt cx="743968" cy="852939"/>
          </a:xfrm>
        </p:grpSpPr>
        <p:sp>
          <p:nvSpPr>
            <p:cNvPr id="32"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24858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424838" y="1991069"/>
            <a:ext cx="5459894" cy="3418200"/>
          </a:xfrm>
          <a:prstGeom prst="rect">
            <a:avLst/>
          </a:prstGeom>
        </p:spPr>
        <p:txBody>
          <a:bodyPr spcFirstLastPara="1" wrap="square" lIns="0" tIns="0" rIns="0" bIns="0" anchor="t" anchorCtr="0">
            <a:noAutofit/>
          </a:bodyPr>
          <a:lstStyle/>
          <a:p>
            <a:r>
              <a:rPr lang="es-CO" sz="1600" dirty="0"/>
              <a:t>No se  maneja de forma adecuada un control sobre los productos y servicios  que brinda con la finalidad que tiene la empresa de ayudar a mejorar la imagen y la presentación de las personas.</a:t>
            </a:r>
          </a:p>
        </p:txBody>
      </p:sp>
      <p:sp>
        <p:nvSpPr>
          <p:cNvPr id="231" name="Google Shape;231;p18"/>
          <p:cNvSpPr txBox="1">
            <a:spLocks noGrp="1"/>
          </p:cNvSpPr>
          <p:nvPr>
            <p:ph type="title"/>
          </p:nvPr>
        </p:nvSpPr>
        <p:spPr>
          <a:xfrm>
            <a:off x="985805" y="759612"/>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2. Problema :</a:t>
            </a:r>
            <a:endParaRPr dirty="0"/>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409727" y="2216596"/>
            <a:ext cx="4993509" cy="2073833"/>
          </a:xfrm>
          <a:prstGeom prst="rect">
            <a:avLst/>
          </a:prstGeom>
        </p:spPr>
        <p:txBody>
          <a:bodyPr spcFirstLastPara="1" wrap="square" lIns="0" tIns="0" rIns="0" bIns="0" anchor="t" anchorCtr="0">
            <a:noAutofit/>
          </a:bodyPr>
          <a:lstStyle/>
          <a:p>
            <a:r>
              <a:rPr lang="es-CO" sz="1600" dirty="0"/>
              <a:t>¿ </a:t>
            </a:r>
            <a:r>
              <a:rPr lang="es-CO" sz="1600" dirty="0" smtClean="0"/>
              <a:t>se podría mejorar el </a:t>
            </a:r>
            <a:r>
              <a:rPr lang="es-CO" sz="1600" dirty="0"/>
              <a:t>rendimiento de </a:t>
            </a:r>
            <a:r>
              <a:rPr lang="es-CO" sz="1600" dirty="0" smtClean="0"/>
              <a:t>la empresa  y el </a:t>
            </a:r>
            <a:r>
              <a:rPr lang="es-CO" sz="1600" dirty="0"/>
              <a:t>manejo de sus  productos para que su servicio sea de una mayor calidad ?</a:t>
            </a:r>
          </a:p>
        </p:txBody>
      </p:sp>
      <p:sp>
        <p:nvSpPr>
          <p:cNvPr id="231" name="Google Shape;231;p18"/>
          <p:cNvSpPr txBox="1">
            <a:spLocks noGrp="1"/>
          </p:cNvSpPr>
          <p:nvPr>
            <p:ph type="title"/>
          </p:nvPr>
        </p:nvSpPr>
        <p:spPr>
          <a:xfrm>
            <a:off x="985805" y="759612"/>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r>
              <a:rPr lang="en" dirty="0" smtClean="0"/>
              <a:t>. Pregunta Problema :</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58" name="Grupo 57">
            <a:extLst>
              <a:ext uri="{FF2B5EF4-FFF2-40B4-BE49-F238E27FC236}">
                <a16:creationId xmlns:a16="http://schemas.microsoft.com/office/drawing/2014/main" id="{7B26CBDF-DC18-0E4C-98B9-BDF97A5A70BC}"/>
              </a:ext>
            </a:extLst>
          </p:cNvPr>
          <p:cNvGrpSpPr/>
          <p:nvPr/>
        </p:nvGrpSpPr>
        <p:grpSpPr>
          <a:xfrm>
            <a:off x="6107621" y="694846"/>
            <a:ext cx="2662658" cy="3617417"/>
            <a:chOff x="1019213" y="3964719"/>
            <a:chExt cx="438896" cy="683556"/>
          </a:xfrm>
        </p:grpSpPr>
        <p:sp>
          <p:nvSpPr>
            <p:cNvPr id="59"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9116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4"/>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4. Justificación :</a:t>
            </a:r>
            <a:endParaRPr dirty="0"/>
          </a:p>
        </p:txBody>
      </p:sp>
      <p:sp>
        <p:nvSpPr>
          <p:cNvPr id="477" name="Google Shape;477;p34"/>
          <p:cNvSpPr txBox="1">
            <a:spLocks noGrp="1"/>
          </p:cNvSpPr>
          <p:nvPr>
            <p:ph type="body" idx="1"/>
          </p:nvPr>
        </p:nvSpPr>
        <p:spPr>
          <a:xfrm>
            <a:off x="263019" y="1517073"/>
            <a:ext cx="6002699" cy="3504623"/>
          </a:xfrm>
          <a:prstGeom prst="rect">
            <a:avLst/>
          </a:prstGeom>
        </p:spPr>
        <p:txBody>
          <a:bodyPr spcFirstLastPara="1" wrap="square" lIns="0" tIns="0" rIns="0" bIns="0" anchor="t" anchorCtr="0">
            <a:noAutofit/>
          </a:bodyPr>
          <a:lstStyle/>
          <a:p>
            <a:pPr marL="0" indent="0">
              <a:buNone/>
            </a:pPr>
            <a:r>
              <a:rPr lang="es-CO" sz="1600" dirty="0"/>
              <a:t>A partir de la temática abordada en el problema que se presenta en la empresa, se quiere  dar   un mejor control y rendimiento a la calidad de cada producto que se brinda a los clientes , lo que se desea hacer con este proyecto es brindar soluciones mas rapidas de una manera mas eficaz</a:t>
            </a:r>
            <a:r>
              <a:rPr lang="es-CO" sz="1600" dirty="0" smtClean="0"/>
              <a:t>.</a:t>
            </a:r>
          </a:p>
          <a:p>
            <a:pPr marL="0" indent="0">
              <a:buNone/>
            </a:pPr>
            <a:endParaRPr lang="es-CO" sz="1600" dirty="0"/>
          </a:p>
          <a:p>
            <a:pPr marL="0" indent="0">
              <a:buNone/>
            </a:pPr>
            <a:r>
              <a:rPr lang="es-CO" sz="1600" dirty="0"/>
              <a:t>Permitiendo asi una mejor compra y venta de sus productos u servicios lo cual mejoraría el rendimiento y productividad de la empresa.</a:t>
            </a:r>
          </a:p>
        </p:txBody>
      </p:sp>
      <p:sp>
        <p:nvSpPr>
          <p:cNvPr id="478" name="Google Shape;478;p3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5" name="Grupo 4">
            <a:extLst>
              <a:ext uri="{FF2B5EF4-FFF2-40B4-BE49-F238E27FC236}">
                <a16:creationId xmlns:a16="http://schemas.microsoft.com/office/drawing/2014/main" id="{4821C6E0-D628-1045-909A-C4A8E9F1A2C5}"/>
              </a:ext>
            </a:extLst>
          </p:cNvPr>
          <p:cNvGrpSpPr/>
          <p:nvPr/>
        </p:nvGrpSpPr>
        <p:grpSpPr>
          <a:xfrm>
            <a:off x="6330753" y="977923"/>
            <a:ext cx="2372274" cy="3843743"/>
            <a:chOff x="5419407" y="3281869"/>
            <a:chExt cx="743968" cy="852939"/>
          </a:xfrm>
        </p:grpSpPr>
        <p:sp>
          <p:nvSpPr>
            <p:cNvPr id="6"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5. </a:t>
            </a:r>
            <a:r>
              <a:rPr lang="en" dirty="0" smtClean="0"/>
              <a:t>Objetivo </a:t>
            </a:r>
            <a:r>
              <a:rPr lang="en" dirty="0" smtClean="0"/>
              <a:t>General :</a:t>
            </a:r>
            <a:endParaRPr dirty="0"/>
          </a:p>
        </p:txBody>
      </p:sp>
      <p:sp>
        <p:nvSpPr>
          <p:cNvPr id="484" name="Google Shape;484;p35"/>
          <p:cNvSpPr txBox="1">
            <a:spLocks noGrp="1"/>
          </p:cNvSpPr>
          <p:nvPr>
            <p:ph type="body" idx="1"/>
          </p:nvPr>
        </p:nvSpPr>
        <p:spPr>
          <a:xfrm>
            <a:off x="614320" y="1794297"/>
            <a:ext cx="4599927" cy="2036422"/>
          </a:xfrm>
          <a:prstGeom prst="rect">
            <a:avLst/>
          </a:prstGeom>
        </p:spPr>
        <p:txBody>
          <a:bodyPr spcFirstLastPara="1" wrap="square" lIns="0" tIns="0" rIns="0" bIns="0" anchor="t" anchorCtr="0">
            <a:noAutofit/>
          </a:bodyPr>
          <a:lstStyle/>
          <a:p>
            <a:pPr marL="0" lvl="0" indent="0">
              <a:buNone/>
            </a:pPr>
            <a:r>
              <a:rPr lang="es-CO" sz="1800" dirty="0"/>
              <a:t>Implementar un mejor control en cada producto teniendo en cuenta un inventario el cual se tenga un fácil acción y un amplio conocimiento para poder controlar mucho mas la calidad que se le  brinde al cliente</a:t>
            </a:r>
            <a:endParaRPr sz="1800" dirty="0"/>
          </a:p>
        </p:txBody>
      </p:sp>
      <p:grpSp>
        <p:nvGrpSpPr>
          <p:cNvPr id="6" name="Grupo 5">
            <a:extLst>
              <a:ext uri="{FF2B5EF4-FFF2-40B4-BE49-F238E27FC236}">
                <a16:creationId xmlns:a16="http://schemas.microsoft.com/office/drawing/2014/main" id="{7B26CBDF-DC18-0E4C-98B9-BDF97A5A70BC}"/>
              </a:ext>
            </a:extLst>
          </p:cNvPr>
          <p:cNvGrpSpPr/>
          <p:nvPr/>
        </p:nvGrpSpPr>
        <p:grpSpPr>
          <a:xfrm>
            <a:off x="6107621" y="694846"/>
            <a:ext cx="2662658" cy="3617417"/>
            <a:chOff x="1019213" y="3964719"/>
            <a:chExt cx="438896" cy="683556"/>
          </a:xfrm>
        </p:grpSpPr>
        <p:sp>
          <p:nvSpPr>
            <p:cNvPr id="7"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6</a:t>
            </a:r>
            <a:r>
              <a:rPr lang="en" dirty="0" smtClean="0"/>
              <a:t>. </a:t>
            </a:r>
            <a:r>
              <a:rPr lang="en" smtClean="0"/>
              <a:t>Objetivos </a:t>
            </a:r>
            <a:r>
              <a:rPr lang="en" dirty="0" smtClean="0"/>
              <a:t>Específicos:</a:t>
            </a:r>
            <a:endParaRPr dirty="0"/>
          </a:p>
        </p:txBody>
      </p:sp>
      <p:sp>
        <p:nvSpPr>
          <p:cNvPr id="484" name="Google Shape;484;p35"/>
          <p:cNvSpPr txBox="1">
            <a:spLocks noGrp="1"/>
          </p:cNvSpPr>
          <p:nvPr>
            <p:ph type="body" idx="1"/>
          </p:nvPr>
        </p:nvSpPr>
        <p:spPr>
          <a:xfrm>
            <a:off x="468847" y="1994530"/>
            <a:ext cx="4599927" cy="2517966"/>
          </a:xfrm>
          <a:prstGeom prst="rect">
            <a:avLst/>
          </a:prstGeom>
        </p:spPr>
        <p:txBody>
          <a:bodyPr spcFirstLastPara="1" wrap="square" lIns="0" tIns="0" rIns="0" bIns="0" anchor="t" anchorCtr="0">
            <a:noAutofit/>
          </a:bodyPr>
          <a:lstStyle/>
          <a:p>
            <a:pPr>
              <a:buFontTx/>
              <a:buChar char="-"/>
            </a:pPr>
            <a:r>
              <a:rPr lang="es-CO" sz="1600" dirty="0"/>
              <a:t>Controlar la capacidad de almacenamiento y distribución.</a:t>
            </a:r>
          </a:p>
          <a:p>
            <a:pPr>
              <a:buFontTx/>
              <a:buChar char="-"/>
            </a:pPr>
            <a:r>
              <a:rPr lang="es-CO" sz="1600" dirty="0"/>
              <a:t>Gestionar de una manera correcta el manejo del inventario.</a:t>
            </a:r>
          </a:p>
          <a:p>
            <a:pPr>
              <a:buFontTx/>
              <a:buChar char="-"/>
            </a:pPr>
            <a:r>
              <a:rPr lang="es-CO" sz="1600" dirty="0" smtClean="0"/>
              <a:t>Realizar una rotación eficaz de el producto.</a:t>
            </a:r>
          </a:p>
          <a:p>
            <a:pPr>
              <a:buFontTx/>
              <a:buChar char="-"/>
            </a:pPr>
            <a:r>
              <a:rPr lang="es-CO" sz="1600" dirty="0" smtClean="0"/>
              <a:t>Tener la mínima perdida en un producto.</a:t>
            </a:r>
          </a:p>
          <a:p>
            <a:pPr>
              <a:buFontTx/>
              <a:buChar char="-"/>
            </a:pPr>
            <a:r>
              <a:rPr lang="es-CO" sz="1600" dirty="0" smtClean="0"/>
              <a:t>Diseñar </a:t>
            </a:r>
            <a:r>
              <a:rPr lang="es-CO" sz="1600" dirty="0"/>
              <a:t>o establecer una herramienta (Excel –Software) para controlar la entrada y salida del producto o servicio</a:t>
            </a:r>
            <a:r>
              <a:rPr lang="es-CO" sz="1800" dirty="0"/>
              <a:t>.</a:t>
            </a:r>
          </a:p>
        </p:txBody>
      </p:sp>
      <p:grpSp>
        <p:nvGrpSpPr>
          <p:cNvPr id="6" name="Grupo 5">
            <a:extLst>
              <a:ext uri="{FF2B5EF4-FFF2-40B4-BE49-F238E27FC236}">
                <a16:creationId xmlns:a16="http://schemas.microsoft.com/office/drawing/2014/main" id="{7B26CBDF-DC18-0E4C-98B9-BDF97A5A70BC}"/>
              </a:ext>
            </a:extLst>
          </p:cNvPr>
          <p:cNvGrpSpPr/>
          <p:nvPr/>
        </p:nvGrpSpPr>
        <p:grpSpPr>
          <a:xfrm>
            <a:off x="6107621" y="694846"/>
            <a:ext cx="2662658" cy="3617417"/>
            <a:chOff x="1019213" y="3964719"/>
            <a:chExt cx="438896" cy="683556"/>
          </a:xfrm>
        </p:grpSpPr>
        <p:sp>
          <p:nvSpPr>
            <p:cNvPr id="7"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71418244"/>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TotalTime>
  <Words>550</Words>
  <Application>Microsoft Office PowerPoint</Application>
  <PresentationFormat>Presentación en pantalla (16:9)</PresentationFormat>
  <Paragraphs>53</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Barlow Light</vt:lpstr>
      <vt:lpstr>Calibri</vt:lpstr>
      <vt:lpstr>Barlow</vt:lpstr>
      <vt:lpstr>Arial</vt:lpstr>
      <vt:lpstr>Minola template</vt:lpstr>
      <vt:lpstr>Mejora del manejo de un inventario</vt:lpstr>
      <vt:lpstr>Tabla de contenido : </vt:lpstr>
      <vt:lpstr>1. Definiciones :</vt:lpstr>
      <vt:lpstr>1.1 Definiciones :</vt:lpstr>
      <vt:lpstr>2. Problema :</vt:lpstr>
      <vt:lpstr>3. Pregunta Problema :</vt:lpstr>
      <vt:lpstr>4. Justificación :</vt:lpstr>
      <vt:lpstr>5. Objetivo General :</vt:lpstr>
      <vt:lpstr>6. Objetivos Específicos:</vt:lpstr>
      <vt:lpstr>7. alcance del proyecto: </vt:lpstr>
      <vt:lpstr>8. Equipo de trabajo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Maicol Quiroga</dc:creator>
  <cp:lastModifiedBy>Maicol Quiroga</cp:lastModifiedBy>
  <cp:revision>20</cp:revision>
  <dcterms:modified xsi:type="dcterms:W3CDTF">2021-01-29T16:00:05Z</dcterms:modified>
</cp:coreProperties>
</file>