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61" r:id="rId4"/>
    <p:sldId id="295" r:id="rId5"/>
    <p:sldId id="290" r:id="rId6"/>
    <p:sldId id="291" r:id="rId7"/>
    <p:sldId id="280" r:id="rId8"/>
    <p:sldId id="292" r:id="rId9"/>
    <p:sldId id="279" r:id="rId10"/>
    <p:sldId id="293" r:id="rId11"/>
    <p:sldId id="296" r:id="rId12"/>
    <p:sldId id="297" r:id="rId13"/>
    <p:sldId id="298" r:id="rId14"/>
    <p:sldId id="300" r:id="rId15"/>
    <p:sldId id="301" r:id="rId16"/>
    <p:sldId id="305" r:id="rId17"/>
    <p:sldId id="308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302" r:id="rId26"/>
    <p:sldId id="303" r:id="rId27"/>
    <p:sldId id="304" r:id="rId28"/>
    <p:sldId id="299" r:id="rId29"/>
  </p:sldIdLst>
  <p:sldSz cx="9144000" cy="5143500" type="screen16x9"/>
  <p:notesSz cx="6858000" cy="9144000"/>
  <p:embeddedFontLst>
    <p:embeddedFont>
      <p:font typeface="Barlow" panose="020B0604020202020204" charset="0"/>
      <p:regular r:id="rId31"/>
      <p:bold r:id="rId32"/>
      <p:italic r:id="rId33"/>
      <p:boldItalic r:id="rId34"/>
    </p:embeddedFont>
    <p:embeddedFont>
      <p:font typeface="Barlow Light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2919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30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8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0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67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78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41105" y="2264397"/>
            <a:ext cx="5248381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</a:t>
            </a:r>
            <a:r>
              <a:rPr lang="en" dirty="0"/>
              <a:t>estion  </a:t>
            </a:r>
            <a:r>
              <a:rPr lang="en" dirty="0">
                <a:solidFill>
                  <a:schemeClr val="accent1"/>
                </a:solidFill>
              </a:rPr>
              <a:t>de control de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inventario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6195146" y="354763"/>
            <a:ext cx="2552079" cy="3770019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5BBF83E-AB93-4400-89C3-99B6D43E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63" y="656044"/>
            <a:ext cx="1312063" cy="14289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 Alcance 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317500" y="1459480"/>
            <a:ext cx="5074263" cy="25825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O" sz="1400" dirty="0"/>
              <a:t>El sistema a desarrollar llevara el registro controlado de la información general de cada producto existente, con el fin de obtener todos los datos necesarios de cada producto  de una manera organizada, confiable y correcta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CO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O" sz="1400" dirty="0"/>
              <a:t> Este se realizara para el uso exclusivo de JOHAN STYLE   en donde tendrá un fácil y total acceso al registro y control de su inventario  mejorando la búsqueda de sus productos y asi logrando un rendimiento optimo para la microempresa.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562600" y="652298"/>
            <a:ext cx="2804641" cy="3687306"/>
            <a:chOff x="7017258" y="4131327"/>
            <a:chExt cx="583504" cy="683980"/>
          </a:xfrm>
        </p:grpSpPr>
        <p:sp>
          <p:nvSpPr>
            <p:cNvPr id="10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5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300" y="941895"/>
            <a:ext cx="5307000" cy="396300"/>
          </a:xfrm>
        </p:spPr>
        <p:txBody>
          <a:bodyPr/>
          <a:lstStyle/>
          <a:p>
            <a:r>
              <a:rPr lang="es-ES" dirty="0"/>
              <a:t>8. Delimitación :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0500" y="1951248"/>
            <a:ext cx="5307000" cy="2620802"/>
          </a:xfrm>
        </p:spPr>
        <p:txBody>
          <a:bodyPr/>
          <a:lstStyle/>
          <a:p>
            <a:r>
              <a:rPr lang="es-ES" sz="1400" dirty="0"/>
              <a:t> Espacio: JOHAN STYLE  </a:t>
            </a:r>
          </a:p>
          <a:p>
            <a:endParaRPr lang="es-ES" sz="1400" dirty="0"/>
          </a:p>
          <a:p>
            <a:r>
              <a:rPr lang="es-ES" sz="1400" dirty="0"/>
              <a:t> Tiempo: 12 meses </a:t>
            </a:r>
          </a:p>
          <a:p>
            <a:endParaRPr lang="es-ES" sz="1400" dirty="0"/>
          </a:p>
          <a:p>
            <a:r>
              <a:rPr lang="es-ES" sz="1400" dirty="0"/>
              <a:t> Área : Jefe y asistente </a:t>
            </a:r>
          </a:p>
          <a:p>
            <a:endParaRPr lang="es-ES" sz="1400" dirty="0"/>
          </a:p>
          <a:p>
            <a:r>
              <a:rPr lang="es-ES" sz="1400" dirty="0"/>
              <a:t> Temática: gestión de inventarios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725141"/>
            <a:ext cx="3372100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9. Técnicas de recolección de datos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4800" y="1715950"/>
            <a:ext cx="5448300" cy="3033900"/>
          </a:xfrm>
        </p:spPr>
        <p:txBody>
          <a:bodyPr/>
          <a:lstStyle/>
          <a:p>
            <a:pPr marL="76200" indent="0" algn="just">
              <a:buNone/>
            </a:pPr>
            <a:r>
              <a:rPr lang="es-ES" dirty="0"/>
              <a:t> </a:t>
            </a:r>
            <a:r>
              <a:rPr lang="es-ES" sz="1400" dirty="0"/>
              <a:t>Con el resultado aprendido en nuestra formación técnica se desea recolectar  datos de la microempresa JOHAN STYLE por medio de una encuesta que va dirigida  al jefe directo .</a:t>
            </a:r>
          </a:p>
          <a:p>
            <a:pPr marL="76200" indent="0" algn="just">
              <a:buNone/>
            </a:pPr>
            <a:endParaRPr lang="es-ES" sz="1400" dirty="0"/>
          </a:p>
          <a:p>
            <a:pPr marL="76200" indent="0" algn="just">
              <a:buNone/>
            </a:pPr>
            <a:r>
              <a:rPr lang="es-ES" sz="1400" dirty="0"/>
              <a:t> La cual esperemos que la pueda responder de una manera optima y sencilla.</a:t>
            </a:r>
          </a:p>
          <a:p>
            <a:pPr marL="76200" indent="0" algn="just">
              <a:buNone/>
            </a:pPr>
            <a:endParaRPr lang="es-ES" sz="1400" dirty="0"/>
          </a:p>
          <a:p>
            <a:pPr marL="76200" indent="0" algn="just">
              <a:buNone/>
            </a:pPr>
            <a:r>
              <a:rPr lang="es-ES" sz="1400" dirty="0"/>
              <a:t>https://docs.google.com/forms/d/11FzTsMN0LIRbDE-wKpFObZ5wca45z8SA-M_Qm2fcIyo/edit</a:t>
            </a:r>
          </a:p>
          <a:p>
            <a:pPr marL="76200" indent="0" algn="just">
              <a:buNone/>
            </a:pPr>
            <a:endParaRPr lang="en-US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97" y="836000"/>
            <a:ext cx="280440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6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2624E-AAB1-4BA2-9F35-AEDBF5F1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10. Mapas de procesos BPMN : 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3268A-71DE-4B00-A93F-303114D7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0" y="1889500"/>
            <a:ext cx="5307000" cy="3033900"/>
          </a:xfrm>
        </p:spPr>
        <p:txBody>
          <a:bodyPr/>
          <a:lstStyle/>
          <a:p>
            <a:pPr marL="76200" indent="0">
              <a:buNone/>
            </a:pPr>
            <a:r>
              <a:rPr lang="es-CO" sz="1400" dirty="0"/>
              <a:t>A continuación se mostrara un mapa BPMN en donde se encuentra representado gráficamente el sistema actual de la microempresa Johan </a:t>
            </a:r>
            <a:r>
              <a:rPr lang="es-CO" sz="1400" dirty="0" err="1"/>
              <a:t>style</a:t>
            </a:r>
            <a:r>
              <a:rPr lang="es-CO" sz="1400" dirty="0"/>
              <a:t>. </a:t>
            </a:r>
          </a:p>
          <a:p>
            <a:pPr marL="76200" indent="0">
              <a:buNone/>
            </a:pPr>
            <a:endParaRPr lang="es-CO" sz="1400" dirty="0"/>
          </a:p>
          <a:p>
            <a:pPr marL="76200" indent="0">
              <a:buNone/>
            </a:pPr>
            <a:endParaRPr lang="es-CO" sz="1400" dirty="0"/>
          </a:p>
          <a:p>
            <a:pPr marL="76200" indent="0">
              <a:buNone/>
            </a:pPr>
            <a:r>
              <a:rPr lang="es-CO" sz="1400" dirty="0"/>
              <a:t>También se mostrara el sistema de organización de inventarios propuesto para mejorar la rendimiento de la empresa.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A67615B-A08D-4D27-A34A-52AB70D51654}"/>
              </a:ext>
            </a:extLst>
          </p:cNvPr>
          <p:cNvGrpSpPr/>
          <p:nvPr/>
        </p:nvGrpSpPr>
        <p:grpSpPr>
          <a:xfrm>
            <a:off x="6064367" y="627321"/>
            <a:ext cx="2705912" cy="3995479"/>
            <a:chOff x="1019213" y="3964719"/>
            <a:chExt cx="438896" cy="683556"/>
          </a:xfrm>
        </p:grpSpPr>
        <p:sp>
          <p:nvSpPr>
            <p:cNvPr id="6" name="Google Shape;1271;p46">
              <a:extLst>
                <a:ext uri="{FF2B5EF4-FFF2-40B4-BE49-F238E27FC236}">
                  <a16:creationId xmlns:a16="http://schemas.microsoft.com/office/drawing/2014/main" id="{09A6FDE3-3DFB-4C90-8606-C8AD6D086ACC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72;p46">
              <a:extLst>
                <a:ext uri="{FF2B5EF4-FFF2-40B4-BE49-F238E27FC236}">
                  <a16:creationId xmlns:a16="http://schemas.microsoft.com/office/drawing/2014/main" id="{65E907E8-7EA2-4A42-9663-C56BF506E298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3;p46">
              <a:extLst>
                <a:ext uri="{FF2B5EF4-FFF2-40B4-BE49-F238E27FC236}">
                  <a16:creationId xmlns:a16="http://schemas.microsoft.com/office/drawing/2014/main" id="{20FDC84F-AF76-45BE-B7D5-CA0C0E0E7F1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4;p46">
              <a:extLst>
                <a:ext uri="{FF2B5EF4-FFF2-40B4-BE49-F238E27FC236}">
                  <a16:creationId xmlns:a16="http://schemas.microsoft.com/office/drawing/2014/main" id="{65F5D61F-D2DF-4E23-B0E9-84A3572648B5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5;p46">
              <a:extLst>
                <a:ext uri="{FF2B5EF4-FFF2-40B4-BE49-F238E27FC236}">
                  <a16:creationId xmlns:a16="http://schemas.microsoft.com/office/drawing/2014/main" id="{31223306-5D62-4EB0-8988-CE4A316EA792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6;p46">
              <a:extLst>
                <a:ext uri="{FF2B5EF4-FFF2-40B4-BE49-F238E27FC236}">
                  <a16:creationId xmlns:a16="http://schemas.microsoft.com/office/drawing/2014/main" id="{4CE61390-51CB-4F9F-8B10-F81D0BF9544D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7;p46">
              <a:extLst>
                <a:ext uri="{FF2B5EF4-FFF2-40B4-BE49-F238E27FC236}">
                  <a16:creationId xmlns:a16="http://schemas.microsoft.com/office/drawing/2014/main" id="{50ACA8AB-142B-4171-8AC3-1261B88995A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8;p46">
              <a:extLst>
                <a:ext uri="{FF2B5EF4-FFF2-40B4-BE49-F238E27FC236}">
                  <a16:creationId xmlns:a16="http://schemas.microsoft.com/office/drawing/2014/main" id="{5F9625A0-5F41-4B60-A07C-1E1CB61202E8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9;p46">
              <a:extLst>
                <a:ext uri="{FF2B5EF4-FFF2-40B4-BE49-F238E27FC236}">
                  <a16:creationId xmlns:a16="http://schemas.microsoft.com/office/drawing/2014/main" id="{225E00E8-12E3-423A-A66B-83DCD42FA96F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80;p46">
              <a:extLst>
                <a:ext uri="{FF2B5EF4-FFF2-40B4-BE49-F238E27FC236}">
                  <a16:creationId xmlns:a16="http://schemas.microsoft.com/office/drawing/2014/main" id="{F19ED5A0-D76D-467A-9316-E9207C3A2B72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81;p46">
              <a:extLst>
                <a:ext uri="{FF2B5EF4-FFF2-40B4-BE49-F238E27FC236}">
                  <a16:creationId xmlns:a16="http://schemas.microsoft.com/office/drawing/2014/main" id="{59213FC3-DDBC-471C-A575-BE2EB6DEFAD8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2;p46">
              <a:extLst>
                <a:ext uri="{FF2B5EF4-FFF2-40B4-BE49-F238E27FC236}">
                  <a16:creationId xmlns:a16="http://schemas.microsoft.com/office/drawing/2014/main" id="{05BE0C7D-93D4-4C8F-ABE9-4ED3C83F2681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3;p46">
              <a:extLst>
                <a:ext uri="{FF2B5EF4-FFF2-40B4-BE49-F238E27FC236}">
                  <a16:creationId xmlns:a16="http://schemas.microsoft.com/office/drawing/2014/main" id="{FC7416B8-C7DE-4C32-A3D9-4617B2233C94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4;p46">
              <a:extLst>
                <a:ext uri="{FF2B5EF4-FFF2-40B4-BE49-F238E27FC236}">
                  <a16:creationId xmlns:a16="http://schemas.microsoft.com/office/drawing/2014/main" id="{FE96A5A4-9D35-4BA3-A10E-B324DCFF8464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5;p46">
              <a:extLst>
                <a:ext uri="{FF2B5EF4-FFF2-40B4-BE49-F238E27FC236}">
                  <a16:creationId xmlns:a16="http://schemas.microsoft.com/office/drawing/2014/main" id="{B3EC09BF-13D9-4BAB-BD28-15D335FEA3A3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6;p46">
              <a:extLst>
                <a:ext uri="{FF2B5EF4-FFF2-40B4-BE49-F238E27FC236}">
                  <a16:creationId xmlns:a16="http://schemas.microsoft.com/office/drawing/2014/main" id="{5009A38E-F1AF-4E19-935C-9B114FE9F9D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7;p46">
              <a:extLst>
                <a:ext uri="{FF2B5EF4-FFF2-40B4-BE49-F238E27FC236}">
                  <a16:creationId xmlns:a16="http://schemas.microsoft.com/office/drawing/2014/main" id="{4347D25F-4CC2-47F9-B5C3-4C3F33E4723B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8;p46">
              <a:extLst>
                <a:ext uri="{FF2B5EF4-FFF2-40B4-BE49-F238E27FC236}">
                  <a16:creationId xmlns:a16="http://schemas.microsoft.com/office/drawing/2014/main" id="{97F8F686-ABDC-42F3-A469-2A474E7F7B4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9;p46">
              <a:extLst>
                <a:ext uri="{FF2B5EF4-FFF2-40B4-BE49-F238E27FC236}">
                  <a16:creationId xmlns:a16="http://schemas.microsoft.com/office/drawing/2014/main" id="{532C5D13-A4A4-42E2-9D79-DFD2CC371BF9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90;p46">
              <a:extLst>
                <a:ext uri="{FF2B5EF4-FFF2-40B4-BE49-F238E27FC236}">
                  <a16:creationId xmlns:a16="http://schemas.microsoft.com/office/drawing/2014/main" id="{E60B3239-E154-4FCE-8492-7D3BCEA64BB1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91;p46">
              <a:extLst>
                <a:ext uri="{FF2B5EF4-FFF2-40B4-BE49-F238E27FC236}">
                  <a16:creationId xmlns:a16="http://schemas.microsoft.com/office/drawing/2014/main" id="{07E346A2-C5C6-43DB-AE74-8F21B79F335F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92;p46">
              <a:extLst>
                <a:ext uri="{FF2B5EF4-FFF2-40B4-BE49-F238E27FC236}">
                  <a16:creationId xmlns:a16="http://schemas.microsoft.com/office/drawing/2014/main" id="{3FE69808-7850-47FD-BCA4-DBE9208E6B49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3;p46">
              <a:extLst>
                <a:ext uri="{FF2B5EF4-FFF2-40B4-BE49-F238E27FC236}">
                  <a16:creationId xmlns:a16="http://schemas.microsoft.com/office/drawing/2014/main" id="{6F76DA4F-567C-495F-B394-BAC5CB8E68F4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4;p46">
              <a:extLst>
                <a:ext uri="{FF2B5EF4-FFF2-40B4-BE49-F238E27FC236}">
                  <a16:creationId xmlns:a16="http://schemas.microsoft.com/office/drawing/2014/main" id="{F91EA6B6-EBE6-4857-8ED5-8EE0D0B44E20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5;p46">
              <a:extLst>
                <a:ext uri="{FF2B5EF4-FFF2-40B4-BE49-F238E27FC236}">
                  <a16:creationId xmlns:a16="http://schemas.microsoft.com/office/drawing/2014/main" id="{D064CD57-DBD9-4890-8582-CCA1D3904FCF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6;p46">
              <a:extLst>
                <a:ext uri="{FF2B5EF4-FFF2-40B4-BE49-F238E27FC236}">
                  <a16:creationId xmlns:a16="http://schemas.microsoft.com/office/drawing/2014/main" id="{D483BE67-228F-4897-86ED-7B6A1A248017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97;p46">
              <a:extLst>
                <a:ext uri="{FF2B5EF4-FFF2-40B4-BE49-F238E27FC236}">
                  <a16:creationId xmlns:a16="http://schemas.microsoft.com/office/drawing/2014/main" id="{7E8C22A5-0F46-4052-97C2-9EC74B4A6B3F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98;p46">
              <a:extLst>
                <a:ext uri="{FF2B5EF4-FFF2-40B4-BE49-F238E27FC236}">
                  <a16:creationId xmlns:a16="http://schemas.microsoft.com/office/drawing/2014/main" id="{8AE3E5FB-1366-47B7-B4E7-447924B4F447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60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0DD1-7ED4-410E-A617-31A6380C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10.1  Sistema actual 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7AEB9-E937-49BB-925A-C4220D2C4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4F91A7-C881-45C5-9EFA-34E3A449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1453232"/>
            <a:ext cx="7528472" cy="33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FF3A8-2BAC-4659-BC4D-57B510C3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10.2  Sistema propuesto 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5005AB-DBEB-4164-B5A1-A8D165C9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" y="1541721"/>
            <a:ext cx="8308124" cy="31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6265D-434B-4FEB-99B9-9E591BC4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11. Requisitos de software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B7A5E-5233-49A7-833D-A8D819131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926" y="2063907"/>
            <a:ext cx="4514310" cy="2028470"/>
          </a:xfrm>
        </p:spPr>
        <p:txBody>
          <a:bodyPr/>
          <a:lstStyle/>
          <a:p>
            <a:pPr marL="76200" indent="0">
              <a:buNone/>
            </a:pPr>
            <a:r>
              <a:rPr lang="es-CO" sz="1600" dirty="0"/>
              <a:t>En las siguientes diapositivas se representara una serie de formatos, mostrando los requisitos que se implementaran en el sistema de control de inventarios.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5E5C55C-F73C-4C24-A932-8EEA1D663DE4}"/>
              </a:ext>
            </a:extLst>
          </p:cNvPr>
          <p:cNvGrpSpPr/>
          <p:nvPr/>
        </p:nvGrpSpPr>
        <p:grpSpPr>
          <a:xfrm>
            <a:off x="6543058" y="780600"/>
            <a:ext cx="2226027" cy="3843743"/>
            <a:chOff x="5419407" y="3281869"/>
            <a:chExt cx="743968" cy="852939"/>
          </a:xfrm>
        </p:grpSpPr>
        <p:sp>
          <p:nvSpPr>
            <p:cNvPr id="6" name="Google Shape;1068;p46">
              <a:extLst>
                <a:ext uri="{FF2B5EF4-FFF2-40B4-BE49-F238E27FC236}">
                  <a16:creationId xmlns:a16="http://schemas.microsoft.com/office/drawing/2014/main" id="{107CDDC9-A14E-4CD3-B25E-D0823895CB3B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69;p46">
              <a:extLst>
                <a:ext uri="{FF2B5EF4-FFF2-40B4-BE49-F238E27FC236}">
                  <a16:creationId xmlns:a16="http://schemas.microsoft.com/office/drawing/2014/main" id="{FB61DF29-C568-42A5-8BE5-602FEE5C38C0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0;p46">
              <a:extLst>
                <a:ext uri="{FF2B5EF4-FFF2-40B4-BE49-F238E27FC236}">
                  <a16:creationId xmlns:a16="http://schemas.microsoft.com/office/drawing/2014/main" id="{D9A41B46-3F32-4352-9D37-B8A3B1559156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1;p46">
              <a:extLst>
                <a:ext uri="{FF2B5EF4-FFF2-40B4-BE49-F238E27FC236}">
                  <a16:creationId xmlns:a16="http://schemas.microsoft.com/office/drawing/2014/main" id="{74CA68CD-ED66-4C7C-91BC-DF48C1133C8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2;p46">
              <a:extLst>
                <a:ext uri="{FF2B5EF4-FFF2-40B4-BE49-F238E27FC236}">
                  <a16:creationId xmlns:a16="http://schemas.microsoft.com/office/drawing/2014/main" id="{8CD48489-D195-4929-8EC9-1A3EA47D8AAD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3;p46">
              <a:extLst>
                <a:ext uri="{FF2B5EF4-FFF2-40B4-BE49-F238E27FC236}">
                  <a16:creationId xmlns:a16="http://schemas.microsoft.com/office/drawing/2014/main" id="{83122871-F989-4E1D-AD74-CBE83288F44B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4;p46">
              <a:extLst>
                <a:ext uri="{FF2B5EF4-FFF2-40B4-BE49-F238E27FC236}">
                  <a16:creationId xmlns:a16="http://schemas.microsoft.com/office/drawing/2014/main" id="{B53BE4D8-ED12-434C-81E5-7B2DF111924A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5;p46">
              <a:extLst>
                <a:ext uri="{FF2B5EF4-FFF2-40B4-BE49-F238E27FC236}">
                  <a16:creationId xmlns:a16="http://schemas.microsoft.com/office/drawing/2014/main" id="{4D417C7F-CD4B-4087-A02A-780DA79397C3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6;p46">
              <a:extLst>
                <a:ext uri="{FF2B5EF4-FFF2-40B4-BE49-F238E27FC236}">
                  <a16:creationId xmlns:a16="http://schemas.microsoft.com/office/drawing/2014/main" id="{3A5FF8FD-C738-4CA7-853D-0DCE14FCD608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7;p46">
              <a:extLst>
                <a:ext uri="{FF2B5EF4-FFF2-40B4-BE49-F238E27FC236}">
                  <a16:creationId xmlns:a16="http://schemas.microsoft.com/office/drawing/2014/main" id="{4098FD8A-EB3A-4EF0-B012-90C2996D79C7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8;p46">
              <a:extLst>
                <a:ext uri="{FF2B5EF4-FFF2-40B4-BE49-F238E27FC236}">
                  <a16:creationId xmlns:a16="http://schemas.microsoft.com/office/drawing/2014/main" id="{F70AD1BC-2EF9-4834-8170-05AE34F06CE0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9;p46">
              <a:extLst>
                <a:ext uri="{FF2B5EF4-FFF2-40B4-BE49-F238E27FC236}">
                  <a16:creationId xmlns:a16="http://schemas.microsoft.com/office/drawing/2014/main" id="{E0607B89-FAF4-4321-B1EB-5557B262CB39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0;p46">
              <a:extLst>
                <a:ext uri="{FF2B5EF4-FFF2-40B4-BE49-F238E27FC236}">
                  <a16:creationId xmlns:a16="http://schemas.microsoft.com/office/drawing/2014/main" id="{F693CF04-1E7C-4E2F-9990-50DBEAB8CEB5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1;p46">
              <a:extLst>
                <a:ext uri="{FF2B5EF4-FFF2-40B4-BE49-F238E27FC236}">
                  <a16:creationId xmlns:a16="http://schemas.microsoft.com/office/drawing/2014/main" id="{7E88DE14-A1E5-4447-9369-371AC8809038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2;p46">
              <a:extLst>
                <a:ext uri="{FF2B5EF4-FFF2-40B4-BE49-F238E27FC236}">
                  <a16:creationId xmlns:a16="http://schemas.microsoft.com/office/drawing/2014/main" id="{BAFD3B75-6D58-4E8C-8B66-5C4A4BA0EDB3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3;p46">
              <a:extLst>
                <a:ext uri="{FF2B5EF4-FFF2-40B4-BE49-F238E27FC236}">
                  <a16:creationId xmlns:a16="http://schemas.microsoft.com/office/drawing/2014/main" id="{11215E99-FD5A-4F31-B4E1-7AD73AD6D07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4;p46">
              <a:extLst>
                <a:ext uri="{FF2B5EF4-FFF2-40B4-BE49-F238E27FC236}">
                  <a16:creationId xmlns:a16="http://schemas.microsoft.com/office/drawing/2014/main" id="{0672794E-B33D-48A7-8A37-7CDBB96E8B48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5;p46">
              <a:extLst>
                <a:ext uri="{FF2B5EF4-FFF2-40B4-BE49-F238E27FC236}">
                  <a16:creationId xmlns:a16="http://schemas.microsoft.com/office/drawing/2014/main" id="{B332E656-5C94-4A7A-B9CE-3142F19077FF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6;p46">
              <a:extLst>
                <a:ext uri="{FF2B5EF4-FFF2-40B4-BE49-F238E27FC236}">
                  <a16:creationId xmlns:a16="http://schemas.microsoft.com/office/drawing/2014/main" id="{760512BA-137C-4E77-AB62-31EA18127FC9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7;p46">
              <a:extLst>
                <a:ext uri="{FF2B5EF4-FFF2-40B4-BE49-F238E27FC236}">
                  <a16:creationId xmlns:a16="http://schemas.microsoft.com/office/drawing/2014/main" id="{B48E3B04-25B4-43A4-AA79-89326511EE9B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0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2157-3079-4841-A987-DD9A6AFD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28" y="637850"/>
            <a:ext cx="5307000" cy="396300"/>
          </a:xfrm>
        </p:spPr>
        <p:txBody>
          <a:bodyPr/>
          <a:lstStyle/>
          <a:p>
            <a:br>
              <a:rPr lang="es-CO" sz="2000" dirty="0"/>
            </a:br>
            <a:r>
              <a:rPr lang="es-CO" sz="2000" dirty="0"/>
              <a:t>11.1 Requisitos funcionales 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DC7BA2-40A5-4704-A003-19A7AEEB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51" y="1614336"/>
            <a:ext cx="6625143" cy="27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4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6B7753-D6E9-4F93-87EB-5502EC1B6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ED0991-BB81-4CDC-8857-5FCD51E4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6" y="766935"/>
            <a:ext cx="6071144" cy="3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9CB1C7-52F8-4F27-89FA-864923804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19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1F33EC-16D4-46DF-A577-96CD5ADB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37" y="568769"/>
            <a:ext cx="6277926" cy="40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912659" y="323027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 : 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2647" y="906147"/>
            <a:ext cx="5307000" cy="3869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Introducción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Planteamiento del problema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Pregunta problema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 Objetivo general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Objetivo especifico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Justificación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Alcance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Delimitaciones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Técnicas e instrumentos de recolección de datos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400" dirty="0"/>
              <a:t>Mapas de procesos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900" dirty="0"/>
              <a:t>10.1       </a:t>
            </a:r>
            <a:r>
              <a:rPr lang="es-ES" sz="1200" dirty="0"/>
              <a:t> Sistema actual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900" dirty="0"/>
              <a:t>10.2</a:t>
            </a:r>
            <a:r>
              <a:rPr lang="es-ES" sz="1200" dirty="0"/>
              <a:t>      Sistema propuesto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11"/>
            </a:pPr>
            <a:r>
              <a:rPr lang="es-ES" sz="1200" dirty="0"/>
              <a:t>    Requisitos de software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900" dirty="0"/>
              <a:t>11.1        </a:t>
            </a:r>
            <a:r>
              <a:rPr lang="es-ES" sz="1200" dirty="0"/>
              <a:t>Requisitos funcionales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900" dirty="0"/>
              <a:t>11.2 </a:t>
            </a:r>
            <a:r>
              <a:rPr lang="es-ES" sz="1200" dirty="0"/>
              <a:t>  Requerimientos no funcionales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200" dirty="0"/>
              <a:t>12.     Diagramas UML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200" dirty="0"/>
              <a:t>13.     Grupo de Trabajo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918042" y="652298"/>
            <a:ext cx="2449199" cy="3687306"/>
            <a:chOff x="7017258" y="4131327"/>
            <a:chExt cx="583504" cy="683980"/>
          </a:xfrm>
        </p:grpSpPr>
        <p:sp>
          <p:nvSpPr>
            <p:cNvPr id="10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93E4402-AD6D-4C49-B6FE-7E99FEA4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26" y="682398"/>
            <a:ext cx="5951973" cy="38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F3309-59C7-47ED-92C9-C8185776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11.2 Requerimientos no funcionales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D24B5B-092D-4805-887D-DF681F45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0" y="1786962"/>
            <a:ext cx="589679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C104EB0-6238-4FFF-B84C-3A709B7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73" y="1138037"/>
            <a:ext cx="579200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6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6E2601F-E640-4AC8-908C-043C8104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8" y="1143998"/>
            <a:ext cx="585869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8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ACCBFB-DFB2-4972-9719-CB5FB761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15" y="1303733"/>
            <a:ext cx="5929941" cy="28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3D9B-CC22-49CB-A72B-E54048B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12. Diagrama UML :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77862-C053-4AB9-90DB-B7DF4CB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74" y="2063050"/>
            <a:ext cx="5307000" cy="3033900"/>
          </a:xfrm>
        </p:spPr>
        <p:txBody>
          <a:bodyPr/>
          <a:lstStyle/>
          <a:p>
            <a:r>
              <a:rPr lang="es-CO" sz="1600" dirty="0"/>
              <a:t>En el siguiente diagrama se mostrara  la gestión del sistema en el manejo del inventario el cual nos permitirá tener un orden y una visualización mas organizada y también poder entenderlo de una manera mas practica.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70BCD07-F9D8-403F-8E96-26C7D829C740}"/>
              </a:ext>
            </a:extLst>
          </p:cNvPr>
          <p:cNvGrpSpPr/>
          <p:nvPr/>
        </p:nvGrpSpPr>
        <p:grpSpPr>
          <a:xfrm>
            <a:off x="6440249" y="720106"/>
            <a:ext cx="2147582" cy="3433457"/>
            <a:chOff x="7017258" y="4131327"/>
            <a:chExt cx="583504" cy="683980"/>
          </a:xfrm>
        </p:grpSpPr>
        <p:sp>
          <p:nvSpPr>
            <p:cNvPr id="5" name="Google Shape;1160;p46">
              <a:extLst>
                <a:ext uri="{FF2B5EF4-FFF2-40B4-BE49-F238E27FC236}">
                  <a16:creationId xmlns:a16="http://schemas.microsoft.com/office/drawing/2014/main" id="{5208A323-158E-4412-8630-C95942AC4673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61;p46">
              <a:extLst>
                <a:ext uri="{FF2B5EF4-FFF2-40B4-BE49-F238E27FC236}">
                  <a16:creationId xmlns:a16="http://schemas.microsoft.com/office/drawing/2014/main" id="{37FC3292-3EB8-45C1-AD81-9B7430D30E12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62;p46">
              <a:extLst>
                <a:ext uri="{FF2B5EF4-FFF2-40B4-BE49-F238E27FC236}">
                  <a16:creationId xmlns:a16="http://schemas.microsoft.com/office/drawing/2014/main" id="{9D95A84E-6DF4-4412-A773-3F9BF2AA70F5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63;p46">
              <a:extLst>
                <a:ext uri="{FF2B5EF4-FFF2-40B4-BE49-F238E27FC236}">
                  <a16:creationId xmlns:a16="http://schemas.microsoft.com/office/drawing/2014/main" id="{946B2C37-DE2E-4BE8-8FC7-FA7FA2F04A84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64;p46">
              <a:extLst>
                <a:ext uri="{FF2B5EF4-FFF2-40B4-BE49-F238E27FC236}">
                  <a16:creationId xmlns:a16="http://schemas.microsoft.com/office/drawing/2014/main" id="{A955F035-69AC-4AE4-8C14-9C333A55826A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65;p46">
              <a:extLst>
                <a:ext uri="{FF2B5EF4-FFF2-40B4-BE49-F238E27FC236}">
                  <a16:creationId xmlns:a16="http://schemas.microsoft.com/office/drawing/2014/main" id="{F00F893E-884F-4833-8CDD-51848A380886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6;p46">
              <a:extLst>
                <a:ext uri="{FF2B5EF4-FFF2-40B4-BE49-F238E27FC236}">
                  <a16:creationId xmlns:a16="http://schemas.microsoft.com/office/drawing/2014/main" id="{2DC38E2A-3EEE-4592-9B7C-0EF2FDF0BF27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7;p46">
              <a:extLst>
                <a:ext uri="{FF2B5EF4-FFF2-40B4-BE49-F238E27FC236}">
                  <a16:creationId xmlns:a16="http://schemas.microsoft.com/office/drawing/2014/main" id="{7F9221EA-D790-42D6-BAEA-3E9A9CC03802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8;p46">
              <a:extLst>
                <a:ext uri="{FF2B5EF4-FFF2-40B4-BE49-F238E27FC236}">
                  <a16:creationId xmlns:a16="http://schemas.microsoft.com/office/drawing/2014/main" id="{79D61B45-AD63-4FD6-AEE8-8317052FDB02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9;p46">
              <a:extLst>
                <a:ext uri="{FF2B5EF4-FFF2-40B4-BE49-F238E27FC236}">
                  <a16:creationId xmlns:a16="http://schemas.microsoft.com/office/drawing/2014/main" id="{30CD2053-35C1-4F71-B989-173F871BACF7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70;p46">
              <a:extLst>
                <a:ext uri="{FF2B5EF4-FFF2-40B4-BE49-F238E27FC236}">
                  <a16:creationId xmlns:a16="http://schemas.microsoft.com/office/drawing/2014/main" id="{62736E6A-5254-4E86-B80A-D4F7B99FDAB1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71;p46">
              <a:extLst>
                <a:ext uri="{FF2B5EF4-FFF2-40B4-BE49-F238E27FC236}">
                  <a16:creationId xmlns:a16="http://schemas.microsoft.com/office/drawing/2014/main" id="{88FAB136-AF70-4D62-9871-4A432A9B3E84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72;p46">
              <a:extLst>
                <a:ext uri="{FF2B5EF4-FFF2-40B4-BE49-F238E27FC236}">
                  <a16:creationId xmlns:a16="http://schemas.microsoft.com/office/drawing/2014/main" id="{A369843B-F6EA-421B-AED6-67B00FAF2D2C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73;p46">
              <a:extLst>
                <a:ext uri="{FF2B5EF4-FFF2-40B4-BE49-F238E27FC236}">
                  <a16:creationId xmlns:a16="http://schemas.microsoft.com/office/drawing/2014/main" id="{B3F5294F-729E-45C8-8529-D52F094913E4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74;p46">
              <a:extLst>
                <a:ext uri="{FF2B5EF4-FFF2-40B4-BE49-F238E27FC236}">
                  <a16:creationId xmlns:a16="http://schemas.microsoft.com/office/drawing/2014/main" id="{1CF88DAB-DE16-4A58-B7BB-E70FDD4E582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5;p46">
              <a:extLst>
                <a:ext uri="{FF2B5EF4-FFF2-40B4-BE49-F238E27FC236}">
                  <a16:creationId xmlns:a16="http://schemas.microsoft.com/office/drawing/2014/main" id="{1B564962-BB9E-4DB5-9CF3-4C67A700095D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6;p46">
              <a:extLst>
                <a:ext uri="{FF2B5EF4-FFF2-40B4-BE49-F238E27FC236}">
                  <a16:creationId xmlns:a16="http://schemas.microsoft.com/office/drawing/2014/main" id="{17572BB1-85A4-4279-97E4-4A9DBA874A0B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7;p46">
              <a:extLst>
                <a:ext uri="{FF2B5EF4-FFF2-40B4-BE49-F238E27FC236}">
                  <a16:creationId xmlns:a16="http://schemas.microsoft.com/office/drawing/2014/main" id="{1A2D19BE-7ADB-4C4A-9B54-48CF62FE4843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8;p46">
              <a:extLst>
                <a:ext uri="{FF2B5EF4-FFF2-40B4-BE49-F238E27FC236}">
                  <a16:creationId xmlns:a16="http://schemas.microsoft.com/office/drawing/2014/main" id="{B48757ED-580D-4F90-AFA9-4B76DCBDD800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9;p46">
              <a:extLst>
                <a:ext uri="{FF2B5EF4-FFF2-40B4-BE49-F238E27FC236}">
                  <a16:creationId xmlns:a16="http://schemas.microsoft.com/office/drawing/2014/main" id="{00BAFF5E-549B-4508-85CD-518220C8560E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80;p46">
              <a:extLst>
                <a:ext uri="{FF2B5EF4-FFF2-40B4-BE49-F238E27FC236}">
                  <a16:creationId xmlns:a16="http://schemas.microsoft.com/office/drawing/2014/main" id="{C5709C6B-E3B0-4B00-A0CF-948922A4465D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81;p46">
              <a:extLst>
                <a:ext uri="{FF2B5EF4-FFF2-40B4-BE49-F238E27FC236}">
                  <a16:creationId xmlns:a16="http://schemas.microsoft.com/office/drawing/2014/main" id="{8DA2C1B4-0601-45D0-8306-93B625EAE166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82;p46">
              <a:extLst>
                <a:ext uri="{FF2B5EF4-FFF2-40B4-BE49-F238E27FC236}">
                  <a16:creationId xmlns:a16="http://schemas.microsoft.com/office/drawing/2014/main" id="{6546A48D-F001-4DE1-AD5C-79BA84273268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83;p46">
              <a:extLst>
                <a:ext uri="{FF2B5EF4-FFF2-40B4-BE49-F238E27FC236}">
                  <a16:creationId xmlns:a16="http://schemas.microsoft.com/office/drawing/2014/main" id="{45507816-34F1-49DA-B304-3E7E35C07AA2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8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108B3FE-790A-4C55-B50B-6FC77923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" y="417439"/>
            <a:ext cx="7913072" cy="44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81A07-CA16-4986-AAE9-BA343FA9D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9357E8-2584-43BB-977C-A243945C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" y="333384"/>
            <a:ext cx="8062818" cy="4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13. Equipo de trabajo :</a:t>
            </a:r>
            <a:endParaRPr dirty="0"/>
          </a:p>
        </p:txBody>
      </p:sp>
      <p:sp>
        <p:nvSpPr>
          <p:cNvPr id="691" name="Google Shape;691;p43"/>
          <p:cNvSpPr txBox="1"/>
          <p:nvPr/>
        </p:nvSpPr>
        <p:spPr>
          <a:xfrm>
            <a:off x="791371" y="1656064"/>
            <a:ext cx="1749718" cy="74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Laura Khaterine Moreno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632529" y="3675865"/>
            <a:ext cx="1749075" cy="85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Jhony alexander Poleche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3570294" y="1579999"/>
            <a:ext cx="1645091" cy="74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Leslie Dahiana Mayorga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3723985" y="3704556"/>
            <a:ext cx="1677260" cy="85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Maicol Andres Quiroga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390807" y="679988"/>
            <a:ext cx="2223022" cy="3385372"/>
            <a:chOff x="996049" y="1552369"/>
            <a:chExt cx="485510" cy="684774"/>
          </a:xfrm>
        </p:grpSpPr>
        <p:sp>
          <p:nvSpPr>
            <p:cNvPr id="1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697;p43">
            <a:extLst>
              <a:ext uri="{FF2B5EF4-FFF2-40B4-BE49-F238E27FC236}">
                <a16:creationId xmlns:a16="http://schemas.microsoft.com/office/drawing/2014/main" id="{0F6174E5-F0E9-4DE2-BFFD-F7BFAFBA9223}"/>
              </a:ext>
            </a:extLst>
          </p:cNvPr>
          <p:cNvSpPr txBox="1"/>
          <p:nvPr/>
        </p:nvSpPr>
        <p:spPr>
          <a:xfrm>
            <a:off x="2295960" y="2509565"/>
            <a:ext cx="1677260" cy="85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Paula Alejandra Garnica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498764"/>
            <a:ext cx="5307000" cy="9670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1. </a:t>
            </a:r>
            <a:r>
              <a:rPr lang="es-CO" dirty="0"/>
              <a:t>Introducción </a:t>
            </a:r>
            <a:br>
              <a:rPr lang="en-US" dirty="0"/>
            </a:b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376510" y="1709614"/>
            <a:ext cx="5108437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dirty="0">
                <a:solidFill>
                  <a:schemeClr val="tx1"/>
                </a:solidFill>
              </a:rPr>
              <a:t>JOHAN STYLE  es una microempresa dedicada al embellecimiento  de las personas para mejorar su presentación personal e imagen , distribuye sus servicios y productos  en la cuidad de Bogotá en donde se encuentra ubicada , esta microempresa  cuenta con pocos procesos en el manejo de inventarios de materia prima y  servicios terminados por tal motivo al momento de entregar los productos a sus clientes existen diferencias en las existencias de materiales o en los productos terminados.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5985164" y="728310"/>
            <a:ext cx="2908638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891" y="685800"/>
            <a:ext cx="4738253" cy="3702048"/>
          </a:xfrm>
        </p:spPr>
        <p:txBody>
          <a:bodyPr/>
          <a:lstStyle/>
          <a:p>
            <a:pPr algn="just"/>
            <a:r>
              <a:rPr lang="es-ES" sz="1600" dirty="0"/>
              <a:t> </a:t>
            </a:r>
            <a:r>
              <a:rPr lang="es-ES" sz="1400" dirty="0"/>
              <a:t>Implementar un sistema de gestión de inventarios que ayude a la compañía a planear los requerimientos de materia prima con un control eficaz de entradas y salidas de productos terminados, así mismo, lograr que la información sea clara, precisa y actualizada.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 para implementación del sistema de gestión de inventario se opta por clasificar los productos en una creación de  formatos donde se pueda organizar el inventario de una manera eficaz .</a:t>
            </a:r>
            <a:endParaRPr lang="en-US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36" y="571500"/>
            <a:ext cx="2905664" cy="3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787403" y="684839"/>
            <a:ext cx="5307000" cy="61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P</a:t>
            </a:r>
            <a:r>
              <a:rPr lang="en" dirty="0"/>
              <a:t>lateamiento del  problema 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160201" y="1388017"/>
            <a:ext cx="5651425" cy="33720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dirty="0"/>
              <a:t>JOHAN STYLE es un microempresa dedicada a mejorar la percepción e imagen de las personas , en donde sus instalación se encuentra en el barrio Pontevedra en la cuidad de Bogotá .</a:t>
            </a:r>
          </a:p>
          <a:p>
            <a:pPr marL="76200" indent="0" algn="just">
              <a:buNone/>
            </a:pPr>
            <a:r>
              <a:rPr lang="es-ES" sz="1400" dirty="0"/>
              <a:t> </a:t>
            </a:r>
          </a:p>
          <a:p>
            <a:pPr algn="just"/>
            <a:r>
              <a:rPr lang="es-ES" sz="1400" dirty="0"/>
              <a:t>Se ha analizado que en el interior de microempresa no se lleva un control estricto sobre el inventario que maneja los productos , el cual registre los productos que son objetos de un inventario como lo son las existencias que se destinaran a cada servicio y cada venta , no hay un lugar definido para la organización adecuada para la bodega no hay un rotación optima de los productos por que se utiliza el ultimo producto adquirido y no lo que esta en la  bodega , ya que el producto que se encuentra mucho tiempo en la bodega esta perdiendo su efectividad y esta afectando el rendimiento de la empresa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6094402" y="618463"/>
            <a:ext cx="2871329" cy="4324422"/>
            <a:chOff x="5419407" y="3281869"/>
            <a:chExt cx="743968" cy="852939"/>
          </a:xfrm>
        </p:grpSpPr>
        <p:sp>
          <p:nvSpPr>
            <p:cNvPr id="3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5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77933" y="1870110"/>
            <a:ext cx="4993509" cy="28253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CO" sz="1600" dirty="0"/>
              <a:t> ¿</a:t>
            </a:r>
            <a:r>
              <a:rPr lang="es-CO" sz="1400" dirty="0"/>
              <a:t>Si  mejora el control del inventario donde se capacite una persona que cumpla con la función de tener un inventario estable ,que verifique el control de  cada entrada y salida de los productos ,se perfeccionaría mucho mas el rendimiento y se reducirían los costos de la microempresa ?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985805" y="759612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Pregunta Problema :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777345" y="479745"/>
            <a:ext cx="2992934" cy="4143055"/>
            <a:chOff x="1019213" y="3964719"/>
            <a:chExt cx="438896" cy="683556"/>
          </a:xfrm>
        </p:grpSpPr>
        <p:sp>
          <p:nvSpPr>
            <p:cNvPr id="59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16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Obejtivo General :</a:t>
            </a:r>
            <a:endParaRPr dirty="0"/>
          </a:p>
        </p:txBody>
      </p:sp>
      <p:sp>
        <p:nvSpPr>
          <p:cNvPr id="484" name="Google Shape;484;p35"/>
          <p:cNvSpPr txBox="1">
            <a:spLocks noGrp="1"/>
          </p:cNvSpPr>
          <p:nvPr>
            <p:ph type="body" idx="1"/>
          </p:nvPr>
        </p:nvSpPr>
        <p:spPr>
          <a:xfrm>
            <a:off x="540611" y="2046785"/>
            <a:ext cx="4599927" cy="203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400" dirty="0"/>
              <a:t>Implementar un sistema de gestión de inventario en JOHAN STYLE con el fin de alcanzar  un equilibrio en el control del inventario para que todo trabaje preciso y a la perfección y no se genere perdidas en el rendimiento ni en la producción. </a:t>
            </a:r>
            <a:endParaRPr sz="14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6107621" y="694846"/>
            <a:ext cx="2662658" cy="3617417"/>
            <a:chOff x="1019213" y="3964719"/>
            <a:chExt cx="438896" cy="683556"/>
          </a:xfrm>
        </p:grpSpPr>
        <p:sp>
          <p:nvSpPr>
            <p:cNvPr id="7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Obejtivos Específicos:</a:t>
            </a:r>
            <a:endParaRPr dirty="0"/>
          </a:p>
        </p:txBody>
      </p:sp>
      <p:sp>
        <p:nvSpPr>
          <p:cNvPr id="484" name="Google Shape;484;p35"/>
          <p:cNvSpPr txBox="1">
            <a:spLocks noGrp="1"/>
          </p:cNvSpPr>
          <p:nvPr>
            <p:ph type="body" idx="1"/>
          </p:nvPr>
        </p:nvSpPr>
        <p:spPr>
          <a:xfrm>
            <a:off x="481853" y="1989005"/>
            <a:ext cx="4599927" cy="22596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Tx/>
              <a:buChar char="-"/>
            </a:pPr>
            <a:r>
              <a:rPr lang="es-CO" sz="1400" dirty="0"/>
              <a:t>Controlar la capacidad de almacenamiento y distribución.</a:t>
            </a:r>
          </a:p>
          <a:p>
            <a:pPr>
              <a:buFontTx/>
              <a:buChar char="-"/>
            </a:pPr>
            <a:r>
              <a:rPr lang="es-CO" sz="1400" dirty="0"/>
              <a:t>Realizar la codificación de los productos en la microempresa.</a:t>
            </a:r>
          </a:p>
          <a:p>
            <a:pPr>
              <a:buFontTx/>
              <a:buChar char="-"/>
            </a:pPr>
            <a:r>
              <a:rPr lang="es-CO" sz="1400" dirty="0"/>
              <a:t>Realizar una rotación eficaz de el producto.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6107621" y="694846"/>
            <a:ext cx="2662658" cy="3617417"/>
            <a:chOff x="1019213" y="3964719"/>
            <a:chExt cx="438896" cy="683556"/>
          </a:xfrm>
        </p:grpSpPr>
        <p:sp>
          <p:nvSpPr>
            <p:cNvPr id="7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58162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Justificación :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211125" y="1367635"/>
            <a:ext cx="6035386" cy="37783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s-CO" sz="1400" dirty="0"/>
              <a:t>Este trabajo esta realizado con el fin de investigar y apostar soluciones a la microempresa ,buscando el máximo rendimiento y eficacia para que puedan mejorar en el control de inventarios y así mismo implementar una buena funcionalidad en cada uno de sus productos , se deben analizar los factores que indiquen el manejo de el inventario , con el propósito de determinar la disponibilidad de los productos para poder desarrollar el servicio sin incurrir en costos innecesarios.</a:t>
            </a:r>
          </a:p>
          <a:p>
            <a:pPr marL="0" indent="0" algn="just">
              <a:buNone/>
            </a:pPr>
            <a:endParaRPr lang="es-CO" sz="1400" dirty="0"/>
          </a:p>
          <a:p>
            <a:pPr marL="0" indent="0" algn="just">
              <a:buNone/>
            </a:pPr>
            <a:r>
              <a:rPr lang="es-CO" sz="1400" dirty="0"/>
              <a:t>Con esto se puede implementar una mejor compra y venta de sus productos y  servicios lo cual mejoraría el rendimiento y productividad de la microempresa y así demostrando la importancia de tener un buen control de inventario ya que es un parte fundamental de cada empresa </a:t>
            </a:r>
            <a:r>
              <a:rPr lang="es-CO" sz="1600" dirty="0"/>
              <a:t>.</a:t>
            </a:r>
          </a:p>
          <a:p>
            <a:pPr marL="0" indent="0">
              <a:buNone/>
            </a:pPr>
            <a:r>
              <a:rPr lang="es-CO" sz="1600" dirty="0"/>
              <a:t> </a:t>
            </a:r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6543058" y="780600"/>
            <a:ext cx="2226027" cy="3843743"/>
            <a:chOff x="5419407" y="3281869"/>
            <a:chExt cx="743968" cy="852939"/>
          </a:xfrm>
        </p:grpSpPr>
        <p:sp>
          <p:nvSpPr>
            <p:cNvPr id="6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1013</Words>
  <Application>Microsoft Office PowerPoint</Application>
  <PresentationFormat>Presentación en pantalla (16:9)</PresentationFormat>
  <Paragraphs>91</Paragraphs>
  <Slides>28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Barlow</vt:lpstr>
      <vt:lpstr>Barlow Light</vt:lpstr>
      <vt:lpstr>Calibri</vt:lpstr>
      <vt:lpstr>Minola template</vt:lpstr>
      <vt:lpstr>Gestion  de control de inventario </vt:lpstr>
      <vt:lpstr>Tabla de contenido : </vt:lpstr>
      <vt:lpstr>1. Introducción  </vt:lpstr>
      <vt:lpstr>Presentación de PowerPoint</vt:lpstr>
      <vt:lpstr>2. Plateamiento del  problema </vt:lpstr>
      <vt:lpstr>3. Pregunta Problema :</vt:lpstr>
      <vt:lpstr>4. Obejtivo General :</vt:lpstr>
      <vt:lpstr>5. Obejtivos Específicos:</vt:lpstr>
      <vt:lpstr>6. Justificación :</vt:lpstr>
      <vt:lpstr>7. Alcance </vt:lpstr>
      <vt:lpstr>8. Delimitación : </vt:lpstr>
      <vt:lpstr>9. Técnicas de recolección de datos </vt:lpstr>
      <vt:lpstr>10. Mapas de procesos BPMN :  </vt:lpstr>
      <vt:lpstr>10.1  Sistema actual :</vt:lpstr>
      <vt:lpstr>10.2  Sistema propuesto :</vt:lpstr>
      <vt:lpstr>11. Requisitos de software</vt:lpstr>
      <vt:lpstr> 11.1 Requisitos funcionales :</vt:lpstr>
      <vt:lpstr>Presentación de PowerPoint</vt:lpstr>
      <vt:lpstr>Presentación de PowerPoint</vt:lpstr>
      <vt:lpstr>Presentación de PowerPoint</vt:lpstr>
      <vt:lpstr>11.2 Requerimientos no funcionales</vt:lpstr>
      <vt:lpstr>Presentación de PowerPoint</vt:lpstr>
      <vt:lpstr>Presentación de PowerPoint</vt:lpstr>
      <vt:lpstr>Presentación de PowerPoint</vt:lpstr>
      <vt:lpstr>12. Diagrama UML : </vt:lpstr>
      <vt:lpstr>Presentación de PowerPoint</vt:lpstr>
      <vt:lpstr>Presentación de PowerPoint</vt:lpstr>
      <vt:lpstr>13. Equipo de trabajo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Maicol Quiroga</dc:creator>
  <cp:lastModifiedBy>Maicol Quiroga</cp:lastModifiedBy>
  <cp:revision>65</cp:revision>
  <dcterms:modified xsi:type="dcterms:W3CDTF">2021-03-03T19:08:11Z</dcterms:modified>
</cp:coreProperties>
</file>