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57" r:id="rId3"/>
    <p:sldId id="290" r:id="rId4"/>
    <p:sldId id="291" r:id="rId5"/>
    <p:sldId id="280" r:id="rId6"/>
    <p:sldId id="317" r:id="rId7"/>
    <p:sldId id="279" r:id="rId8"/>
    <p:sldId id="293" r:id="rId9"/>
    <p:sldId id="296" r:id="rId10"/>
    <p:sldId id="297" r:id="rId11"/>
    <p:sldId id="315" r:id="rId12"/>
    <p:sldId id="298" r:id="rId13"/>
    <p:sldId id="300" r:id="rId14"/>
    <p:sldId id="301" r:id="rId15"/>
    <p:sldId id="305" r:id="rId16"/>
    <p:sldId id="311" r:id="rId17"/>
    <p:sldId id="312" r:id="rId18"/>
    <p:sldId id="313" r:id="rId19"/>
    <p:sldId id="314" r:id="rId20"/>
    <p:sldId id="308" r:id="rId21"/>
    <p:sldId id="310" r:id="rId22"/>
    <p:sldId id="307" r:id="rId23"/>
    <p:sldId id="309" r:id="rId24"/>
    <p:sldId id="302" r:id="rId25"/>
    <p:sldId id="303" r:id="rId26"/>
    <p:sldId id="304" r:id="rId27"/>
    <p:sldId id="318" r:id="rId28"/>
    <p:sldId id="319" r:id="rId29"/>
    <p:sldId id="320" r:id="rId30"/>
    <p:sldId id="321" r:id="rId31"/>
    <p:sldId id="299" r:id="rId32"/>
  </p:sldIdLst>
  <p:sldSz cx="9144000" cy="5143500" type="screen16x9"/>
  <p:notesSz cx="6858000" cy="9144000"/>
  <p:embeddedFontLst>
    <p:embeddedFont>
      <p:font typeface="Barlow" panose="020B0604020202020204" charset="0"/>
      <p:regular r:id="rId34"/>
      <p:bold r:id="rId35"/>
      <p:italic r:id="rId36"/>
      <p:boldItalic r:id="rId37"/>
    </p:embeddedFont>
    <p:embeddedFont>
      <p:font typeface="Barlow Light"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94"/>
  </p:normalViewPr>
  <p:slideViewPr>
    <p:cSldViewPr snapToGrid="0" snapToObjects="1">
      <p:cViewPr varScale="1">
        <p:scale>
          <a:sx n="90" d="100"/>
          <a:sy n="90" d="100"/>
        </p:scale>
        <p:origin x="9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401093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30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82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67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84291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306504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7822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41105" y="2264397"/>
            <a:ext cx="5248381" cy="2417100"/>
          </a:xfrm>
          <a:prstGeom prst="rect">
            <a:avLst/>
          </a:prstGeom>
        </p:spPr>
        <p:txBody>
          <a:bodyPr spcFirstLastPara="1" wrap="square" lIns="0" tIns="0" rIns="0" bIns="0" anchor="ctr" anchorCtr="0">
            <a:noAutofit/>
          </a:bodyPr>
          <a:lstStyle/>
          <a:p>
            <a:pPr lvl="0"/>
            <a:r>
              <a:rPr lang="en-US" dirty="0"/>
              <a:t>G</a:t>
            </a:r>
            <a:r>
              <a:rPr lang="en" dirty="0"/>
              <a:t>estion  </a:t>
            </a:r>
            <a:r>
              <a:rPr lang="en" dirty="0">
                <a:solidFill>
                  <a:schemeClr val="accent1"/>
                </a:solidFill>
              </a:rPr>
              <a:t>de control de </a:t>
            </a:r>
            <a:r>
              <a:rPr lang="en" dirty="0">
                <a:solidFill>
                  <a:schemeClr val="bg2">
                    <a:lumMod val="75000"/>
                  </a:schemeClr>
                </a:solidFill>
              </a:rPr>
              <a:t>inventario</a:t>
            </a:r>
            <a:r>
              <a:rPr lang="en" dirty="0">
                <a:solidFill>
                  <a:schemeClr val="accent1"/>
                </a:solidFill>
              </a:rPr>
              <a:t> </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6195146" y="354763"/>
            <a:ext cx="2552079" cy="3770019"/>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5" name="Imagen 4">
            <a:extLst>
              <a:ext uri="{FF2B5EF4-FFF2-40B4-BE49-F238E27FC236}">
                <a16:creationId xmlns:a16="http://schemas.microsoft.com/office/drawing/2014/main" id="{F5BBF83E-AB93-4400-89C3-99B6D43EC835}"/>
              </a:ext>
            </a:extLst>
          </p:cNvPr>
          <p:cNvPicPr>
            <a:picLocks noChangeAspect="1"/>
          </p:cNvPicPr>
          <p:nvPr/>
        </p:nvPicPr>
        <p:blipFill>
          <a:blip r:embed="rId3"/>
          <a:stretch>
            <a:fillRect/>
          </a:stretch>
        </p:blipFill>
        <p:spPr>
          <a:xfrm>
            <a:off x="2809263" y="656044"/>
            <a:ext cx="1312063" cy="14289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Técnicas de recolección de datos </a:t>
            </a:r>
            <a:endParaRPr lang="en-US" dirty="0"/>
          </a:p>
        </p:txBody>
      </p:sp>
      <p:sp>
        <p:nvSpPr>
          <p:cNvPr id="3" name="Marcador de texto 2"/>
          <p:cNvSpPr>
            <a:spLocks noGrp="1"/>
          </p:cNvSpPr>
          <p:nvPr>
            <p:ph type="body" idx="1"/>
          </p:nvPr>
        </p:nvSpPr>
        <p:spPr>
          <a:xfrm>
            <a:off x="304800" y="1715950"/>
            <a:ext cx="5448300" cy="3033900"/>
          </a:xfrm>
        </p:spPr>
        <p:txBody>
          <a:bodyPr/>
          <a:lstStyle/>
          <a:p>
            <a:pPr marL="76200" indent="0" algn="just">
              <a:buNone/>
            </a:pPr>
            <a:r>
              <a:rPr lang="es-ES" dirty="0"/>
              <a:t> </a:t>
            </a:r>
            <a:r>
              <a:rPr lang="es-ES" sz="1400" dirty="0"/>
              <a:t>Con el resultado aprendido en nuestra formación técnica, se desea recolectar  datos de la microempresa JOHAN STYLE por medio de una entrevista que va dirigida  al jefe directo .</a:t>
            </a:r>
          </a:p>
          <a:p>
            <a:pPr marL="76200" indent="0" algn="just">
              <a:buNone/>
            </a:pPr>
            <a:endParaRPr lang="es-ES" sz="1400" dirty="0"/>
          </a:p>
          <a:p>
            <a:pPr marL="76200" indent="0" algn="just">
              <a:buNone/>
            </a:pPr>
            <a:r>
              <a:rPr lang="es-ES" sz="1400" dirty="0"/>
              <a:t> La cual esperemos que la pueda responder de una manera optima y sencilla.</a:t>
            </a:r>
          </a:p>
          <a:p>
            <a:pPr marL="76200" indent="0" algn="just">
              <a:buNone/>
            </a:pPr>
            <a:endParaRPr lang="es-ES" sz="1400" dirty="0"/>
          </a:p>
          <a:p>
            <a:pPr marL="76200" indent="0" algn="just">
              <a:buNone/>
            </a:pPr>
            <a:r>
              <a:rPr lang="es-ES" sz="1400" dirty="0"/>
              <a:t>https://docs.google.com/forms/d/11FzTsMN0LIRbDE-wKpFObZ5wca45z8SA-M_Qm2fcIyo/edit</a:t>
            </a:r>
          </a:p>
          <a:p>
            <a:pPr marL="76200" indent="0" algn="just">
              <a:buNone/>
            </a:pPr>
            <a:endParaRPr lang="en-US" sz="1400" dirty="0"/>
          </a:p>
        </p:txBody>
      </p:sp>
      <p:pic>
        <p:nvPicPr>
          <p:cNvPr id="5" name="Imagen 4"/>
          <p:cNvPicPr>
            <a:picLocks noChangeAspect="1"/>
          </p:cNvPicPr>
          <p:nvPr/>
        </p:nvPicPr>
        <p:blipFill>
          <a:blip r:embed="rId2"/>
          <a:stretch>
            <a:fillRect/>
          </a:stretch>
        </p:blipFill>
        <p:spPr>
          <a:xfrm>
            <a:off x="6114297" y="836000"/>
            <a:ext cx="2804403" cy="3688400"/>
          </a:xfrm>
          <a:prstGeom prst="rect">
            <a:avLst/>
          </a:prstGeom>
        </p:spPr>
      </p:pic>
    </p:spTree>
    <p:extLst>
      <p:ext uri="{BB962C8B-B14F-4D97-AF65-F5344CB8AC3E}">
        <p14:creationId xmlns:p14="http://schemas.microsoft.com/office/powerpoint/2010/main" val="270906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5CBE1-15F0-48F2-92A8-EEE477C52C9F}"/>
              </a:ext>
            </a:extLst>
          </p:cNvPr>
          <p:cNvSpPr>
            <a:spLocks noGrp="1"/>
          </p:cNvSpPr>
          <p:nvPr>
            <p:ph type="title"/>
          </p:nvPr>
        </p:nvSpPr>
        <p:spPr>
          <a:xfrm>
            <a:off x="950993" y="263157"/>
            <a:ext cx="5307000" cy="396300"/>
          </a:xfrm>
        </p:spPr>
        <p:txBody>
          <a:bodyPr/>
          <a:lstStyle/>
          <a:p>
            <a:r>
              <a:rPr lang="es-MX" dirty="0"/>
              <a:t>Preguntas :</a:t>
            </a:r>
            <a:endParaRPr lang="es-CO" dirty="0"/>
          </a:p>
        </p:txBody>
      </p:sp>
      <p:sp>
        <p:nvSpPr>
          <p:cNvPr id="3" name="Marcador de texto 2">
            <a:extLst>
              <a:ext uri="{FF2B5EF4-FFF2-40B4-BE49-F238E27FC236}">
                <a16:creationId xmlns:a16="http://schemas.microsoft.com/office/drawing/2014/main" id="{CE879693-EE94-4E0C-8C1D-09235C7607CE}"/>
              </a:ext>
            </a:extLst>
          </p:cNvPr>
          <p:cNvSpPr>
            <a:spLocks noGrp="1"/>
          </p:cNvSpPr>
          <p:nvPr>
            <p:ph type="body" idx="1"/>
          </p:nvPr>
        </p:nvSpPr>
        <p:spPr>
          <a:xfrm>
            <a:off x="855300" y="1063256"/>
            <a:ext cx="5402693" cy="3817087"/>
          </a:xfrm>
        </p:spPr>
        <p:txBody>
          <a:bodyPr/>
          <a:lstStyle/>
          <a:p>
            <a:pPr marL="76200" indent="0">
              <a:buNone/>
            </a:pPr>
            <a:r>
              <a:rPr lang="es-MX" sz="1400" dirty="0"/>
              <a:t>1. ¿Qué tipo servicio manejan mas frecuentemente ?</a:t>
            </a:r>
          </a:p>
          <a:p>
            <a:pPr marL="76200" indent="0">
              <a:buNone/>
            </a:pPr>
            <a:r>
              <a:rPr lang="es-MX" sz="1400" dirty="0"/>
              <a:t>2. ¿Cuáles son los productos mas utilizados en sus servicios?</a:t>
            </a:r>
          </a:p>
          <a:p>
            <a:pPr marL="76200" indent="0">
              <a:buNone/>
            </a:pPr>
            <a:r>
              <a:rPr lang="es-MX" sz="1400" dirty="0"/>
              <a:t>3.  ¿Lleva algún inventario para el control de sus productos?</a:t>
            </a:r>
          </a:p>
          <a:p>
            <a:pPr marL="76200" indent="0">
              <a:buNone/>
            </a:pPr>
            <a:r>
              <a:rPr lang="es-MX" sz="1400" dirty="0"/>
              <a:t>4. ¿ De que forma lleva su inventario ?</a:t>
            </a:r>
          </a:p>
          <a:p>
            <a:pPr marL="76200" indent="0">
              <a:buNone/>
            </a:pPr>
            <a:r>
              <a:rPr lang="es-MX" sz="1400" dirty="0"/>
              <a:t>5. ¿Tiene algún inconveniente con el inventario que maneja actualmente ?</a:t>
            </a:r>
          </a:p>
          <a:p>
            <a:pPr marL="76200" indent="0">
              <a:buNone/>
            </a:pPr>
            <a:r>
              <a:rPr lang="es-MX" sz="1400" dirty="0"/>
              <a:t>6. ¿Cada cuanto actualiza su inventario ?</a:t>
            </a:r>
          </a:p>
          <a:p>
            <a:pPr marL="76200" indent="0">
              <a:buNone/>
            </a:pPr>
            <a:r>
              <a:rPr lang="es-MX" sz="1400" dirty="0"/>
              <a:t>7. ¿ Realiza pedidos a alguna marca en especifico  ?</a:t>
            </a:r>
          </a:p>
          <a:p>
            <a:pPr marL="76200" indent="0">
              <a:buNone/>
            </a:pPr>
            <a:r>
              <a:rPr lang="es-MX" sz="1400" dirty="0"/>
              <a:t>8.  ¿En donde se encuentran almacenados sus productos ?</a:t>
            </a:r>
          </a:p>
          <a:p>
            <a:pPr marL="76200" indent="0">
              <a:buNone/>
            </a:pPr>
            <a:r>
              <a:rPr lang="es-MX" sz="1400" dirty="0"/>
              <a:t>9. ¿ Lleva control de sus herramientas de trabajo ( tijeras, peines, cepillos, secadores ) de que forma?</a:t>
            </a:r>
          </a:p>
          <a:p>
            <a:pPr marL="76200" indent="0">
              <a:buNone/>
            </a:pPr>
            <a:r>
              <a:rPr lang="es-MX" sz="1400" dirty="0"/>
              <a:t>10. ¿Tiene un stock disponible ?</a:t>
            </a:r>
          </a:p>
          <a:p>
            <a:pPr marL="76200" indent="0">
              <a:buNone/>
            </a:pPr>
            <a:r>
              <a:rPr lang="es-MX" sz="1400" dirty="0"/>
              <a:t>11.¿ Su stock cumple con las necesidades de los servicios?</a:t>
            </a:r>
          </a:p>
          <a:p>
            <a:pPr marL="76200" indent="0">
              <a:buNone/>
            </a:pPr>
            <a:r>
              <a:rPr lang="es-MX" sz="1400" dirty="0"/>
              <a:t>12.¿ Cree que tener un control de sus productos ayude a mejorar sus servicios ?</a:t>
            </a:r>
          </a:p>
          <a:p>
            <a:pPr marL="76200" indent="0">
              <a:buNone/>
            </a:pPr>
            <a:endParaRPr lang="es-MX" sz="1400" dirty="0"/>
          </a:p>
        </p:txBody>
      </p:sp>
      <p:grpSp>
        <p:nvGrpSpPr>
          <p:cNvPr id="5" name="Grupo 4">
            <a:extLst>
              <a:ext uri="{FF2B5EF4-FFF2-40B4-BE49-F238E27FC236}">
                <a16:creationId xmlns:a16="http://schemas.microsoft.com/office/drawing/2014/main" id="{8E385A70-6BED-4959-86AD-6D1D33317708}"/>
              </a:ext>
            </a:extLst>
          </p:cNvPr>
          <p:cNvGrpSpPr/>
          <p:nvPr/>
        </p:nvGrpSpPr>
        <p:grpSpPr>
          <a:xfrm>
            <a:off x="7044815" y="714391"/>
            <a:ext cx="1800783" cy="3215718"/>
            <a:chOff x="1019213" y="3964719"/>
            <a:chExt cx="438896" cy="683556"/>
          </a:xfrm>
        </p:grpSpPr>
        <p:sp>
          <p:nvSpPr>
            <p:cNvPr id="6" name="Google Shape;1271;p46">
              <a:extLst>
                <a:ext uri="{FF2B5EF4-FFF2-40B4-BE49-F238E27FC236}">
                  <a16:creationId xmlns:a16="http://schemas.microsoft.com/office/drawing/2014/main" id="{24F23B12-059B-4E88-A00E-CCBC87F85144}"/>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72;p46">
              <a:extLst>
                <a:ext uri="{FF2B5EF4-FFF2-40B4-BE49-F238E27FC236}">
                  <a16:creationId xmlns:a16="http://schemas.microsoft.com/office/drawing/2014/main" id="{D00A7773-2671-48CC-8AEC-78DEB3116E29}"/>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3;p46">
              <a:extLst>
                <a:ext uri="{FF2B5EF4-FFF2-40B4-BE49-F238E27FC236}">
                  <a16:creationId xmlns:a16="http://schemas.microsoft.com/office/drawing/2014/main" id="{401957AC-0C30-4714-B4F4-5EE1642A31DD}"/>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4;p46">
              <a:extLst>
                <a:ext uri="{FF2B5EF4-FFF2-40B4-BE49-F238E27FC236}">
                  <a16:creationId xmlns:a16="http://schemas.microsoft.com/office/drawing/2014/main" id="{B531F9C1-6D81-4D5A-9343-6B5486CD56C9}"/>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5;p46">
              <a:extLst>
                <a:ext uri="{FF2B5EF4-FFF2-40B4-BE49-F238E27FC236}">
                  <a16:creationId xmlns:a16="http://schemas.microsoft.com/office/drawing/2014/main" id="{E9224746-69F3-4273-92E3-FA7CE504C743}"/>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6;p46">
              <a:extLst>
                <a:ext uri="{FF2B5EF4-FFF2-40B4-BE49-F238E27FC236}">
                  <a16:creationId xmlns:a16="http://schemas.microsoft.com/office/drawing/2014/main" id="{D3F64BF8-F5F9-42D6-8462-F28D846BE632}"/>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7;p46">
              <a:extLst>
                <a:ext uri="{FF2B5EF4-FFF2-40B4-BE49-F238E27FC236}">
                  <a16:creationId xmlns:a16="http://schemas.microsoft.com/office/drawing/2014/main" id="{49698679-8CD1-4E6B-97D7-F3B9F4DCE81E}"/>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8;p46">
              <a:extLst>
                <a:ext uri="{FF2B5EF4-FFF2-40B4-BE49-F238E27FC236}">
                  <a16:creationId xmlns:a16="http://schemas.microsoft.com/office/drawing/2014/main" id="{049A384F-E1FB-49E5-B406-0396A4F37FCB}"/>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9;p46">
              <a:extLst>
                <a:ext uri="{FF2B5EF4-FFF2-40B4-BE49-F238E27FC236}">
                  <a16:creationId xmlns:a16="http://schemas.microsoft.com/office/drawing/2014/main" id="{F6BA70BD-F70D-4C71-90A1-D8002F8B593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80;p46">
              <a:extLst>
                <a:ext uri="{FF2B5EF4-FFF2-40B4-BE49-F238E27FC236}">
                  <a16:creationId xmlns:a16="http://schemas.microsoft.com/office/drawing/2014/main" id="{DE9AA947-A377-41B1-819D-C47782DE7677}"/>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1;p46">
              <a:extLst>
                <a:ext uri="{FF2B5EF4-FFF2-40B4-BE49-F238E27FC236}">
                  <a16:creationId xmlns:a16="http://schemas.microsoft.com/office/drawing/2014/main" id="{4F15248F-540B-44CF-A258-F326C1195A05}"/>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2;p46">
              <a:extLst>
                <a:ext uri="{FF2B5EF4-FFF2-40B4-BE49-F238E27FC236}">
                  <a16:creationId xmlns:a16="http://schemas.microsoft.com/office/drawing/2014/main" id="{EFA84083-EB28-4C25-AF12-733EA3C5BF08}"/>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3;p46">
              <a:extLst>
                <a:ext uri="{FF2B5EF4-FFF2-40B4-BE49-F238E27FC236}">
                  <a16:creationId xmlns:a16="http://schemas.microsoft.com/office/drawing/2014/main" id="{09B969A4-D8BD-48C5-9727-1FE617AAD477}"/>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4;p46">
              <a:extLst>
                <a:ext uri="{FF2B5EF4-FFF2-40B4-BE49-F238E27FC236}">
                  <a16:creationId xmlns:a16="http://schemas.microsoft.com/office/drawing/2014/main" id="{25730ACD-C0F8-4EC4-8F7C-4917C5145FBB}"/>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5;p46">
              <a:extLst>
                <a:ext uri="{FF2B5EF4-FFF2-40B4-BE49-F238E27FC236}">
                  <a16:creationId xmlns:a16="http://schemas.microsoft.com/office/drawing/2014/main" id="{17BF55F3-E277-486C-9BBD-375FCC7415F5}"/>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6;p46">
              <a:extLst>
                <a:ext uri="{FF2B5EF4-FFF2-40B4-BE49-F238E27FC236}">
                  <a16:creationId xmlns:a16="http://schemas.microsoft.com/office/drawing/2014/main" id="{D0F339F0-21DC-4E79-A04E-98E6BC97F92A}"/>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7;p46">
              <a:extLst>
                <a:ext uri="{FF2B5EF4-FFF2-40B4-BE49-F238E27FC236}">
                  <a16:creationId xmlns:a16="http://schemas.microsoft.com/office/drawing/2014/main" id="{95074318-886D-4611-A952-52B809A361C3}"/>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8;p46">
              <a:extLst>
                <a:ext uri="{FF2B5EF4-FFF2-40B4-BE49-F238E27FC236}">
                  <a16:creationId xmlns:a16="http://schemas.microsoft.com/office/drawing/2014/main" id="{62C7E768-1838-4FA6-B887-FE30ED51EB4D}"/>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9;p46">
              <a:extLst>
                <a:ext uri="{FF2B5EF4-FFF2-40B4-BE49-F238E27FC236}">
                  <a16:creationId xmlns:a16="http://schemas.microsoft.com/office/drawing/2014/main" id="{B2FEBA77-A626-4DBC-9B5C-1F15CA48857E}"/>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90;p46">
              <a:extLst>
                <a:ext uri="{FF2B5EF4-FFF2-40B4-BE49-F238E27FC236}">
                  <a16:creationId xmlns:a16="http://schemas.microsoft.com/office/drawing/2014/main" id="{7D97D344-FD98-464D-897E-84B33AEBD86D}"/>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1;p46">
              <a:extLst>
                <a:ext uri="{FF2B5EF4-FFF2-40B4-BE49-F238E27FC236}">
                  <a16:creationId xmlns:a16="http://schemas.microsoft.com/office/drawing/2014/main" id="{69FFFE51-E51E-4B5C-9F3D-F6A78B8DC06B}"/>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2;p46">
              <a:extLst>
                <a:ext uri="{FF2B5EF4-FFF2-40B4-BE49-F238E27FC236}">
                  <a16:creationId xmlns:a16="http://schemas.microsoft.com/office/drawing/2014/main" id="{20C34233-7320-4754-BE60-52D1C4419632}"/>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3;p46">
              <a:extLst>
                <a:ext uri="{FF2B5EF4-FFF2-40B4-BE49-F238E27FC236}">
                  <a16:creationId xmlns:a16="http://schemas.microsoft.com/office/drawing/2014/main" id="{A32CB6E3-2739-4F11-A32E-5D8415A56DDD}"/>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4;p46">
              <a:extLst>
                <a:ext uri="{FF2B5EF4-FFF2-40B4-BE49-F238E27FC236}">
                  <a16:creationId xmlns:a16="http://schemas.microsoft.com/office/drawing/2014/main" id="{89C5A85B-4C92-4A3A-A192-F90AD2F368DC}"/>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5;p46">
              <a:extLst>
                <a:ext uri="{FF2B5EF4-FFF2-40B4-BE49-F238E27FC236}">
                  <a16:creationId xmlns:a16="http://schemas.microsoft.com/office/drawing/2014/main" id="{539F7FCD-297E-4895-9C81-741AF2AF7ACC}"/>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6;p46">
              <a:extLst>
                <a:ext uri="{FF2B5EF4-FFF2-40B4-BE49-F238E27FC236}">
                  <a16:creationId xmlns:a16="http://schemas.microsoft.com/office/drawing/2014/main" id="{92793D4F-0276-4FFC-88C4-99BB88D99162}"/>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7;p46">
              <a:extLst>
                <a:ext uri="{FF2B5EF4-FFF2-40B4-BE49-F238E27FC236}">
                  <a16:creationId xmlns:a16="http://schemas.microsoft.com/office/drawing/2014/main" id="{2FCAF389-3760-4948-874F-CC11A80FF3D0}"/>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8;p46">
              <a:extLst>
                <a:ext uri="{FF2B5EF4-FFF2-40B4-BE49-F238E27FC236}">
                  <a16:creationId xmlns:a16="http://schemas.microsoft.com/office/drawing/2014/main" id="{BC43BDBC-8164-4F1F-8172-C50F79289520}"/>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73003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2624E-AAB1-4BA2-9F35-AEDBF5F1FD0A}"/>
              </a:ext>
            </a:extLst>
          </p:cNvPr>
          <p:cNvSpPr>
            <a:spLocks noGrp="1"/>
          </p:cNvSpPr>
          <p:nvPr>
            <p:ph type="title"/>
          </p:nvPr>
        </p:nvSpPr>
        <p:spPr/>
        <p:txBody>
          <a:bodyPr/>
          <a:lstStyle/>
          <a:p>
            <a:r>
              <a:rPr lang="es-CO" dirty="0"/>
              <a:t>1. Mapas de procesos BPMN :  </a:t>
            </a:r>
          </a:p>
        </p:txBody>
      </p:sp>
      <p:sp>
        <p:nvSpPr>
          <p:cNvPr id="3" name="Marcador de texto 2">
            <a:extLst>
              <a:ext uri="{FF2B5EF4-FFF2-40B4-BE49-F238E27FC236}">
                <a16:creationId xmlns:a16="http://schemas.microsoft.com/office/drawing/2014/main" id="{9523268A-71DE-4B00-A93F-303114D78644}"/>
              </a:ext>
            </a:extLst>
          </p:cNvPr>
          <p:cNvSpPr>
            <a:spLocks noGrp="1"/>
          </p:cNvSpPr>
          <p:nvPr>
            <p:ph type="body" idx="1"/>
          </p:nvPr>
        </p:nvSpPr>
        <p:spPr>
          <a:xfrm>
            <a:off x="440630" y="1889500"/>
            <a:ext cx="5307000" cy="3033900"/>
          </a:xfrm>
        </p:spPr>
        <p:txBody>
          <a:bodyPr/>
          <a:lstStyle/>
          <a:p>
            <a:pPr marL="76200" indent="0">
              <a:buNone/>
            </a:pPr>
            <a:r>
              <a:rPr lang="es-CO" sz="1400" dirty="0"/>
              <a:t>A continuación se mostrara un mapa BPMN en donde se encuentra representado gráficamente el sistema actual de la microempresa Johan style. </a:t>
            </a:r>
          </a:p>
          <a:p>
            <a:pPr marL="76200" indent="0">
              <a:buNone/>
            </a:pPr>
            <a:endParaRPr lang="es-CO" sz="1400" dirty="0"/>
          </a:p>
          <a:p>
            <a:pPr marL="76200" indent="0">
              <a:buNone/>
            </a:pPr>
            <a:endParaRPr lang="es-CO" sz="1400" dirty="0"/>
          </a:p>
          <a:p>
            <a:pPr marL="76200" indent="0">
              <a:buNone/>
            </a:pPr>
            <a:r>
              <a:rPr lang="es-CO" sz="1400" dirty="0"/>
              <a:t>También se mostrara el sistema de organización de inventarios propuesto para mejorar la rendimiento de la empresa.</a:t>
            </a:r>
          </a:p>
        </p:txBody>
      </p:sp>
      <p:grpSp>
        <p:nvGrpSpPr>
          <p:cNvPr id="5" name="Grupo 4">
            <a:extLst>
              <a:ext uri="{FF2B5EF4-FFF2-40B4-BE49-F238E27FC236}">
                <a16:creationId xmlns:a16="http://schemas.microsoft.com/office/drawing/2014/main" id="{AA67615B-A08D-4D27-A34A-52AB70D51654}"/>
              </a:ext>
            </a:extLst>
          </p:cNvPr>
          <p:cNvGrpSpPr/>
          <p:nvPr/>
        </p:nvGrpSpPr>
        <p:grpSpPr>
          <a:xfrm>
            <a:off x="6064367" y="627321"/>
            <a:ext cx="2705912" cy="3995479"/>
            <a:chOff x="1019213" y="3964719"/>
            <a:chExt cx="438896" cy="683556"/>
          </a:xfrm>
        </p:grpSpPr>
        <p:sp>
          <p:nvSpPr>
            <p:cNvPr id="6" name="Google Shape;1271;p46">
              <a:extLst>
                <a:ext uri="{FF2B5EF4-FFF2-40B4-BE49-F238E27FC236}">
                  <a16:creationId xmlns:a16="http://schemas.microsoft.com/office/drawing/2014/main" id="{09A6FDE3-3DFB-4C90-8606-C8AD6D086ACC}"/>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72;p46">
              <a:extLst>
                <a:ext uri="{FF2B5EF4-FFF2-40B4-BE49-F238E27FC236}">
                  <a16:creationId xmlns:a16="http://schemas.microsoft.com/office/drawing/2014/main" id="{65E907E8-7EA2-4A42-9663-C56BF506E298}"/>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3;p46">
              <a:extLst>
                <a:ext uri="{FF2B5EF4-FFF2-40B4-BE49-F238E27FC236}">
                  <a16:creationId xmlns:a16="http://schemas.microsoft.com/office/drawing/2014/main" id="{20FDC84F-AF76-45BE-B7D5-CA0C0E0E7F1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4;p46">
              <a:extLst>
                <a:ext uri="{FF2B5EF4-FFF2-40B4-BE49-F238E27FC236}">
                  <a16:creationId xmlns:a16="http://schemas.microsoft.com/office/drawing/2014/main" id="{65F5D61F-D2DF-4E23-B0E9-84A3572648B5}"/>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5;p46">
              <a:extLst>
                <a:ext uri="{FF2B5EF4-FFF2-40B4-BE49-F238E27FC236}">
                  <a16:creationId xmlns:a16="http://schemas.microsoft.com/office/drawing/2014/main" id="{31223306-5D62-4EB0-8988-CE4A316EA792}"/>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6;p46">
              <a:extLst>
                <a:ext uri="{FF2B5EF4-FFF2-40B4-BE49-F238E27FC236}">
                  <a16:creationId xmlns:a16="http://schemas.microsoft.com/office/drawing/2014/main" id="{4CE61390-51CB-4F9F-8B10-F81D0BF9544D}"/>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7;p46">
              <a:extLst>
                <a:ext uri="{FF2B5EF4-FFF2-40B4-BE49-F238E27FC236}">
                  <a16:creationId xmlns:a16="http://schemas.microsoft.com/office/drawing/2014/main" id="{50ACA8AB-142B-4171-8AC3-1261B88995A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8;p46">
              <a:extLst>
                <a:ext uri="{FF2B5EF4-FFF2-40B4-BE49-F238E27FC236}">
                  <a16:creationId xmlns:a16="http://schemas.microsoft.com/office/drawing/2014/main" id="{5F9625A0-5F41-4B60-A07C-1E1CB61202E8}"/>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9;p46">
              <a:extLst>
                <a:ext uri="{FF2B5EF4-FFF2-40B4-BE49-F238E27FC236}">
                  <a16:creationId xmlns:a16="http://schemas.microsoft.com/office/drawing/2014/main" id="{225E00E8-12E3-423A-A66B-83DCD42FA96F}"/>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80;p46">
              <a:extLst>
                <a:ext uri="{FF2B5EF4-FFF2-40B4-BE49-F238E27FC236}">
                  <a16:creationId xmlns:a16="http://schemas.microsoft.com/office/drawing/2014/main" id="{F19ED5A0-D76D-467A-9316-E9207C3A2B72}"/>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1;p46">
              <a:extLst>
                <a:ext uri="{FF2B5EF4-FFF2-40B4-BE49-F238E27FC236}">
                  <a16:creationId xmlns:a16="http://schemas.microsoft.com/office/drawing/2014/main" id="{59213FC3-DDBC-471C-A575-BE2EB6DEFAD8}"/>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2;p46">
              <a:extLst>
                <a:ext uri="{FF2B5EF4-FFF2-40B4-BE49-F238E27FC236}">
                  <a16:creationId xmlns:a16="http://schemas.microsoft.com/office/drawing/2014/main" id="{05BE0C7D-93D4-4C8F-ABE9-4ED3C83F2681}"/>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3;p46">
              <a:extLst>
                <a:ext uri="{FF2B5EF4-FFF2-40B4-BE49-F238E27FC236}">
                  <a16:creationId xmlns:a16="http://schemas.microsoft.com/office/drawing/2014/main" id="{FC7416B8-C7DE-4C32-A3D9-4617B2233C94}"/>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4;p46">
              <a:extLst>
                <a:ext uri="{FF2B5EF4-FFF2-40B4-BE49-F238E27FC236}">
                  <a16:creationId xmlns:a16="http://schemas.microsoft.com/office/drawing/2014/main" id="{FE96A5A4-9D35-4BA3-A10E-B324DCFF8464}"/>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5;p46">
              <a:extLst>
                <a:ext uri="{FF2B5EF4-FFF2-40B4-BE49-F238E27FC236}">
                  <a16:creationId xmlns:a16="http://schemas.microsoft.com/office/drawing/2014/main" id="{B3EC09BF-13D9-4BAB-BD28-15D335FEA3A3}"/>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6;p46">
              <a:extLst>
                <a:ext uri="{FF2B5EF4-FFF2-40B4-BE49-F238E27FC236}">
                  <a16:creationId xmlns:a16="http://schemas.microsoft.com/office/drawing/2014/main" id="{5009A38E-F1AF-4E19-935C-9B114FE9F9D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7;p46">
              <a:extLst>
                <a:ext uri="{FF2B5EF4-FFF2-40B4-BE49-F238E27FC236}">
                  <a16:creationId xmlns:a16="http://schemas.microsoft.com/office/drawing/2014/main" id="{4347D25F-4CC2-47F9-B5C3-4C3F33E4723B}"/>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8;p46">
              <a:extLst>
                <a:ext uri="{FF2B5EF4-FFF2-40B4-BE49-F238E27FC236}">
                  <a16:creationId xmlns:a16="http://schemas.microsoft.com/office/drawing/2014/main" id="{97F8F686-ABDC-42F3-A469-2A474E7F7B4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9;p46">
              <a:extLst>
                <a:ext uri="{FF2B5EF4-FFF2-40B4-BE49-F238E27FC236}">
                  <a16:creationId xmlns:a16="http://schemas.microsoft.com/office/drawing/2014/main" id="{532C5D13-A4A4-42E2-9D79-DFD2CC371BF9}"/>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90;p46">
              <a:extLst>
                <a:ext uri="{FF2B5EF4-FFF2-40B4-BE49-F238E27FC236}">
                  <a16:creationId xmlns:a16="http://schemas.microsoft.com/office/drawing/2014/main" id="{E60B3239-E154-4FCE-8492-7D3BCEA64BB1}"/>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1;p46">
              <a:extLst>
                <a:ext uri="{FF2B5EF4-FFF2-40B4-BE49-F238E27FC236}">
                  <a16:creationId xmlns:a16="http://schemas.microsoft.com/office/drawing/2014/main" id="{07E346A2-C5C6-43DB-AE74-8F21B79F335F}"/>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2;p46">
              <a:extLst>
                <a:ext uri="{FF2B5EF4-FFF2-40B4-BE49-F238E27FC236}">
                  <a16:creationId xmlns:a16="http://schemas.microsoft.com/office/drawing/2014/main" id="{3FE69808-7850-47FD-BCA4-DBE9208E6B49}"/>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3;p46">
              <a:extLst>
                <a:ext uri="{FF2B5EF4-FFF2-40B4-BE49-F238E27FC236}">
                  <a16:creationId xmlns:a16="http://schemas.microsoft.com/office/drawing/2014/main" id="{6F76DA4F-567C-495F-B394-BAC5CB8E68F4}"/>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4;p46">
              <a:extLst>
                <a:ext uri="{FF2B5EF4-FFF2-40B4-BE49-F238E27FC236}">
                  <a16:creationId xmlns:a16="http://schemas.microsoft.com/office/drawing/2014/main" id="{F91EA6B6-EBE6-4857-8ED5-8EE0D0B44E20}"/>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5;p46">
              <a:extLst>
                <a:ext uri="{FF2B5EF4-FFF2-40B4-BE49-F238E27FC236}">
                  <a16:creationId xmlns:a16="http://schemas.microsoft.com/office/drawing/2014/main" id="{D064CD57-DBD9-4890-8582-CCA1D3904FCF}"/>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6;p46">
              <a:extLst>
                <a:ext uri="{FF2B5EF4-FFF2-40B4-BE49-F238E27FC236}">
                  <a16:creationId xmlns:a16="http://schemas.microsoft.com/office/drawing/2014/main" id="{D483BE67-228F-4897-86ED-7B6A1A248017}"/>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7;p46">
              <a:extLst>
                <a:ext uri="{FF2B5EF4-FFF2-40B4-BE49-F238E27FC236}">
                  <a16:creationId xmlns:a16="http://schemas.microsoft.com/office/drawing/2014/main" id="{7E8C22A5-0F46-4052-97C2-9EC74B4A6B3F}"/>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8;p46">
              <a:extLst>
                <a:ext uri="{FF2B5EF4-FFF2-40B4-BE49-F238E27FC236}">
                  <a16:creationId xmlns:a16="http://schemas.microsoft.com/office/drawing/2014/main" id="{8AE3E5FB-1366-47B7-B4E7-447924B4F447}"/>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2760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A0DD1-7ED4-410E-A617-31A6380C014F}"/>
              </a:ext>
            </a:extLst>
          </p:cNvPr>
          <p:cNvSpPr>
            <a:spLocks noGrp="1"/>
          </p:cNvSpPr>
          <p:nvPr>
            <p:ph type="title"/>
          </p:nvPr>
        </p:nvSpPr>
        <p:spPr>
          <a:xfrm>
            <a:off x="855300" y="325637"/>
            <a:ext cx="5307000" cy="396300"/>
          </a:xfrm>
        </p:spPr>
        <p:txBody>
          <a:bodyPr/>
          <a:lstStyle/>
          <a:p>
            <a:r>
              <a:rPr lang="es-CO" dirty="0"/>
              <a:t>2. Sistema actual :</a:t>
            </a:r>
          </a:p>
        </p:txBody>
      </p:sp>
      <p:pic>
        <p:nvPicPr>
          <p:cNvPr id="7" name="Imagen 6">
            <a:extLst>
              <a:ext uri="{FF2B5EF4-FFF2-40B4-BE49-F238E27FC236}">
                <a16:creationId xmlns:a16="http://schemas.microsoft.com/office/drawing/2014/main" id="{13796416-73EE-46EF-8BC0-D01B4F3284B1}"/>
              </a:ext>
            </a:extLst>
          </p:cNvPr>
          <p:cNvPicPr>
            <a:picLocks noChangeAspect="1"/>
          </p:cNvPicPr>
          <p:nvPr/>
        </p:nvPicPr>
        <p:blipFill>
          <a:blip r:embed="rId2"/>
          <a:stretch>
            <a:fillRect/>
          </a:stretch>
        </p:blipFill>
        <p:spPr>
          <a:xfrm>
            <a:off x="256572" y="816804"/>
            <a:ext cx="8834443" cy="4095437"/>
          </a:xfrm>
          <a:prstGeom prst="rect">
            <a:avLst/>
          </a:prstGeom>
        </p:spPr>
      </p:pic>
    </p:spTree>
    <p:extLst>
      <p:ext uri="{BB962C8B-B14F-4D97-AF65-F5344CB8AC3E}">
        <p14:creationId xmlns:p14="http://schemas.microsoft.com/office/powerpoint/2010/main" val="271241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F3A8-2BAC-4659-BC4D-57B510C3DD17}"/>
              </a:ext>
            </a:extLst>
          </p:cNvPr>
          <p:cNvSpPr>
            <a:spLocks noGrp="1"/>
          </p:cNvSpPr>
          <p:nvPr>
            <p:ph type="title"/>
          </p:nvPr>
        </p:nvSpPr>
        <p:spPr>
          <a:xfrm>
            <a:off x="855300" y="140911"/>
            <a:ext cx="5307000" cy="396300"/>
          </a:xfrm>
        </p:spPr>
        <p:txBody>
          <a:bodyPr/>
          <a:lstStyle/>
          <a:p>
            <a:r>
              <a:rPr lang="es-CO" dirty="0"/>
              <a:t>3  Sistema propuesto :</a:t>
            </a:r>
          </a:p>
        </p:txBody>
      </p:sp>
      <p:pic>
        <p:nvPicPr>
          <p:cNvPr id="5" name="Imagen 4">
            <a:extLst>
              <a:ext uri="{FF2B5EF4-FFF2-40B4-BE49-F238E27FC236}">
                <a16:creationId xmlns:a16="http://schemas.microsoft.com/office/drawing/2014/main" id="{067BFC45-558F-492B-B161-8323CFC836C3}"/>
              </a:ext>
            </a:extLst>
          </p:cNvPr>
          <p:cNvPicPr>
            <a:picLocks noChangeAspect="1"/>
          </p:cNvPicPr>
          <p:nvPr/>
        </p:nvPicPr>
        <p:blipFill>
          <a:blip r:embed="rId2"/>
          <a:stretch>
            <a:fillRect/>
          </a:stretch>
        </p:blipFill>
        <p:spPr>
          <a:xfrm>
            <a:off x="106325" y="1116419"/>
            <a:ext cx="8630991" cy="3689497"/>
          </a:xfrm>
          <a:prstGeom prst="rect">
            <a:avLst/>
          </a:prstGeom>
        </p:spPr>
      </p:pic>
    </p:spTree>
    <p:extLst>
      <p:ext uri="{BB962C8B-B14F-4D97-AF65-F5344CB8AC3E}">
        <p14:creationId xmlns:p14="http://schemas.microsoft.com/office/powerpoint/2010/main" val="139736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6265D-434B-4FEB-99B9-9E591BC4B734}"/>
              </a:ext>
            </a:extLst>
          </p:cNvPr>
          <p:cNvSpPr>
            <a:spLocks noGrp="1"/>
          </p:cNvSpPr>
          <p:nvPr>
            <p:ph type="title"/>
          </p:nvPr>
        </p:nvSpPr>
        <p:spPr/>
        <p:txBody>
          <a:bodyPr/>
          <a:lstStyle/>
          <a:p>
            <a:r>
              <a:rPr lang="es-CO" dirty="0"/>
              <a:t>1. Requisitos de software: </a:t>
            </a:r>
          </a:p>
        </p:txBody>
      </p:sp>
      <p:sp>
        <p:nvSpPr>
          <p:cNvPr id="3" name="Marcador de texto 2">
            <a:extLst>
              <a:ext uri="{FF2B5EF4-FFF2-40B4-BE49-F238E27FC236}">
                <a16:creationId xmlns:a16="http://schemas.microsoft.com/office/drawing/2014/main" id="{DCBB7A5E-5233-49A7-833D-A8D819131850}"/>
              </a:ext>
            </a:extLst>
          </p:cNvPr>
          <p:cNvSpPr>
            <a:spLocks noGrp="1"/>
          </p:cNvSpPr>
          <p:nvPr>
            <p:ph type="body" idx="1"/>
          </p:nvPr>
        </p:nvSpPr>
        <p:spPr>
          <a:xfrm>
            <a:off x="330557" y="1559359"/>
            <a:ext cx="5424160" cy="3289088"/>
          </a:xfrm>
        </p:spPr>
        <p:txBody>
          <a:bodyPr/>
          <a:lstStyle/>
          <a:p>
            <a:pPr>
              <a:lnSpc>
                <a:spcPct val="107000"/>
              </a:lnSpc>
              <a:spcAft>
                <a:spcPts val="80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a:t>
            </a:r>
            <a:r>
              <a:rPr lang="es-CO"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Requisito funcional </a:t>
            </a:r>
            <a:r>
              <a:rPr lang="es-CO" sz="1600" dirty="0">
                <a:effectLst/>
                <a:latin typeface="Calibri" panose="020F0502020204030204" pitchFamily="34" charset="0"/>
                <a:ea typeface="Calibri" panose="020F0502020204030204" pitchFamily="34" charset="0"/>
                <a:cs typeface="Times New Roman" panose="02020603050405020304" pitchFamily="18" charset="0"/>
              </a:rPr>
              <a:t>: son declaraciones de los servicios que promueven el sistema, manipulación de datos y otras funcionalidades específicas que el sistema debe cumplir.</a:t>
            </a:r>
          </a:p>
          <a:p>
            <a:pPr marL="76200" indent="0">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600" dirty="0"/>
              <a:t>-</a:t>
            </a:r>
            <a:r>
              <a:rPr lang="es-CO" sz="1600" dirty="0">
                <a:solidFill>
                  <a:schemeClr val="accent1">
                    <a:lumMod val="75000"/>
                  </a:schemeClr>
                </a:solidFill>
              </a:rPr>
              <a:t>Requisitos no funcionales :  </a:t>
            </a:r>
            <a:r>
              <a:rPr lang="es-CO" sz="1600" dirty="0">
                <a:solidFill>
                  <a:schemeClr val="tx1">
                    <a:lumMod val="95000"/>
                  </a:schemeClr>
                </a:solidFill>
              </a:rPr>
              <a:t>Representan características generales y restricciones del sistema que se esta  desarrollando.</a:t>
            </a:r>
            <a:endParaRPr lang="es-CO" sz="1600" dirty="0">
              <a:solidFill>
                <a:schemeClr val="accent1">
                  <a:lumMod val="75000"/>
                </a:schemeClr>
              </a:solidFill>
            </a:endParaRPr>
          </a:p>
          <a:p>
            <a:pPr marL="76200" indent="0">
              <a:buNone/>
            </a:pPr>
            <a:r>
              <a:rPr lang="es-CO" sz="1600" dirty="0"/>
              <a:t> </a:t>
            </a:r>
          </a:p>
        </p:txBody>
      </p:sp>
      <p:grpSp>
        <p:nvGrpSpPr>
          <p:cNvPr id="5" name="Grupo 4">
            <a:extLst>
              <a:ext uri="{FF2B5EF4-FFF2-40B4-BE49-F238E27FC236}">
                <a16:creationId xmlns:a16="http://schemas.microsoft.com/office/drawing/2014/main" id="{E5E5C55C-F73C-4C24-A932-8EEA1D663DE4}"/>
              </a:ext>
            </a:extLst>
          </p:cNvPr>
          <p:cNvGrpSpPr/>
          <p:nvPr/>
        </p:nvGrpSpPr>
        <p:grpSpPr>
          <a:xfrm>
            <a:off x="6543058" y="780600"/>
            <a:ext cx="2226027" cy="3843743"/>
            <a:chOff x="5419407" y="3281869"/>
            <a:chExt cx="743968" cy="852939"/>
          </a:xfrm>
        </p:grpSpPr>
        <p:sp>
          <p:nvSpPr>
            <p:cNvPr id="6" name="Google Shape;1068;p46">
              <a:extLst>
                <a:ext uri="{FF2B5EF4-FFF2-40B4-BE49-F238E27FC236}">
                  <a16:creationId xmlns:a16="http://schemas.microsoft.com/office/drawing/2014/main" id="{107CDDC9-A14E-4CD3-B25E-D0823895CB3B}"/>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69;p46">
              <a:extLst>
                <a:ext uri="{FF2B5EF4-FFF2-40B4-BE49-F238E27FC236}">
                  <a16:creationId xmlns:a16="http://schemas.microsoft.com/office/drawing/2014/main" id="{FB61DF29-C568-42A5-8BE5-602FEE5C38C0}"/>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0;p46">
              <a:extLst>
                <a:ext uri="{FF2B5EF4-FFF2-40B4-BE49-F238E27FC236}">
                  <a16:creationId xmlns:a16="http://schemas.microsoft.com/office/drawing/2014/main" id="{D9A41B46-3F32-4352-9D37-B8A3B1559156}"/>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1;p46">
              <a:extLst>
                <a:ext uri="{FF2B5EF4-FFF2-40B4-BE49-F238E27FC236}">
                  <a16:creationId xmlns:a16="http://schemas.microsoft.com/office/drawing/2014/main" id="{74CA68CD-ED66-4C7C-91BC-DF48C1133C8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2;p46">
              <a:extLst>
                <a:ext uri="{FF2B5EF4-FFF2-40B4-BE49-F238E27FC236}">
                  <a16:creationId xmlns:a16="http://schemas.microsoft.com/office/drawing/2014/main" id="{8CD48489-D195-4929-8EC9-1A3EA47D8AAD}"/>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3;p46">
              <a:extLst>
                <a:ext uri="{FF2B5EF4-FFF2-40B4-BE49-F238E27FC236}">
                  <a16:creationId xmlns:a16="http://schemas.microsoft.com/office/drawing/2014/main" id="{83122871-F989-4E1D-AD74-CBE83288F44B}"/>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4;p46">
              <a:extLst>
                <a:ext uri="{FF2B5EF4-FFF2-40B4-BE49-F238E27FC236}">
                  <a16:creationId xmlns:a16="http://schemas.microsoft.com/office/drawing/2014/main" id="{B53BE4D8-ED12-434C-81E5-7B2DF111924A}"/>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5;p46">
              <a:extLst>
                <a:ext uri="{FF2B5EF4-FFF2-40B4-BE49-F238E27FC236}">
                  <a16:creationId xmlns:a16="http://schemas.microsoft.com/office/drawing/2014/main" id="{4D417C7F-CD4B-4087-A02A-780DA79397C3}"/>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6;p46">
              <a:extLst>
                <a:ext uri="{FF2B5EF4-FFF2-40B4-BE49-F238E27FC236}">
                  <a16:creationId xmlns:a16="http://schemas.microsoft.com/office/drawing/2014/main" id="{3A5FF8FD-C738-4CA7-853D-0DCE14FCD608}"/>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7;p46">
              <a:extLst>
                <a:ext uri="{FF2B5EF4-FFF2-40B4-BE49-F238E27FC236}">
                  <a16:creationId xmlns:a16="http://schemas.microsoft.com/office/drawing/2014/main" id="{4098FD8A-EB3A-4EF0-B012-90C2996D79C7}"/>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78;p46">
              <a:extLst>
                <a:ext uri="{FF2B5EF4-FFF2-40B4-BE49-F238E27FC236}">
                  <a16:creationId xmlns:a16="http://schemas.microsoft.com/office/drawing/2014/main" id="{F70AD1BC-2EF9-4834-8170-05AE34F06CE0}"/>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79;p46">
              <a:extLst>
                <a:ext uri="{FF2B5EF4-FFF2-40B4-BE49-F238E27FC236}">
                  <a16:creationId xmlns:a16="http://schemas.microsoft.com/office/drawing/2014/main" id="{E0607B89-FAF4-4321-B1EB-5557B262CB39}"/>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0;p46">
              <a:extLst>
                <a:ext uri="{FF2B5EF4-FFF2-40B4-BE49-F238E27FC236}">
                  <a16:creationId xmlns:a16="http://schemas.microsoft.com/office/drawing/2014/main" id="{F693CF04-1E7C-4E2F-9990-50DBEAB8CEB5}"/>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1;p46">
              <a:extLst>
                <a:ext uri="{FF2B5EF4-FFF2-40B4-BE49-F238E27FC236}">
                  <a16:creationId xmlns:a16="http://schemas.microsoft.com/office/drawing/2014/main" id="{7E88DE14-A1E5-4447-9369-371AC8809038}"/>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2;p46">
              <a:extLst>
                <a:ext uri="{FF2B5EF4-FFF2-40B4-BE49-F238E27FC236}">
                  <a16:creationId xmlns:a16="http://schemas.microsoft.com/office/drawing/2014/main" id="{BAFD3B75-6D58-4E8C-8B66-5C4A4BA0EDB3}"/>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3;p46">
              <a:extLst>
                <a:ext uri="{FF2B5EF4-FFF2-40B4-BE49-F238E27FC236}">
                  <a16:creationId xmlns:a16="http://schemas.microsoft.com/office/drawing/2014/main" id="{11215E99-FD5A-4F31-B4E1-7AD73AD6D07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4;p46">
              <a:extLst>
                <a:ext uri="{FF2B5EF4-FFF2-40B4-BE49-F238E27FC236}">
                  <a16:creationId xmlns:a16="http://schemas.microsoft.com/office/drawing/2014/main" id="{0672794E-B33D-48A7-8A37-7CDBB96E8B48}"/>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5;p46">
              <a:extLst>
                <a:ext uri="{FF2B5EF4-FFF2-40B4-BE49-F238E27FC236}">
                  <a16:creationId xmlns:a16="http://schemas.microsoft.com/office/drawing/2014/main" id="{B332E656-5C94-4A7A-B9CE-3142F19077FF}"/>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86;p46">
              <a:extLst>
                <a:ext uri="{FF2B5EF4-FFF2-40B4-BE49-F238E27FC236}">
                  <a16:creationId xmlns:a16="http://schemas.microsoft.com/office/drawing/2014/main" id="{760512BA-137C-4E77-AB62-31EA18127FC9}"/>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87;p46">
              <a:extLst>
                <a:ext uri="{FF2B5EF4-FFF2-40B4-BE49-F238E27FC236}">
                  <a16:creationId xmlns:a16="http://schemas.microsoft.com/office/drawing/2014/main" id="{B48E3B04-25B4-43A4-AA79-89326511EE9B}"/>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2490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F3309-59C7-47ED-92C9-C81857767D94}"/>
              </a:ext>
            </a:extLst>
          </p:cNvPr>
          <p:cNvSpPr>
            <a:spLocks noGrp="1"/>
          </p:cNvSpPr>
          <p:nvPr>
            <p:ph type="title"/>
          </p:nvPr>
        </p:nvSpPr>
        <p:spPr>
          <a:xfrm>
            <a:off x="855300" y="357535"/>
            <a:ext cx="5307000" cy="396300"/>
          </a:xfrm>
        </p:spPr>
        <p:txBody>
          <a:bodyPr/>
          <a:lstStyle/>
          <a:p>
            <a:r>
              <a:rPr lang="es-CO" dirty="0"/>
              <a:t>2. Requerimientos  funcionales</a:t>
            </a:r>
          </a:p>
        </p:txBody>
      </p:sp>
      <p:pic>
        <p:nvPicPr>
          <p:cNvPr id="4" name="Imagen 3">
            <a:extLst>
              <a:ext uri="{FF2B5EF4-FFF2-40B4-BE49-F238E27FC236}">
                <a16:creationId xmlns:a16="http://schemas.microsoft.com/office/drawing/2014/main" id="{C3DFB124-C7E3-4F86-AE9C-B2270ACDDCEC}"/>
              </a:ext>
            </a:extLst>
          </p:cNvPr>
          <p:cNvPicPr>
            <a:picLocks noChangeAspect="1"/>
          </p:cNvPicPr>
          <p:nvPr/>
        </p:nvPicPr>
        <p:blipFill>
          <a:blip r:embed="rId2"/>
          <a:stretch>
            <a:fillRect/>
          </a:stretch>
        </p:blipFill>
        <p:spPr>
          <a:xfrm>
            <a:off x="1057862" y="1097125"/>
            <a:ext cx="5576855" cy="3688840"/>
          </a:xfrm>
          <a:prstGeom prst="rect">
            <a:avLst/>
          </a:prstGeom>
        </p:spPr>
      </p:pic>
    </p:spTree>
    <p:extLst>
      <p:ext uri="{BB962C8B-B14F-4D97-AF65-F5344CB8AC3E}">
        <p14:creationId xmlns:p14="http://schemas.microsoft.com/office/powerpoint/2010/main" val="291748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85E9321-9CAA-4D3D-B1A0-5BAF02158E3F}"/>
              </a:ext>
            </a:extLst>
          </p:cNvPr>
          <p:cNvPicPr>
            <a:picLocks noChangeAspect="1"/>
          </p:cNvPicPr>
          <p:nvPr/>
        </p:nvPicPr>
        <p:blipFill>
          <a:blip r:embed="rId2"/>
          <a:stretch>
            <a:fillRect/>
          </a:stretch>
        </p:blipFill>
        <p:spPr>
          <a:xfrm>
            <a:off x="1704575" y="595036"/>
            <a:ext cx="5734850" cy="3953427"/>
          </a:xfrm>
          <a:prstGeom prst="rect">
            <a:avLst/>
          </a:prstGeom>
        </p:spPr>
      </p:pic>
    </p:spTree>
    <p:extLst>
      <p:ext uri="{BB962C8B-B14F-4D97-AF65-F5344CB8AC3E}">
        <p14:creationId xmlns:p14="http://schemas.microsoft.com/office/powerpoint/2010/main" val="387946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45CF0A7-B80C-4DC7-A68D-DE99FC87355F}"/>
              </a:ext>
            </a:extLst>
          </p:cNvPr>
          <p:cNvPicPr>
            <a:picLocks noChangeAspect="1"/>
          </p:cNvPicPr>
          <p:nvPr/>
        </p:nvPicPr>
        <p:blipFill>
          <a:blip r:embed="rId2"/>
          <a:stretch>
            <a:fillRect/>
          </a:stretch>
        </p:blipFill>
        <p:spPr>
          <a:xfrm>
            <a:off x="1709338" y="652194"/>
            <a:ext cx="5725324" cy="3839111"/>
          </a:xfrm>
          <a:prstGeom prst="rect">
            <a:avLst/>
          </a:prstGeom>
        </p:spPr>
      </p:pic>
      <p:pic>
        <p:nvPicPr>
          <p:cNvPr id="8" name="Imagen 7">
            <a:extLst>
              <a:ext uri="{FF2B5EF4-FFF2-40B4-BE49-F238E27FC236}">
                <a16:creationId xmlns:a16="http://schemas.microsoft.com/office/drawing/2014/main" id="{FFFB1E9C-2781-4CE6-BF50-7F4FB14EB043}"/>
              </a:ext>
            </a:extLst>
          </p:cNvPr>
          <p:cNvPicPr>
            <a:picLocks noChangeAspect="1"/>
          </p:cNvPicPr>
          <p:nvPr/>
        </p:nvPicPr>
        <p:blipFill>
          <a:blip r:embed="rId3"/>
          <a:stretch>
            <a:fillRect/>
          </a:stretch>
        </p:blipFill>
        <p:spPr>
          <a:xfrm>
            <a:off x="1614074" y="261615"/>
            <a:ext cx="5915851" cy="4620270"/>
          </a:xfrm>
          <a:prstGeom prst="rect">
            <a:avLst/>
          </a:prstGeom>
        </p:spPr>
      </p:pic>
    </p:spTree>
    <p:extLst>
      <p:ext uri="{BB962C8B-B14F-4D97-AF65-F5344CB8AC3E}">
        <p14:creationId xmlns:p14="http://schemas.microsoft.com/office/powerpoint/2010/main" val="148608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380F4F-3595-454B-9789-E4B1297DED3A}"/>
              </a:ext>
            </a:extLst>
          </p:cNvPr>
          <p:cNvPicPr>
            <a:picLocks noChangeAspect="1"/>
          </p:cNvPicPr>
          <p:nvPr/>
        </p:nvPicPr>
        <p:blipFill>
          <a:blip r:embed="rId2"/>
          <a:stretch>
            <a:fillRect/>
          </a:stretch>
        </p:blipFill>
        <p:spPr>
          <a:xfrm>
            <a:off x="1661706" y="442615"/>
            <a:ext cx="5820587" cy="4258269"/>
          </a:xfrm>
          <a:prstGeom prst="rect">
            <a:avLst/>
          </a:prstGeom>
        </p:spPr>
      </p:pic>
    </p:spTree>
    <p:extLst>
      <p:ext uri="{BB962C8B-B14F-4D97-AF65-F5344CB8AC3E}">
        <p14:creationId xmlns:p14="http://schemas.microsoft.com/office/powerpoint/2010/main" val="325481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11224" y="897414"/>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Tabla de contenido : </a:t>
            </a:r>
            <a:endParaRPr dirty="0"/>
          </a:p>
        </p:txBody>
      </p:sp>
      <p:sp>
        <p:nvSpPr>
          <p:cNvPr id="108" name="Google Shape;108;p12"/>
          <p:cNvSpPr txBox="1">
            <a:spLocks noGrp="1"/>
          </p:cNvSpPr>
          <p:nvPr>
            <p:ph type="body" idx="1"/>
          </p:nvPr>
        </p:nvSpPr>
        <p:spPr>
          <a:xfrm>
            <a:off x="750622" y="1778879"/>
            <a:ext cx="4583071" cy="3442351"/>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dk1"/>
              </a:buClr>
              <a:buSzPts val="1100"/>
              <a:buFont typeface="+mj-lt"/>
              <a:buAutoNum type="arabicPeriod"/>
            </a:pPr>
            <a:r>
              <a:rPr lang="es-ES" sz="1600" dirty="0"/>
              <a:t>Planteamiento del problema </a:t>
            </a:r>
          </a:p>
          <a:p>
            <a:pPr marL="342900" lvl="0" indent="-342900" algn="l" rtl="0">
              <a:spcBef>
                <a:spcPts val="0"/>
              </a:spcBef>
              <a:spcAft>
                <a:spcPts val="0"/>
              </a:spcAft>
              <a:buClr>
                <a:schemeClr val="dk1"/>
              </a:buClr>
              <a:buSzPts val="1100"/>
              <a:buFont typeface="+mj-lt"/>
              <a:buAutoNum type="arabicPeriod"/>
            </a:pPr>
            <a:r>
              <a:rPr lang="es-ES" sz="1600" dirty="0"/>
              <a:t>Pregunta problema </a:t>
            </a:r>
          </a:p>
          <a:p>
            <a:pPr marL="342900" lvl="0" indent="-342900" algn="l" rtl="0">
              <a:spcBef>
                <a:spcPts val="0"/>
              </a:spcBef>
              <a:spcAft>
                <a:spcPts val="0"/>
              </a:spcAft>
              <a:buClr>
                <a:schemeClr val="dk1"/>
              </a:buClr>
              <a:buSzPts val="1100"/>
              <a:buFont typeface="+mj-lt"/>
              <a:buAutoNum type="arabicPeriod"/>
            </a:pPr>
            <a:r>
              <a:rPr lang="es-ES" sz="1600" dirty="0"/>
              <a:t> Objetivo general </a:t>
            </a:r>
          </a:p>
          <a:p>
            <a:pPr marL="342900" lvl="0" indent="-342900" algn="l" rtl="0">
              <a:spcBef>
                <a:spcPts val="0"/>
              </a:spcBef>
              <a:spcAft>
                <a:spcPts val="0"/>
              </a:spcAft>
              <a:buClr>
                <a:schemeClr val="dk1"/>
              </a:buClr>
              <a:buSzPts val="1100"/>
              <a:buFont typeface="+mj-lt"/>
              <a:buAutoNum type="arabicPeriod"/>
            </a:pPr>
            <a:r>
              <a:rPr lang="es-ES" sz="1600" dirty="0"/>
              <a:t>Objetivo especifico </a:t>
            </a:r>
          </a:p>
          <a:p>
            <a:pPr marL="342900" lvl="0" indent="-342900" algn="l" rtl="0">
              <a:spcBef>
                <a:spcPts val="0"/>
              </a:spcBef>
              <a:spcAft>
                <a:spcPts val="0"/>
              </a:spcAft>
              <a:buClr>
                <a:schemeClr val="dk1"/>
              </a:buClr>
              <a:buSzPts val="1100"/>
              <a:buFont typeface="+mj-lt"/>
              <a:buAutoNum type="arabicPeriod"/>
            </a:pPr>
            <a:r>
              <a:rPr lang="es-ES" sz="1600" dirty="0"/>
              <a:t>Justificación </a:t>
            </a:r>
          </a:p>
          <a:p>
            <a:pPr marL="342900" lvl="0" indent="-342900" algn="l" rtl="0">
              <a:spcBef>
                <a:spcPts val="0"/>
              </a:spcBef>
              <a:spcAft>
                <a:spcPts val="0"/>
              </a:spcAft>
              <a:buClr>
                <a:schemeClr val="dk1"/>
              </a:buClr>
              <a:buSzPts val="1100"/>
              <a:buFont typeface="+mj-lt"/>
              <a:buAutoNum type="arabicPeriod"/>
            </a:pPr>
            <a:r>
              <a:rPr lang="es-ES" sz="1600" dirty="0"/>
              <a:t>Alcance </a:t>
            </a:r>
          </a:p>
          <a:p>
            <a:pPr marL="342900" lvl="0" indent="-342900" algn="l" rtl="0">
              <a:spcBef>
                <a:spcPts val="0"/>
              </a:spcBef>
              <a:spcAft>
                <a:spcPts val="0"/>
              </a:spcAft>
              <a:buClr>
                <a:schemeClr val="dk1"/>
              </a:buClr>
              <a:buSzPts val="1100"/>
              <a:buFont typeface="+mj-lt"/>
              <a:buAutoNum type="arabicPeriod"/>
            </a:pPr>
            <a:r>
              <a:rPr lang="es-ES" sz="1600" dirty="0"/>
              <a:t>Delimitaciones </a:t>
            </a:r>
          </a:p>
          <a:p>
            <a:pPr marL="0" lvl="0" indent="0" algn="l" rtl="0">
              <a:spcBef>
                <a:spcPts val="0"/>
              </a:spcBef>
              <a:spcAft>
                <a:spcPts val="0"/>
              </a:spcAft>
              <a:buClr>
                <a:schemeClr val="dk1"/>
              </a:buClr>
              <a:buSzPts val="1100"/>
              <a:buNone/>
            </a:pPr>
            <a:endParaRPr lang="es-ES" sz="1200" dirty="0"/>
          </a:p>
          <a:p>
            <a:pPr marL="0" lvl="0" indent="0" algn="l" rtl="0">
              <a:spcBef>
                <a:spcPts val="0"/>
              </a:spcBef>
              <a:spcAft>
                <a:spcPts val="0"/>
              </a:spcAft>
              <a:buClr>
                <a:schemeClr val="dk1"/>
              </a:buClr>
              <a:buSzPts val="1100"/>
              <a:buNone/>
            </a:pPr>
            <a:endParaRPr sz="1600" dirty="0"/>
          </a:p>
        </p:txBody>
      </p:sp>
      <p:grpSp>
        <p:nvGrpSpPr>
          <p:cNvPr id="9" name="Grupo 8">
            <a:extLst>
              <a:ext uri="{FF2B5EF4-FFF2-40B4-BE49-F238E27FC236}">
                <a16:creationId xmlns:a16="http://schemas.microsoft.com/office/drawing/2014/main" id="{C1C0CF39-E114-3949-A27F-1C46512C1BF9}"/>
              </a:ext>
            </a:extLst>
          </p:cNvPr>
          <p:cNvGrpSpPr/>
          <p:nvPr/>
        </p:nvGrpSpPr>
        <p:grpSpPr>
          <a:xfrm>
            <a:off x="5918042" y="652298"/>
            <a:ext cx="2449199"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D2157-3079-4841-A987-DD9A6AFD1A58}"/>
              </a:ext>
            </a:extLst>
          </p:cNvPr>
          <p:cNvSpPr>
            <a:spLocks noGrp="1"/>
          </p:cNvSpPr>
          <p:nvPr>
            <p:ph type="title"/>
          </p:nvPr>
        </p:nvSpPr>
        <p:spPr>
          <a:xfrm>
            <a:off x="929728" y="637850"/>
            <a:ext cx="5307000" cy="396300"/>
          </a:xfrm>
        </p:spPr>
        <p:txBody>
          <a:bodyPr/>
          <a:lstStyle/>
          <a:p>
            <a:br>
              <a:rPr lang="es-CO" sz="2000" dirty="0"/>
            </a:br>
            <a:r>
              <a:rPr lang="es-CO" sz="2000" dirty="0"/>
              <a:t>3. Requisitos no funcionales :</a:t>
            </a:r>
          </a:p>
        </p:txBody>
      </p:sp>
      <p:pic>
        <p:nvPicPr>
          <p:cNvPr id="4" name="Imagen 3">
            <a:extLst>
              <a:ext uri="{FF2B5EF4-FFF2-40B4-BE49-F238E27FC236}">
                <a16:creationId xmlns:a16="http://schemas.microsoft.com/office/drawing/2014/main" id="{8B1D88AE-4DD6-4BD7-BC0B-CCD68ABEB6FB}"/>
              </a:ext>
            </a:extLst>
          </p:cNvPr>
          <p:cNvPicPr>
            <a:picLocks noChangeAspect="1"/>
          </p:cNvPicPr>
          <p:nvPr/>
        </p:nvPicPr>
        <p:blipFill>
          <a:blip r:embed="rId2"/>
          <a:stretch>
            <a:fillRect/>
          </a:stretch>
        </p:blipFill>
        <p:spPr>
          <a:xfrm>
            <a:off x="1494136" y="1541397"/>
            <a:ext cx="5772956" cy="3038899"/>
          </a:xfrm>
          <a:prstGeom prst="rect">
            <a:avLst/>
          </a:prstGeom>
        </p:spPr>
      </p:pic>
    </p:spTree>
    <p:extLst>
      <p:ext uri="{BB962C8B-B14F-4D97-AF65-F5344CB8AC3E}">
        <p14:creationId xmlns:p14="http://schemas.microsoft.com/office/powerpoint/2010/main" val="246644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DFE7FB-427A-413A-BFE3-5D3144A08691}"/>
              </a:ext>
            </a:extLst>
          </p:cNvPr>
          <p:cNvPicPr>
            <a:picLocks noChangeAspect="1"/>
          </p:cNvPicPr>
          <p:nvPr/>
        </p:nvPicPr>
        <p:blipFill>
          <a:blip r:embed="rId2"/>
          <a:stretch>
            <a:fillRect/>
          </a:stretch>
        </p:blipFill>
        <p:spPr>
          <a:xfrm>
            <a:off x="1680759" y="1028484"/>
            <a:ext cx="5782482" cy="3086531"/>
          </a:xfrm>
          <a:prstGeom prst="rect">
            <a:avLst/>
          </a:prstGeom>
        </p:spPr>
      </p:pic>
    </p:spTree>
    <p:extLst>
      <p:ext uri="{BB962C8B-B14F-4D97-AF65-F5344CB8AC3E}">
        <p14:creationId xmlns:p14="http://schemas.microsoft.com/office/powerpoint/2010/main" val="3389473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A31156-D6FB-499C-B305-14CD2578B54D}"/>
              </a:ext>
            </a:extLst>
          </p:cNvPr>
          <p:cNvPicPr>
            <a:picLocks noChangeAspect="1"/>
          </p:cNvPicPr>
          <p:nvPr/>
        </p:nvPicPr>
        <p:blipFill>
          <a:blip r:embed="rId3"/>
          <a:stretch>
            <a:fillRect/>
          </a:stretch>
        </p:blipFill>
        <p:spPr>
          <a:xfrm>
            <a:off x="1680759" y="1018958"/>
            <a:ext cx="5782482" cy="3105583"/>
          </a:xfrm>
          <a:prstGeom prst="rect">
            <a:avLst/>
          </a:prstGeom>
        </p:spPr>
      </p:pic>
    </p:spTree>
    <p:extLst>
      <p:ext uri="{BB962C8B-B14F-4D97-AF65-F5344CB8AC3E}">
        <p14:creationId xmlns:p14="http://schemas.microsoft.com/office/powerpoint/2010/main" val="303193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B7FED7-60A9-4EDE-AFFA-30B7231EC532}"/>
              </a:ext>
            </a:extLst>
          </p:cNvPr>
          <p:cNvPicPr>
            <a:picLocks noChangeAspect="1"/>
          </p:cNvPicPr>
          <p:nvPr/>
        </p:nvPicPr>
        <p:blipFill>
          <a:blip r:embed="rId3"/>
          <a:stretch>
            <a:fillRect/>
          </a:stretch>
        </p:blipFill>
        <p:spPr>
          <a:xfrm>
            <a:off x="1531903" y="1104695"/>
            <a:ext cx="6057979" cy="3073900"/>
          </a:xfrm>
          <a:prstGeom prst="rect">
            <a:avLst/>
          </a:prstGeom>
        </p:spPr>
      </p:pic>
    </p:spTree>
    <p:extLst>
      <p:ext uri="{BB962C8B-B14F-4D97-AF65-F5344CB8AC3E}">
        <p14:creationId xmlns:p14="http://schemas.microsoft.com/office/powerpoint/2010/main" val="379297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13D9B-CC22-49CB-A72B-E54048BA5C03}"/>
              </a:ext>
            </a:extLst>
          </p:cNvPr>
          <p:cNvSpPr>
            <a:spLocks noGrp="1"/>
          </p:cNvSpPr>
          <p:nvPr>
            <p:ph type="title"/>
          </p:nvPr>
        </p:nvSpPr>
        <p:spPr/>
        <p:txBody>
          <a:bodyPr/>
          <a:lstStyle/>
          <a:p>
            <a:r>
              <a:rPr lang="es-CO" dirty="0"/>
              <a:t>1. Diagrama UML : </a:t>
            </a:r>
          </a:p>
        </p:txBody>
      </p:sp>
      <p:sp>
        <p:nvSpPr>
          <p:cNvPr id="3" name="Marcador de texto 2">
            <a:extLst>
              <a:ext uri="{FF2B5EF4-FFF2-40B4-BE49-F238E27FC236}">
                <a16:creationId xmlns:a16="http://schemas.microsoft.com/office/drawing/2014/main" id="{0A477862-C053-4AB9-90DB-B7DF4CBA8D7B}"/>
              </a:ext>
            </a:extLst>
          </p:cNvPr>
          <p:cNvSpPr>
            <a:spLocks noGrp="1"/>
          </p:cNvSpPr>
          <p:nvPr>
            <p:ph type="body" idx="1"/>
          </p:nvPr>
        </p:nvSpPr>
        <p:spPr>
          <a:xfrm>
            <a:off x="291774" y="2063050"/>
            <a:ext cx="5307000" cy="3033900"/>
          </a:xfrm>
        </p:spPr>
        <p:txBody>
          <a:bodyPr/>
          <a:lstStyle/>
          <a:p>
            <a:r>
              <a:rPr lang="es-CO" sz="1600" dirty="0"/>
              <a:t>En el siguiente diagrama se mostrara  la gestión del sistema en el manejo del inventario el cual nos permitirá tener un orden y una visualización mas organizada y también poder entenderlo de una manera mas practica.</a:t>
            </a:r>
          </a:p>
        </p:txBody>
      </p:sp>
      <p:grpSp>
        <p:nvGrpSpPr>
          <p:cNvPr id="4" name="Grupo 3">
            <a:extLst>
              <a:ext uri="{FF2B5EF4-FFF2-40B4-BE49-F238E27FC236}">
                <a16:creationId xmlns:a16="http://schemas.microsoft.com/office/drawing/2014/main" id="{B70BCD07-F9D8-403F-8E96-26C7D829C740}"/>
              </a:ext>
            </a:extLst>
          </p:cNvPr>
          <p:cNvGrpSpPr/>
          <p:nvPr/>
        </p:nvGrpSpPr>
        <p:grpSpPr>
          <a:xfrm>
            <a:off x="6440249" y="720106"/>
            <a:ext cx="2147582" cy="3433457"/>
            <a:chOff x="7017258" y="4131327"/>
            <a:chExt cx="583504" cy="683980"/>
          </a:xfrm>
        </p:grpSpPr>
        <p:sp>
          <p:nvSpPr>
            <p:cNvPr id="5" name="Google Shape;1160;p46">
              <a:extLst>
                <a:ext uri="{FF2B5EF4-FFF2-40B4-BE49-F238E27FC236}">
                  <a16:creationId xmlns:a16="http://schemas.microsoft.com/office/drawing/2014/main" id="{5208A323-158E-4412-8630-C95942AC4673}"/>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161;p46">
              <a:extLst>
                <a:ext uri="{FF2B5EF4-FFF2-40B4-BE49-F238E27FC236}">
                  <a16:creationId xmlns:a16="http://schemas.microsoft.com/office/drawing/2014/main" id="{37FC3292-3EB8-45C1-AD81-9B7430D30E12}"/>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162;p46">
              <a:extLst>
                <a:ext uri="{FF2B5EF4-FFF2-40B4-BE49-F238E27FC236}">
                  <a16:creationId xmlns:a16="http://schemas.microsoft.com/office/drawing/2014/main" id="{9D95A84E-6DF4-4412-A773-3F9BF2AA70F5}"/>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163;p46">
              <a:extLst>
                <a:ext uri="{FF2B5EF4-FFF2-40B4-BE49-F238E27FC236}">
                  <a16:creationId xmlns:a16="http://schemas.microsoft.com/office/drawing/2014/main" id="{946B2C37-DE2E-4BE8-8FC7-FA7FA2F04A84}"/>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164;p46">
              <a:extLst>
                <a:ext uri="{FF2B5EF4-FFF2-40B4-BE49-F238E27FC236}">
                  <a16:creationId xmlns:a16="http://schemas.microsoft.com/office/drawing/2014/main" id="{A955F035-69AC-4AE4-8C14-9C333A55826A}"/>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165;p46">
              <a:extLst>
                <a:ext uri="{FF2B5EF4-FFF2-40B4-BE49-F238E27FC236}">
                  <a16:creationId xmlns:a16="http://schemas.microsoft.com/office/drawing/2014/main" id="{F00F893E-884F-4833-8CDD-51848A380886}"/>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6;p46">
              <a:extLst>
                <a:ext uri="{FF2B5EF4-FFF2-40B4-BE49-F238E27FC236}">
                  <a16:creationId xmlns:a16="http://schemas.microsoft.com/office/drawing/2014/main" id="{2DC38E2A-3EEE-4592-9B7C-0EF2FDF0BF27}"/>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7;p46">
              <a:extLst>
                <a:ext uri="{FF2B5EF4-FFF2-40B4-BE49-F238E27FC236}">
                  <a16:creationId xmlns:a16="http://schemas.microsoft.com/office/drawing/2014/main" id="{7F9221EA-D790-42D6-BAEA-3E9A9CC03802}"/>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8;p46">
              <a:extLst>
                <a:ext uri="{FF2B5EF4-FFF2-40B4-BE49-F238E27FC236}">
                  <a16:creationId xmlns:a16="http://schemas.microsoft.com/office/drawing/2014/main" id="{79D61B45-AD63-4FD6-AEE8-8317052FDB02}"/>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9;p46">
              <a:extLst>
                <a:ext uri="{FF2B5EF4-FFF2-40B4-BE49-F238E27FC236}">
                  <a16:creationId xmlns:a16="http://schemas.microsoft.com/office/drawing/2014/main" id="{30CD2053-35C1-4F71-B989-173F871BACF7}"/>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70;p46">
              <a:extLst>
                <a:ext uri="{FF2B5EF4-FFF2-40B4-BE49-F238E27FC236}">
                  <a16:creationId xmlns:a16="http://schemas.microsoft.com/office/drawing/2014/main" id="{62736E6A-5254-4E86-B80A-D4F7B99FDAB1}"/>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71;p46">
              <a:extLst>
                <a:ext uri="{FF2B5EF4-FFF2-40B4-BE49-F238E27FC236}">
                  <a16:creationId xmlns:a16="http://schemas.microsoft.com/office/drawing/2014/main" id="{88FAB136-AF70-4D62-9871-4A432A9B3E84}"/>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72;p46">
              <a:extLst>
                <a:ext uri="{FF2B5EF4-FFF2-40B4-BE49-F238E27FC236}">
                  <a16:creationId xmlns:a16="http://schemas.microsoft.com/office/drawing/2014/main" id="{A369843B-F6EA-421B-AED6-67B00FAF2D2C}"/>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73;p46">
              <a:extLst>
                <a:ext uri="{FF2B5EF4-FFF2-40B4-BE49-F238E27FC236}">
                  <a16:creationId xmlns:a16="http://schemas.microsoft.com/office/drawing/2014/main" id="{B3F5294F-729E-45C8-8529-D52F094913E4}"/>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74;p46">
              <a:extLst>
                <a:ext uri="{FF2B5EF4-FFF2-40B4-BE49-F238E27FC236}">
                  <a16:creationId xmlns:a16="http://schemas.microsoft.com/office/drawing/2014/main" id="{1CF88DAB-DE16-4A58-B7BB-E70FDD4E582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5;p46">
              <a:extLst>
                <a:ext uri="{FF2B5EF4-FFF2-40B4-BE49-F238E27FC236}">
                  <a16:creationId xmlns:a16="http://schemas.microsoft.com/office/drawing/2014/main" id="{1B564962-BB9E-4DB5-9CF3-4C67A700095D}"/>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6;p46">
              <a:extLst>
                <a:ext uri="{FF2B5EF4-FFF2-40B4-BE49-F238E27FC236}">
                  <a16:creationId xmlns:a16="http://schemas.microsoft.com/office/drawing/2014/main" id="{17572BB1-85A4-4279-97E4-4A9DBA874A0B}"/>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7;p46">
              <a:extLst>
                <a:ext uri="{FF2B5EF4-FFF2-40B4-BE49-F238E27FC236}">
                  <a16:creationId xmlns:a16="http://schemas.microsoft.com/office/drawing/2014/main" id="{1A2D19BE-7ADB-4C4A-9B54-48CF62FE4843}"/>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8;p46">
              <a:extLst>
                <a:ext uri="{FF2B5EF4-FFF2-40B4-BE49-F238E27FC236}">
                  <a16:creationId xmlns:a16="http://schemas.microsoft.com/office/drawing/2014/main" id="{B48757ED-580D-4F90-AFA9-4B76DCBDD800}"/>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9;p46">
              <a:extLst>
                <a:ext uri="{FF2B5EF4-FFF2-40B4-BE49-F238E27FC236}">
                  <a16:creationId xmlns:a16="http://schemas.microsoft.com/office/drawing/2014/main" id="{00BAFF5E-549B-4508-85CD-518220C8560E}"/>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80;p46">
              <a:extLst>
                <a:ext uri="{FF2B5EF4-FFF2-40B4-BE49-F238E27FC236}">
                  <a16:creationId xmlns:a16="http://schemas.microsoft.com/office/drawing/2014/main" id="{C5709C6B-E3B0-4B00-A0CF-948922A4465D}"/>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81;p46">
              <a:extLst>
                <a:ext uri="{FF2B5EF4-FFF2-40B4-BE49-F238E27FC236}">
                  <a16:creationId xmlns:a16="http://schemas.microsoft.com/office/drawing/2014/main" id="{8DA2C1B4-0601-45D0-8306-93B625EAE166}"/>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82;p46">
              <a:extLst>
                <a:ext uri="{FF2B5EF4-FFF2-40B4-BE49-F238E27FC236}">
                  <a16:creationId xmlns:a16="http://schemas.microsoft.com/office/drawing/2014/main" id="{6546A48D-F001-4DE1-AD5C-79BA84273268}"/>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83;p46">
              <a:extLst>
                <a:ext uri="{FF2B5EF4-FFF2-40B4-BE49-F238E27FC236}">
                  <a16:creationId xmlns:a16="http://schemas.microsoft.com/office/drawing/2014/main" id="{45507816-34F1-49DA-B304-3E7E35C07AA2}"/>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051285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08B3FE-790A-4C55-B50B-6FC77923B5A4}"/>
              </a:ext>
            </a:extLst>
          </p:cNvPr>
          <p:cNvPicPr>
            <a:picLocks noChangeAspect="1"/>
          </p:cNvPicPr>
          <p:nvPr/>
        </p:nvPicPr>
        <p:blipFill>
          <a:blip r:embed="rId2"/>
          <a:stretch>
            <a:fillRect/>
          </a:stretch>
        </p:blipFill>
        <p:spPr>
          <a:xfrm>
            <a:off x="425302" y="417439"/>
            <a:ext cx="7913072" cy="4416814"/>
          </a:xfrm>
          <a:prstGeom prst="rect">
            <a:avLst/>
          </a:prstGeom>
        </p:spPr>
      </p:pic>
    </p:spTree>
    <p:extLst>
      <p:ext uri="{BB962C8B-B14F-4D97-AF65-F5344CB8AC3E}">
        <p14:creationId xmlns:p14="http://schemas.microsoft.com/office/powerpoint/2010/main" val="3065229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B581A07-CA16-4986-AAE9-BA343FA9DA78}"/>
              </a:ext>
            </a:extLst>
          </p:cNvPr>
          <p:cNvSpPr>
            <a:spLocks noGrp="1"/>
          </p:cNvSpPr>
          <p:nvPr>
            <p:ph type="body" idx="1"/>
          </p:nvPr>
        </p:nvSpPr>
        <p:spPr/>
        <p:txBody>
          <a:bodyPr/>
          <a:lstStyle/>
          <a:p>
            <a:endParaRPr lang="es-CO" dirty="0"/>
          </a:p>
        </p:txBody>
      </p:sp>
      <p:pic>
        <p:nvPicPr>
          <p:cNvPr id="6" name="Imagen 5">
            <a:extLst>
              <a:ext uri="{FF2B5EF4-FFF2-40B4-BE49-F238E27FC236}">
                <a16:creationId xmlns:a16="http://schemas.microsoft.com/office/drawing/2014/main" id="{D49357E8-2584-43BB-977C-A243945C92DF}"/>
              </a:ext>
            </a:extLst>
          </p:cNvPr>
          <p:cNvPicPr>
            <a:picLocks noChangeAspect="1"/>
          </p:cNvPicPr>
          <p:nvPr/>
        </p:nvPicPr>
        <p:blipFill>
          <a:blip r:embed="rId2"/>
          <a:stretch>
            <a:fillRect/>
          </a:stretch>
        </p:blipFill>
        <p:spPr>
          <a:xfrm>
            <a:off x="441929" y="333384"/>
            <a:ext cx="8062818" cy="4416466"/>
          </a:xfrm>
          <a:prstGeom prst="rect">
            <a:avLst/>
          </a:prstGeom>
        </p:spPr>
      </p:pic>
    </p:spTree>
    <p:extLst>
      <p:ext uri="{BB962C8B-B14F-4D97-AF65-F5344CB8AC3E}">
        <p14:creationId xmlns:p14="http://schemas.microsoft.com/office/powerpoint/2010/main" val="422368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3337F-C03F-4CB4-98E0-2A041B4F9C23}"/>
              </a:ext>
            </a:extLst>
          </p:cNvPr>
          <p:cNvSpPr>
            <a:spLocks noGrp="1"/>
          </p:cNvSpPr>
          <p:nvPr>
            <p:ph type="title"/>
          </p:nvPr>
        </p:nvSpPr>
        <p:spPr>
          <a:xfrm>
            <a:off x="855300" y="192601"/>
            <a:ext cx="5307000" cy="396300"/>
          </a:xfrm>
        </p:spPr>
        <p:txBody>
          <a:bodyPr/>
          <a:lstStyle/>
          <a:p>
            <a:r>
              <a:rPr lang="es-CO" dirty="0"/>
              <a:t>2. Formato caso de uso extendido </a:t>
            </a:r>
          </a:p>
        </p:txBody>
      </p:sp>
      <p:pic>
        <p:nvPicPr>
          <p:cNvPr id="9" name="Imagen 8">
            <a:extLst>
              <a:ext uri="{FF2B5EF4-FFF2-40B4-BE49-F238E27FC236}">
                <a16:creationId xmlns:a16="http://schemas.microsoft.com/office/drawing/2014/main" id="{554FEF6A-3364-4035-9C4D-B5AF26551C35}"/>
              </a:ext>
            </a:extLst>
          </p:cNvPr>
          <p:cNvPicPr>
            <a:picLocks noChangeAspect="1"/>
          </p:cNvPicPr>
          <p:nvPr/>
        </p:nvPicPr>
        <p:blipFill>
          <a:blip r:embed="rId2"/>
          <a:stretch>
            <a:fillRect/>
          </a:stretch>
        </p:blipFill>
        <p:spPr>
          <a:xfrm>
            <a:off x="776177" y="662825"/>
            <a:ext cx="7145079" cy="4313197"/>
          </a:xfrm>
          <a:prstGeom prst="rect">
            <a:avLst/>
          </a:prstGeom>
        </p:spPr>
      </p:pic>
    </p:spTree>
    <p:extLst>
      <p:ext uri="{BB962C8B-B14F-4D97-AF65-F5344CB8AC3E}">
        <p14:creationId xmlns:p14="http://schemas.microsoft.com/office/powerpoint/2010/main" val="862610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4AD6B00-0167-441B-8544-B6A169A2B421}"/>
              </a:ext>
            </a:extLst>
          </p:cNvPr>
          <p:cNvPicPr>
            <a:picLocks noChangeAspect="1"/>
          </p:cNvPicPr>
          <p:nvPr/>
        </p:nvPicPr>
        <p:blipFill>
          <a:blip r:embed="rId2"/>
          <a:stretch>
            <a:fillRect/>
          </a:stretch>
        </p:blipFill>
        <p:spPr>
          <a:xfrm>
            <a:off x="1116419" y="271073"/>
            <a:ext cx="6762306" cy="4601354"/>
          </a:xfrm>
          <a:prstGeom prst="rect">
            <a:avLst/>
          </a:prstGeom>
        </p:spPr>
      </p:pic>
    </p:spTree>
    <p:extLst>
      <p:ext uri="{BB962C8B-B14F-4D97-AF65-F5344CB8AC3E}">
        <p14:creationId xmlns:p14="http://schemas.microsoft.com/office/powerpoint/2010/main" val="1278809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5997097-E41D-45A0-B353-B6D09C3102E0}"/>
              </a:ext>
            </a:extLst>
          </p:cNvPr>
          <p:cNvPicPr>
            <a:picLocks noChangeAspect="1"/>
          </p:cNvPicPr>
          <p:nvPr/>
        </p:nvPicPr>
        <p:blipFill>
          <a:blip r:embed="rId2"/>
          <a:stretch>
            <a:fillRect/>
          </a:stretch>
        </p:blipFill>
        <p:spPr>
          <a:xfrm>
            <a:off x="1275907" y="186602"/>
            <a:ext cx="5879805" cy="4770295"/>
          </a:xfrm>
          <a:prstGeom prst="rect">
            <a:avLst/>
          </a:prstGeom>
        </p:spPr>
      </p:pic>
    </p:spTree>
    <p:extLst>
      <p:ext uri="{BB962C8B-B14F-4D97-AF65-F5344CB8AC3E}">
        <p14:creationId xmlns:p14="http://schemas.microsoft.com/office/powerpoint/2010/main" val="218961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787403" y="684839"/>
            <a:ext cx="5307000" cy="6138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1. P</a:t>
            </a:r>
            <a:r>
              <a:rPr lang="en" dirty="0"/>
              <a:t>lateamiento del  problema </a:t>
            </a:r>
            <a:endParaRPr dirty="0"/>
          </a:p>
        </p:txBody>
      </p:sp>
      <p:sp>
        <p:nvSpPr>
          <p:cNvPr id="163" name="Google Shape;163;p16"/>
          <p:cNvSpPr txBox="1">
            <a:spLocks noGrp="1"/>
          </p:cNvSpPr>
          <p:nvPr>
            <p:ph type="body" idx="1"/>
          </p:nvPr>
        </p:nvSpPr>
        <p:spPr>
          <a:xfrm>
            <a:off x="160201" y="1388017"/>
            <a:ext cx="6150046" cy="3460430"/>
          </a:xfrm>
          <a:prstGeom prst="rect">
            <a:avLst/>
          </a:prstGeom>
        </p:spPr>
        <p:txBody>
          <a:bodyPr spcFirstLastPara="1" wrap="square" lIns="0" tIns="0" rIns="0" bIns="0" anchor="t" anchorCtr="0">
            <a:noAutofit/>
          </a:bodyPr>
          <a:lstStyle/>
          <a:p>
            <a:pPr algn="just"/>
            <a:r>
              <a:rPr lang="es-ES" sz="1400" dirty="0"/>
              <a:t>JOHAN STYLE es un microempresa dedicada a mejorar la percepción e imagen de las personas, en donde sus instalaciones se encuentra en el barrio Pontevedra en la cuidad de Bogotá .</a:t>
            </a:r>
          </a:p>
          <a:p>
            <a:pPr marL="76200" indent="0" algn="just">
              <a:buNone/>
            </a:pPr>
            <a:r>
              <a:rPr lang="es-ES" sz="1400" dirty="0"/>
              <a:t> </a:t>
            </a:r>
          </a:p>
          <a:p>
            <a:pPr algn="just"/>
            <a:r>
              <a:rPr lang="es-ES" sz="1400" dirty="0"/>
              <a:t>Se ha analizado que en el interior de la microempresa no se lleva un control estricto sobre el inventario que maneja los productos, el cual registre los productos que son objetos de un inventario, como lo son las existencias que se destinaran a cada servicio y cada venta, no hay un lugar definido para la organización adecuada para la bodega, no hay un rotación optima de los productos por que se utiliza el ultimo producto adquirido y no lo que esta en la  bodega, ya que el producto que se encuentra mucho tiempo en la bodega esta perdiendo su efectividad y esta afectando el rendimiento de la empresa.</a:t>
            </a:r>
          </a:p>
        </p:txBody>
      </p:sp>
      <p:grpSp>
        <p:nvGrpSpPr>
          <p:cNvPr id="31" name="Grupo 30">
            <a:extLst>
              <a:ext uri="{FF2B5EF4-FFF2-40B4-BE49-F238E27FC236}">
                <a16:creationId xmlns:a16="http://schemas.microsoft.com/office/drawing/2014/main" id="{4821C6E0-D628-1045-909A-C4A8E9F1A2C5}"/>
              </a:ext>
            </a:extLst>
          </p:cNvPr>
          <p:cNvGrpSpPr/>
          <p:nvPr/>
        </p:nvGrpSpPr>
        <p:grpSpPr>
          <a:xfrm>
            <a:off x="6094402" y="618463"/>
            <a:ext cx="2871329" cy="4324422"/>
            <a:chOff x="5419407" y="3281869"/>
            <a:chExt cx="743968" cy="852939"/>
          </a:xfrm>
        </p:grpSpPr>
        <p:sp>
          <p:nvSpPr>
            <p:cNvPr id="3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48588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5F42DAA-7E24-4F46-B4D8-B42BC19BB8D8}"/>
              </a:ext>
            </a:extLst>
          </p:cNvPr>
          <p:cNvPicPr>
            <a:picLocks noChangeAspect="1"/>
          </p:cNvPicPr>
          <p:nvPr/>
        </p:nvPicPr>
        <p:blipFill>
          <a:blip r:embed="rId2"/>
          <a:stretch>
            <a:fillRect/>
          </a:stretch>
        </p:blipFill>
        <p:spPr>
          <a:xfrm>
            <a:off x="1605516" y="457583"/>
            <a:ext cx="5528931" cy="4396173"/>
          </a:xfrm>
          <a:prstGeom prst="rect">
            <a:avLst/>
          </a:prstGeom>
        </p:spPr>
      </p:pic>
    </p:spTree>
    <p:extLst>
      <p:ext uri="{BB962C8B-B14F-4D97-AF65-F5344CB8AC3E}">
        <p14:creationId xmlns:p14="http://schemas.microsoft.com/office/powerpoint/2010/main" val="3637857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13. Equipo de trabajo :</a:t>
            </a:r>
            <a:endParaRPr dirty="0"/>
          </a:p>
        </p:txBody>
      </p:sp>
      <p:sp>
        <p:nvSpPr>
          <p:cNvPr id="691" name="Google Shape;691;p43"/>
          <p:cNvSpPr txBox="1"/>
          <p:nvPr/>
        </p:nvSpPr>
        <p:spPr>
          <a:xfrm>
            <a:off x="791371" y="1656064"/>
            <a:ext cx="1749718" cy="74253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Laura Khaterine Moreno</a:t>
            </a:r>
            <a:br>
              <a:rPr lang="en" dirty="0">
                <a:latin typeface="Barlow"/>
                <a:ea typeface="Barlow"/>
                <a:cs typeface="Barlow"/>
                <a:sym typeface="Barlow"/>
              </a:rPr>
            </a:br>
            <a:r>
              <a:rPr lang="es-CO" sz="800" dirty="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marL="0" lvl="0" indent="0" algn="ctr" rtl="0">
              <a:spcBef>
                <a:spcPts val="400"/>
              </a:spcBef>
              <a:spcAft>
                <a:spcPts val="0"/>
              </a:spcAft>
              <a:buNone/>
            </a:pPr>
            <a:r>
              <a:rPr lang="es-CO" sz="900" dirty="0">
                <a:solidFill>
                  <a:schemeClr val="dk2"/>
                </a:solidFill>
                <a:latin typeface="Barlow"/>
                <a:ea typeface="Barlow"/>
                <a:cs typeface="Barlow"/>
                <a:sym typeface="Barlow"/>
              </a:rPr>
              <a:t>Análisis y Desarrollo de datos </a:t>
            </a:r>
            <a:endParaRPr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3" name="Google Shape;693;p43"/>
          <p:cNvSpPr txBox="1"/>
          <p:nvPr/>
        </p:nvSpPr>
        <p:spPr>
          <a:xfrm>
            <a:off x="632529" y="3675865"/>
            <a:ext cx="1749075" cy="85297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Jhony alexander Poleche</a:t>
            </a:r>
            <a:br>
              <a:rPr lang="en" dirty="0">
                <a:latin typeface="Barlow"/>
                <a:ea typeface="Barlow"/>
                <a:cs typeface="Barlow"/>
                <a:sym typeface="Barlow"/>
              </a:rPr>
            </a:br>
            <a:r>
              <a:rPr lang="es-CO" sz="800" dirty="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5" name="Google Shape;695;p43"/>
          <p:cNvSpPr txBox="1"/>
          <p:nvPr/>
        </p:nvSpPr>
        <p:spPr>
          <a:xfrm>
            <a:off x="3570294" y="1579999"/>
            <a:ext cx="1645091" cy="74253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Leslie Dahiana Mayorga</a:t>
            </a:r>
            <a:br>
              <a:rPr lang="en" dirty="0">
                <a:latin typeface="Barlow"/>
                <a:ea typeface="Barlow"/>
                <a:cs typeface="Barlow"/>
                <a:sym typeface="Barlow"/>
              </a:rPr>
            </a:br>
            <a:r>
              <a:rPr lang="es-CO" sz="800" dirty="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7" name="Google Shape;697;p43"/>
          <p:cNvSpPr txBox="1"/>
          <p:nvPr/>
        </p:nvSpPr>
        <p:spPr>
          <a:xfrm>
            <a:off x="3723985" y="3704556"/>
            <a:ext cx="1677260" cy="85297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Maicol Andres Quiroga</a:t>
            </a:r>
            <a:br>
              <a:rPr lang="en" dirty="0">
                <a:latin typeface="Barlow"/>
                <a:ea typeface="Barlow"/>
                <a:cs typeface="Barlow"/>
                <a:sym typeface="Barlow"/>
              </a:rPr>
            </a:br>
            <a:r>
              <a:rPr lang="es-CO" sz="800" dirty="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grpSp>
        <p:nvGrpSpPr>
          <p:cNvPr id="12" name="Grupo 11">
            <a:extLst>
              <a:ext uri="{FF2B5EF4-FFF2-40B4-BE49-F238E27FC236}">
                <a16:creationId xmlns:a16="http://schemas.microsoft.com/office/drawing/2014/main" id="{27D7F53F-206B-D74E-A127-965CDA9C634C}"/>
              </a:ext>
            </a:extLst>
          </p:cNvPr>
          <p:cNvGrpSpPr/>
          <p:nvPr/>
        </p:nvGrpSpPr>
        <p:grpSpPr>
          <a:xfrm>
            <a:off x="6390807" y="679988"/>
            <a:ext cx="2223022" cy="3385372"/>
            <a:chOff x="996049" y="1552369"/>
            <a:chExt cx="485510" cy="684774"/>
          </a:xfrm>
        </p:grpSpPr>
        <p:sp>
          <p:nvSpPr>
            <p:cNvPr id="1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8" name="Google Shape;697;p43">
            <a:extLst>
              <a:ext uri="{FF2B5EF4-FFF2-40B4-BE49-F238E27FC236}">
                <a16:creationId xmlns:a16="http://schemas.microsoft.com/office/drawing/2014/main" id="{0F6174E5-F0E9-4DE2-BFFD-F7BFAFBA9223}"/>
              </a:ext>
            </a:extLst>
          </p:cNvPr>
          <p:cNvSpPr txBox="1"/>
          <p:nvPr/>
        </p:nvSpPr>
        <p:spPr>
          <a:xfrm>
            <a:off x="2295960" y="2509565"/>
            <a:ext cx="1677260" cy="85297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Paula Alejandra Garnica</a:t>
            </a:r>
            <a:br>
              <a:rPr lang="en" dirty="0">
                <a:latin typeface="Barlow"/>
                <a:ea typeface="Barlow"/>
                <a:cs typeface="Barlow"/>
                <a:sym typeface="Barlow"/>
              </a:rPr>
            </a:br>
            <a:r>
              <a:rPr lang="es-CO" sz="800" dirty="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168065" y="1855642"/>
            <a:ext cx="4993509" cy="2131362"/>
          </a:xfrm>
          <a:prstGeom prst="rect">
            <a:avLst/>
          </a:prstGeom>
        </p:spPr>
        <p:txBody>
          <a:bodyPr spcFirstLastPara="1" wrap="square" lIns="0" tIns="0" rIns="0" bIns="0" anchor="t" anchorCtr="0">
            <a:noAutofit/>
          </a:bodyPr>
          <a:lstStyle/>
          <a:p>
            <a:r>
              <a:rPr lang="es-CO" sz="1600" dirty="0"/>
              <a:t> ¿</a:t>
            </a:r>
            <a:r>
              <a:rPr lang="es-CO" sz="1400" dirty="0"/>
              <a:t>Cómo se puede hacer para que el control del inventario que lleva la microempresa en este momento, mejore y  asi se lleve un mejor rendimiento en la utilización de sus productos?</a:t>
            </a:r>
          </a:p>
        </p:txBody>
      </p:sp>
      <p:sp>
        <p:nvSpPr>
          <p:cNvPr id="231" name="Google Shape;231;p18"/>
          <p:cNvSpPr txBox="1">
            <a:spLocks noGrp="1"/>
          </p:cNvSpPr>
          <p:nvPr>
            <p:ph type="title"/>
          </p:nvPr>
        </p:nvSpPr>
        <p:spPr>
          <a:xfrm>
            <a:off x="985805" y="75961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 Pregunta Problema :</a:t>
            </a:r>
            <a:endParaRPr dirty="0"/>
          </a:p>
        </p:txBody>
      </p:sp>
      <p:grpSp>
        <p:nvGrpSpPr>
          <p:cNvPr id="58" name="Grupo 57">
            <a:extLst>
              <a:ext uri="{FF2B5EF4-FFF2-40B4-BE49-F238E27FC236}">
                <a16:creationId xmlns:a16="http://schemas.microsoft.com/office/drawing/2014/main" id="{7B26CBDF-DC18-0E4C-98B9-BDF97A5A70BC}"/>
              </a:ext>
            </a:extLst>
          </p:cNvPr>
          <p:cNvGrpSpPr/>
          <p:nvPr/>
        </p:nvGrpSpPr>
        <p:grpSpPr>
          <a:xfrm>
            <a:off x="5777345" y="479745"/>
            <a:ext cx="2992934" cy="4143055"/>
            <a:chOff x="1019213" y="3964719"/>
            <a:chExt cx="438896" cy="683556"/>
          </a:xfrm>
        </p:grpSpPr>
        <p:sp>
          <p:nvSpPr>
            <p:cNvPr id="59"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116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 Objetivo General :</a:t>
            </a:r>
            <a:endParaRPr dirty="0"/>
          </a:p>
        </p:txBody>
      </p:sp>
      <p:sp>
        <p:nvSpPr>
          <p:cNvPr id="484" name="Google Shape;484;p35"/>
          <p:cNvSpPr txBox="1">
            <a:spLocks noGrp="1"/>
          </p:cNvSpPr>
          <p:nvPr>
            <p:ph type="body" idx="1"/>
          </p:nvPr>
        </p:nvSpPr>
        <p:spPr>
          <a:xfrm>
            <a:off x="540611" y="2046785"/>
            <a:ext cx="4599927" cy="2036422"/>
          </a:xfrm>
          <a:prstGeom prst="rect">
            <a:avLst/>
          </a:prstGeom>
        </p:spPr>
        <p:txBody>
          <a:bodyPr spcFirstLastPara="1" wrap="square" lIns="0" tIns="0" rIns="0" bIns="0" anchor="t" anchorCtr="0">
            <a:noAutofit/>
          </a:bodyPr>
          <a:lstStyle/>
          <a:p>
            <a:pPr marL="0" lvl="0" indent="0" algn="just">
              <a:buNone/>
            </a:pPr>
            <a:r>
              <a:rPr lang="es-ES" sz="1400" dirty="0"/>
              <a:t>Implementar un sistema de gestión de inventario en JOHAN STYLE, con el fin de alcanzar  un equilibrio en el control del inventario, para que todo trabaje preciso y a la perfección y no se genere perdidas en el rendimiento ni en la producción. </a:t>
            </a:r>
            <a:endParaRPr sz="1400" dirty="0"/>
          </a:p>
        </p:txBody>
      </p:sp>
      <p:grpSp>
        <p:nvGrpSpPr>
          <p:cNvPr id="6" name="Grupo 5">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7"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71FF3-6A4D-4237-AD1F-43AA909BE0D4}"/>
              </a:ext>
            </a:extLst>
          </p:cNvPr>
          <p:cNvSpPr>
            <a:spLocks noGrp="1"/>
          </p:cNvSpPr>
          <p:nvPr>
            <p:ph type="title"/>
          </p:nvPr>
        </p:nvSpPr>
        <p:spPr/>
        <p:txBody>
          <a:bodyPr/>
          <a:lstStyle/>
          <a:p>
            <a:r>
              <a:rPr lang="en" dirty="0"/>
              <a:t>5. Objetivos Específicos:</a:t>
            </a:r>
            <a:endParaRPr lang="es-CO" dirty="0"/>
          </a:p>
        </p:txBody>
      </p:sp>
      <p:sp>
        <p:nvSpPr>
          <p:cNvPr id="4" name="Marcador de número de diapositiva 3">
            <a:extLst>
              <a:ext uri="{FF2B5EF4-FFF2-40B4-BE49-F238E27FC236}">
                <a16:creationId xmlns:a16="http://schemas.microsoft.com/office/drawing/2014/main" id="{B0F401E5-9E13-4D7D-A996-340FFBF403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6</a:t>
            </a:fld>
            <a:endParaRPr lang="es-CO"/>
          </a:p>
        </p:txBody>
      </p:sp>
      <p:sp>
        <p:nvSpPr>
          <p:cNvPr id="5" name="Google Shape;484;p35">
            <a:extLst>
              <a:ext uri="{FF2B5EF4-FFF2-40B4-BE49-F238E27FC236}">
                <a16:creationId xmlns:a16="http://schemas.microsoft.com/office/drawing/2014/main" id="{913F6D0A-1598-4F45-BBA8-5A795D26E022}"/>
              </a:ext>
            </a:extLst>
          </p:cNvPr>
          <p:cNvSpPr txBox="1">
            <a:spLocks noGrp="1"/>
          </p:cNvSpPr>
          <p:nvPr>
            <p:ph type="body" idx="1"/>
          </p:nvPr>
        </p:nvSpPr>
        <p:spPr>
          <a:xfrm>
            <a:off x="334667" y="1955061"/>
            <a:ext cx="4875286" cy="2607451"/>
          </a:xfrm>
          <a:prstGeom prst="rect">
            <a:avLst/>
          </a:prstGeom>
        </p:spPr>
        <p:txBody>
          <a:bodyPr spcFirstLastPara="1" wrap="square" lIns="0" tIns="0" rIns="0" bIns="0" anchor="t" anchorCtr="0">
            <a:noAutofit/>
          </a:bodyPr>
          <a:lstStyle/>
          <a:p>
            <a:pPr>
              <a:buFontTx/>
              <a:buChar char="-"/>
            </a:pPr>
            <a:r>
              <a:rPr lang="es-CO" sz="1400" dirty="0"/>
              <a:t>Controlar la capacidad de almacenamiento y  generar un informe en el control de inventario.</a:t>
            </a:r>
          </a:p>
          <a:p>
            <a:pPr>
              <a:buFontTx/>
              <a:buChar char="-"/>
            </a:pPr>
            <a:r>
              <a:rPr lang="es-CO" sz="1400" dirty="0"/>
              <a:t>Realizar la codificación de los productos en la microempresa.</a:t>
            </a:r>
          </a:p>
          <a:p>
            <a:pPr>
              <a:buFontTx/>
              <a:buChar char="-"/>
            </a:pPr>
            <a:r>
              <a:rPr lang="es-CO" sz="1400" dirty="0"/>
              <a:t>Gestionar la  rotación eficaz de el producto. </a:t>
            </a:r>
          </a:p>
        </p:txBody>
      </p:sp>
      <p:grpSp>
        <p:nvGrpSpPr>
          <p:cNvPr id="6" name="Grupo 5">
            <a:extLst>
              <a:ext uri="{FF2B5EF4-FFF2-40B4-BE49-F238E27FC236}">
                <a16:creationId xmlns:a16="http://schemas.microsoft.com/office/drawing/2014/main" id="{FC6B6B1D-B521-47D3-8553-BF21A7AD902D}"/>
              </a:ext>
            </a:extLst>
          </p:cNvPr>
          <p:cNvGrpSpPr/>
          <p:nvPr/>
        </p:nvGrpSpPr>
        <p:grpSpPr>
          <a:xfrm>
            <a:off x="5855506" y="900976"/>
            <a:ext cx="2662658" cy="3617417"/>
            <a:chOff x="1019213" y="3964719"/>
            <a:chExt cx="438896" cy="683556"/>
          </a:xfrm>
        </p:grpSpPr>
        <p:sp>
          <p:nvSpPr>
            <p:cNvPr id="7" name="Google Shape;1271;p46">
              <a:extLst>
                <a:ext uri="{FF2B5EF4-FFF2-40B4-BE49-F238E27FC236}">
                  <a16:creationId xmlns:a16="http://schemas.microsoft.com/office/drawing/2014/main" id="{EE7AE679-FF75-4C2D-872C-F248EB9FAB6A}"/>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518A6644-9093-4550-85C2-1AFCDBE15CE8}"/>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78A48ADB-2CE1-4496-8460-96BDC5691D00}"/>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9E6C4558-64FB-4B3B-8957-47C06AF6E5AC}"/>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C686B994-3F2D-4BB0-A02D-124DE184A290}"/>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92840083-B71B-4ED9-B3D6-6ECC0B1C4E91}"/>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155DE540-7685-4845-AE3A-A297AF3EEF8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EDDFE7DF-588E-4CBF-8638-7D31B91D9BE5}"/>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2658AB02-1801-4E3E-ACF9-E5C63500D311}"/>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809B3F59-5EE1-4253-80B1-F3E5B4B8112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B788FBFB-42A8-4CCD-848B-D7EA46146ABA}"/>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C6623B7C-2FA9-425F-AEED-159B7AB0804B}"/>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4149B907-4614-4453-A062-DD2E0F334D5C}"/>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CCBC1E69-2D50-465C-8BA5-6C2D885D98F1}"/>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3D539288-D047-45E7-BA69-451C648CE335}"/>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73F6E790-B7E5-49B9-9EC1-40F2E2F10DB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318F814C-225A-41ED-B125-206A1A7E0307}"/>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C249E7A5-8ECB-4A55-895F-5B4C4A9E4887}"/>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21248530-E081-4D1F-8DCB-ED9200ADEDD2}"/>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36B48E81-C3D3-4E29-BBEE-EBFEE3FE7A3C}"/>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DD9F7658-80FA-45AD-9AEB-8A815A85D0D8}"/>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B29C22EB-EC96-4B52-9B20-222463F1FACB}"/>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A3312C90-EA34-4E72-AEED-3B39106462EC}"/>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CA61D627-A510-4A2C-B4FC-DBF416003EF8}"/>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D4586E8B-CC29-4214-9C25-B7EA38C98F1F}"/>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17A88709-4F5C-4449-82EF-9FD9EDCEF009}"/>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C4A33504-208B-42D5-B4DB-1D60D8A1A63C}"/>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FE98130A-4454-4B58-A640-E16F622BE11B}"/>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6526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581623"/>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 Justificación :</a:t>
            </a:r>
            <a:endParaRPr dirty="0"/>
          </a:p>
        </p:txBody>
      </p:sp>
      <p:sp>
        <p:nvSpPr>
          <p:cNvPr id="477" name="Google Shape;477;p34"/>
          <p:cNvSpPr txBox="1">
            <a:spLocks noGrp="1"/>
          </p:cNvSpPr>
          <p:nvPr>
            <p:ph type="body" idx="1"/>
          </p:nvPr>
        </p:nvSpPr>
        <p:spPr>
          <a:xfrm>
            <a:off x="194579" y="1225149"/>
            <a:ext cx="6035386" cy="3778369"/>
          </a:xfrm>
          <a:prstGeom prst="rect">
            <a:avLst/>
          </a:prstGeom>
        </p:spPr>
        <p:txBody>
          <a:bodyPr spcFirstLastPara="1" wrap="square" lIns="0" tIns="0" rIns="0" bIns="0" anchor="t" anchorCtr="0">
            <a:noAutofit/>
          </a:bodyPr>
          <a:lstStyle/>
          <a:p>
            <a:pPr marL="0" indent="0" algn="just">
              <a:buNone/>
            </a:pPr>
            <a:r>
              <a:rPr lang="es-CO" sz="1400" dirty="0"/>
              <a:t>Este trabajo esta realizado con el fin de gestionar y aportar soluciones a la microempresa, buscando el máximo rendimiento y eficacia para que puedan mejorar en el control de inventarios y así mismo implementar una buena funcionalidad en cada uno de sus productos, se deben analizar los factores que indiquen el manejo de el inventario, con el propósito de determinar la disponibilidad de los productos para poder desarrollar el servicio sin incurrir en costos innecesarios.</a:t>
            </a:r>
          </a:p>
          <a:p>
            <a:pPr marL="0" indent="0" algn="just">
              <a:buNone/>
            </a:pPr>
            <a:endParaRPr lang="es-CO" sz="1400" dirty="0"/>
          </a:p>
          <a:p>
            <a:pPr marL="0" indent="0" algn="just">
              <a:buNone/>
            </a:pPr>
            <a:r>
              <a:rPr lang="es-CO" sz="1400" dirty="0"/>
              <a:t>Con esto se puede implementar una mejor control en su inventario para sus productos, lo cual mejoraría el rendimiento y productividad de la microempresa y así demostrando la importancia de tener un buen control de inventario ya que es una parte fundamental de cada empresa </a:t>
            </a:r>
            <a:r>
              <a:rPr lang="es-CO" sz="1600" dirty="0"/>
              <a:t>.</a:t>
            </a:r>
          </a:p>
          <a:p>
            <a:pPr marL="0" indent="0">
              <a:buNone/>
            </a:pPr>
            <a:r>
              <a:rPr lang="es-CO" sz="1600" dirty="0"/>
              <a:t> </a:t>
            </a:r>
          </a:p>
        </p:txBody>
      </p:sp>
      <p:grpSp>
        <p:nvGrpSpPr>
          <p:cNvPr id="5" name="Grupo 4">
            <a:extLst>
              <a:ext uri="{FF2B5EF4-FFF2-40B4-BE49-F238E27FC236}">
                <a16:creationId xmlns:a16="http://schemas.microsoft.com/office/drawing/2014/main" id="{4821C6E0-D628-1045-909A-C4A8E9F1A2C5}"/>
              </a:ext>
            </a:extLst>
          </p:cNvPr>
          <p:cNvGrpSpPr/>
          <p:nvPr/>
        </p:nvGrpSpPr>
        <p:grpSpPr>
          <a:xfrm>
            <a:off x="6543058" y="780600"/>
            <a:ext cx="2226027" cy="3843743"/>
            <a:chOff x="5419407" y="3281869"/>
            <a:chExt cx="743968" cy="852939"/>
          </a:xfrm>
        </p:grpSpPr>
        <p:sp>
          <p:nvSpPr>
            <p:cNvPr id="6"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7. Alcance </a:t>
            </a:r>
            <a:endParaRPr dirty="0"/>
          </a:p>
        </p:txBody>
      </p:sp>
      <p:sp>
        <p:nvSpPr>
          <p:cNvPr id="108" name="Google Shape;108;p12"/>
          <p:cNvSpPr txBox="1">
            <a:spLocks noGrp="1"/>
          </p:cNvSpPr>
          <p:nvPr>
            <p:ph type="body" idx="1"/>
          </p:nvPr>
        </p:nvSpPr>
        <p:spPr>
          <a:xfrm>
            <a:off x="317500" y="1459480"/>
            <a:ext cx="4795476" cy="2493614"/>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None/>
            </a:pPr>
            <a:r>
              <a:rPr lang="es-CO" sz="1400" dirty="0"/>
              <a:t>El sistema a desarrollar llevara el registro controlado de la información general de cada producto existente, con el fin de obtener todos los datos necesarios de cada producto  de una manera organizada, confiable y correcta .</a:t>
            </a:r>
          </a:p>
          <a:p>
            <a:pPr marL="0" lvl="0" indent="0" algn="l" rtl="0">
              <a:spcBef>
                <a:spcPts val="0"/>
              </a:spcBef>
              <a:spcAft>
                <a:spcPts val="0"/>
              </a:spcAft>
              <a:buClr>
                <a:schemeClr val="dk1"/>
              </a:buClr>
              <a:buSzPts val="1100"/>
              <a:buNone/>
            </a:pPr>
            <a:endParaRPr lang="es-CO" sz="1400" dirty="0"/>
          </a:p>
          <a:p>
            <a:pPr marL="0" lvl="0" indent="0" algn="l" rtl="0">
              <a:spcBef>
                <a:spcPts val="0"/>
              </a:spcBef>
              <a:spcAft>
                <a:spcPts val="0"/>
              </a:spcAft>
              <a:buClr>
                <a:schemeClr val="dk1"/>
              </a:buClr>
              <a:buSzPts val="1100"/>
              <a:buNone/>
            </a:pPr>
            <a:r>
              <a:rPr lang="es-CO" sz="1400" dirty="0"/>
              <a:t> Este se realizara para el uso exclusivo de JOHAN STYLE   en donde tendrá un fácil y total acceso al registro y control de su inventario  mejorando la búsqueda de sus productos y asi logrando un rendimiento optimo para la microempresa.</a:t>
            </a:r>
          </a:p>
          <a:p>
            <a:pPr marL="0" lvl="0" indent="0" algn="l" rtl="0">
              <a:spcBef>
                <a:spcPts val="0"/>
              </a:spcBef>
              <a:spcAft>
                <a:spcPts val="0"/>
              </a:spcAft>
              <a:buClr>
                <a:schemeClr val="dk1"/>
              </a:buClr>
              <a:buSzPts val="1100"/>
              <a:buNone/>
            </a:pPr>
            <a:endParaRPr lang="es-CO" sz="1400" dirty="0"/>
          </a:p>
          <a:p>
            <a:pPr marL="0" lvl="0" indent="0" algn="l" rtl="0">
              <a:spcBef>
                <a:spcPts val="0"/>
              </a:spcBef>
              <a:spcAft>
                <a:spcPts val="0"/>
              </a:spcAft>
              <a:buClr>
                <a:schemeClr val="dk1"/>
              </a:buClr>
              <a:buSzPts val="1100"/>
              <a:buNone/>
            </a:pPr>
            <a:endParaRPr lang="es-CO" sz="1400" dirty="0"/>
          </a:p>
          <a:p>
            <a:pPr marL="0" lvl="0" indent="0" algn="l" rtl="0">
              <a:spcBef>
                <a:spcPts val="0"/>
              </a:spcBef>
              <a:spcAft>
                <a:spcPts val="0"/>
              </a:spcAft>
              <a:buClr>
                <a:schemeClr val="dk1"/>
              </a:buClr>
              <a:buSzPts val="1100"/>
              <a:buNone/>
            </a:pPr>
            <a:endParaRPr lang="es-CO" sz="1400" dirty="0"/>
          </a:p>
          <a:p>
            <a:pPr marL="0" lvl="0" indent="0" algn="l" rtl="0">
              <a:spcBef>
                <a:spcPts val="0"/>
              </a:spcBef>
              <a:spcAft>
                <a:spcPts val="0"/>
              </a:spcAft>
              <a:buClr>
                <a:schemeClr val="dk1"/>
              </a:buClr>
              <a:buSzPts val="1100"/>
              <a:buNone/>
            </a:pPr>
            <a:endParaRPr lang="es-CO" sz="1400" dirty="0"/>
          </a:p>
        </p:txBody>
      </p:sp>
      <p:grpSp>
        <p:nvGrpSpPr>
          <p:cNvPr id="9" name="Grupo 8">
            <a:extLst>
              <a:ext uri="{FF2B5EF4-FFF2-40B4-BE49-F238E27FC236}">
                <a16:creationId xmlns:a16="http://schemas.microsoft.com/office/drawing/2014/main" id="{C1C0CF39-E114-3949-A27F-1C46512C1BF9}"/>
              </a:ext>
            </a:extLst>
          </p:cNvPr>
          <p:cNvGrpSpPr/>
          <p:nvPr/>
        </p:nvGrpSpPr>
        <p:grpSpPr>
          <a:xfrm>
            <a:off x="5562600" y="652298"/>
            <a:ext cx="2804641"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3151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5300" y="941895"/>
            <a:ext cx="5307000" cy="396300"/>
          </a:xfrm>
        </p:spPr>
        <p:txBody>
          <a:bodyPr/>
          <a:lstStyle/>
          <a:p>
            <a:r>
              <a:rPr lang="es-ES" dirty="0"/>
              <a:t>8. Delimitación : </a:t>
            </a:r>
            <a:endParaRPr lang="en-US" dirty="0"/>
          </a:p>
        </p:txBody>
      </p:sp>
      <p:sp>
        <p:nvSpPr>
          <p:cNvPr id="3" name="Marcador de texto 2"/>
          <p:cNvSpPr>
            <a:spLocks noGrp="1"/>
          </p:cNvSpPr>
          <p:nvPr>
            <p:ph type="body" idx="1"/>
          </p:nvPr>
        </p:nvSpPr>
        <p:spPr>
          <a:xfrm>
            <a:off x="320500" y="1951248"/>
            <a:ext cx="5307000" cy="2620802"/>
          </a:xfrm>
        </p:spPr>
        <p:txBody>
          <a:bodyPr/>
          <a:lstStyle/>
          <a:p>
            <a:r>
              <a:rPr lang="es-ES" sz="1400" dirty="0"/>
              <a:t> Espacio: JOHAN STYLE  </a:t>
            </a:r>
          </a:p>
          <a:p>
            <a:endParaRPr lang="es-ES" sz="1400" dirty="0"/>
          </a:p>
          <a:p>
            <a:r>
              <a:rPr lang="es-ES" sz="1400" dirty="0"/>
              <a:t> Tiempo: 12 meses </a:t>
            </a:r>
          </a:p>
          <a:p>
            <a:endParaRPr lang="es-ES" sz="1400" dirty="0"/>
          </a:p>
          <a:p>
            <a:r>
              <a:rPr lang="es-ES" sz="1400" dirty="0"/>
              <a:t> Área : Jefe y asistente </a:t>
            </a:r>
          </a:p>
          <a:p>
            <a:endParaRPr lang="es-ES" sz="1400" dirty="0"/>
          </a:p>
          <a:p>
            <a:r>
              <a:rPr lang="es-ES" sz="1400" dirty="0"/>
              <a:t> Temática: gestión de inventarios</a:t>
            </a:r>
          </a:p>
          <a:p>
            <a:endParaRPr lang="es-ES" dirty="0"/>
          </a:p>
          <a:p>
            <a:endParaRPr lang="en-U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5" name="Imagen 4"/>
          <p:cNvPicPr>
            <a:picLocks noChangeAspect="1"/>
          </p:cNvPicPr>
          <p:nvPr/>
        </p:nvPicPr>
        <p:blipFill>
          <a:blip r:embed="rId2"/>
          <a:stretch>
            <a:fillRect/>
          </a:stretch>
        </p:blipFill>
        <p:spPr>
          <a:xfrm>
            <a:off x="5321300" y="725141"/>
            <a:ext cx="3372100" cy="3846909"/>
          </a:xfrm>
          <a:prstGeom prst="rect">
            <a:avLst/>
          </a:prstGeom>
        </p:spPr>
      </p:pic>
    </p:spTree>
    <p:extLst>
      <p:ext uri="{BB962C8B-B14F-4D97-AF65-F5344CB8AC3E}">
        <p14:creationId xmlns:p14="http://schemas.microsoft.com/office/powerpoint/2010/main" val="1068185833"/>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TotalTime>
  <Words>991</Words>
  <Application>Microsoft Office PowerPoint</Application>
  <PresentationFormat>Presentación en pantalla (16:9)</PresentationFormat>
  <Paragraphs>89</Paragraphs>
  <Slides>31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Calibri</vt:lpstr>
      <vt:lpstr>Barlow</vt:lpstr>
      <vt:lpstr>Arial</vt:lpstr>
      <vt:lpstr>Barlow Light</vt:lpstr>
      <vt:lpstr>Minola template</vt:lpstr>
      <vt:lpstr>Gestion  de control de inventario </vt:lpstr>
      <vt:lpstr>Tabla de contenido : </vt:lpstr>
      <vt:lpstr>1. Plateamiento del  problema </vt:lpstr>
      <vt:lpstr>2. Pregunta Problema :</vt:lpstr>
      <vt:lpstr>4. Objetivo General :</vt:lpstr>
      <vt:lpstr>5. Objetivos Específicos:</vt:lpstr>
      <vt:lpstr>6. Justificación :</vt:lpstr>
      <vt:lpstr>7. Alcance </vt:lpstr>
      <vt:lpstr>8. Delimitación : </vt:lpstr>
      <vt:lpstr>1. Técnicas de recolección de datos </vt:lpstr>
      <vt:lpstr>Preguntas :</vt:lpstr>
      <vt:lpstr>1. Mapas de procesos BPMN :  </vt:lpstr>
      <vt:lpstr>2. Sistema actual :</vt:lpstr>
      <vt:lpstr>3  Sistema propuesto :</vt:lpstr>
      <vt:lpstr>1. Requisitos de software: </vt:lpstr>
      <vt:lpstr>2. Requerimientos  funcionales</vt:lpstr>
      <vt:lpstr>Presentación de PowerPoint</vt:lpstr>
      <vt:lpstr>Presentación de PowerPoint</vt:lpstr>
      <vt:lpstr>Presentación de PowerPoint</vt:lpstr>
      <vt:lpstr> 3. Requisitos no funcionales :</vt:lpstr>
      <vt:lpstr>Presentación de PowerPoint</vt:lpstr>
      <vt:lpstr>Presentación de PowerPoint</vt:lpstr>
      <vt:lpstr>Presentación de PowerPoint</vt:lpstr>
      <vt:lpstr>1. Diagrama UML : </vt:lpstr>
      <vt:lpstr>Presentación de PowerPoint</vt:lpstr>
      <vt:lpstr>Presentación de PowerPoint</vt:lpstr>
      <vt:lpstr>2. Formato caso de uso extendido </vt:lpstr>
      <vt:lpstr>Presentación de PowerPoint</vt:lpstr>
      <vt:lpstr>Presentación de PowerPoint</vt:lpstr>
      <vt:lpstr>Presentación de PowerPoint</vt:lpstr>
      <vt:lpstr>13. Equipo de trabajo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Maicol Quiroga</dc:creator>
  <cp:lastModifiedBy>Maicol Quiroga</cp:lastModifiedBy>
  <cp:revision>96</cp:revision>
  <dcterms:modified xsi:type="dcterms:W3CDTF">2021-03-15T15:38:50Z</dcterms:modified>
</cp:coreProperties>
</file>