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66" r:id="rId3"/>
    <p:sldId id="367" r:id="rId4"/>
    <p:sldId id="368" r:id="rId5"/>
    <p:sldId id="369" r:id="rId6"/>
    <p:sldId id="371" r:id="rId7"/>
    <p:sldId id="370" r:id="rId8"/>
    <p:sldId id="372" r:id="rId9"/>
    <p:sldId id="373" r:id="rId10"/>
    <p:sldId id="374" r:id="rId11"/>
    <p:sldId id="380" r:id="rId12"/>
    <p:sldId id="379" r:id="rId13"/>
    <p:sldId id="378" r:id="rId14"/>
    <p:sldId id="377" r:id="rId15"/>
    <p:sldId id="376" r:id="rId16"/>
    <p:sldId id="381" r:id="rId17"/>
    <p:sldId id="382" r:id="rId18"/>
    <p:sldId id="386" r:id="rId19"/>
    <p:sldId id="385" r:id="rId20"/>
    <p:sldId id="384" r:id="rId21"/>
    <p:sldId id="383" r:id="rId22"/>
    <p:sldId id="387" r:id="rId23"/>
    <p:sldId id="388" r:id="rId24"/>
    <p:sldId id="389" r:id="rId25"/>
    <p:sldId id="390" r:id="rId26"/>
    <p:sldId id="391" r:id="rId27"/>
    <p:sldId id="394" r:id="rId28"/>
    <p:sldId id="395" r:id="rId29"/>
    <p:sldId id="396" r:id="rId30"/>
    <p:sldId id="397" r:id="rId31"/>
    <p:sldId id="398" r:id="rId32"/>
    <p:sldId id="393" r:id="rId33"/>
    <p:sldId id="392" r:id="rId34"/>
    <p:sldId id="399" r:id="rId35"/>
    <p:sldId id="340" r:id="rId36"/>
    <p:sldId id="325" r:id="rId37"/>
    <p:sldId id="308" r:id="rId38"/>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0" autoAdjust="0"/>
  </p:normalViewPr>
  <p:slideViewPr>
    <p:cSldViewPr snapToGrid="0" snapToObjects="1">
      <p:cViewPr varScale="1">
        <p:scale>
          <a:sx n="33" d="100"/>
          <a:sy n="33" d="100"/>
        </p:scale>
        <p:origin x="738" y="24"/>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2543176" y="8979585"/>
            <a:ext cx="12380128" cy="3170099"/>
          </a:xfrm>
          <a:prstGeom prst="rect">
            <a:avLst/>
          </a:prstGeom>
        </p:spPr>
        <p:txBody>
          <a:bodyPr wrap="square">
            <a:spAutoFit/>
          </a:bodyPr>
          <a:lstStyle/>
          <a:p>
            <a:r>
              <a:rPr lang="es-CO" sz="10000" dirty="0">
                <a:solidFill>
                  <a:schemeClr val="bg1"/>
                </a:solidFill>
                <a:latin typeface="Arial" panose="020B0604020202020204" pitchFamily="34" charset="0"/>
                <a:cs typeface="Arial" panose="020B0604020202020204" pitchFamily="34" charset="0"/>
              </a:rPr>
              <a:t>Gestión  de control de inventario </a:t>
            </a:r>
          </a:p>
        </p:txBody>
      </p:sp>
      <p:pic>
        <p:nvPicPr>
          <p:cNvPr id="3" name="Google Shape;71;p1"/>
          <p:cNvPicPr preferRelativeResize="0"/>
          <p:nvPr/>
        </p:nvPicPr>
        <p:blipFill rotWithShape="1">
          <a:blip r:embed="rId3">
            <a:alphaModFix/>
          </a:blip>
          <a:srcRect/>
          <a:stretch/>
        </p:blipFill>
        <p:spPr>
          <a:xfrm>
            <a:off x="5666763" y="2827743"/>
            <a:ext cx="5506062" cy="5944781"/>
          </a:xfrm>
          <a:prstGeom prst="rect">
            <a:avLst/>
          </a:prstGeom>
          <a:noFill/>
          <a:ln>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40651" y="2205415"/>
            <a:ext cx="12187953" cy="923330"/>
          </a:xfrm>
          <a:prstGeom prst="rect">
            <a:avLst/>
          </a:prstGeom>
        </p:spPr>
        <p:txBody>
          <a:bodyPr wrap="none">
            <a:spAutoFit/>
          </a:bodyPr>
          <a:lstStyle/>
          <a:p>
            <a:r>
              <a:rPr lang="es-ES" sz="5400" dirty="0">
                <a:solidFill>
                  <a:schemeClr val="bg1"/>
                </a:solidFill>
                <a:latin typeface="Arial" panose="020B0604020202020204" pitchFamily="34" charset="0"/>
                <a:cs typeface="Arial" panose="020B0604020202020204" pitchFamily="34" charset="0"/>
              </a:rPr>
              <a:t>1. Técnicas de recolección de datos </a:t>
            </a:r>
            <a:endParaRPr lang="es-CO" sz="5400" dirty="0">
              <a:solidFill>
                <a:schemeClr val="bg1"/>
              </a:solidFill>
              <a:latin typeface="Arial" panose="020B0604020202020204" pitchFamily="34" charset="0"/>
              <a:cs typeface="Arial" panose="020B0604020202020204" pitchFamily="34" charset="0"/>
            </a:endParaRP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Con el resultado aprendido en nuestra formación técnica, se desea recolectar  datos de la microempresa JOHAN STYLE por medio de una entrevista que va dirigida  al jefe directo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La cual esperemos que la pueda responder de una manera optima y sencilla.</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https://docs.google.com/forms/d/11FzTsMN0LIRbDE-wKpFObZ5wca45z8SA-M_Qm2fcIyo/edit</a:t>
            </a:r>
          </a:p>
        </p:txBody>
      </p:sp>
    </p:spTree>
    <p:extLst>
      <p:ext uri="{BB962C8B-B14F-4D97-AF65-F5344CB8AC3E}">
        <p14:creationId xmlns:p14="http://schemas.microsoft.com/office/powerpoint/2010/main" val="9827092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5194676" y="2119690"/>
            <a:ext cx="3993401"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Preguntas :</a:t>
            </a:r>
          </a:p>
        </p:txBody>
      </p:sp>
      <p:sp>
        <p:nvSpPr>
          <p:cNvPr id="3" name="Google Shape;170;p5"/>
          <p:cNvSpPr txBox="1">
            <a:spLocks noGrp="1"/>
          </p:cNvSpPr>
          <p:nvPr>
            <p:ph type="body" idx="1"/>
          </p:nvPr>
        </p:nvSpPr>
        <p:spPr>
          <a:xfrm>
            <a:off x="2257425" y="4657725"/>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 ¿Qué tipo servicio manejan mas frecuentemente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2. ¿Cuáles son los productos mas utilizados en sus servicios?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3.  ¿Lleva algún inventario para el control de sus productos?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4. ¿ De que forma lleva su inventario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5. ¿Tiene algún inconveniente con el inventario que maneja actualmente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6. ¿Cada cuanto actualiza su inventario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7. ¿ Realiza pedidos a alguna marca en especifico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8.  ¿En donde se encuentran almacenados sus productos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9. ¿ Lleva control de sus herramientas de trabajo ( tijeras, peines, cepillos, secadores ) de que forma?</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10. ¿Tiene un stock disponible ?</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11.¿ Su stock cumple con las necesidades de los servicios?</a:t>
            </a: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12.¿ Cree que tener un control de sus productos ayude a mejorar sus servicios ?</a:t>
            </a:r>
          </a:p>
        </p:txBody>
      </p:sp>
    </p:spTree>
    <p:extLst>
      <p:ext uri="{BB962C8B-B14F-4D97-AF65-F5344CB8AC3E}">
        <p14:creationId xmlns:p14="http://schemas.microsoft.com/office/powerpoint/2010/main" val="5732394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35864" y="2119690"/>
            <a:ext cx="10225877"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Mapas de procesos BPMN :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A continuación se mostrara un mapa BPMN en donde se encuentra representado gráficamente el sistema actual de la microempresa Johan </a:t>
            </a:r>
            <a:r>
              <a:rPr lang="es-ES" sz="3600" b="1" dirty="0" err="1">
                <a:solidFill>
                  <a:schemeClr val="bg1"/>
                </a:solidFill>
                <a:latin typeface="Arial" panose="020B0604020202020204" pitchFamily="34" charset="0"/>
                <a:cs typeface="Arial" panose="020B0604020202020204" pitchFamily="34" charset="0"/>
              </a:rPr>
              <a:t>style</a:t>
            </a:r>
            <a:r>
              <a:rPr lang="es-ES" sz="3600" b="1" dirty="0">
                <a:solidFill>
                  <a:schemeClr val="bg1"/>
                </a:solidFill>
                <a:latin typeface="Arial" panose="020B0604020202020204" pitchFamily="34" charset="0"/>
                <a:cs typeface="Arial" panose="020B0604020202020204" pitchFamily="34" charset="0"/>
              </a:rPr>
              <a:t>.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También se mostrara el sistema de organización de inventarios propuesto para mejorar la rendimiento de la empresa.</a:t>
            </a:r>
          </a:p>
        </p:txBody>
      </p:sp>
    </p:spTree>
    <p:extLst>
      <p:ext uri="{BB962C8B-B14F-4D97-AF65-F5344CB8AC3E}">
        <p14:creationId xmlns:p14="http://schemas.microsoft.com/office/powerpoint/2010/main" val="34519559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79011" y="2233990"/>
            <a:ext cx="6224782"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2. Sistema actual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p:txBody>
      </p:sp>
      <p:pic>
        <p:nvPicPr>
          <p:cNvPr id="4" name="Google Shape;384;p13"/>
          <p:cNvPicPr preferRelativeResize="0"/>
          <p:nvPr/>
        </p:nvPicPr>
        <p:blipFill rotWithShape="1">
          <a:blip r:embed="rId3">
            <a:alphaModFix/>
          </a:blip>
          <a:srcRect/>
          <a:stretch/>
        </p:blipFill>
        <p:spPr>
          <a:xfrm>
            <a:off x="1669350" y="4486276"/>
            <a:ext cx="20619150" cy="8686800"/>
          </a:xfrm>
          <a:prstGeom prst="rect">
            <a:avLst/>
          </a:prstGeom>
          <a:noFill/>
          <a:ln>
            <a:noFill/>
          </a:ln>
        </p:spPr>
      </p:pic>
    </p:spTree>
    <p:extLst>
      <p:ext uri="{BB962C8B-B14F-4D97-AF65-F5344CB8AC3E}">
        <p14:creationId xmlns:p14="http://schemas.microsoft.com/office/powerpoint/2010/main" val="400650537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48885" y="2293035"/>
            <a:ext cx="7609777"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3  Sistema propuesto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a:t>
            </a:r>
          </a:p>
        </p:txBody>
      </p:sp>
      <p:pic>
        <p:nvPicPr>
          <p:cNvPr id="4" name="Google Shape;390;p14"/>
          <p:cNvPicPr preferRelativeResize="0"/>
          <p:nvPr/>
        </p:nvPicPr>
        <p:blipFill rotWithShape="1">
          <a:blip r:embed="rId3">
            <a:alphaModFix/>
          </a:blip>
          <a:srcRect/>
          <a:stretch/>
        </p:blipFill>
        <p:spPr>
          <a:xfrm>
            <a:off x="1563650" y="4488268"/>
            <a:ext cx="21210625" cy="8770531"/>
          </a:xfrm>
          <a:prstGeom prst="rect">
            <a:avLst/>
          </a:prstGeom>
          <a:noFill/>
          <a:ln>
            <a:noFill/>
          </a:ln>
        </p:spPr>
      </p:pic>
    </p:spTree>
    <p:extLst>
      <p:ext uri="{BB962C8B-B14F-4D97-AF65-F5344CB8AC3E}">
        <p14:creationId xmlns:p14="http://schemas.microsoft.com/office/powerpoint/2010/main" val="30473758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42003" y="2545745"/>
            <a:ext cx="8956299"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Requisitos de software: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-Requisito funcional : son declaraciones de los servicios que promueven el sistema, manipulación de datos y otras funcionalidades específicas que el sistema debe cumplir.</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-Requisitos no funcionales :  Representan características generales y restricciones del sistema que se esta  desarrollando.</a:t>
            </a:r>
          </a:p>
        </p:txBody>
      </p:sp>
    </p:spTree>
    <p:extLst>
      <p:ext uri="{BB962C8B-B14F-4D97-AF65-F5344CB8AC3E}">
        <p14:creationId xmlns:p14="http://schemas.microsoft.com/office/powerpoint/2010/main" val="180243044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096809" y="2545745"/>
            <a:ext cx="10418238"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2. Requerimientos  funcionales</a:t>
            </a:r>
          </a:p>
        </p:txBody>
      </p:sp>
      <p:pic>
        <p:nvPicPr>
          <p:cNvPr id="4" name="Google Shape;423;p16"/>
          <p:cNvPicPr preferRelativeResize="0"/>
          <p:nvPr/>
        </p:nvPicPr>
        <p:blipFill rotWithShape="1">
          <a:blip r:embed="rId3">
            <a:alphaModFix/>
          </a:blip>
          <a:srcRect/>
          <a:stretch/>
        </p:blipFill>
        <p:spPr>
          <a:xfrm>
            <a:off x="6143625" y="4543425"/>
            <a:ext cx="13173075" cy="8572499"/>
          </a:xfrm>
          <a:prstGeom prst="rect">
            <a:avLst/>
          </a:prstGeom>
          <a:noFill/>
          <a:ln>
            <a:noFill/>
          </a:ln>
        </p:spPr>
      </p:pic>
    </p:spTree>
    <p:extLst>
      <p:ext uri="{BB962C8B-B14F-4D97-AF65-F5344CB8AC3E}">
        <p14:creationId xmlns:p14="http://schemas.microsoft.com/office/powerpoint/2010/main" val="267517196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28;p17"/>
          <p:cNvPicPr preferRelativeResize="0"/>
          <p:nvPr/>
        </p:nvPicPr>
        <p:blipFill rotWithShape="1">
          <a:blip r:embed="rId3">
            <a:alphaModFix/>
          </a:blip>
          <a:srcRect/>
          <a:stretch/>
        </p:blipFill>
        <p:spPr>
          <a:xfrm>
            <a:off x="5505050" y="2395261"/>
            <a:ext cx="13011550" cy="10692089"/>
          </a:xfrm>
          <a:prstGeom prst="rect">
            <a:avLst/>
          </a:prstGeom>
          <a:noFill/>
          <a:ln>
            <a:noFill/>
          </a:ln>
        </p:spPr>
      </p:pic>
    </p:spTree>
    <p:extLst>
      <p:ext uri="{BB962C8B-B14F-4D97-AF65-F5344CB8AC3E}">
        <p14:creationId xmlns:p14="http://schemas.microsoft.com/office/powerpoint/2010/main" val="32831101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34;p18"/>
          <p:cNvPicPr preferRelativeResize="0"/>
          <p:nvPr/>
        </p:nvPicPr>
        <p:blipFill rotWithShape="1">
          <a:blip r:embed="rId3">
            <a:alphaModFix/>
          </a:blip>
          <a:srcRect/>
          <a:stretch/>
        </p:blipFill>
        <p:spPr>
          <a:xfrm>
            <a:off x="6814724" y="2090414"/>
            <a:ext cx="11044651" cy="11254111"/>
          </a:xfrm>
          <a:prstGeom prst="rect">
            <a:avLst/>
          </a:prstGeom>
          <a:noFill/>
          <a:ln>
            <a:noFill/>
          </a:ln>
        </p:spPr>
      </p:pic>
    </p:spTree>
    <p:extLst>
      <p:ext uri="{BB962C8B-B14F-4D97-AF65-F5344CB8AC3E}">
        <p14:creationId xmlns:p14="http://schemas.microsoft.com/office/powerpoint/2010/main" val="297028248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39;p19"/>
          <p:cNvPicPr preferRelativeResize="0"/>
          <p:nvPr/>
        </p:nvPicPr>
        <p:blipFill rotWithShape="1">
          <a:blip r:embed="rId3">
            <a:alphaModFix/>
          </a:blip>
          <a:srcRect/>
          <a:stretch/>
        </p:blipFill>
        <p:spPr>
          <a:xfrm>
            <a:off x="6119406" y="2214265"/>
            <a:ext cx="11739969" cy="10415885"/>
          </a:xfrm>
          <a:prstGeom prst="rect">
            <a:avLst/>
          </a:prstGeom>
          <a:noFill/>
          <a:ln>
            <a:noFill/>
          </a:ln>
        </p:spPr>
      </p:pic>
    </p:spTree>
    <p:extLst>
      <p:ext uri="{BB962C8B-B14F-4D97-AF65-F5344CB8AC3E}">
        <p14:creationId xmlns:p14="http://schemas.microsoft.com/office/powerpoint/2010/main" val="379416866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86365" y="2645292"/>
            <a:ext cx="6353022" cy="830997"/>
          </a:xfrm>
          <a:prstGeom prst="rect">
            <a:avLst/>
          </a:prstGeom>
        </p:spPr>
        <p:txBody>
          <a:bodyPr wrap="none">
            <a:spAutoFit/>
          </a:bodyPr>
          <a:lstStyle/>
          <a:p>
            <a:r>
              <a:rPr lang="es-CO" sz="4800" dirty="0">
                <a:solidFill>
                  <a:schemeClr val="bg1"/>
                </a:solidFill>
                <a:latin typeface="Arial" panose="020B0604020202020204" pitchFamily="34" charset="0"/>
                <a:cs typeface="Arial" panose="020B0604020202020204" pitchFamily="34" charset="0"/>
              </a:rPr>
              <a:t>Tabla de contenido : </a:t>
            </a:r>
          </a:p>
        </p:txBody>
      </p:sp>
      <p:sp>
        <p:nvSpPr>
          <p:cNvPr id="3" name="Rectángulo 2"/>
          <p:cNvSpPr/>
          <p:nvPr/>
        </p:nvSpPr>
        <p:spPr>
          <a:xfrm>
            <a:off x="4038600" y="4569293"/>
            <a:ext cx="12192000" cy="6781857"/>
          </a:xfrm>
          <a:prstGeom prst="rect">
            <a:avLst/>
          </a:prstGeom>
        </p:spPr>
        <p:txBody>
          <a:bodyPr>
            <a:spAutoFit/>
          </a:bodyPr>
          <a:lstStyle/>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Planteamiento del problema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Pregunta problema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 Objetivo general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Objetivo específico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Justificación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Alcance </a:t>
            </a:r>
          </a:p>
          <a:p>
            <a:pPr marL="342900" lvl="0" indent="-342900" algn="l">
              <a:lnSpc>
                <a:spcPct val="115000"/>
              </a:lnSpc>
              <a:buClr>
                <a:schemeClr val="dk1"/>
              </a:buClr>
              <a:buSzPts val="1100"/>
              <a:buFont typeface="Arial"/>
              <a:buAutoNum type="arabicPeriod"/>
            </a:pPr>
            <a:r>
              <a:rPr lang="es-ES" sz="5400" dirty="0">
                <a:solidFill>
                  <a:schemeClr val="bg1"/>
                </a:solidFill>
                <a:latin typeface="Arial" panose="020B0604020202020204" pitchFamily="34" charset="0"/>
                <a:cs typeface="Arial" panose="020B0604020202020204" pitchFamily="34" charset="0"/>
              </a:rPr>
              <a:t>Limitaciones </a:t>
            </a:r>
          </a:p>
        </p:txBody>
      </p:sp>
    </p:spTree>
    <p:extLst>
      <p:ext uri="{BB962C8B-B14F-4D97-AF65-F5344CB8AC3E}">
        <p14:creationId xmlns:p14="http://schemas.microsoft.com/office/powerpoint/2010/main" val="114451459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3822630" y="2545745"/>
            <a:ext cx="9995045"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3. Requisitos no funcionales :</a:t>
            </a:r>
          </a:p>
        </p:txBody>
      </p:sp>
      <p:pic>
        <p:nvPicPr>
          <p:cNvPr id="6" name="Google Shape;445;p20"/>
          <p:cNvPicPr preferRelativeResize="0"/>
          <p:nvPr/>
        </p:nvPicPr>
        <p:blipFill rotWithShape="1">
          <a:blip r:embed="rId3">
            <a:alphaModFix/>
          </a:blip>
          <a:srcRect/>
          <a:stretch/>
        </p:blipFill>
        <p:spPr>
          <a:xfrm>
            <a:off x="5323185" y="3770246"/>
            <a:ext cx="12107565" cy="9088503"/>
          </a:xfrm>
          <a:prstGeom prst="rect">
            <a:avLst/>
          </a:prstGeom>
          <a:noFill/>
          <a:ln>
            <a:noFill/>
          </a:ln>
        </p:spPr>
      </p:pic>
    </p:spTree>
    <p:extLst>
      <p:ext uri="{BB962C8B-B14F-4D97-AF65-F5344CB8AC3E}">
        <p14:creationId xmlns:p14="http://schemas.microsoft.com/office/powerpoint/2010/main" val="21822430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50;p21"/>
          <p:cNvPicPr preferRelativeResize="0"/>
          <p:nvPr/>
        </p:nvPicPr>
        <p:blipFill rotWithShape="1">
          <a:blip r:embed="rId3">
            <a:alphaModFix/>
          </a:blip>
          <a:srcRect/>
          <a:stretch/>
        </p:blipFill>
        <p:spPr>
          <a:xfrm>
            <a:off x="5452659" y="2200059"/>
            <a:ext cx="12978216" cy="10572966"/>
          </a:xfrm>
          <a:prstGeom prst="rect">
            <a:avLst/>
          </a:prstGeom>
          <a:noFill/>
          <a:ln>
            <a:noFill/>
          </a:ln>
        </p:spPr>
      </p:pic>
    </p:spTree>
    <p:extLst>
      <p:ext uri="{BB962C8B-B14F-4D97-AF65-F5344CB8AC3E}">
        <p14:creationId xmlns:p14="http://schemas.microsoft.com/office/powerpoint/2010/main" val="402814832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455;p22"/>
          <p:cNvPicPr preferRelativeResize="0"/>
          <p:nvPr/>
        </p:nvPicPr>
        <p:blipFill rotWithShape="1">
          <a:blip r:embed="rId3">
            <a:alphaModFix/>
          </a:blip>
          <a:srcRect/>
          <a:stretch/>
        </p:blipFill>
        <p:spPr>
          <a:xfrm>
            <a:off x="5709833" y="1904783"/>
            <a:ext cx="12320991" cy="11439742"/>
          </a:xfrm>
          <a:prstGeom prst="rect">
            <a:avLst/>
          </a:prstGeom>
          <a:noFill/>
          <a:ln>
            <a:noFill/>
          </a:ln>
        </p:spPr>
      </p:pic>
    </p:spTree>
    <p:extLst>
      <p:ext uri="{BB962C8B-B14F-4D97-AF65-F5344CB8AC3E}">
        <p14:creationId xmlns:p14="http://schemas.microsoft.com/office/powerpoint/2010/main" val="310263126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460;p23"/>
          <p:cNvPicPr preferRelativeResize="0"/>
          <p:nvPr/>
        </p:nvPicPr>
        <p:blipFill rotWithShape="1">
          <a:blip r:embed="rId3">
            <a:alphaModFix/>
          </a:blip>
          <a:srcRect/>
          <a:stretch/>
        </p:blipFill>
        <p:spPr>
          <a:xfrm>
            <a:off x="6503953" y="1961945"/>
            <a:ext cx="11869772" cy="11039680"/>
          </a:xfrm>
          <a:prstGeom prst="rect">
            <a:avLst/>
          </a:prstGeom>
          <a:noFill/>
          <a:ln>
            <a:noFill/>
          </a:ln>
        </p:spPr>
      </p:pic>
    </p:spTree>
    <p:extLst>
      <p:ext uri="{BB962C8B-B14F-4D97-AF65-F5344CB8AC3E}">
        <p14:creationId xmlns:p14="http://schemas.microsoft.com/office/powerpoint/2010/main" val="16265133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92721" y="2921685"/>
            <a:ext cx="5266186"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1. Diagrama UML : </a:t>
            </a:r>
          </a:p>
        </p:txBody>
      </p:sp>
      <p:sp>
        <p:nvSpPr>
          <p:cNvPr id="3" name="Rectángulo 2"/>
          <p:cNvSpPr/>
          <p:nvPr/>
        </p:nvSpPr>
        <p:spPr>
          <a:xfrm>
            <a:off x="1800225" y="4977790"/>
            <a:ext cx="21002625" cy="3417923"/>
          </a:xfrm>
          <a:prstGeom prst="rect">
            <a:avLst/>
          </a:prstGeom>
        </p:spPr>
        <p:txBody>
          <a:bodyPr wrap="square">
            <a:spAutoFit/>
          </a:bodyPr>
          <a:lstStyle/>
          <a:p>
            <a:pPr marL="457200" lvl="0" indent="-381000" algn="l">
              <a:lnSpc>
                <a:spcPct val="115000"/>
              </a:lnSpc>
              <a:buSzPts val="2400"/>
              <a:buChar char="╸"/>
            </a:pPr>
            <a:r>
              <a:rPr lang="es-ES" sz="4800" dirty="0">
                <a:solidFill>
                  <a:schemeClr val="bg1"/>
                </a:solidFill>
                <a:latin typeface="Arial" panose="020B0604020202020204" pitchFamily="34" charset="0"/>
                <a:cs typeface="Arial" panose="020B0604020202020204" pitchFamily="34" charset="0"/>
              </a:rPr>
              <a:t>En el siguiente diagrama se mostrara  la gestión del sistema en el manejo del inventario el cual nos permitirá tener un orden y una visualización mas organizada y también poder entenderlo de una manera mas practica.</a:t>
            </a:r>
          </a:p>
        </p:txBody>
      </p:sp>
    </p:spTree>
    <p:extLst>
      <p:ext uri="{BB962C8B-B14F-4D97-AF65-F5344CB8AC3E}">
        <p14:creationId xmlns:p14="http://schemas.microsoft.com/office/powerpoint/2010/main" val="67135834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496;p25"/>
          <p:cNvPicPr preferRelativeResize="0"/>
          <p:nvPr/>
        </p:nvPicPr>
        <p:blipFill rotWithShape="1">
          <a:blip r:embed="rId3">
            <a:alphaModFix/>
          </a:blip>
          <a:srcRect/>
          <a:stretch/>
        </p:blipFill>
        <p:spPr>
          <a:xfrm>
            <a:off x="4311502" y="1789038"/>
            <a:ext cx="16948298" cy="11155437"/>
          </a:xfrm>
          <a:prstGeom prst="rect">
            <a:avLst/>
          </a:prstGeom>
          <a:noFill/>
          <a:ln>
            <a:noFill/>
          </a:ln>
        </p:spPr>
      </p:pic>
    </p:spTree>
    <p:extLst>
      <p:ext uri="{BB962C8B-B14F-4D97-AF65-F5344CB8AC3E}">
        <p14:creationId xmlns:p14="http://schemas.microsoft.com/office/powerpoint/2010/main" val="139135722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Google Shape;502;p26"/>
          <p:cNvPicPr preferRelativeResize="0"/>
          <p:nvPr/>
        </p:nvPicPr>
        <p:blipFill rotWithShape="1">
          <a:blip r:embed="rId3">
            <a:alphaModFix/>
          </a:blip>
          <a:srcRect/>
          <a:stretch/>
        </p:blipFill>
        <p:spPr>
          <a:xfrm>
            <a:off x="4356704" y="1962158"/>
            <a:ext cx="17760346" cy="11182342"/>
          </a:xfrm>
          <a:prstGeom prst="rect">
            <a:avLst/>
          </a:prstGeom>
          <a:noFill/>
          <a:ln>
            <a:noFill/>
          </a:ln>
        </p:spPr>
      </p:pic>
    </p:spTree>
    <p:extLst>
      <p:ext uri="{BB962C8B-B14F-4D97-AF65-F5344CB8AC3E}">
        <p14:creationId xmlns:p14="http://schemas.microsoft.com/office/powerpoint/2010/main" val="273554042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333508" y="1893633"/>
            <a:ext cx="9470862"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2. Formato caso de uso extendido </a:t>
            </a:r>
          </a:p>
        </p:txBody>
      </p:sp>
      <p:pic>
        <p:nvPicPr>
          <p:cNvPr id="4" name="Google Shape;508;p27"/>
          <p:cNvPicPr preferRelativeResize="0"/>
          <p:nvPr/>
        </p:nvPicPr>
        <p:blipFill rotWithShape="1">
          <a:blip r:embed="rId3">
            <a:alphaModFix/>
          </a:blip>
          <a:srcRect/>
          <a:stretch/>
        </p:blipFill>
        <p:spPr>
          <a:xfrm>
            <a:off x="4333508" y="2663074"/>
            <a:ext cx="16526242" cy="10481426"/>
          </a:xfrm>
          <a:prstGeom prst="rect">
            <a:avLst/>
          </a:prstGeom>
          <a:noFill/>
          <a:ln>
            <a:noFill/>
          </a:ln>
        </p:spPr>
      </p:pic>
    </p:spTree>
    <p:extLst>
      <p:ext uri="{BB962C8B-B14F-4D97-AF65-F5344CB8AC3E}">
        <p14:creationId xmlns:p14="http://schemas.microsoft.com/office/powerpoint/2010/main" val="330970061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Google Shape;513;p28"/>
          <p:cNvPicPr preferRelativeResize="0"/>
          <p:nvPr/>
        </p:nvPicPr>
        <p:blipFill rotWithShape="1">
          <a:blip r:embed="rId3">
            <a:alphaModFix/>
          </a:blip>
          <a:srcRect/>
          <a:stretch/>
        </p:blipFill>
        <p:spPr>
          <a:xfrm>
            <a:off x="4802593" y="1814123"/>
            <a:ext cx="15171331" cy="11416102"/>
          </a:xfrm>
          <a:prstGeom prst="rect">
            <a:avLst/>
          </a:prstGeom>
          <a:noFill/>
          <a:ln>
            <a:noFill/>
          </a:ln>
        </p:spPr>
      </p:pic>
    </p:spTree>
    <p:extLst>
      <p:ext uri="{BB962C8B-B14F-4D97-AF65-F5344CB8AC3E}">
        <p14:creationId xmlns:p14="http://schemas.microsoft.com/office/powerpoint/2010/main" val="148989624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518;p29"/>
          <p:cNvPicPr preferRelativeResize="0"/>
          <p:nvPr/>
        </p:nvPicPr>
        <p:blipFill rotWithShape="1">
          <a:blip r:embed="rId3">
            <a:alphaModFix/>
          </a:blip>
          <a:srcRect/>
          <a:stretch/>
        </p:blipFill>
        <p:spPr>
          <a:xfrm>
            <a:off x="5219257" y="1958251"/>
            <a:ext cx="15240443" cy="11386273"/>
          </a:xfrm>
          <a:prstGeom prst="rect">
            <a:avLst/>
          </a:prstGeom>
          <a:noFill/>
          <a:ln>
            <a:noFill/>
          </a:ln>
        </p:spPr>
      </p:pic>
    </p:spTree>
    <p:extLst>
      <p:ext uri="{BB962C8B-B14F-4D97-AF65-F5344CB8AC3E}">
        <p14:creationId xmlns:p14="http://schemas.microsoft.com/office/powerpoint/2010/main" val="37073276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2266950" y="4780006"/>
            <a:ext cx="16363950" cy="8374600"/>
          </a:xfrm>
          <a:prstGeom prst="rect">
            <a:avLst/>
          </a:prstGeom>
        </p:spPr>
        <p:txBody>
          <a:bodyPr wrap="square">
            <a:spAutoFit/>
          </a:bodyPr>
          <a:lstStyle/>
          <a:p>
            <a:pPr marL="457200" lvl="0" indent="-381000" algn="just">
              <a:lnSpc>
                <a:spcPct val="115000"/>
              </a:lnSpc>
              <a:buSzPts val="2400"/>
              <a:buChar char="╸"/>
            </a:pPr>
            <a:r>
              <a:rPr lang="es-ES" dirty="0">
                <a:solidFill>
                  <a:schemeClr val="bg1"/>
                </a:solidFill>
                <a:latin typeface="Arial" panose="020B0604020202020204" pitchFamily="34" charset="0"/>
                <a:cs typeface="Arial" panose="020B0604020202020204" pitchFamily="34" charset="0"/>
              </a:rPr>
              <a:t>JOHAN STYLE es un microempresa dedicada a mejorar la percepción e imagen de las personas, en donde sus instalaciones se encuentra en el barrio Pontevedra en la cuidad de Bogotá .</a:t>
            </a:r>
          </a:p>
          <a:p>
            <a:pPr marL="76200" lvl="0" algn="just">
              <a:lnSpc>
                <a:spcPct val="115000"/>
              </a:lnSpc>
              <a:buSzPts val="2400"/>
            </a:pPr>
            <a:r>
              <a:rPr lang="es-ES" dirty="0">
                <a:solidFill>
                  <a:schemeClr val="bg1"/>
                </a:solidFill>
                <a:latin typeface="Arial" panose="020B0604020202020204" pitchFamily="34" charset="0"/>
                <a:cs typeface="Arial" panose="020B0604020202020204" pitchFamily="34" charset="0"/>
              </a:rPr>
              <a:t> </a:t>
            </a:r>
          </a:p>
          <a:p>
            <a:pPr marL="457200" lvl="0" indent="-381000" algn="just">
              <a:lnSpc>
                <a:spcPct val="115000"/>
              </a:lnSpc>
              <a:buSzPts val="2400"/>
              <a:buChar char="╸"/>
            </a:pPr>
            <a:r>
              <a:rPr lang="es-ES" dirty="0">
                <a:solidFill>
                  <a:schemeClr val="bg1"/>
                </a:solidFill>
                <a:latin typeface="Arial" panose="020B0604020202020204" pitchFamily="34" charset="0"/>
                <a:cs typeface="Arial" panose="020B0604020202020204" pitchFamily="34" charset="0"/>
              </a:rPr>
              <a:t>Se ha analizado que en el interior de la microempresa no se lleva un control estricto sobre el inventario que maneja los productos, el cual registre los productos que son objetos de un inventario, como lo son las existencias que se destinaran a cada servicio y cada venta, no hay un lugar definido para la organización adecuada para la bodega, no hay un rotación optima de los productos por que se utiliza el ultimo producto adquirido y no lo que esta en la  bodega, ya que el producto que se encuentra mucho tiempo en la bodega esta perdiendo su efectividad y esta afectando el rendimiento de la empresa.</a:t>
            </a:r>
          </a:p>
        </p:txBody>
      </p:sp>
      <p:sp>
        <p:nvSpPr>
          <p:cNvPr id="3" name="Rectángulo 2"/>
          <p:cNvSpPr/>
          <p:nvPr/>
        </p:nvSpPr>
        <p:spPr>
          <a:xfrm>
            <a:off x="3934138" y="2921685"/>
            <a:ext cx="10572125" cy="923330"/>
          </a:xfrm>
          <a:prstGeom prst="rect">
            <a:avLst/>
          </a:prstGeom>
        </p:spPr>
        <p:txBody>
          <a:bodyPr wrap="none">
            <a:spAutoFit/>
          </a:bodyPr>
          <a:lstStyle/>
          <a:p>
            <a:r>
              <a:rPr lang="es-CO" sz="5400" dirty="0">
                <a:solidFill>
                  <a:schemeClr val="bg1"/>
                </a:solidFill>
                <a:latin typeface="Arial" panose="020B0604020202020204" pitchFamily="34" charset="0"/>
                <a:cs typeface="Arial" panose="020B0604020202020204" pitchFamily="34" charset="0"/>
              </a:rPr>
              <a:t>1. </a:t>
            </a:r>
            <a:r>
              <a:rPr lang="es-CO" sz="5400" dirty="0" smtClean="0">
                <a:solidFill>
                  <a:schemeClr val="bg1"/>
                </a:solidFill>
                <a:latin typeface="Arial" panose="020B0604020202020204" pitchFamily="34" charset="0"/>
                <a:cs typeface="Arial" panose="020B0604020202020204" pitchFamily="34" charset="0"/>
              </a:rPr>
              <a:t>Planteamiento </a:t>
            </a:r>
            <a:r>
              <a:rPr lang="es-CO" sz="5400" dirty="0">
                <a:solidFill>
                  <a:schemeClr val="bg1"/>
                </a:solidFill>
                <a:latin typeface="Arial" panose="020B0604020202020204" pitchFamily="34" charset="0"/>
                <a:cs typeface="Arial" panose="020B0604020202020204" pitchFamily="34" charset="0"/>
              </a:rPr>
              <a:t>del  problema </a:t>
            </a:r>
          </a:p>
        </p:txBody>
      </p:sp>
    </p:spTree>
    <p:extLst>
      <p:ext uri="{BB962C8B-B14F-4D97-AF65-F5344CB8AC3E}">
        <p14:creationId xmlns:p14="http://schemas.microsoft.com/office/powerpoint/2010/main" val="277772009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Google Shape;523;p30"/>
          <p:cNvPicPr preferRelativeResize="0"/>
          <p:nvPr/>
        </p:nvPicPr>
        <p:blipFill rotWithShape="1">
          <a:blip r:embed="rId3">
            <a:alphaModFix/>
          </a:blip>
          <a:srcRect/>
          <a:stretch/>
        </p:blipFill>
        <p:spPr>
          <a:xfrm>
            <a:off x="5320266" y="1657733"/>
            <a:ext cx="15339459" cy="11801092"/>
          </a:xfrm>
          <a:prstGeom prst="rect">
            <a:avLst/>
          </a:prstGeom>
          <a:noFill/>
          <a:ln>
            <a:noFill/>
          </a:ln>
        </p:spPr>
      </p:pic>
    </p:spTree>
    <p:extLst>
      <p:ext uri="{BB962C8B-B14F-4D97-AF65-F5344CB8AC3E}">
        <p14:creationId xmlns:p14="http://schemas.microsoft.com/office/powerpoint/2010/main" val="385548829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Google Shape;513;p28"/>
          <p:cNvPicPr preferRelativeResize="0"/>
          <p:nvPr/>
        </p:nvPicPr>
        <p:blipFill rotWithShape="1">
          <a:blip r:embed="rId3">
            <a:alphaModFix/>
          </a:blip>
          <a:srcRect/>
          <a:stretch/>
        </p:blipFill>
        <p:spPr>
          <a:xfrm>
            <a:off x="4802593" y="1814123"/>
            <a:ext cx="15171331" cy="11416102"/>
          </a:xfrm>
          <a:prstGeom prst="rect">
            <a:avLst/>
          </a:prstGeom>
          <a:noFill/>
          <a:ln>
            <a:noFill/>
          </a:ln>
        </p:spPr>
      </p:pic>
    </p:spTree>
    <p:extLst>
      <p:ext uri="{BB962C8B-B14F-4D97-AF65-F5344CB8AC3E}">
        <p14:creationId xmlns:p14="http://schemas.microsoft.com/office/powerpoint/2010/main" val="149535227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505292" y="2330729"/>
            <a:ext cx="5298245" cy="769441"/>
          </a:xfrm>
          <a:prstGeom prst="rect">
            <a:avLst/>
          </a:prstGeom>
        </p:spPr>
        <p:txBody>
          <a:bodyPr wrap="none">
            <a:spAutoFit/>
          </a:bodyPr>
          <a:lstStyle/>
          <a:p>
            <a:r>
              <a:rPr lang="es-CO" sz="4400" dirty="0">
                <a:solidFill>
                  <a:schemeClr val="bg1"/>
                </a:solidFill>
                <a:latin typeface="Arial" panose="020B0604020202020204" pitchFamily="34" charset="0"/>
                <a:cs typeface="Arial" panose="020B0604020202020204" pitchFamily="34" charset="0"/>
              </a:rPr>
              <a:t>Modelo relacional :</a:t>
            </a:r>
          </a:p>
        </p:txBody>
      </p:sp>
      <p:sp>
        <p:nvSpPr>
          <p:cNvPr id="3" name="Rectángulo 2"/>
          <p:cNvSpPr/>
          <p:nvPr/>
        </p:nvSpPr>
        <p:spPr>
          <a:xfrm>
            <a:off x="1800225" y="4977790"/>
            <a:ext cx="21002625" cy="869533"/>
          </a:xfrm>
          <a:prstGeom prst="rect">
            <a:avLst/>
          </a:prstGeom>
        </p:spPr>
        <p:txBody>
          <a:bodyPr wrap="square">
            <a:spAutoFit/>
          </a:bodyPr>
          <a:lstStyle/>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 xmlns:a16="http://schemas.microsoft.com/office/drawing/2014/main" id="{F1831477-7347-4378-9D4A-5CD618743F9E}"/>
              </a:ext>
            </a:extLst>
          </p:cNvPr>
          <p:cNvPicPr>
            <a:picLocks noChangeAspect="1"/>
          </p:cNvPicPr>
          <p:nvPr/>
        </p:nvPicPr>
        <p:blipFill>
          <a:blip r:embed="rId3"/>
          <a:stretch>
            <a:fillRect/>
          </a:stretch>
        </p:blipFill>
        <p:spPr>
          <a:xfrm>
            <a:off x="1800224" y="3100170"/>
            <a:ext cx="21002625" cy="9757661"/>
          </a:xfrm>
          <a:prstGeom prst="rect">
            <a:avLst/>
          </a:prstGeom>
        </p:spPr>
      </p:pic>
    </p:spTree>
    <p:extLst>
      <p:ext uri="{BB962C8B-B14F-4D97-AF65-F5344CB8AC3E}">
        <p14:creationId xmlns:p14="http://schemas.microsoft.com/office/powerpoint/2010/main" val="2956563878"/>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460894" y="2187854"/>
            <a:ext cx="5615641" cy="769441"/>
          </a:xfrm>
          <a:prstGeom prst="rect">
            <a:avLst/>
          </a:prstGeom>
        </p:spPr>
        <p:txBody>
          <a:bodyPr wrap="none">
            <a:spAutoFit/>
          </a:bodyPr>
          <a:lstStyle/>
          <a:p>
            <a:r>
              <a:rPr lang="es-CO" sz="4400" dirty="0" smtClean="0">
                <a:solidFill>
                  <a:schemeClr val="bg1"/>
                </a:solidFill>
                <a:latin typeface="Arial" panose="020B0604020202020204" pitchFamily="34" charset="0"/>
                <a:cs typeface="Arial" panose="020B0604020202020204" pitchFamily="34" charset="0"/>
              </a:rPr>
              <a:t>Diagrama </a:t>
            </a:r>
            <a:r>
              <a:rPr lang="es-CO" sz="4400" dirty="0">
                <a:solidFill>
                  <a:schemeClr val="bg1"/>
                </a:solidFill>
                <a:latin typeface="Arial" panose="020B0604020202020204" pitchFamily="34" charset="0"/>
                <a:cs typeface="Arial" panose="020B0604020202020204" pitchFamily="34" charset="0"/>
              </a:rPr>
              <a:t>de clases </a:t>
            </a:r>
          </a:p>
        </p:txBody>
      </p:sp>
      <p:sp>
        <p:nvSpPr>
          <p:cNvPr id="3" name="Rectángulo 2"/>
          <p:cNvSpPr/>
          <p:nvPr/>
        </p:nvSpPr>
        <p:spPr>
          <a:xfrm>
            <a:off x="1800225" y="4977790"/>
            <a:ext cx="21002625" cy="7025065"/>
          </a:xfrm>
          <a:prstGeom prst="rect">
            <a:avLst/>
          </a:prstGeom>
        </p:spPr>
        <p:txBody>
          <a:bodyPr wrap="square">
            <a:spAutoFit/>
          </a:bodyPr>
          <a:lstStyle/>
          <a:p>
            <a:pPr lvl="0" algn="just"/>
            <a:r>
              <a:rPr lang="es-ES" sz="4000" dirty="0">
                <a:solidFill>
                  <a:schemeClr val="bg1"/>
                </a:solidFill>
                <a:latin typeface="Arial" panose="020B0604020202020204" pitchFamily="34" charset="0"/>
                <a:cs typeface="Arial" panose="020B0604020202020204" pitchFamily="34" charset="0"/>
              </a:rPr>
              <a:t>En la peluquería JOHAN STYLE se necesita administrar su inventario de una forma ordenada.</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principalmente está el inventario que tiene una id inventario, la fecha de entrada y salida de algún pedido y la cantidad de productos que se cuentan.</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el usuario es el que va administrar cada movimiento que tenga el inventario, cada usuario tiene un apellido y un tipo de usuario.</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cada producto registrado, cuenta con un nombre, un </a:t>
            </a:r>
            <a:r>
              <a:rPr lang="es-ES" sz="4000" dirty="0" err="1">
                <a:solidFill>
                  <a:schemeClr val="bg1"/>
                </a:solidFill>
                <a:latin typeface="Arial" panose="020B0604020202020204" pitchFamily="34" charset="0"/>
                <a:cs typeface="Arial" panose="020B0604020202020204" pitchFamily="34" charset="0"/>
              </a:rPr>
              <a:t>nit</a:t>
            </a:r>
            <a:r>
              <a:rPr lang="es-ES" sz="4000" dirty="0">
                <a:solidFill>
                  <a:schemeClr val="bg1"/>
                </a:solidFill>
                <a:latin typeface="Arial" panose="020B0604020202020204" pitchFamily="34" charset="0"/>
                <a:cs typeface="Arial" panose="020B0604020202020204" pitchFamily="34" charset="0"/>
              </a:rPr>
              <a:t> de el producto, el valor agregado y la id de el proveedor. </a:t>
            </a:r>
          </a:p>
          <a:p>
            <a:pPr marL="457200" lvl="0" indent="-355600" algn="just">
              <a:buSzPts val="2000"/>
              <a:buChar char="●"/>
            </a:pPr>
            <a:r>
              <a:rPr lang="es-ES" sz="4000" dirty="0">
                <a:solidFill>
                  <a:schemeClr val="bg1"/>
                </a:solidFill>
                <a:latin typeface="Arial" panose="020B0604020202020204" pitchFamily="34" charset="0"/>
                <a:cs typeface="Arial" panose="020B0604020202020204" pitchFamily="34" charset="0"/>
              </a:rPr>
              <a:t>el proveedor de cada producto tiene una dirección, la cantidad de productos que va a entregar y que producto va a entregar.</a:t>
            </a:r>
          </a:p>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33660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800225" y="4977790"/>
            <a:ext cx="21002625" cy="5178405"/>
          </a:xfrm>
          <a:prstGeom prst="rect">
            <a:avLst/>
          </a:prstGeom>
        </p:spPr>
        <p:txBody>
          <a:bodyPr wrap="square">
            <a:spAutoFit/>
          </a:bodyPr>
          <a:lstStyle/>
          <a:p>
            <a:pPr lvl="0" algn="just"/>
            <a:r>
              <a:rPr lang="es-ES" sz="4000" dirty="0">
                <a:solidFill>
                  <a:schemeClr val="bg1"/>
                </a:solidFill>
                <a:latin typeface="Arial" panose="020B0604020202020204" pitchFamily="34" charset="0"/>
                <a:cs typeface="Arial" panose="020B0604020202020204" pitchFamily="34" charset="0"/>
              </a:rPr>
              <a:t>cada pedido que se va a realizar lleva, una fecha de pedido, una id del cliente y un número de pedidos.</a:t>
            </a:r>
          </a:p>
          <a:p>
            <a:pPr lvl="0" algn="just"/>
            <a:r>
              <a:rPr lang="es-ES" sz="4000" dirty="0">
                <a:solidFill>
                  <a:schemeClr val="bg1"/>
                </a:solidFill>
                <a:latin typeface="Arial" panose="020B0604020202020204" pitchFamily="34" charset="0"/>
                <a:cs typeface="Arial" panose="020B0604020202020204" pitchFamily="34" charset="0"/>
              </a:rPr>
              <a:t>varios usuarios pueden ingresar y salir del inventario.</a:t>
            </a:r>
          </a:p>
          <a:p>
            <a:pPr lvl="0" algn="just"/>
            <a:r>
              <a:rPr lang="es-ES" sz="4000" dirty="0">
                <a:solidFill>
                  <a:schemeClr val="bg1"/>
                </a:solidFill>
                <a:latin typeface="Arial" panose="020B0604020202020204" pitchFamily="34" charset="0"/>
                <a:cs typeface="Arial" panose="020B0604020202020204" pitchFamily="34" charset="0"/>
              </a:rPr>
              <a:t>en el inventario se encuentran muchos productos.</a:t>
            </a:r>
          </a:p>
          <a:p>
            <a:pPr lvl="0" algn="just"/>
            <a:r>
              <a:rPr lang="es-ES" sz="4000" dirty="0">
                <a:solidFill>
                  <a:schemeClr val="bg1"/>
                </a:solidFill>
                <a:latin typeface="Arial" panose="020B0604020202020204" pitchFamily="34" charset="0"/>
                <a:cs typeface="Arial" panose="020B0604020202020204" pitchFamily="34" charset="0"/>
              </a:rPr>
              <a:t>el usuario ingresa un cada pedido al inventario.</a:t>
            </a:r>
          </a:p>
          <a:p>
            <a:pPr lvl="0" algn="just"/>
            <a:r>
              <a:rPr lang="es-ES" sz="4000" dirty="0">
                <a:solidFill>
                  <a:schemeClr val="bg1"/>
                </a:solidFill>
                <a:latin typeface="Arial" panose="020B0604020202020204" pitchFamily="34" charset="0"/>
                <a:cs typeface="Arial" panose="020B0604020202020204" pitchFamily="34" charset="0"/>
              </a:rPr>
              <a:t>el proveedor lleva varios pedidos.</a:t>
            </a:r>
          </a:p>
          <a:p>
            <a:pPr lvl="0" algn="just"/>
            <a:r>
              <a:rPr lang="es-ES" sz="4000" dirty="0">
                <a:solidFill>
                  <a:schemeClr val="bg1"/>
                </a:solidFill>
                <a:latin typeface="Arial" panose="020B0604020202020204" pitchFamily="34" charset="0"/>
                <a:cs typeface="Arial" panose="020B0604020202020204" pitchFamily="34" charset="0"/>
              </a:rPr>
              <a:t>(fuente propia)</a:t>
            </a:r>
          </a:p>
          <a:p>
            <a:pPr marL="457200" lvl="0" indent="-381000" algn="l">
              <a:lnSpc>
                <a:spcPct val="115000"/>
              </a:lnSpc>
              <a:buSzPts val="2400"/>
              <a:buChar char="╸"/>
            </a:pPr>
            <a:endParaRPr lang="es-E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11044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6851ACCE-4682-46D5-88DE-76FEE70F5842}"/>
              </a:ext>
            </a:extLst>
          </p:cNvPr>
          <p:cNvSpPr/>
          <p:nvPr/>
        </p:nvSpPr>
        <p:spPr>
          <a:xfrm>
            <a:off x="1824930" y="12106142"/>
            <a:ext cx="3839513" cy="923330"/>
          </a:xfrm>
          <a:prstGeom prst="rect">
            <a:avLst/>
          </a:prstGeom>
        </p:spPr>
        <p:txBody>
          <a:bodyPr wrap="none">
            <a:spAutoFit/>
          </a:bodyPr>
          <a:lstStyle/>
          <a:p>
            <a:r>
              <a:rPr lang="es-CO" sz="5400" dirty="0">
                <a:solidFill>
                  <a:srgbClr val="FF5300"/>
                </a:solidFill>
              </a:rPr>
              <a:t>SENA 2020</a:t>
            </a:r>
          </a:p>
        </p:txBody>
      </p:sp>
      <p:pic>
        <p:nvPicPr>
          <p:cNvPr id="3" name="Google Shape;543;gdb25eee420_0_0"/>
          <p:cNvPicPr preferRelativeResize="0"/>
          <p:nvPr/>
        </p:nvPicPr>
        <p:blipFill rotWithShape="1">
          <a:blip r:embed="rId3">
            <a:alphaModFix/>
          </a:blip>
          <a:srcRect l="5357" t="10593" r="21750" b="15632"/>
          <a:stretch/>
        </p:blipFill>
        <p:spPr>
          <a:xfrm>
            <a:off x="1600200" y="1858199"/>
            <a:ext cx="21402675" cy="10406125"/>
          </a:xfrm>
          <a:prstGeom prst="rect">
            <a:avLst/>
          </a:prstGeom>
          <a:noFill/>
          <a:ln>
            <a:noFill/>
          </a:ln>
        </p:spPr>
      </p:pic>
    </p:spTree>
    <p:extLst>
      <p:ext uri="{BB962C8B-B14F-4D97-AF65-F5344CB8AC3E}">
        <p14:creationId xmlns:p14="http://schemas.microsoft.com/office/powerpoint/2010/main" val="2153008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852230" y="3550335"/>
            <a:ext cx="5134739" cy="646331"/>
          </a:xfrm>
          <a:prstGeom prst="rect">
            <a:avLst/>
          </a:prstGeom>
        </p:spPr>
        <p:txBody>
          <a:bodyPr wrap="none">
            <a:spAutoFit/>
          </a:bodyPr>
          <a:lstStyle/>
          <a:p>
            <a:r>
              <a:rPr lang="es-CO" dirty="0">
                <a:solidFill>
                  <a:schemeClr val="bg1"/>
                </a:solidFill>
                <a:latin typeface="Arial" panose="020B0604020202020204" pitchFamily="34" charset="0"/>
                <a:cs typeface="Arial" panose="020B0604020202020204" pitchFamily="34" charset="0"/>
              </a:rPr>
              <a:t>13. Equipo de trabajo :</a:t>
            </a:r>
            <a:endParaRPr lang="es-CO" dirty="0">
              <a:solidFill>
                <a:schemeClr val="bg1"/>
              </a:solidFill>
              <a:latin typeface="Arial" panose="020B0604020202020204" pitchFamily="34" charset="0"/>
              <a:cs typeface="Arial" panose="020B0604020202020204" pitchFamily="34" charset="0"/>
            </a:endParaRPr>
          </a:p>
        </p:txBody>
      </p:sp>
      <p:sp>
        <p:nvSpPr>
          <p:cNvPr id="3" name="Google Shape;549;p31"/>
          <p:cNvSpPr txBox="1"/>
          <p:nvPr/>
        </p:nvSpPr>
        <p:spPr>
          <a:xfrm>
            <a:off x="1299994" y="5823837"/>
            <a:ext cx="6239209" cy="1634237"/>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Laura </a:t>
            </a: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Khaterine</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Moreno</a:t>
            </a:r>
            <a: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Clr>
                <a:srgbClr val="000000"/>
              </a:buClr>
              <a:buSzPts val="900"/>
              <a:buFont typeface="Arial"/>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4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Barlow"/>
              <a:ea typeface="Barlow"/>
              <a:cs typeface="Barlow"/>
              <a:sym typeface="Barlow"/>
            </a:endParaRPr>
          </a:p>
        </p:txBody>
      </p:sp>
      <p:sp>
        <p:nvSpPr>
          <p:cNvPr id="4" name="Google Shape;551;p31"/>
          <p:cNvSpPr txBox="1"/>
          <p:nvPr/>
        </p:nvSpPr>
        <p:spPr>
          <a:xfrm>
            <a:off x="14000168" y="5486444"/>
            <a:ext cx="5830881" cy="137729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Leslie </a:t>
            </a: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Dahiana</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Mayorga</a:t>
            </a:r>
            <a: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5" name="Google Shape;550;p31"/>
          <p:cNvSpPr txBox="1"/>
          <p:nvPr/>
        </p:nvSpPr>
        <p:spPr>
          <a:xfrm>
            <a:off x="8689097" y="9338561"/>
            <a:ext cx="5311071" cy="172481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000" b="1" i="0" u="none" strike="noStrike" cap="none" dirty="0" err="1">
                <a:solidFill>
                  <a:schemeClr val="dk1"/>
                </a:solidFill>
                <a:latin typeface="Arial" panose="020B0604020202020204" pitchFamily="34" charset="0"/>
                <a:ea typeface="Barlow"/>
                <a:cs typeface="Arial" panose="020B0604020202020204" pitchFamily="34" charset="0"/>
                <a:sym typeface="Barlow"/>
              </a:rPr>
              <a:t>Jhony</a:t>
            </a:r>
            <a:r>
              <a:rPr lang="es-CO" sz="4000" b="1" i="0" u="none" strike="noStrike" cap="none" dirty="0">
                <a:solidFill>
                  <a:schemeClr val="dk1"/>
                </a:solidFill>
                <a:latin typeface="Arial" panose="020B0604020202020204" pitchFamily="34" charset="0"/>
                <a:ea typeface="Barlow"/>
                <a:cs typeface="Arial" panose="020B0604020202020204" pitchFamily="34" charset="0"/>
                <a:sym typeface="Barlow"/>
              </a:rPr>
              <a:t> </a:t>
            </a:r>
            <a:r>
              <a:rPr lang="es-CO" sz="4000" b="1" i="0" u="none" strike="noStrike" cap="none" dirty="0" err="1">
                <a:solidFill>
                  <a:schemeClr val="dk1"/>
                </a:solidFill>
                <a:latin typeface="Arial" panose="020B0604020202020204" pitchFamily="34" charset="0"/>
                <a:ea typeface="Barlow"/>
                <a:cs typeface="Arial" panose="020B0604020202020204" pitchFamily="34" charset="0"/>
                <a:sym typeface="Barlow"/>
              </a:rPr>
              <a:t>alexander</a:t>
            </a:r>
            <a:r>
              <a:rPr lang="es-CO" sz="4000" b="1" i="0" u="none" strike="noStrike" cap="none" dirty="0">
                <a:solidFill>
                  <a:schemeClr val="dk1"/>
                </a:solidFill>
                <a:latin typeface="Arial" panose="020B0604020202020204" pitchFamily="34" charset="0"/>
                <a:ea typeface="Barlow"/>
                <a:cs typeface="Arial" panose="020B0604020202020204" pitchFamily="34" charset="0"/>
                <a:sym typeface="Barlow"/>
              </a:rPr>
              <a:t> </a:t>
            </a:r>
            <a:r>
              <a:rPr lang="es-CO" sz="4000" b="1" i="0" u="none" strike="noStrike" cap="none" dirty="0" err="1">
                <a:solidFill>
                  <a:schemeClr val="dk1"/>
                </a:solidFill>
                <a:latin typeface="Arial" panose="020B0604020202020204" pitchFamily="34" charset="0"/>
                <a:ea typeface="Barlow"/>
                <a:cs typeface="Arial" panose="020B0604020202020204" pitchFamily="34" charset="0"/>
                <a:sym typeface="Barlow"/>
              </a:rPr>
              <a:t>Poleche</a:t>
            </a:r>
            <a: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t/>
            </a:r>
            <a:b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0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0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6" name="Google Shape;579;p31"/>
          <p:cNvSpPr txBox="1"/>
          <p:nvPr/>
        </p:nvSpPr>
        <p:spPr>
          <a:xfrm>
            <a:off x="2705965" y="12696993"/>
            <a:ext cx="5095010" cy="170480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000" b="1" i="0" u="none" strike="noStrike" cap="none" dirty="0">
                <a:solidFill>
                  <a:schemeClr val="dk1"/>
                </a:solidFill>
                <a:latin typeface="Arial" panose="020B0604020202020204" pitchFamily="34" charset="0"/>
                <a:ea typeface="Barlow"/>
                <a:cs typeface="Arial" panose="020B0604020202020204" pitchFamily="34" charset="0"/>
                <a:sym typeface="Barlow"/>
              </a:rPr>
              <a:t>Paula Alejandra Garnica</a:t>
            </a:r>
            <a: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t/>
            </a:r>
            <a:br>
              <a:rPr lang="es-CO" sz="44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0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0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4400" b="0" i="0" u="none" strike="noStrike" cap="none" dirty="0">
              <a:solidFill>
                <a:srgbClr val="000000"/>
              </a:solidFill>
              <a:latin typeface="Arial" panose="020B0604020202020204" pitchFamily="34" charset="0"/>
              <a:ea typeface="Barlow"/>
              <a:cs typeface="Arial" panose="020B0604020202020204" pitchFamily="34" charset="0"/>
              <a:sym typeface="Barlow"/>
            </a:endParaRPr>
          </a:p>
        </p:txBody>
      </p:sp>
      <p:sp>
        <p:nvSpPr>
          <p:cNvPr id="7" name="Google Shape;552;p31"/>
          <p:cNvSpPr txBox="1"/>
          <p:nvPr/>
        </p:nvSpPr>
        <p:spPr>
          <a:xfrm>
            <a:off x="15601158" y="12696993"/>
            <a:ext cx="5134265" cy="155324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Maicol</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a:t>
            </a:r>
            <a:r>
              <a:rPr lang="es-CO" sz="4400" b="1" i="0" u="none" strike="noStrike" cap="none" dirty="0" err="1">
                <a:solidFill>
                  <a:schemeClr val="dk1"/>
                </a:solidFill>
                <a:latin typeface="Arial" panose="020B0604020202020204" pitchFamily="34" charset="0"/>
                <a:ea typeface="Barlow"/>
                <a:cs typeface="Arial" panose="020B0604020202020204" pitchFamily="34" charset="0"/>
                <a:sym typeface="Barlow"/>
              </a:rPr>
              <a:t>Andres</a:t>
            </a:r>
            <a:r>
              <a:rPr lang="es-CO" sz="4400" b="1" i="0" u="none" strike="noStrike" cap="none" dirty="0">
                <a:solidFill>
                  <a:schemeClr val="dk1"/>
                </a:solidFill>
                <a:latin typeface="Arial" panose="020B0604020202020204" pitchFamily="34" charset="0"/>
                <a:ea typeface="Barlow"/>
                <a:cs typeface="Arial" panose="020B0604020202020204" pitchFamily="34" charset="0"/>
                <a:sym typeface="Barlow"/>
              </a:rPr>
              <a:t> Quiroga</a:t>
            </a:r>
            <a: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t/>
            </a:r>
            <a:br>
              <a:rPr lang="es-CO" sz="4800" b="0" i="0" u="none" strike="noStrike" cap="none" dirty="0">
                <a:solidFill>
                  <a:srgbClr val="000000"/>
                </a:solidFill>
                <a:latin typeface="Arial" panose="020B0604020202020204" pitchFamily="34" charset="0"/>
                <a:ea typeface="Barlow"/>
                <a:cs typeface="Arial" panose="020B0604020202020204" pitchFamily="34" charset="0"/>
                <a:sym typeface="Barlow"/>
              </a:rPr>
            </a:br>
            <a:r>
              <a:rPr lang="es-CO" sz="2400" b="0" i="0" u="none" strike="noStrike" cap="none" dirty="0">
                <a:solidFill>
                  <a:schemeClr val="dk2"/>
                </a:solidFill>
                <a:latin typeface="Arial" panose="020B0604020202020204" pitchFamily="34" charset="0"/>
                <a:ea typeface="Barlow"/>
                <a:cs typeface="Arial" panose="020B0604020202020204" pitchFamily="34" charset="0"/>
                <a:sym typeface="Barlow"/>
              </a:rPr>
              <a:t>Estudiante</a:t>
            </a:r>
            <a:endParaRPr sz="2400" b="0" i="0" u="none" strike="noStrike" cap="none" dirty="0">
              <a:solidFill>
                <a:schemeClr val="dk2"/>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0"/>
              </a:spcAft>
              <a:buNone/>
            </a:pPr>
            <a:r>
              <a:rPr lang="es-CO" sz="2800" b="0" i="0" u="none" strike="noStrike" cap="none" dirty="0">
                <a:solidFill>
                  <a:schemeClr val="dk2"/>
                </a:solidFill>
                <a:latin typeface="Arial" panose="020B0604020202020204" pitchFamily="34" charset="0"/>
                <a:ea typeface="Barlow"/>
                <a:cs typeface="Arial" panose="020B0604020202020204" pitchFamily="34" charset="0"/>
                <a:sym typeface="Barlow"/>
              </a:rPr>
              <a:t>Análisis y Desarrollo de datos </a:t>
            </a:r>
            <a:endParaRPr sz="2800" b="0" i="0" u="none" strike="noStrike" cap="none" dirty="0">
              <a:solidFill>
                <a:srgbClr val="000000"/>
              </a:solidFill>
              <a:latin typeface="Arial" panose="020B0604020202020204" pitchFamily="34" charset="0"/>
              <a:ea typeface="Barlow"/>
              <a:cs typeface="Arial" panose="020B0604020202020204" pitchFamily="34" charset="0"/>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Barlow"/>
              <a:ea typeface="Barlow"/>
              <a:cs typeface="Barlow"/>
              <a:sym typeface="Barlow"/>
            </a:endParaRPr>
          </a:p>
        </p:txBody>
      </p:sp>
    </p:spTree>
    <p:extLst>
      <p:ext uri="{BB962C8B-B14F-4D97-AF65-F5344CB8AC3E}">
        <p14:creationId xmlns:p14="http://schemas.microsoft.com/office/powerpoint/2010/main" val="245947014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1267664" y="7700702"/>
            <a:ext cx="12041757" cy="320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lang="es-CO" sz="19900" dirty="0" smtClean="0">
                <a:latin typeface="Arial" panose="020B0604020202020204" pitchFamily="34" charset="0"/>
                <a:cs typeface="Arial" panose="020B0604020202020204" pitchFamily="34" charset="0"/>
              </a:rPr>
              <a:t>GRACIAS</a:t>
            </a:r>
            <a:r>
              <a:rPr lang="es-CO" dirty="0" smtClean="0"/>
              <a:t> </a:t>
            </a:r>
            <a:endPar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6821919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971674" y="5894956"/>
            <a:ext cx="17516475" cy="2074414"/>
          </a:xfrm>
          <a:prstGeom prst="rect">
            <a:avLst/>
          </a:prstGeom>
        </p:spPr>
        <p:txBody>
          <a:bodyPr wrap="square">
            <a:spAutoFit/>
          </a:bodyPr>
          <a:lstStyle/>
          <a:p>
            <a:pPr marL="457200" lvl="0" indent="-355600" algn="l">
              <a:lnSpc>
                <a:spcPct val="115000"/>
              </a:lnSpc>
              <a:buSzPts val="2000"/>
              <a:buChar char="╸"/>
            </a:pPr>
            <a:r>
              <a:rPr lang="es-ES" sz="4000" dirty="0">
                <a:solidFill>
                  <a:schemeClr val="bg1"/>
                </a:solidFill>
                <a:latin typeface="Arial" panose="020B0604020202020204" pitchFamily="34" charset="0"/>
                <a:cs typeface="Arial" panose="020B0604020202020204" pitchFamily="34" charset="0"/>
              </a:rPr>
              <a:t> ¿</a:t>
            </a:r>
            <a:r>
              <a:rPr lang="es-ES" dirty="0">
                <a:solidFill>
                  <a:schemeClr val="bg1"/>
                </a:solidFill>
                <a:latin typeface="Arial" panose="020B0604020202020204" pitchFamily="34" charset="0"/>
                <a:cs typeface="Arial" panose="020B0604020202020204" pitchFamily="34" charset="0"/>
              </a:rPr>
              <a:t>Cómo se puede hacer para que el control del inventario que lleva la microempresa en este momento, mejore y  </a:t>
            </a:r>
            <a:r>
              <a:rPr lang="es-ES" dirty="0" smtClean="0">
                <a:solidFill>
                  <a:schemeClr val="bg1"/>
                </a:solidFill>
                <a:latin typeface="Arial" panose="020B0604020202020204" pitchFamily="34" charset="0"/>
                <a:cs typeface="Arial" panose="020B0604020202020204" pitchFamily="34" charset="0"/>
              </a:rPr>
              <a:t>así </a:t>
            </a:r>
            <a:r>
              <a:rPr lang="es-ES" dirty="0">
                <a:solidFill>
                  <a:schemeClr val="bg1"/>
                </a:solidFill>
                <a:latin typeface="Arial" panose="020B0604020202020204" pitchFamily="34" charset="0"/>
                <a:cs typeface="Arial" panose="020B0604020202020204" pitchFamily="34" charset="0"/>
              </a:rPr>
              <a:t>se lleve un mejor rendimiento en la utilización de sus productos?</a:t>
            </a:r>
          </a:p>
        </p:txBody>
      </p:sp>
      <p:sp>
        <p:nvSpPr>
          <p:cNvPr id="3" name="Rectángulo 2"/>
          <p:cNvSpPr/>
          <p:nvPr/>
        </p:nvSpPr>
        <p:spPr>
          <a:xfrm>
            <a:off x="4139122" y="3207435"/>
            <a:ext cx="8561960" cy="1015663"/>
          </a:xfrm>
          <a:prstGeom prst="rect">
            <a:avLst/>
          </a:prstGeom>
        </p:spPr>
        <p:txBody>
          <a:bodyPr wrap="none">
            <a:spAutoFit/>
          </a:bodyPr>
          <a:lstStyle/>
          <a:p>
            <a:r>
              <a:rPr lang="es-CO" sz="6000" dirty="0">
                <a:solidFill>
                  <a:schemeClr val="bg1"/>
                </a:solidFill>
                <a:latin typeface="Arial" panose="020B0604020202020204" pitchFamily="34" charset="0"/>
                <a:cs typeface="Arial" panose="020B0604020202020204" pitchFamily="34" charset="0"/>
              </a:rPr>
              <a:t>2. Pregunta Problema :</a:t>
            </a:r>
          </a:p>
        </p:txBody>
      </p:sp>
    </p:spTree>
    <p:extLst>
      <p:ext uri="{BB962C8B-B14F-4D97-AF65-F5344CB8AC3E}">
        <p14:creationId xmlns:p14="http://schemas.microsoft.com/office/powerpoint/2010/main" val="169516087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218512" y="3007410"/>
            <a:ext cx="6917278" cy="923330"/>
          </a:xfrm>
          <a:prstGeom prst="rect">
            <a:avLst/>
          </a:prstGeom>
        </p:spPr>
        <p:txBody>
          <a:bodyPr wrap="none">
            <a:spAutoFit/>
          </a:bodyPr>
          <a:lstStyle/>
          <a:p>
            <a:r>
              <a:rPr lang="es-CO" sz="5400" dirty="0" smtClean="0">
                <a:solidFill>
                  <a:schemeClr val="bg1"/>
                </a:solidFill>
                <a:latin typeface="Arial" panose="020B0604020202020204" pitchFamily="34" charset="0"/>
                <a:cs typeface="Arial" panose="020B0604020202020204" pitchFamily="34" charset="0"/>
              </a:rPr>
              <a:t>3. </a:t>
            </a:r>
            <a:r>
              <a:rPr lang="es-CO" sz="5400" dirty="0">
                <a:solidFill>
                  <a:schemeClr val="bg1"/>
                </a:solidFill>
                <a:latin typeface="Arial" panose="020B0604020202020204" pitchFamily="34" charset="0"/>
                <a:cs typeface="Arial" panose="020B0604020202020204" pitchFamily="34" charset="0"/>
              </a:rPr>
              <a:t>Objetivo General :</a:t>
            </a:r>
          </a:p>
        </p:txBody>
      </p:sp>
      <p:sp>
        <p:nvSpPr>
          <p:cNvPr id="3" name="Google Shape;170;p5"/>
          <p:cNvSpPr txBox="1">
            <a:spLocks noGrp="1"/>
          </p:cNvSpPr>
          <p:nvPr>
            <p:ph type="body" idx="1"/>
          </p:nvPr>
        </p:nvSpPr>
        <p:spPr>
          <a:xfrm>
            <a:off x="2028825" y="5704385"/>
            <a:ext cx="20259675" cy="4582616"/>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SzPts val="2400"/>
              <a:buNone/>
            </a:pPr>
            <a:r>
              <a:rPr lang="es-CO" sz="4800" b="1" dirty="0">
                <a:solidFill>
                  <a:schemeClr val="bg1"/>
                </a:solidFill>
                <a:latin typeface="Arial" panose="020B0604020202020204" pitchFamily="34" charset="0"/>
                <a:cs typeface="Arial" panose="020B0604020202020204" pitchFamily="34" charset="0"/>
              </a:rPr>
              <a:t>Implementar un sistema de gestión de inventario en JOHAN STYLE, con el fin de alcanzar  un equilibrio en el control del inventario, para que todo trabaje preciso y a la perfección y no se genere perdidas en el rendimiento ni en la producción. </a:t>
            </a:r>
            <a:endParaRPr sz="4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39554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459093" y="3007410"/>
            <a:ext cx="8379217" cy="923330"/>
          </a:xfrm>
          <a:prstGeom prst="rect">
            <a:avLst/>
          </a:prstGeom>
        </p:spPr>
        <p:txBody>
          <a:bodyPr wrap="none">
            <a:spAutoFit/>
          </a:bodyPr>
          <a:lstStyle/>
          <a:p>
            <a:r>
              <a:rPr lang="es-CO" sz="5400" dirty="0" smtClean="0">
                <a:solidFill>
                  <a:schemeClr val="bg1"/>
                </a:solidFill>
                <a:latin typeface="Arial" panose="020B0604020202020204" pitchFamily="34" charset="0"/>
                <a:cs typeface="Arial" panose="020B0604020202020204" pitchFamily="34" charset="0"/>
              </a:rPr>
              <a:t>4. </a:t>
            </a:r>
            <a:r>
              <a:rPr lang="es-CO" sz="5400" dirty="0">
                <a:solidFill>
                  <a:schemeClr val="bg1"/>
                </a:solidFill>
                <a:latin typeface="Arial" panose="020B0604020202020204" pitchFamily="34" charset="0"/>
                <a:cs typeface="Arial" panose="020B0604020202020204" pitchFamily="34" charset="0"/>
              </a:rPr>
              <a:t>Objetivos Específicos:</a:t>
            </a:r>
          </a:p>
        </p:txBody>
      </p:sp>
      <p:sp>
        <p:nvSpPr>
          <p:cNvPr id="3" name="Google Shape;170;p5"/>
          <p:cNvSpPr txBox="1">
            <a:spLocks noGrp="1"/>
          </p:cNvSpPr>
          <p:nvPr>
            <p:ph type="body" idx="1"/>
          </p:nvPr>
        </p:nvSpPr>
        <p:spPr>
          <a:xfrm>
            <a:off x="2028825" y="5704385"/>
            <a:ext cx="20259675" cy="4582616"/>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Controlar la capacidad de almacenamiento y  generar un informe en el control de inventario.</a:t>
            </a:r>
          </a:p>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Realizar la codificación de los productos en la microempresa.</a:t>
            </a:r>
          </a:p>
          <a:p>
            <a:pPr lvl="0" algn="just">
              <a:lnSpc>
                <a:spcPct val="115000"/>
              </a:lnSpc>
              <a:buSzPts val="2400"/>
            </a:pPr>
            <a:r>
              <a:rPr lang="es-ES" sz="4800" b="1" dirty="0">
                <a:solidFill>
                  <a:schemeClr val="bg1"/>
                </a:solidFill>
                <a:latin typeface="Arial" panose="020B0604020202020204" pitchFamily="34" charset="0"/>
                <a:cs typeface="Arial" panose="020B0604020202020204" pitchFamily="34" charset="0"/>
              </a:rPr>
              <a:t>Gestionar la  rotación eficaz de el producto. </a:t>
            </a:r>
          </a:p>
        </p:txBody>
      </p:sp>
    </p:spTree>
    <p:extLst>
      <p:ext uri="{BB962C8B-B14F-4D97-AF65-F5344CB8AC3E}">
        <p14:creationId xmlns:p14="http://schemas.microsoft.com/office/powerpoint/2010/main" val="302847835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872537" y="3007410"/>
            <a:ext cx="5609228" cy="923330"/>
          </a:xfrm>
          <a:prstGeom prst="rect">
            <a:avLst/>
          </a:prstGeom>
        </p:spPr>
        <p:txBody>
          <a:bodyPr wrap="none">
            <a:spAutoFit/>
          </a:bodyPr>
          <a:lstStyle/>
          <a:p>
            <a:r>
              <a:rPr lang="es-CO" sz="5400" dirty="0" smtClean="0">
                <a:solidFill>
                  <a:schemeClr val="bg1"/>
                </a:solidFill>
                <a:latin typeface="Arial" panose="020B0604020202020204" pitchFamily="34" charset="0"/>
                <a:cs typeface="Arial" panose="020B0604020202020204" pitchFamily="34" charset="0"/>
              </a:rPr>
              <a:t>5. </a:t>
            </a:r>
            <a:r>
              <a:rPr lang="es-CO" sz="5400" dirty="0">
                <a:solidFill>
                  <a:schemeClr val="bg1"/>
                </a:solidFill>
                <a:latin typeface="Arial" panose="020B0604020202020204" pitchFamily="34" charset="0"/>
                <a:cs typeface="Arial" panose="020B0604020202020204" pitchFamily="34" charset="0"/>
              </a:rPr>
              <a:t>Justificación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Este trabajo esta realizado con el fin de gestionar y aportar soluciones a la microempresa, buscando el máximo rendimiento y eficacia para que puedan mejorar en el control de inventarios y así mismo implementar una buena funcionalidad en cada uno de sus productos, se deben analizar los factores que indiquen el manejo de el inventario, con el propósito de determinar la disponibilidad de los productos para poder desarrollar el servicio sin incurrir en costos innecesarios.</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Con esto se puede implementar una mejor control en su inventario para sus productos, lo cual mejoraría el rendimiento y productividad de la microempresa y así demostrando la importancia de tener un buen control de inventario ya que es una parte fundamental de cada empresa .</a:t>
            </a:r>
          </a:p>
        </p:txBody>
      </p:sp>
    </p:spTree>
    <p:extLst>
      <p:ext uri="{BB962C8B-B14F-4D97-AF65-F5344CB8AC3E}">
        <p14:creationId xmlns:p14="http://schemas.microsoft.com/office/powerpoint/2010/main" val="34766465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5776630" y="3007410"/>
            <a:ext cx="3801041" cy="923330"/>
          </a:xfrm>
          <a:prstGeom prst="rect">
            <a:avLst/>
          </a:prstGeom>
        </p:spPr>
        <p:txBody>
          <a:bodyPr wrap="none">
            <a:spAutoFit/>
          </a:bodyPr>
          <a:lstStyle/>
          <a:p>
            <a:r>
              <a:rPr lang="es-CO" sz="5400" dirty="0" smtClean="0">
                <a:solidFill>
                  <a:schemeClr val="bg1"/>
                </a:solidFill>
                <a:latin typeface="Arial" panose="020B0604020202020204" pitchFamily="34" charset="0"/>
                <a:cs typeface="Arial" panose="020B0604020202020204" pitchFamily="34" charset="0"/>
              </a:rPr>
              <a:t>6. </a:t>
            </a:r>
            <a:r>
              <a:rPr lang="es-CO" sz="5400" dirty="0">
                <a:solidFill>
                  <a:schemeClr val="bg1"/>
                </a:solidFill>
                <a:latin typeface="Arial" panose="020B0604020202020204" pitchFamily="34" charset="0"/>
                <a:cs typeface="Arial" panose="020B0604020202020204" pitchFamily="34" charset="0"/>
              </a:rPr>
              <a:t>Alcance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El sistema a desarrollar llevara el registro controlado de la información general de cada producto existente, con el fin de obtener todos los datos necesarios de cada producto  de una manera organizada, confiable y correcta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Este se realizara para el uso exclusivo de JOHAN STYLE   en donde tendrá un fácil y total acceso al registro y control de su inventario  mejorando la búsqueda de sus productos y </a:t>
            </a:r>
            <a:r>
              <a:rPr lang="es-ES" sz="3600" b="1" dirty="0" err="1">
                <a:solidFill>
                  <a:schemeClr val="bg1"/>
                </a:solidFill>
                <a:latin typeface="Arial" panose="020B0604020202020204" pitchFamily="34" charset="0"/>
                <a:cs typeface="Arial" panose="020B0604020202020204" pitchFamily="34" charset="0"/>
              </a:rPr>
              <a:t>asi</a:t>
            </a:r>
            <a:r>
              <a:rPr lang="es-ES" sz="3600" b="1" dirty="0">
                <a:solidFill>
                  <a:schemeClr val="bg1"/>
                </a:solidFill>
                <a:latin typeface="Arial" panose="020B0604020202020204" pitchFamily="34" charset="0"/>
                <a:cs typeface="Arial" panose="020B0604020202020204" pitchFamily="34" charset="0"/>
              </a:rPr>
              <a:t> logrando un rendimiento optimo para la microempresa.</a:t>
            </a:r>
          </a:p>
        </p:txBody>
      </p:sp>
    </p:spTree>
    <p:extLst>
      <p:ext uri="{BB962C8B-B14F-4D97-AF65-F5344CB8AC3E}">
        <p14:creationId xmlns:p14="http://schemas.microsoft.com/office/powerpoint/2010/main" val="178413779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4834066" y="3007410"/>
            <a:ext cx="5686172" cy="923330"/>
          </a:xfrm>
          <a:prstGeom prst="rect">
            <a:avLst/>
          </a:prstGeom>
        </p:spPr>
        <p:txBody>
          <a:bodyPr wrap="none">
            <a:spAutoFit/>
          </a:bodyPr>
          <a:lstStyle/>
          <a:p>
            <a:r>
              <a:rPr lang="es-CO" sz="5400" dirty="0" smtClean="0">
                <a:solidFill>
                  <a:schemeClr val="bg1"/>
                </a:solidFill>
                <a:latin typeface="Arial" panose="020B0604020202020204" pitchFamily="34" charset="0"/>
                <a:cs typeface="Arial" panose="020B0604020202020204" pitchFamily="34" charset="0"/>
              </a:rPr>
              <a:t>7. </a:t>
            </a:r>
            <a:r>
              <a:rPr lang="es-CO" sz="5400" dirty="0">
                <a:solidFill>
                  <a:schemeClr val="bg1"/>
                </a:solidFill>
                <a:latin typeface="Arial" panose="020B0604020202020204" pitchFamily="34" charset="0"/>
                <a:cs typeface="Arial" panose="020B0604020202020204" pitchFamily="34" charset="0"/>
              </a:rPr>
              <a:t>Delimitación : </a:t>
            </a:r>
          </a:p>
        </p:txBody>
      </p:sp>
      <p:sp>
        <p:nvSpPr>
          <p:cNvPr id="3" name="Google Shape;170;p5"/>
          <p:cNvSpPr txBox="1">
            <a:spLocks noGrp="1"/>
          </p:cNvSpPr>
          <p:nvPr>
            <p:ph type="body" idx="1"/>
          </p:nvPr>
        </p:nvSpPr>
        <p:spPr>
          <a:xfrm>
            <a:off x="2028825" y="4914900"/>
            <a:ext cx="20259675" cy="5372101"/>
          </a:xfrm>
          <a:prstGeom prst="rect">
            <a:avLst/>
          </a:prstGeom>
          <a:noFill/>
          <a:ln>
            <a:noFill/>
          </a:ln>
        </p:spPr>
        <p:txBody>
          <a:bodyPr spcFirstLastPara="1" wrap="square" lIns="0" tIns="0" rIns="0" bIns="0" anchor="t" anchorCtr="0">
            <a:noAutofit/>
          </a:bodyPr>
          <a:lstStyle/>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Espacio: JOHAN STYLE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Tiempo: 12 meses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Área : Jefe y asistente </a:t>
            </a:r>
          </a:p>
          <a:p>
            <a:pPr lvl="0" algn="just">
              <a:lnSpc>
                <a:spcPct val="115000"/>
              </a:lnSpc>
              <a:buSzPts val="2400"/>
            </a:pPr>
            <a:endParaRPr lang="es-ES" sz="3600" b="1" dirty="0">
              <a:solidFill>
                <a:schemeClr val="bg1"/>
              </a:solidFill>
              <a:latin typeface="Arial" panose="020B0604020202020204" pitchFamily="34" charset="0"/>
              <a:cs typeface="Arial" panose="020B0604020202020204" pitchFamily="34" charset="0"/>
            </a:endParaRPr>
          </a:p>
          <a:p>
            <a:pPr lvl="0" algn="just">
              <a:lnSpc>
                <a:spcPct val="115000"/>
              </a:lnSpc>
              <a:buSzPts val="2400"/>
            </a:pPr>
            <a:r>
              <a:rPr lang="es-ES" sz="3600" b="1" dirty="0">
                <a:solidFill>
                  <a:schemeClr val="bg1"/>
                </a:solidFill>
                <a:latin typeface="Arial" panose="020B0604020202020204" pitchFamily="34" charset="0"/>
                <a:cs typeface="Arial" panose="020B0604020202020204" pitchFamily="34" charset="0"/>
              </a:rPr>
              <a:t> Temática: gestión de inventarios</a:t>
            </a:r>
          </a:p>
        </p:txBody>
      </p:sp>
    </p:spTree>
    <p:extLst>
      <p:ext uri="{BB962C8B-B14F-4D97-AF65-F5344CB8AC3E}">
        <p14:creationId xmlns:p14="http://schemas.microsoft.com/office/powerpoint/2010/main" val="250839015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5430</TotalTime>
  <Words>1122</Words>
  <Application>Microsoft Office PowerPoint</Application>
  <PresentationFormat>Personalizado</PresentationFormat>
  <Paragraphs>99</Paragraphs>
  <Slides>37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Barlow</vt:lpstr>
      <vt:lpstr>Helvetica Neue</vt:lpstr>
      <vt:lpstr>Helvetica Neue Light</vt:lpstr>
      <vt:lpstr>Helvetica Neue Medium</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Cuenta Microsoft</cp:lastModifiedBy>
  <cp:revision>133</cp:revision>
  <dcterms:modified xsi:type="dcterms:W3CDTF">2022-03-25T00:27:14Z</dcterms:modified>
</cp:coreProperties>
</file>