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Participant Education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formal education</c:v>
                </c:pt>
                <c:pt idx="1">
                  <c:v>GCSE</c:v>
                </c:pt>
                <c:pt idx="2">
                  <c:v>A-level</c:v>
                </c:pt>
                <c:pt idx="3">
                  <c:v>Bachelor's degree</c:v>
                </c:pt>
                <c:pt idx="4">
                  <c:v>Masters degree</c:v>
                </c:pt>
                <c:pt idx="5">
                  <c:v>Doctoral degree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28</c:v>
                </c:pt>
                <c:pt idx="4">
                  <c:v>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4-41FF-AE08-64F08412D3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formal education</c:v>
                </c:pt>
                <c:pt idx="1">
                  <c:v>GCSE</c:v>
                </c:pt>
                <c:pt idx="2">
                  <c:v>A-level</c:v>
                </c:pt>
                <c:pt idx="3">
                  <c:v>Bachelor's degree</c:v>
                </c:pt>
                <c:pt idx="4">
                  <c:v>Masters degree</c:v>
                </c:pt>
                <c:pt idx="5">
                  <c:v>Doctoral degree</c:v>
                </c:pt>
              </c:strCache>
            </c:strRef>
          </c:cat>
          <c:val>
            <c:numRef>
              <c:f>Sheet1!$C$2:$C$7</c:f>
            </c:numRef>
          </c:val>
          <c:extLst>
            <c:ext xmlns:c16="http://schemas.microsoft.com/office/drawing/2014/chart" uri="{C3380CC4-5D6E-409C-BE32-E72D297353CC}">
              <c16:uniqueId val="{00000001-75C4-41FF-AE08-64F08412D3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formal education</c:v>
                </c:pt>
                <c:pt idx="1">
                  <c:v>GCSE</c:v>
                </c:pt>
                <c:pt idx="2">
                  <c:v>A-level</c:v>
                </c:pt>
                <c:pt idx="3">
                  <c:v>Bachelor's degree</c:v>
                </c:pt>
                <c:pt idx="4">
                  <c:v>Masters degree</c:v>
                </c:pt>
                <c:pt idx="5">
                  <c:v>Doctoral degree</c:v>
                </c:pt>
              </c:strCache>
            </c:strRef>
          </c:cat>
          <c:val>
            <c:numRef>
              <c:f>Sheet1!$D$2:$D$7</c:f>
            </c:numRef>
          </c:val>
          <c:extLst>
            <c:ext xmlns:c16="http://schemas.microsoft.com/office/drawing/2014/chart" uri="{C3380CC4-5D6E-409C-BE32-E72D297353CC}">
              <c16:uniqueId val="{00000002-75C4-41FF-AE08-64F08412D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8739999"/>
        <c:axId val="1331163263"/>
      </c:barChart>
      <c:catAx>
        <c:axId val="112873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63263"/>
        <c:crosses val="autoZero"/>
        <c:auto val="1"/>
        <c:lblAlgn val="ctr"/>
        <c:lblOffset val="100"/>
        <c:noMultiLvlLbl val="0"/>
      </c:catAx>
      <c:valAx>
        <c:axId val="133116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3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Computer</a:t>
            </a:r>
            <a:r>
              <a:rPr lang="en-US" baseline="0" dirty="0"/>
              <a:t> Expertise</a:t>
            </a:r>
            <a:endParaRPr lang="en-US" dirty="0"/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Limited</c:v>
                </c:pt>
                <c:pt idx="1">
                  <c:v>Basic</c:v>
                </c:pt>
                <c:pt idx="2">
                  <c:v>Competent</c:v>
                </c:pt>
                <c:pt idx="3">
                  <c:v>Skilled</c:v>
                </c:pt>
                <c:pt idx="4">
                  <c:v>Mastery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20</c:v>
                </c:pt>
                <c:pt idx="3">
                  <c:v>17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D-4A5A-B883-54CB236863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Limited</c:v>
                </c:pt>
                <c:pt idx="1">
                  <c:v>Basic</c:v>
                </c:pt>
                <c:pt idx="2">
                  <c:v>Competent</c:v>
                </c:pt>
                <c:pt idx="3">
                  <c:v>Skilled</c:v>
                </c:pt>
                <c:pt idx="4">
                  <c:v>Mastery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031D-4A5A-B883-54CB236863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Limited</c:v>
                </c:pt>
                <c:pt idx="1">
                  <c:v>Basic</c:v>
                </c:pt>
                <c:pt idx="2">
                  <c:v>Competent</c:v>
                </c:pt>
                <c:pt idx="3">
                  <c:v>Skilled</c:v>
                </c:pt>
                <c:pt idx="4">
                  <c:v>Mastery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031D-4A5A-B883-54CB23686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8739999"/>
        <c:axId val="1331163263"/>
      </c:barChart>
      <c:catAx>
        <c:axId val="112873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63263"/>
        <c:crosses val="autoZero"/>
        <c:auto val="1"/>
        <c:lblAlgn val="ctr"/>
        <c:lblOffset val="100"/>
        <c:noMultiLvlLbl val="0"/>
      </c:catAx>
      <c:valAx>
        <c:axId val="133116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3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C6C3-467E-2E4B-3E74-833ECEFF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14F1D-073E-D518-744C-0EEA964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0C2B-32EF-F61E-9110-DE2242B9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442D-C22F-9C94-7E48-309BE53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379B-B2AD-3688-C7E9-EA34B23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F9E-9BA7-65AE-B791-B78B98E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C6F6-85EF-766B-50F0-44CABE65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868F-EAFF-D267-4A3C-A6E467E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4F7D-7696-316D-1C87-E43BC672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84E7-B314-EDF0-D9D4-2C2B8A3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0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44E2-0322-2DC8-21CF-C03C3FA5C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3A85D-22A3-AB39-5C93-4E66E849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2DF1-170E-0763-3EF5-61D9425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E3D5-F5EF-0C78-EB80-E02510E5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02DA-B7E3-97DA-895F-2E4714D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05EE-990F-C049-66C7-EFCF4983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672E-D2FD-0B45-D1A4-CD127038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D989-669E-1933-3091-79A391FB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2F1B-5DCA-E27A-AEEA-1E609B50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0217-DBD6-CC80-BF09-8B775E28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33B-0408-DDB1-FFF8-B163BD4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84F-CAFA-B7BB-264C-092E8BB4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A630-432F-6E65-E743-1FE08BA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BDE5-488B-ADE0-6DB8-994DC8E9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8B45-9083-109C-0E5B-1EEA9E7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3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801-2F89-D99B-7E65-60C40F77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E1D-414A-F6BC-CB97-D0007C87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6536-AE64-29D9-D304-221BF3A3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DF60-AD48-1990-2237-754640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3BA4-2E5F-9541-A57F-262147B5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D75B-9FB3-F1AF-4A87-C9F5BBE4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4ED-6D7B-3AA3-2536-0931D1BD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FF24-8A8E-462B-7990-ACC37F73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963D6-DD75-04C7-2EF8-6481D366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8718C-8486-B038-2591-8362B7418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BDC6C-8696-DA2B-BD22-0148DBD9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0D6BA-3EBD-96FF-6103-EFD949AF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2830D-77D0-AECC-C74D-7DC348C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8F52B-5A7B-F92A-C25E-EAE61E6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7B87-C201-3462-8331-DDAE668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82427-656C-A51A-6D63-2A1B2BCE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8140-897F-B74D-8CAB-AF13743A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9AD9-A507-74CA-7165-C0216B02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6636A-8A3E-8214-7296-283ADF7A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E9D5C-D84A-E650-11B7-2018D57C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484F5-8645-5F65-6214-2FC1A5F5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EF0-C450-E67D-DE8C-4AE38EF9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A689-2D48-BBCB-3ACB-65C1A41E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A34C-FCA3-9CB3-839E-34324961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38B7-D787-8F82-6BD7-436B0B5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1EE3-DB87-95EF-DF0F-5271359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C2A0-D169-B041-3420-76586D3F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E617-011B-F63B-6D7A-5FA0BAB7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CB736-BF0A-53F4-8E16-6F94E5C34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7F0C-5D0A-14A9-9B41-F60A809D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C15-BEE0-AA80-DBD1-CC837FD7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E9F-70EC-2810-8A8C-9C78E051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B1FD0-0845-58E9-514F-E79735D0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795BF-B572-5412-0790-E79C8857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65D4-2AD7-5013-55A1-455FD2F3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1DDD-EFF6-5338-1CD3-9DFF68C9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DF9A-1872-4B77-879F-633E29CACD1F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DD27-884B-A422-DDBB-137B4B7E9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1CC6-8DE0-15B1-890F-82619D02A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ual-bot-insights.vercel.ap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47F5-E730-309D-6529-452703132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Chatbot Conversations: A Comparative Study on User Interaction and Preference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616A-FB22-BA4D-7E74-03322C506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 Bodfield</a:t>
            </a:r>
          </a:p>
          <a:p>
            <a:r>
              <a:rPr lang="en-GB" dirty="0">
                <a:hlinkClick r:id="rId2"/>
              </a:rPr>
              <a:t>Dual-Bot Insights (dual-bot-insights.vercel.app)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5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443-6684-C3E8-0DB0-A4B0578A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4" name="Picture 3" descr="Monthly Growth of ChatGPT Visits">
            <a:extLst>
              <a:ext uri="{FF2B5EF4-FFF2-40B4-BE49-F238E27FC236}">
                <a16:creationId xmlns:a16="http://schemas.microsoft.com/office/drawing/2014/main" id="{BF494655-8604-FA88-6F30-DE1D1B72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" t="23859" r="3446" b="8233"/>
          <a:stretch/>
        </p:blipFill>
        <p:spPr bwMode="auto">
          <a:xfrm>
            <a:off x="1990725" y="1523505"/>
            <a:ext cx="8210550" cy="3810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047ED379-DB0F-15BD-EF54-635833EDC494}"/>
              </a:ext>
            </a:extLst>
          </p:cNvPr>
          <p:cNvSpPr txBox="1"/>
          <p:nvPr/>
        </p:nvSpPr>
        <p:spPr>
          <a:xfrm>
            <a:off x="3122946" y="5365187"/>
            <a:ext cx="5946107" cy="19531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12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1‑1: </a:t>
            </a:r>
            <a:r>
              <a:rPr lang="en-GB" sz="1200" b="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Monthly ChatGPT Website Visits (Source: SimilarWeb)</a:t>
            </a:r>
            <a:endParaRPr lang="en-GB" sz="1200" b="1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A93B-FA4A-4A15-D692-4164CEAA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9C41-62AB-26B4-CED3-5D56F0D8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Align with HMC research agenda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Guzman and Lewis (2019)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GB" sz="3200" dirty="0"/>
          </a:p>
          <a:p>
            <a:r>
              <a:rPr lang="en-GB" sz="3200" dirty="0"/>
              <a:t>Investigate preferences for chatbots style/attributes</a:t>
            </a:r>
          </a:p>
          <a:p>
            <a:r>
              <a:rPr lang="en-GB" sz="3200" dirty="0"/>
              <a:t>Identify key traits in people that can act as predictors for chatbot preferences</a:t>
            </a:r>
          </a:p>
          <a:p>
            <a:r>
              <a:rPr lang="en-GB" sz="3200" dirty="0"/>
              <a:t>“Design for improving chatbot user experience”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Følstad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 (2021)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29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23CC-E34B-903D-2FC4-14A87B3D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E01CA-B9C7-1338-4B8C-4D9A5318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3889"/>
            <a:ext cx="10515600" cy="1630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05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E901-5554-1F46-2B7E-659893D0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9157-CA4E-FB1F-BD5B-0AE285E4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14182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50 participants: 29 men, 21 women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09ADAB-5305-1D4D-F929-434564C6D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021682"/>
              </p:ext>
            </p:extLst>
          </p:nvPr>
        </p:nvGraphicFramePr>
        <p:xfrm>
          <a:off x="7309852" y="137500"/>
          <a:ext cx="4659562" cy="310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5F2906-2F2C-530F-458B-D1A683054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791190"/>
              </p:ext>
            </p:extLst>
          </p:nvPr>
        </p:nvGraphicFramePr>
        <p:xfrm>
          <a:off x="7309852" y="3429000"/>
          <a:ext cx="4659562" cy="310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4A9F7D4-6ABA-5B0E-4C32-3BE9246D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4750"/>
            <a:ext cx="6259422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3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76E-4FF7-2CAA-8A64-764801B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BD47-9FA9-60C1-78AE-8A76EB4D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No significance</a:t>
            </a:r>
          </a:p>
          <a:p>
            <a:r>
              <a:rPr lang="en-GB" sz="4000" dirty="0"/>
              <a:t>Significance in the same direction </a:t>
            </a:r>
          </a:p>
          <a:p>
            <a:r>
              <a:rPr lang="en-GB" sz="4000" dirty="0"/>
              <a:t>Significance in one direction</a:t>
            </a:r>
          </a:p>
          <a:p>
            <a:r>
              <a:rPr lang="en-GB" sz="4000" dirty="0"/>
              <a:t>Significance in opposing directions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4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A2B5F9-B92F-593D-D215-7364C467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1" y="1996186"/>
            <a:ext cx="5506097" cy="43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D3FF9E-477C-5147-6617-71AE34A4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17" y="1996186"/>
            <a:ext cx="5759198" cy="44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11FCC3-78C2-0ADA-0E9F-6C0A445C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Conscientiousness and Quality (useful)</a:t>
            </a:r>
          </a:p>
        </p:txBody>
      </p:sp>
    </p:spTree>
    <p:extLst>
      <p:ext uri="{BB962C8B-B14F-4D97-AF65-F5344CB8AC3E}">
        <p14:creationId xmlns:p14="http://schemas.microsoft.com/office/powerpoint/2010/main" val="38229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120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Chatbot Conversations: A Comparative Study on User Interaction and Preference</vt:lpstr>
      <vt:lpstr>Background</vt:lpstr>
      <vt:lpstr>Objectives</vt:lpstr>
      <vt:lpstr>Methodology</vt:lpstr>
      <vt:lpstr>Results - Participants</vt:lpstr>
      <vt:lpstr>Results</vt:lpstr>
      <vt:lpstr>Conscientiousness and Quality (useful)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bodfield</dc:creator>
  <cp:lastModifiedBy>louis bodfield</cp:lastModifiedBy>
  <cp:revision>18</cp:revision>
  <dcterms:created xsi:type="dcterms:W3CDTF">2024-02-23T14:48:03Z</dcterms:created>
  <dcterms:modified xsi:type="dcterms:W3CDTF">2024-03-07T01:03:39Z</dcterms:modified>
</cp:coreProperties>
</file>