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C486B-C1B4-42BA-A167-5A7F2A8E8E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5B5C4AF-0AE4-43E3-968A-0363D4633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0143F3B-08F6-448B-A742-F476D188E4DA}"/>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5" name="Marcador de pie de página 4">
            <a:extLst>
              <a:ext uri="{FF2B5EF4-FFF2-40B4-BE49-F238E27FC236}">
                <a16:creationId xmlns:a16="http://schemas.microsoft.com/office/drawing/2014/main" id="{ABBB0BB7-EF11-4920-BEAF-6CFBE39130D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FBD7621-9DDF-4BA0-9B4A-75E9A910EFED}"/>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36694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23B0-1679-4A05-9CB5-ACEAE18AEF6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0691E76-F551-4DC0-9E83-BB515DFF799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71460-DECF-4CB6-9FF8-EAD6A8E73C8C}"/>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5" name="Marcador de pie de página 4">
            <a:extLst>
              <a:ext uri="{FF2B5EF4-FFF2-40B4-BE49-F238E27FC236}">
                <a16:creationId xmlns:a16="http://schemas.microsoft.com/office/drawing/2014/main" id="{289B2C9B-03ED-40C3-829A-38E400126A6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B0D7BBE-CE6B-43E9-A19E-3FFA6E0261CC}"/>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208368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D2D834D-233D-4133-B0BF-F93EDC57E44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1C4269E-D91B-4D12-AA51-84ACA6DC4B6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EA357-5E77-4DA7-912A-0139F14FE71B}"/>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5" name="Marcador de pie de página 4">
            <a:extLst>
              <a:ext uri="{FF2B5EF4-FFF2-40B4-BE49-F238E27FC236}">
                <a16:creationId xmlns:a16="http://schemas.microsoft.com/office/drawing/2014/main" id="{719F3677-9A56-4678-BC17-24E621CD1CC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44C0DB3-F048-49F4-8B9D-AE8D7212CB01}"/>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114232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BD5F5-B053-4846-A60E-6215E654F25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E9F82B9-450B-4B7A-866E-B217E0B32A7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38E71E-6E72-487A-A59A-30D1CA3C7B25}"/>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5" name="Marcador de pie de página 4">
            <a:extLst>
              <a:ext uri="{FF2B5EF4-FFF2-40B4-BE49-F238E27FC236}">
                <a16:creationId xmlns:a16="http://schemas.microsoft.com/office/drawing/2014/main" id="{78CE53D3-59E0-4C24-8411-46E90EDECD6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A38EC17-6E12-41A7-8D9A-C49867A93FA4}"/>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253086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B1E8D-0B34-42EE-ABE8-7B637550534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721BB5F-CD0E-4EA8-B596-8EA69766D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B4A799D-029F-4FE5-B8F6-FB4B12173298}"/>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5" name="Marcador de pie de página 4">
            <a:extLst>
              <a:ext uri="{FF2B5EF4-FFF2-40B4-BE49-F238E27FC236}">
                <a16:creationId xmlns:a16="http://schemas.microsoft.com/office/drawing/2014/main" id="{B3E54FD0-7451-4747-9795-C734A68AA03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FBE1B59-38DC-4D22-9D72-7B502B8921F8}"/>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85503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D8F95-72B8-41DD-A125-CF22F2CDB5E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05ED576-0DBA-4D41-B05D-7020F3B9C76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9C0E6CC-F4A0-4402-A423-4886AB9CBFC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2F9ED86-051B-445B-95BF-9D5D7AB67BD1}"/>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6" name="Marcador de pie de página 5">
            <a:extLst>
              <a:ext uri="{FF2B5EF4-FFF2-40B4-BE49-F238E27FC236}">
                <a16:creationId xmlns:a16="http://schemas.microsoft.com/office/drawing/2014/main" id="{0FD8237F-0637-45A7-8F80-8DA2423CB9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640F9BA-92DC-46FF-AEAF-58A0427EBAB2}"/>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137015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3EBB5-E1CA-4E93-B2C9-C736EC20B34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B96963-BAD1-404C-A157-DE2FF4D3D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FFC99C-E204-4739-B495-A4649FC43CC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D23E619-5A47-4A7D-AFAA-E78E23854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2EE4B6B-6178-446B-A0CF-C51C7311F0A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6FDEDB5-B07C-4F43-9D41-CEFD6181335B}"/>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8" name="Marcador de pie de página 7">
            <a:extLst>
              <a:ext uri="{FF2B5EF4-FFF2-40B4-BE49-F238E27FC236}">
                <a16:creationId xmlns:a16="http://schemas.microsoft.com/office/drawing/2014/main" id="{C0F476E8-F12F-453D-BF4E-A5A1BAE0EF8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2F03084-9780-4810-82E8-6816F4D68D19}"/>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295365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F9DFD-B3F2-412A-9009-90A07C2699A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9BDEBEB-AFBA-49B4-BF24-0C23CF9E2347}"/>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4" name="Marcador de pie de página 3">
            <a:extLst>
              <a:ext uri="{FF2B5EF4-FFF2-40B4-BE49-F238E27FC236}">
                <a16:creationId xmlns:a16="http://schemas.microsoft.com/office/drawing/2014/main" id="{C926547F-E25D-46B4-9218-E8EE662EBE5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A88AA35-5D28-491B-8A4D-3B7A5D6D44C0}"/>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264123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9E47FCE-8D95-4DE4-A163-5BBB9A39D069}"/>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3" name="Marcador de pie de página 2">
            <a:extLst>
              <a:ext uri="{FF2B5EF4-FFF2-40B4-BE49-F238E27FC236}">
                <a16:creationId xmlns:a16="http://schemas.microsoft.com/office/drawing/2014/main" id="{88B94C11-7E05-4447-BCAC-31C946E95BD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7AA5E2C-72EF-4BBD-9D99-31B2691594F8}"/>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386272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0B0E3-1235-40DA-BD89-D1CA45D2700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A9A157-93A9-4EAB-B8C9-A5D67F5B3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3F28F26-2297-43AB-A47F-AF517B26D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89548CD-F525-4BB7-A1CE-1E4BF2F177D1}"/>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6" name="Marcador de pie de página 5">
            <a:extLst>
              <a:ext uri="{FF2B5EF4-FFF2-40B4-BE49-F238E27FC236}">
                <a16:creationId xmlns:a16="http://schemas.microsoft.com/office/drawing/2014/main" id="{7D52EC1B-BC2A-4C5A-9C0C-CA2CF54EEE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82DDC7D-CB8E-4168-9261-B3FCE6292EA3}"/>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250939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788D7-A1D0-470D-82CE-ACE3FA5A0D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92CC6A5-6868-49EB-A4D0-551131E772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E6911D2-4D04-4816-BE52-69F04044F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1AA24A0-9FCF-49D8-9096-202F17DBCCCF}"/>
              </a:ext>
            </a:extLst>
          </p:cNvPr>
          <p:cNvSpPr>
            <a:spLocks noGrp="1"/>
          </p:cNvSpPr>
          <p:nvPr>
            <p:ph type="dt" sz="half" idx="10"/>
          </p:nvPr>
        </p:nvSpPr>
        <p:spPr/>
        <p:txBody>
          <a:bodyPr/>
          <a:lstStyle/>
          <a:p>
            <a:fld id="{D818F083-CABB-4DB7-A96E-556092E33705}" type="datetimeFigureOut">
              <a:rPr lang="es-CO" smtClean="0"/>
              <a:t>10/02/2022</a:t>
            </a:fld>
            <a:endParaRPr lang="es-CO"/>
          </a:p>
        </p:txBody>
      </p:sp>
      <p:sp>
        <p:nvSpPr>
          <p:cNvPr id="6" name="Marcador de pie de página 5">
            <a:extLst>
              <a:ext uri="{FF2B5EF4-FFF2-40B4-BE49-F238E27FC236}">
                <a16:creationId xmlns:a16="http://schemas.microsoft.com/office/drawing/2014/main" id="{94B472C9-F407-4008-9CBD-F70003FEF0C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0A69AF7-963A-4020-8B0C-C6F93DFBF0A5}"/>
              </a:ext>
            </a:extLst>
          </p:cNvPr>
          <p:cNvSpPr>
            <a:spLocks noGrp="1"/>
          </p:cNvSpPr>
          <p:nvPr>
            <p:ph type="sldNum" sz="quarter" idx="12"/>
          </p:nvPr>
        </p:nvSpPr>
        <p:spPr/>
        <p:txBody>
          <a:bodyPr/>
          <a:lstStyle/>
          <a:p>
            <a:fld id="{0884D707-28D1-4636-8C63-162C31C86826}" type="slidenum">
              <a:rPr lang="es-CO" smtClean="0"/>
              <a:t>‹Nº›</a:t>
            </a:fld>
            <a:endParaRPr lang="es-CO"/>
          </a:p>
        </p:txBody>
      </p:sp>
    </p:spTree>
    <p:extLst>
      <p:ext uri="{BB962C8B-B14F-4D97-AF65-F5344CB8AC3E}">
        <p14:creationId xmlns:p14="http://schemas.microsoft.com/office/powerpoint/2010/main" val="148618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9F9A636-DAB8-4663-8163-BA7F551C2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58B6872-5C16-423E-8B35-F46A56580D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ABB15C9-27E6-4470-BA35-2664C119D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8F083-CABB-4DB7-A96E-556092E33705}" type="datetimeFigureOut">
              <a:rPr lang="es-CO" smtClean="0"/>
              <a:t>10/02/2022</a:t>
            </a:fld>
            <a:endParaRPr lang="es-CO"/>
          </a:p>
        </p:txBody>
      </p:sp>
      <p:sp>
        <p:nvSpPr>
          <p:cNvPr id="5" name="Marcador de pie de página 4">
            <a:extLst>
              <a:ext uri="{FF2B5EF4-FFF2-40B4-BE49-F238E27FC236}">
                <a16:creationId xmlns:a16="http://schemas.microsoft.com/office/drawing/2014/main" id="{34A99C04-4655-44CB-B1C4-C96D4D4C7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B3D0EAE-9792-4CBE-A18E-25C5632C2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4D707-28D1-4636-8C63-162C31C86826}" type="slidenum">
              <a:rPr lang="es-CO" smtClean="0"/>
              <a:t>‹Nº›</a:t>
            </a:fld>
            <a:endParaRPr lang="es-CO"/>
          </a:p>
        </p:txBody>
      </p:sp>
    </p:spTree>
    <p:extLst>
      <p:ext uri="{BB962C8B-B14F-4D97-AF65-F5344CB8AC3E}">
        <p14:creationId xmlns:p14="http://schemas.microsoft.com/office/powerpoint/2010/main" val="3854261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0F817AED-B384-45BF-AF54-C8A0F5C77B7A}"/>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6" name="Google Shape;301;p5">
            <a:extLst>
              <a:ext uri="{FF2B5EF4-FFF2-40B4-BE49-F238E27FC236}">
                <a16:creationId xmlns:a16="http://schemas.microsoft.com/office/drawing/2014/main" id="{43B1FB09-D855-4DB4-BDF4-A8B7A7F26ECE}"/>
              </a:ext>
            </a:extLst>
          </p:cNvPr>
          <p:cNvPicPr preferRelativeResize="0"/>
          <p:nvPr/>
        </p:nvPicPr>
        <p:blipFill rotWithShape="1">
          <a:blip r:embed="rId2">
            <a:alphaModFix/>
          </a:blip>
          <a:srcRect t="9" b="7"/>
          <a:stretch/>
        </p:blipFill>
        <p:spPr>
          <a:xfrm>
            <a:off x="11039911" y="6266577"/>
            <a:ext cx="1090569" cy="528505"/>
          </a:xfrm>
          <a:prstGeom prst="rect">
            <a:avLst/>
          </a:prstGeom>
          <a:noFill/>
          <a:ln>
            <a:noFill/>
          </a:ln>
        </p:spPr>
      </p:pic>
      <p:pic>
        <p:nvPicPr>
          <p:cNvPr id="9" name="Google Shape;73;g7ed7eb645d_0_548">
            <a:extLst>
              <a:ext uri="{FF2B5EF4-FFF2-40B4-BE49-F238E27FC236}">
                <a16:creationId xmlns:a16="http://schemas.microsoft.com/office/drawing/2014/main" id="{66BABCCD-2157-446E-AE9C-54A5C3EC9022}"/>
              </a:ext>
            </a:extLst>
          </p:cNvPr>
          <p:cNvPicPr preferRelativeResize="0"/>
          <p:nvPr/>
        </p:nvPicPr>
        <p:blipFill rotWithShape="1">
          <a:blip r:embed="rId3">
            <a:alphaModFix/>
            <a:duotone>
              <a:prstClr val="black"/>
              <a:srgbClr val="FF0000">
                <a:tint val="45000"/>
                <a:satMod val="400000"/>
              </a:srgbClr>
            </a:duotone>
          </a:blip>
          <a:srcRect/>
          <a:stretch/>
        </p:blipFill>
        <p:spPr>
          <a:xfrm flipH="1">
            <a:off x="238045" y="3713375"/>
            <a:ext cx="182144" cy="2553202"/>
          </a:xfrm>
          <a:prstGeom prst="rect">
            <a:avLst/>
          </a:prstGeom>
          <a:noFill/>
          <a:ln>
            <a:noFill/>
          </a:ln>
        </p:spPr>
      </p:pic>
      <p:sp>
        <p:nvSpPr>
          <p:cNvPr id="10" name="Google Shape;72;g7ed7eb645d_0_548">
            <a:extLst>
              <a:ext uri="{FF2B5EF4-FFF2-40B4-BE49-F238E27FC236}">
                <a16:creationId xmlns:a16="http://schemas.microsoft.com/office/drawing/2014/main" id="{9EF47960-9CFF-49BC-A21E-6B725E331B9E}"/>
              </a:ext>
            </a:extLst>
          </p:cNvPr>
          <p:cNvSpPr txBox="1"/>
          <p:nvPr/>
        </p:nvSpPr>
        <p:spPr>
          <a:xfrm>
            <a:off x="1131994" y="1720997"/>
            <a:ext cx="9173651" cy="7077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900"/>
              <a:buFont typeface="Arial"/>
              <a:buNone/>
            </a:pPr>
            <a:r>
              <a:rPr lang="es-MX" sz="2400" b="0" i="0" u="none" strike="noStrike" cap="none" dirty="0">
                <a:latin typeface="Montserrat SemiBold"/>
                <a:ea typeface="Montserrat SemiBold"/>
                <a:cs typeface="Montserrat SemiBold"/>
                <a:sym typeface="Montserrat SemiBold"/>
              </a:rPr>
              <a:t>Módulo: Procesamiento de Datos con Python</a:t>
            </a:r>
            <a:endParaRPr sz="2400" b="0" i="0" u="none" strike="noStrike" cap="none" dirty="0">
              <a:latin typeface="Montserrat SemiBold"/>
              <a:ea typeface="Montserrat SemiBold"/>
              <a:cs typeface="Montserrat SemiBold"/>
              <a:sym typeface="Montserrat SemiBold"/>
            </a:endParaRPr>
          </a:p>
        </p:txBody>
      </p:sp>
      <p:sp>
        <p:nvSpPr>
          <p:cNvPr id="11" name="Google Shape;69;g7ed7eb645d_0_548">
            <a:extLst>
              <a:ext uri="{FF2B5EF4-FFF2-40B4-BE49-F238E27FC236}">
                <a16:creationId xmlns:a16="http://schemas.microsoft.com/office/drawing/2014/main" id="{F28BCD44-A503-4FBE-8611-BEE1EF76D328}"/>
              </a:ext>
            </a:extLst>
          </p:cNvPr>
          <p:cNvSpPr txBox="1"/>
          <p:nvPr/>
        </p:nvSpPr>
        <p:spPr>
          <a:xfrm>
            <a:off x="1131995" y="2470958"/>
            <a:ext cx="11060006" cy="1372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500"/>
              <a:buFont typeface="Arial"/>
              <a:buNone/>
            </a:pPr>
            <a:r>
              <a:rPr lang="es-MX" sz="4800" b="1" i="0" u="none" strike="noStrike" cap="none" dirty="0">
                <a:latin typeface="Montserrat"/>
                <a:ea typeface="Montserrat"/>
                <a:cs typeface="Montserrat"/>
                <a:sym typeface="Montserrat"/>
              </a:rPr>
              <a:t>Proyecto Bases de Seguros</a:t>
            </a:r>
            <a:endParaRPr sz="4800" b="1" i="0" u="none" strike="noStrike" cap="none" dirty="0">
              <a:latin typeface="Montserrat"/>
              <a:ea typeface="Montserrat"/>
              <a:cs typeface="Montserrat"/>
              <a:sym typeface="Montserrat"/>
            </a:endParaRPr>
          </a:p>
        </p:txBody>
      </p:sp>
      <p:cxnSp>
        <p:nvCxnSpPr>
          <p:cNvPr id="12" name="Google Shape;74;g7ed7eb645d_0_548">
            <a:extLst>
              <a:ext uri="{FF2B5EF4-FFF2-40B4-BE49-F238E27FC236}">
                <a16:creationId xmlns:a16="http://schemas.microsoft.com/office/drawing/2014/main" id="{CD561ABD-F384-497A-8282-EF178C8B13CC}"/>
              </a:ext>
            </a:extLst>
          </p:cNvPr>
          <p:cNvCxnSpPr/>
          <p:nvPr/>
        </p:nvCxnSpPr>
        <p:spPr>
          <a:xfrm>
            <a:off x="1307067" y="3607917"/>
            <a:ext cx="2896804" cy="0"/>
          </a:xfrm>
          <a:prstGeom prst="straightConnector1">
            <a:avLst/>
          </a:prstGeom>
          <a:noFill/>
          <a:ln w="28575" cap="flat" cmpd="sng">
            <a:solidFill>
              <a:schemeClr val="dk1"/>
            </a:solidFill>
            <a:prstDash val="solid"/>
            <a:round/>
            <a:headEnd type="none" w="sm" len="sm"/>
            <a:tailEnd type="none" w="sm" len="sm"/>
          </a:ln>
        </p:spPr>
      </p:cxnSp>
      <p:sp>
        <p:nvSpPr>
          <p:cNvPr id="13" name="Google Shape;70;g7ed7eb645d_0_548">
            <a:extLst>
              <a:ext uri="{FF2B5EF4-FFF2-40B4-BE49-F238E27FC236}">
                <a16:creationId xmlns:a16="http://schemas.microsoft.com/office/drawing/2014/main" id="{825F1656-0785-4873-805E-8A232E7563F0}"/>
              </a:ext>
            </a:extLst>
          </p:cNvPr>
          <p:cNvSpPr txBox="1"/>
          <p:nvPr/>
        </p:nvSpPr>
        <p:spPr>
          <a:xfrm>
            <a:off x="1131994" y="3607917"/>
            <a:ext cx="6485100" cy="792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2800" b="0" i="0" u="none" strike="noStrike" cap="none" dirty="0">
                <a:solidFill>
                  <a:srgbClr val="FF0000"/>
                </a:solidFill>
                <a:latin typeface="Montserrat"/>
                <a:ea typeface="Montserrat"/>
                <a:cs typeface="Montserrat"/>
                <a:sym typeface="Montserrat"/>
              </a:rPr>
              <a:t>Banco del Norte</a:t>
            </a:r>
            <a:endParaRPr sz="2800" b="0" i="0" u="none" strike="noStrike" cap="none" dirty="0">
              <a:solidFill>
                <a:srgbClr val="FF0000"/>
              </a:solidFill>
              <a:latin typeface="Montserrat"/>
              <a:ea typeface="Montserrat"/>
              <a:cs typeface="Montserrat"/>
              <a:sym typeface="Montserrat"/>
            </a:endParaRPr>
          </a:p>
        </p:txBody>
      </p:sp>
    </p:spTree>
    <p:extLst>
      <p:ext uri="{BB962C8B-B14F-4D97-AF65-F5344CB8AC3E}">
        <p14:creationId xmlns:p14="http://schemas.microsoft.com/office/powerpoint/2010/main" val="126359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7D398ECB-CD09-48F6-AAAC-5A8EEA2713D7}"/>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5" name="Google Shape;301;p5">
            <a:extLst>
              <a:ext uri="{FF2B5EF4-FFF2-40B4-BE49-F238E27FC236}">
                <a16:creationId xmlns:a16="http://schemas.microsoft.com/office/drawing/2014/main" id="{BE4BB8CA-0D14-473A-824C-91D2C65F290E}"/>
              </a:ext>
            </a:extLst>
          </p:cNvPr>
          <p:cNvPicPr preferRelativeResize="0"/>
          <p:nvPr/>
        </p:nvPicPr>
        <p:blipFill rotWithShape="1">
          <a:blip r:embed="rId2">
            <a:alphaModFix/>
          </a:blip>
          <a:srcRect t="9" b="7"/>
          <a:stretch/>
        </p:blipFill>
        <p:spPr>
          <a:xfrm>
            <a:off x="11039911" y="6266577"/>
            <a:ext cx="1090569" cy="528505"/>
          </a:xfrm>
          <a:prstGeom prst="rect">
            <a:avLst/>
          </a:prstGeom>
          <a:noFill/>
          <a:ln>
            <a:noFill/>
          </a:ln>
        </p:spPr>
      </p:pic>
      <p:pic>
        <p:nvPicPr>
          <p:cNvPr id="6" name="Imagen 5">
            <a:extLst>
              <a:ext uri="{FF2B5EF4-FFF2-40B4-BE49-F238E27FC236}">
                <a16:creationId xmlns:a16="http://schemas.microsoft.com/office/drawing/2014/main" id="{675DE52A-B8B0-43AA-81A3-FEB2772A924D}"/>
              </a:ext>
            </a:extLst>
          </p:cNvPr>
          <p:cNvPicPr>
            <a:picLocks noChangeAspect="1"/>
          </p:cNvPicPr>
          <p:nvPr/>
        </p:nvPicPr>
        <p:blipFill>
          <a:blip r:embed="rId3"/>
          <a:stretch>
            <a:fillRect/>
          </a:stretch>
        </p:blipFill>
        <p:spPr>
          <a:xfrm>
            <a:off x="61520" y="5627895"/>
            <a:ext cx="1647018" cy="902934"/>
          </a:xfrm>
          <a:prstGeom prst="rect">
            <a:avLst/>
          </a:prstGeom>
        </p:spPr>
      </p:pic>
      <p:sp>
        <p:nvSpPr>
          <p:cNvPr id="7" name="CuadroTexto 6">
            <a:extLst>
              <a:ext uri="{FF2B5EF4-FFF2-40B4-BE49-F238E27FC236}">
                <a16:creationId xmlns:a16="http://schemas.microsoft.com/office/drawing/2014/main" id="{0527418E-567E-4F80-807C-A0B13E23E442}"/>
              </a:ext>
            </a:extLst>
          </p:cNvPr>
          <p:cNvSpPr txBox="1"/>
          <p:nvPr/>
        </p:nvSpPr>
        <p:spPr>
          <a:xfrm>
            <a:off x="3245136" y="1879324"/>
            <a:ext cx="5701728" cy="2308324"/>
          </a:xfrm>
          <a:prstGeom prst="rect">
            <a:avLst/>
          </a:prstGeom>
          <a:noFill/>
        </p:spPr>
        <p:txBody>
          <a:bodyPr wrap="square" rtlCol="0">
            <a:spAutoFit/>
          </a:bodyPr>
          <a:lstStyle/>
          <a:p>
            <a:pPr algn="ctr"/>
            <a:r>
              <a:rPr lang="es-MX" sz="7200" dirty="0">
                <a:solidFill>
                  <a:srgbClr val="FF0000"/>
                </a:solidFill>
                <a:latin typeface="Arial Rounded MT Bold" panose="020F0704030504030204" pitchFamily="34" charset="0"/>
              </a:rPr>
              <a:t>!Muchas </a:t>
            </a:r>
          </a:p>
          <a:p>
            <a:pPr algn="ctr"/>
            <a:r>
              <a:rPr lang="es-MX" sz="7200" dirty="0">
                <a:solidFill>
                  <a:srgbClr val="FF0000"/>
                </a:solidFill>
                <a:latin typeface="Arial Rounded MT Bold" panose="020F0704030504030204" pitchFamily="34" charset="0"/>
              </a:rPr>
              <a:t>gracias¡</a:t>
            </a:r>
            <a:endParaRPr lang="es-CO" sz="72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299760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8BCD34DB-6FC5-4AF4-AFC3-1BDF04CA3965}"/>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5" name="Google Shape;301;p5">
            <a:extLst>
              <a:ext uri="{FF2B5EF4-FFF2-40B4-BE49-F238E27FC236}">
                <a16:creationId xmlns:a16="http://schemas.microsoft.com/office/drawing/2014/main" id="{747E3DA6-BEDC-4F39-88F4-5B6458A92819}"/>
              </a:ext>
            </a:extLst>
          </p:cNvPr>
          <p:cNvPicPr preferRelativeResize="0"/>
          <p:nvPr/>
        </p:nvPicPr>
        <p:blipFill rotWithShape="1">
          <a:blip r:embed="rId2">
            <a:alphaModFix/>
          </a:blip>
          <a:srcRect t="9" b="7"/>
          <a:stretch/>
        </p:blipFill>
        <p:spPr>
          <a:xfrm>
            <a:off x="11039911" y="6266577"/>
            <a:ext cx="1090569" cy="528505"/>
          </a:xfrm>
          <a:prstGeom prst="rect">
            <a:avLst/>
          </a:prstGeom>
          <a:noFill/>
          <a:ln>
            <a:noFill/>
          </a:ln>
        </p:spPr>
      </p:pic>
      <p:pic>
        <p:nvPicPr>
          <p:cNvPr id="6" name="Imagen 5">
            <a:extLst>
              <a:ext uri="{FF2B5EF4-FFF2-40B4-BE49-F238E27FC236}">
                <a16:creationId xmlns:a16="http://schemas.microsoft.com/office/drawing/2014/main" id="{B09FB7EE-DED1-439B-925A-BAC734824802}"/>
              </a:ext>
            </a:extLst>
          </p:cNvPr>
          <p:cNvPicPr>
            <a:picLocks noChangeAspect="1"/>
          </p:cNvPicPr>
          <p:nvPr/>
        </p:nvPicPr>
        <p:blipFill>
          <a:blip r:embed="rId3"/>
          <a:stretch>
            <a:fillRect/>
          </a:stretch>
        </p:blipFill>
        <p:spPr>
          <a:xfrm>
            <a:off x="3257714" y="1707347"/>
            <a:ext cx="5519946" cy="3026164"/>
          </a:xfrm>
          <a:prstGeom prst="rect">
            <a:avLst/>
          </a:prstGeom>
        </p:spPr>
      </p:pic>
      <p:sp>
        <p:nvSpPr>
          <p:cNvPr id="7" name="CuadroTexto 6">
            <a:extLst>
              <a:ext uri="{FF2B5EF4-FFF2-40B4-BE49-F238E27FC236}">
                <a16:creationId xmlns:a16="http://schemas.microsoft.com/office/drawing/2014/main" id="{BD31388A-02A9-40CE-A9C1-14F2FBE5D9B2}"/>
              </a:ext>
            </a:extLst>
          </p:cNvPr>
          <p:cNvSpPr txBox="1"/>
          <p:nvPr/>
        </p:nvSpPr>
        <p:spPr>
          <a:xfrm>
            <a:off x="3245136" y="4565878"/>
            <a:ext cx="5701728" cy="1077218"/>
          </a:xfrm>
          <a:prstGeom prst="rect">
            <a:avLst/>
          </a:prstGeom>
          <a:noFill/>
        </p:spPr>
        <p:txBody>
          <a:bodyPr wrap="square" rtlCol="0">
            <a:spAutoFit/>
          </a:bodyPr>
          <a:lstStyle/>
          <a:p>
            <a:pPr algn="ctr"/>
            <a:r>
              <a:rPr lang="es-MX" sz="3200" dirty="0">
                <a:solidFill>
                  <a:srgbClr val="FF0000"/>
                </a:solidFill>
                <a:latin typeface="Arial Rounded MT Bold" panose="020F0704030504030204" pitchFamily="34" charset="0"/>
              </a:rPr>
              <a:t>PROYECTO BASES DE SEGUROS</a:t>
            </a:r>
            <a:endParaRPr lang="es-CO" sz="32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1096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5E7717FD-3236-426B-A57C-2CF6FA327798}"/>
              </a:ext>
            </a:extLst>
          </p:cNvPr>
          <p:cNvPicPr>
            <a:picLocks noChangeAspect="1"/>
          </p:cNvPicPr>
          <p:nvPr/>
        </p:nvPicPr>
        <p:blipFill>
          <a:blip r:embed="rId2"/>
          <a:stretch>
            <a:fillRect/>
          </a:stretch>
        </p:blipFill>
        <p:spPr>
          <a:xfrm>
            <a:off x="7870228" y="4255240"/>
            <a:ext cx="2656426" cy="1115069"/>
          </a:xfrm>
          <a:prstGeom prst="rect">
            <a:avLst/>
          </a:prstGeom>
        </p:spPr>
      </p:pic>
      <p:pic>
        <p:nvPicPr>
          <p:cNvPr id="7" name="Imagen 6">
            <a:extLst>
              <a:ext uri="{FF2B5EF4-FFF2-40B4-BE49-F238E27FC236}">
                <a16:creationId xmlns:a16="http://schemas.microsoft.com/office/drawing/2014/main" id="{9E01FFF0-1106-409F-B63B-2C1D75F93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381" y="4255241"/>
            <a:ext cx="2624006" cy="1178787"/>
          </a:xfrm>
          <a:prstGeom prst="rect">
            <a:avLst/>
          </a:prstGeom>
        </p:spPr>
      </p:pic>
      <p:pic>
        <p:nvPicPr>
          <p:cNvPr id="9" name="Imagen 8">
            <a:extLst>
              <a:ext uri="{FF2B5EF4-FFF2-40B4-BE49-F238E27FC236}">
                <a16:creationId xmlns:a16="http://schemas.microsoft.com/office/drawing/2014/main" id="{8B4C3797-6BF2-4D3D-B7D7-CA05DABF9B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871" y="4213296"/>
            <a:ext cx="2416029" cy="1115068"/>
          </a:xfrm>
          <a:prstGeom prst="rect">
            <a:avLst/>
          </a:prstGeom>
        </p:spPr>
      </p:pic>
      <p:sp>
        <p:nvSpPr>
          <p:cNvPr id="2" name="Título 1">
            <a:extLst>
              <a:ext uri="{FF2B5EF4-FFF2-40B4-BE49-F238E27FC236}">
                <a16:creationId xmlns:a16="http://schemas.microsoft.com/office/drawing/2014/main" id="{4FF8C674-6B1C-47EA-B88C-B5C1149C72EA}"/>
              </a:ext>
            </a:extLst>
          </p:cNvPr>
          <p:cNvSpPr>
            <a:spLocks noGrp="1"/>
          </p:cNvSpPr>
          <p:nvPr>
            <p:ph type="title"/>
          </p:nvPr>
        </p:nvSpPr>
        <p:spPr/>
        <p:txBody>
          <a:bodyPr/>
          <a:lstStyle/>
          <a:p>
            <a:r>
              <a:rPr lang="es-MX" dirty="0">
                <a:solidFill>
                  <a:srgbClr val="FF0000"/>
                </a:solidFill>
                <a:latin typeface="Bodoni MT Black" panose="02070A03080606020203" pitchFamily="18" charset="0"/>
              </a:rPr>
              <a:t>Herramientas del proyecto</a:t>
            </a:r>
            <a:endParaRPr lang="es-CO" dirty="0">
              <a:solidFill>
                <a:srgbClr val="FF0000"/>
              </a:solidFill>
              <a:latin typeface="Bodoni MT Black" panose="02070A03080606020203" pitchFamily="18" charset="0"/>
            </a:endParaRPr>
          </a:p>
        </p:txBody>
      </p:sp>
      <p:sp>
        <p:nvSpPr>
          <p:cNvPr id="3" name="Marcador de contenido 2">
            <a:extLst>
              <a:ext uri="{FF2B5EF4-FFF2-40B4-BE49-F238E27FC236}">
                <a16:creationId xmlns:a16="http://schemas.microsoft.com/office/drawing/2014/main" id="{FA84D52D-DC12-48D2-A3D5-C1AAF8BDD34C}"/>
              </a:ext>
            </a:extLst>
          </p:cNvPr>
          <p:cNvSpPr>
            <a:spLocks noGrp="1"/>
          </p:cNvSpPr>
          <p:nvPr>
            <p:ph idx="1"/>
          </p:nvPr>
        </p:nvSpPr>
        <p:spPr>
          <a:xfrm>
            <a:off x="838200" y="1825625"/>
            <a:ext cx="10515600" cy="2452758"/>
          </a:xfrm>
        </p:spPr>
        <p:txBody>
          <a:bodyPr/>
          <a:lstStyle/>
          <a:p>
            <a:r>
              <a:rPr lang="es-MX" dirty="0">
                <a:latin typeface="Constantia" panose="02030602050306030303" pitchFamily="18" charset="0"/>
              </a:rPr>
              <a:t>Archivo .CSV - Excel</a:t>
            </a:r>
          </a:p>
          <a:p>
            <a:r>
              <a:rPr lang="es-MX" dirty="0">
                <a:latin typeface="Constantia" panose="02030602050306030303" pitchFamily="18" charset="0"/>
              </a:rPr>
              <a:t>Python – JupyterLab</a:t>
            </a:r>
          </a:p>
          <a:p>
            <a:r>
              <a:rPr lang="es-MX" dirty="0">
                <a:latin typeface="Constantia" panose="02030602050306030303" pitchFamily="18" charset="0"/>
              </a:rPr>
              <a:t>Bases de Datos Relacionales – SQL Server</a:t>
            </a:r>
          </a:p>
          <a:p>
            <a:r>
              <a:rPr lang="es-MX" dirty="0">
                <a:latin typeface="Constantia" panose="02030602050306030303" pitchFamily="18" charset="0"/>
              </a:rPr>
              <a:t>Visualizador de Datos – Power BI</a:t>
            </a:r>
          </a:p>
          <a:p>
            <a:endParaRPr lang="es-MX" dirty="0"/>
          </a:p>
          <a:p>
            <a:endParaRPr lang="es-MX" dirty="0"/>
          </a:p>
          <a:p>
            <a:endParaRPr lang="es-CO" dirty="0"/>
          </a:p>
        </p:txBody>
      </p:sp>
      <p:cxnSp>
        <p:nvCxnSpPr>
          <p:cNvPr id="4" name="Conector recto 3">
            <a:extLst>
              <a:ext uri="{FF2B5EF4-FFF2-40B4-BE49-F238E27FC236}">
                <a16:creationId xmlns:a16="http://schemas.microsoft.com/office/drawing/2014/main" id="{297514DF-C655-4466-89DE-C5E0110A9903}"/>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5" name="Google Shape;301;p5">
            <a:extLst>
              <a:ext uri="{FF2B5EF4-FFF2-40B4-BE49-F238E27FC236}">
                <a16:creationId xmlns:a16="http://schemas.microsoft.com/office/drawing/2014/main" id="{01C108CA-11BF-4846-A031-80567668EA9B}"/>
              </a:ext>
            </a:extLst>
          </p:cNvPr>
          <p:cNvPicPr preferRelativeResize="0"/>
          <p:nvPr/>
        </p:nvPicPr>
        <p:blipFill rotWithShape="1">
          <a:blip r:embed="rId5">
            <a:alphaModFix/>
          </a:blip>
          <a:srcRect t="9" b="7"/>
          <a:stretch/>
        </p:blipFill>
        <p:spPr>
          <a:xfrm>
            <a:off x="11039911" y="6266577"/>
            <a:ext cx="1090569" cy="528505"/>
          </a:xfrm>
          <a:prstGeom prst="rect">
            <a:avLst/>
          </a:prstGeom>
          <a:noFill/>
          <a:ln>
            <a:noFill/>
          </a:ln>
        </p:spPr>
      </p:pic>
      <p:pic>
        <p:nvPicPr>
          <p:cNvPr id="14" name="Imagen 13">
            <a:extLst>
              <a:ext uri="{FF2B5EF4-FFF2-40B4-BE49-F238E27FC236}">
                <a16:creationId xmlns:a16="http://schemas.microsoft.com/office/drawing/2014/main" id="{7D87B967-C3D8-4DA4-B490-205A9EBB5338}"/>
              </a:ext>
            </a:extLst>
          </p:cNvPr>
          <p:cNvPicPr>
            <a:picLocks noChangeAspect="1"/>
          </p:cNvPicPr>
          <p:nvPr/>
        </p:nvPicPr>
        <p:blipFill>
          <a:blip r:embed="rId6"/>
          <a:stretch>
            <a:fillRect/>
          </a:stretch>
        </p:blipFill>
        <p:spPr>
          <a:xfrm>
            <a:off x="6241410" y="4411824"/>
            <a:ext cx="1777068" cy="801902"/>
          </a:xfrm>
          <a:prstGeom prst="rect">
            <a:avLst/>
          </a:prstGeom>
        </p:spPr>
      </p:pic>
    </p:spTree>
    <p:extLst>
      <p:ext uri="{BB962C8B-B14F-4D97-AF65-F5344CB8AC3E}">
        <p14:creationId xmlns:p14="http://schemas.microsoft.com/office/powerpoint/2010/main" val="173363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2C2C9F-1A82-4F18-B928-43FB3CE09558}"/>
              </a:ext>
            </a:extLst>
          </p:cNvPr>
          <p:cNvSpPr>
            <a:spLocks noGrp="1"/>
          </p:cNvSpPr>
          <p:nvPr>
            <p:ph type="title"/>
          </p:nvPr>
        </p:nvSpPr>
        <p:spPr/>
        <p:txBody>
          <a:bodyPr/>
          <a:lstStyle/>
          <a:p>
            <a:r>
              <a:rPr lang="es-MX" dirty="0">
                <a:solidFill>
                  <a:srgbClr val="FF0000"/>
                </a:solidFill>
                <a:latin typeface="Bodoni MT Black" panose="02070A03080606020203" pitchFamily="18" charset="0"/>
              </a:rPr>
              <a:t>El Escenario Actual</a:t>
            </a:r>
            <a:endParaRPr lang="es-CO" dirty="0">
              <a:solidFill>
                <a:srgbClr val="FF0000"/>
              </a:solidFill>
              <a:latin typeface="Bodoni MT Black" panose="02070A03080606020203" pitchFamily="18" charset="0"/>
            </a:endParaRPr>
          </a:p>
        </p:txBody>
      </p:sp>
      <p:sp>
        <p:nvSpPr>
          <p:cNvPr id="3" name="Marcador de contenido 2">
            <a:extLst>
              <a:ext uri="{FF2B5EF4-FFF2-40B4-BE49-F238E27FC236}">
                <a16:creationId xmlns:a16="http://schemas.microsoft.com/office/drawing/2014/main" id="{3A010D39-EA29-4C9E-9495-D0A5DDFDDD05}"/>
              </a:ext>
            </a:extLst>
          </p:cNvPr>
          <p:cNvSpPr>
            <a:spLocks noGrp="1"/>
          </p:cNvSpPr>
          <p:nvPr>
            <p:ph idx="1"/>
          </p:nvPr>
        </p:nvSpPr>
        <p:spPr/>
        <p:txBody>
          <a:bodyPr>
            <a:normAutofit/>
          </a:bodyPr>
          <a:lstStyle/>
          <a:p>
            <a:pPr algn="just"/>
            <a:r>
              <a:rPr lang="es-MX" sz="3200" dirty="0">
                <a:latin typeface="Constantia" panose="02030602050306030303" pitchFamily="18" charset="0"/>
              </a:rPr>
              <a:t>Se procesa la información de los clientes que tiene un crédito de vehículo de un banco comercial pequeño que para este ejemplo se llamara Banco del Norte, esta información es procesada con el fin de entregársela a la dirección de seguros del mismo banco, en aras de gestionar la estrategia de asegurabilidad de los vehículos pignorados, dicha gestión se lleva a cabo a través del análisis de la información para la toma de decisiones tanto administrativas como comerciales.</a:t>
            </a:r>
          </a:p>
        </p:txBody>
      </p:sp>
      <p:cxnSp>
        <p:nvCxnSpPr>
          <p:cNvPr id="4" name="Conector recto 3">
            <a:extLst>
              <a:ext uri="{FF2B5EF4-FFF2-40B4-BE49-F238E27FC236}">
                <a16:creationId xmlns:a16="http://schemas.microsoft.com/office/drawing/2014/main" id="{37B2C3B2-0329-4B46-A299-364777190693}"/>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5" name="Google Shape;301;p5">
            <a:extLst>
              <a:ext uri="{FF2B5EF4-FFF2-40B4-BE49-F238E27FC236}">
                <a16:creationId xmlns:a16="http://schemas.microsoft.com/office/drawing/2014/main" id="{C9163773-1114-4E26-981D-3580E118227B}"/>
              </a:ext>
            </a:extLst>
          </p:cNvPr>
          <p:cNvPicPr preferRelativeResize="0"/>
          <p:nvPr/>
        </p:nvPicPr>
        <p:blipFill rotWithShape="1">
          <a:blip r:embed="rId2">
            <a:alphaModFix/>
          </a:blip>
          <a:srcRect t="9" b="7"/>
          <a:stretch/>
        </p:blipFill>
        <p:spPr>
          <a:xfrm>
            <a:off x="11039911" y="6266577"/>
            <a:ext cx="1090569" cy="528505"/>
          </a:xfrm>
          <a:prstGeom prst="rect">
            <a:avLst/>
          </a:prstGeom>
          <a:noFill/>
          <a:ln>
            <a:noFill/>
          </a:ln>
        </p:spPr>
      </p:pic>
    </p:spTree>
    <p:extLst>
      <p:ext uri="{BB962C8B-B14F-4D97-AF65-F5344CB8AC3E}">
        <p14:creationId xmlns:p14="http://schemas.microsoft.com/office/powerpoint/2010/main" val="164306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23C709-99CF-43C3-8B40-7CE31EDA55C2}"/>
              </a:ext>
            </a:extLst>
          </p:cNvPr>
          <p:cNvSpPr>
            <a:spLocks noGrp="1"/>
          </p:cNvSpPr>
          <p:nvPr>
            <p:ph type="title"/>
          </p:nvPr>
        </p:nvSpPr>
        <p:spPr/>
        <p:txBody>
          <a:bodyPr/>
          <a:lstStyle/>
          <a:p>
            <a:r>
              <a:rPr lang="es-MX" dirty="0">
                <a:solidFill>
                  <a:srgbClr val="FF0000"/>
                </a:solidFill>
                <a:latin typeface="Bodoni MT Black" panose="02070A03080606020203" pitchFamily="18" charset="0"/>
              </a:rPr>
              <a:t>Las</a:t>
            </a:r>
            <a:r>
              <a:rPr lang="es-MX" dirty="0"/>
              <a:t> </a:t>
            </a:r>
            <a:r>
              <a:rPr lang="es-MX" dirty="0">
                <a:solidFill>
                  <a:srgbClr val="FF0000"/>
                </a:solidFill>
                <a:latin typeface="Bodoni MT Black" panose="02070A03080606020203" pitchFamily="18" charset="0"/>
              </a:rPr>
              <a:t>Problemáticas</a:t>
            </a:r>
            <a:endParaRPr lang="es-CO" dirty="0">
              <a:solidFill>
                <a:srgbClr val="FF0000"/>
              </a:solidFill>
              <a:latin typeface="Bodoni MT Black" panose="02070A03080606020203" pitchFamily="18" charset="0"/>
            </a:endParaRPr>
          </a:p>
        </p:txBody>
      </p:sp>
      <p:sp>
        <p:nvSpPr>
          <p:cNvPr id="3" name="Marcador de contenido 2">
            <a:extLst>
              <a:ext uri="{FF2B5EF4-FFF2-40B4-BE49-F238E27FC236}">
                <a16:creationId xmlns:a16="http://schemas.microsoft.com/office/drawing/2014/main" id="{B68AF3CF-4BD7-4C7E-8B0C-B453ED581D3B}"/>
              </a:ext>
            </a:extLst>
          </p:cNvPr>
          <p:cNvSpPr>
            <a:spLocks noGrp="1"/>
          </p:cNvSpPr>
          <p:nvPr>
            <p:ph idx="1"/>
          </p:nvPr>
        </p:nvSpPr>
        <p:spPr/>
        <p:txBody>
          <a:bodyPr/>
          <a:lstStyle/>
          <a:p>
            <a:pPr algn="just"/>
            <a:r>
              <a:rPr lang="es-MX" dirty="0">
                <a:latin typeface="Constantia" panose="02030602050306030303" pitchFamily="18" charset="0"/>
              </a:rPr>
              <a:t>Proceso demasiado demorado para los tiempos actuales de procesamiento.</a:t>
            </a:r>
          </a:p>
          <a:p>
            <a:pPr algn="just"/>
            <a:r>
              <a:rPr lang="es-MX" dirty="0">
                <a:latin typeface="Constantia" panose="02030602050306030303" pitchFamily="18" charset="0"/>
              </a:rPr>
              <a:t>Uso de archivos planos de Excel, propensos a borrados o modificaciones involuntarias.</a:t>
            </a:r>
          </a:p>
          <a:p>
            <a:pPr algn="just"/>
            <a:r>
              <a:rPr lang="es-CO" dirty="0">
                <a:latin typeface="Constantia" panose="02030602050306030303" pitchFamily="18" charset="0"/>
              </a:rPr>
              <a:t>Dificultad para el análisis de la información de manera resumida y amigable con el usuario.</a:t>
            </a:r>
          </a:p>
          <a:p>
            <a:pPr algn="just"/>
            <a:r>
              <a:rPr lang="es-CO" dirty="0">
                <a:latin typeface="Constantia" panose="02030602050306030303" pitchFamily="18" charset="0"/>
              </a:rPr>
              <a:t>Dificultad para realizar mantenimientos o auditorias en procesos anteriores.</a:t>
            </a:r>
          </a:p>
        </p:txBody>
      </p:sp>
      <p:cxnSp>
        <p:nvCxnSpPr>
          <p:cNvPr id="4" name="Conector recto 3">
            <a:extLst>
              <a:ext uri="{FF2B5EF4-FFF2-40B4-BE49-F238E27FC236}">
                <a16:creationId xmlns:a16="http://schemas.microsoft.com/office/drawing/2014/main" id="{78C9A191-3B6F-496C-B69A-2EB8A7E4CB61}"/>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5" name="Google Shape;301;p5">
            <a:extLst>
              <a:ext uri="{FF2B5EF4-FFF2-40B4-BE49-F238E27FC236}">
                <a16:creationId xmlns:a16="http://schemas.microsoft.com/office/drawing/2014/main" id="{D3F41569-FA37-45BC-AF7A-DA5B7E5B74A9}"/>
              </a:ext>
            </a:extLst>
          </p:cNvPr>
          <p:cNvPicPr preferRelativeResize="0"/>
          <p:nvPr/>
        </p:nvPicPr>
        <p:blipFill rotWithShape="1">
          <a:blip r:embed="rId2">
            <a:alphaModFix/>
          </a:blip>
          <a:srcRect t="9" b="7"/>
          <a:stretch/>
        </p:blipFill>
        <p:spPr>
          <a:xfrm>
            <a:off x="11039911" y="6266577"/>
            <a:ext cx="1090569" cy="528505"/>
          </a:xfrm>
          <a:prstGeom prst="rect">
            <a:avLst/>
          </a:prstGeom>
          <a:noFill/>
          <a:ln>
            <a:noFill/>
          </a:ln>
        </p:spPr>
      </p:pic>
    </p:spTree>
    <p:extLst>
      <p:ext uri="{BB962C8B-B14F-4D97-AF65-F5344CB8AC3E}">
        <p14:creationId xmlns:p14="http://schemas.microsoft.com/office/powerpoint/2010/main" val="129124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8DA97-2E77-4C27-B92D-8A34125FE831}"/>
              </a:ext>
            </a:extLst>
          </p:cNvPr>
          <p:cNvSpPr>
            <a:spLocks noGrp="1"/>
          </p:cNvSpPr>
          <p:nvPr>
            <p:ph type="title"/>
          </p:nvPr>
        </p:nvSpPr>
        <p:spPr/>
        <p:txBody>
          <a:bodyPr/>
          <a:lstStyle/>
          <a:p>
            <a:r>
              <a:rPr lang="es-MX" dirty="0">
                <a:solidFill>
                  <a:srgbClr val="FF0000"/>
                </a:solidFill>
                <a:latin typeface="Bodoni MT Black" panose="02070A03080606020203" pitchFamily="18" charset="0"/>
              </a:rPr>
              <a:t>Preguntas</a:t>
            </a:r>
            <a:r>
              <a:rPr lang="es-MX" dirty="0"/>
              <a:t> </a:t>
            </a:r>
            <a:r>
              <a:rPr lang="es-MX" dirty="0">
                <a:solidFill>
                  <a:srgbClr val="FF0000"/>
                </a:solidFill>
                <a:latin typeface="Bodoni MT Black" panose="02070A03080606020203" pitchFamily="18" charset="0"/>
              </a:rPr>
              <a:t>a</a:t>
            </a:r>
            <a:r>
              <a:rPr lang="es-MX" dirty="0"/>
              <a:t> </a:t>
            </a:r>
            <a:r>
              <a:rPr lang="es-MX" dirty="0">
                <a:solidFill>
                  <a:srgbClr val="FF0000"/>
                </a:solidFill>
                <a:latin typeface="Bodoni MT Black" panose="02070A03080606020203" pitchFamily="18" charset="0"/>
              </a:rPr>
              <a:t>Responder</a:t>
            </a:r>
            <a:endParaRPr lang="es-CO" dirty="0">
              <a:solidFill>
                <a:srgbClr val="FF0000"/>
              </a:solidFill>
              <a:latin typeface="Bodoni MT Black" panose="02070A03080606020203" pitchFamily="18" charset="0"/>
            </a:endParaRPr>
          </a:p>
        </p:txBody>
      </p:sp>
      <p:sp>
        <p:nvSpPr>
          <p:cNvPr id="3" name="Marcador de contenido 2">
            <a:extLst>
              <a:ext uri="{FF2B5EF4-FFF2-40B4-BE49-F238E27FC236}">
                <a16:creationId xmlns:a16="http://schemas.microsoft.com/office/drawing/2014/main" id="{4D3A302C-97F0-4BB1-B6E6-9433FE8474DC}"/>
              </a:ext>
            </a:extLst>
          </p:cNvPr>
          <p:cNvSpPr>
            <a:spLocks noGrp="1"/>
          </p:cNvSpPr>
          <p:nvPr>
            <p:ph idx="1"/>
          </p:nvPr>
        </p:nvSpPr>
        <p:spPr/>
        <p:txBody>
          <a:bodyPr>
            <a:normAutofit fontScale="92500" lnSpcReduction="20000"/>
          </a:bodyPr>
          <a:lstStyle/>
          <a:p>
            <a:pPr algn="just"/>
            <a:r>
              <a:rPr lang="es-MX" sz="3000" dirty="0">
                <a:latin typeface="Constantia" panose="02030602050306030303" pitchFamily="18" charset="0"/>
              </a:rPr>
              <a:t>¿Qué cantidad de clientes se tienen actualmente con créditos de vehículo en la entidad bancaria?</a:t>
            </a:r>
          </a:p>
          <a:p>
            <a:pPr algn="just"/>
            <a:r>
              <a:rPr lang="es-MX" sz="3000" dirty="0">
                <a:latin typeface="Constantia" panose="02030602050306030303" pitchFamily="18" charset="0"/>
              </a:rPr>
              <a:t>¿Cuáles son las aseguradoras con las cuales se encuentran asegurados los clientes y que porcentaje de clientes maneja cada una?</a:t>
            </a:r>
          </a:p>
          <a:p>
            <a:pPr algn="just"/>
            <a:r>
              <a:rPr lang="es-MX" sz="3000" dirty="0">
                <a:latin typeface="Constantia" panose="02030602050306030303" pitchFamily="18" charset="0"/>
              </a:rPr>
              <a:t>¿Cuáles son los concesionarios con mayores colocaciones de créditos de vehículo?</a:t>
            </a:r>
          </a:p>
          <a:p>
            <a:pPr algn="just"/>
            <a:r>
              <a:rPr lang="es-MX" sz="3000" dirty="0">
                <a:latin typeface="Constantia" panose="02030602050306030303" pitchFamily="18" charset="0"/>
              </a:rPr>
              <a:t>¿Cuáles son las marcas de vehículos mas solicitados por los clientes?</a:t>
            </a:r>
          </a:p>
          <a:p>
            <a:pPr algn="just"/>
            <a:r>
              <a:rPr lang="es-MX" sz="3000" dirty="0">
                <a:latin typeface="Constantia" panose="02030602050306030303" pitchFamily="18" charset="0"/>
              </a:rPr>
              <a:t>¿Cuáles son los servicios (particular, público, carga, </a:t>
            </a:r>
            <a:r>
              <a:rPr lang="es-MX" sz="3000" dirty="0" err="1">
                <a:latin typeface="Constantia" panose="02030602050306030303" pitchFamily="18" charset="0"/>
              </a:rPr>
              <a:t>etc</a:t>
            </a:r>
            <a:r>
              <a:rPr lang="es-MX" sz="3000" dirty="0">
                <a:latin typeface="Constantia" panose="02030602050306030303" pitchFamily="18" charset="0"/>
              </a:rPr>
              <a:t>) con mayor crédito de vehículo en la compañía?</a:t>
            </a:r>
          </a:p>
          <a:p>
            <a:endParaRPr lang="es-CO" dirty="0"/>
          </a:p>
        </p:txBody>
      </p:sp>
      <p:cxnSp>
        <p:nvCxnSpPr>
          <p:cNvPr id="4" name="Conector recto 3">
            <a:extLst>
              <a:ext uri="{FF2B5EF4-FFF2-40B4-BE49-F238E27FC236}">
                <a16:creationId xmlns:a16="http://schemas.microsoft.com/office/drawing/2014/main" id="{EF27F21D-198B-4285-828C-62CF0730570C}"/>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5" name="Google Shape;301;p5">
            <a:extLst>
              <a:ext uri="{FF2B5EF4-FFF2-40B4-BE49-F238E27FC236}">
                <a16:creationId xmlns:a16="http://schemas.microsoft.com/office/drawing/2014/main" id="{6B00E704-30D5-453D-A340-C71B72AB928C}"/>
              </a:ext>
            </a:extLst>
          </p:cNvPr>
          <p:cNvPicPr preferRelativeResize="0"/>
          <p:nvPr/>
        </p:nvPicPr>
        <p:blipFill rotWithShape="1">
          <a:blip r:embed="rId2">
            <a:alphaModFix/>
          </a:blip>
          <a:srcRect t="9" b="7"/>
          <a:stretch/>
        </p:blipFill>
        <p:spPr>
          <a:xfrm>
            <a:off x="11039911" y="6266577"/>
            <a:ext cx="1090569" cy="528505"/>
          </a:xfrm>
          <a:prstGeom prst="rect">
            <a:avLst/>
          </a:prstGeom>
          <a:noFill/>
          <a:ln>
            <a:noFill/>
          </a:ln>
        </p:spPr>
      </p:pic>
    </p:spTree>
    <p:extLst>
      <p:ext uri="{BB962C8B-B14F-4D97-AF65-F5344CB8AC3E}">
        <p14:creationId xmlns:p14="http://schemas.microsoft.com/office/powerpoint/2010/main" val="127089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49846-FB0F-4BC8-809E-04E850C4D4FE}"/>
              </a:ext>
            </a:extLst>
          </p:cNvPr>
          <p:cNvSpPr>
            <a:spLocks noGrp="1"/>
          </p:cNvSpPr>
          <p:nvPr>
            <p:ph type="title"/>
          </p:nvPr>
        </p:nvSpPr>
        <p:spPr/>
        <p:txBody>
          <a:bodyPr/>
          <a:lstStyle/>
          <a:p>
            <a:r>
              <a:rPr lang="es-MX" dirty="0">
                <a:solidFill>
                  <a:srgbClr val="FF0000"/>
                </a:solidFill>
                <a:latin typeface="Bodoni MT Black" panose="02070A03080606020203" pitchFamily="18" charset="0"/>
              </a:rPr>
              <a:t>Objetivos</a:t>
            </a:r>
            <a:endParaRPr lang="es-CO" dirty="0">
              <a:solidFill>
                <a:srgbClr val="FF0000"/>
              </a:solidFill>
              <a:latin typeface="Bodoni MT Black" panose="02070A03080606020203" pitchFamily="18" charset="0"/>
            </a:endParaRPr>
          </a:p>
        </p:txBody>
      </p:sp>
      <p:sp>
        <p:nvSpPr>
          <p:cNvPr id="3" name="Marcador de contenido 2">
            <a:extLst>
              <a:ext uri="{FF2B5EF4-FFF2-40B4-BE49-F238E27FC236}">
                <a16:creationId xmlns:a16="http://schemas.microsoft.com/office/drawing/2014/main" id="{FE10BB55-7B69-4D61-A2F9-D7E1923F5989}"/>
              </a:ext>
            </a:extLst>
          </p:cNvPr>
          <p:cNvSpPr>
            <a:spLocks noGrp="1"/>
          </p:cNvSpPr>
          <p:nvPr>
            <p:ph idx="1"/>
          </p:nvPr>
        </p:nvSpPr>
        <p:spPr/>
        <p:txBody>
          <a:bodyPr/>
          <a:lstStyle/>
          <a:p>
            <a:pPr algn="just"/>
            <a:r>
              <a:rPr lang="es-MX" dirty="0">
                <a:latin typeface="Constantia" panose="02030602050306030303" pitchFamily="18" charset="0"/>
              </a:rPr>
              <a:t>Automatizar el procesamiento para que se pueda realizar en menos tiempo y mas seguro.</a:t>
            </a:r>
          </a:p>
          <a:p>
            <a:pPr algn="just"/>
            <a:r>
              <a:rPr lang="es-MX" dirty="0">
                <a:latin typeface="Constantia" panose="02030602050306030303" pitchFamily="18" charset="0"/>
              </a:rPr>
              <a:t>Implementar tecnología al eliminar el procesamiento manual de la información.</a:t>
            </a:r>
          </a:p>
          <a:p>
            <a:pPr algn="just"/>
            <a:r>
              <a:rPr lang="es-CO" dirty="0">
                <a:latin typeface="Constantia" panose="02030602050306030303" pitchFamily="18" charset="0"/>
              </a:rPr>
              <a:t>Prescindir del uso de archivos planos y cargar la información en una Base de Datos relacional.</a:t>
            </a:r>
          </a:p>
          <a:p>
            <a:pPr algn="just"/>
            <a:r>
              <a:rPr lang="es-CO" dirty="0">
                <a:latin typeface="Constantia" panose="02030602050306030303" pitchFamily="18" charset="0"/>
              </a:rPr>
              <a:t>Visualizar la información en un Dashboard que se conecte a la Base de Datos con la información.</a:t>
            </a:r>
          </a:p>
        </p:txBody>
      </p:sp>
      <p:cxnSp>
        <p:nvCxnSpPr>
          <p:cNvPr id="4" name="Conector recto 3">
            <a:extLst>
              <a:ext uri="{FF2B5EF4-FFF2-40B4-BE49-F238E27FC236}">
                <a16:creationId xmlns:a16="http://schemas.microsoft.com/office/drawing/2014/main" id="{A8FC8304-9706-4914-8D64-0FBA82E6E39C}"/>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5" name="Google Shape;301;p5">
            <a:extLst>
              <a:ext uri="{FF2B5EF4-FFF2-40B4-BE49-F238E27FC236}">
                <a16:creationId xmlns:a16="http://schemas.microsoft.com/office/drawing/2014/main" id="{5818A4EB-81A3-4966-BA32-F86D4B038419}"/>
              </a:ext>
            </a:extLst>
          </p:cNvPr>
          <p:cNvPicPr preferRelativeResize="0"/>
          <p:nvPr/>
        </p:nvPicPr>
        <p:blipFill rotWithShape="1">
          <a:blip r:embed="rId2">
            <a:alphaModFix/>
          </a:blip>
          <a:srcRect t="9" b="7"/>
          <a:stretch/>
        </p:blipFill>
        <p:spPr>
          <a:xfrm>
            <a:off x="11039911" y="6266577"/>
            <a:ext cx="1090569" cy="528505"/>
          </a:xfrm>
          <a:prstGeom prst="rect">
            <a:avLst/>
          </a:prstGeom>
          <a:noFill/>
          <a:ln>
            <a:noFill/>
          </a:ln>
        </p:spPr>
      </p:pic>
    </p:spTree>
    <p:extLst>
      <p:ext uri="{BB962C8B-B14F-4D97-AF65-F5344CB8AC3E}">
        <p14:creationId xmlns:p14="http://schemas.microsoft.com/office/powerpoint/2010/main" val="337681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717AC-B0C3-4FB5-9AFD-05F69F528FD9}"/>
              </a:ext>
            </a:extLst>
          </p:cNvPr>
          <p:cNvSpPr>
            <a:spLocks noGrp="1"/>
          </p:cNvSpPr>
          <p:nvPr>
            <p:ph type="title"/>
          </p:nvPr>
        </p:nvSpPr>
        <p:spPr/>
        <p:txBody>
          <a:bodyPr/>
          <a:lstStyle/>
          <a:p>
            <a:r>
              <a:rPr lang="es-MX" dirty="0">
                <a:solidFill>
                  <a:srgbClr val="FF0000"/>
                </a:solidFill>
                <a:latin typeface="Bodoni MT Black" panose="02070A03080606020203" pitchFamily="18" charset="0"/>
              </a:rPr>
              <a:t>Antes</a:t>
            </a:r>
            <a:endParaRPr lang="es-CO" dirty="0">
              <a:solidFill>
                <a:srgbClr val="FF0000"/>
              </a:solidFill>
              <a:latin typeface="Bodoni MT Black" panose="02070A03080606020203" pitchFamily="18" charset="0"/>
            </a:endParaRPr>
          </a:p>
        </p:txBody>
      </p:sp>
      <p:cxnSp>
        <p:nvCxnSpPr>
          <p:cNvPr id="4" name="Conector recto 3">
            <a:extLst>
              <a:ext uri="{FF2B5EF4-FFF2-40B4-BE49-F238E27FC236}">
                <a16:creationId xmlns:a16="http://schemas.microsoft.com/office/drawing/2014/main" id="{711BF7EB-CB8D-4C28-AED6-E6AECC7C65B9}"/>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5" name="Google Shape;301;p5">
            <a:extLst>
              <a:ext uri="{FF2B5EF4-FFF2-40B4-BE49-F238E27FC236}">
                <a16:creationId xmlns:a16="http://schemas.microsoft.com/office/drawing/2014/main" id="{48BAC237-1AEC-4885-92A6-261DFA23BC92}"/>
              </a:ext>
            </a:extLst>
          </p:cNvPr>
          <p:cNvPicPr preferRelativeResize="0"/>
          <p:nvPr/>
        </p:nvPicPr>
        <p:blipFill rotWithShape="1">
          <a:blip r:embed="rId2">
            <a:alphaModFix/>
          </a:blip>
          <a:srcRect t="9" b="7"/>
          <a:stretch/>
        </p:blipFill>
        <p:spPr>
          <a:xfrm>
            <a:off x="11039911" y="6266577"/>
            <a:ext cx="1090569" cy="528505"/>
          </a:xfrm>
          <a:prstGeom prst="rect">
            <a:avLst/>
          </a:prstGeom>
          <a:noFill/>
          <a:ln>
            <a:noFill/>
          </a:ln>
        </p:spPr>
      </p:pic>
      <p:pic>
        <p:nvPicPr>
          <p:cNvPr id="7" name="Imagen 6">
            <a:extLst>
              <a:ext uri="{FF2B5EF4-FFF2-40B4-BE49-F238E27FC236}">
                <a16:creationId xmlns:a16="http://schemas.microsoft.com/office/drawing/2014/main" id="{2102319C-36E9-40EA-A768-ED4F004B33A2}"/>
              </a:ext>
            </a:extLst>
          </p:cNvPr>
          <p:cNvPicPr>
            <a:picLocks noChangeAspect="1"/>
          </p:cNvPicPr>
          <p:nvPr/>
        </p:nvPicPr>
        <p:blipFill>
          <a:blip r:embed="rId3"/>
          <a:stretch>
            <a:fillRect/>
          </a:stretch>
        </p:blipFill>
        <p:spPr>
          <a:xfrm>
            <a:off x="176169" y="1523570"/>
            <a:ext cx="11839662" cy="4545083"/>
          </a:xfrm>
          <a:prstGeom prst="rect">
            <a:avLst/>
          </a:prstGeom>
          <a:ln>
            <a:solidFill>
              <a:srgbClr val="FF0000"/>
            </a:solidFill>
          </a:ln>
        </p:spPr>
      </p:pic>
    </p:spTree>
    <p:extLst>
      <p:ext uri="{BB962C8B-B14F-4D97-AF65-F5344CB8AC3E}">
        <p14:creationId xmlns:p14="http://schemas.microsoft.com/office/powerpoint/2010/main" val="410027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26517-D030-4D1C-9CE2-B2226B565F1A}"/>
              </a:ext>
            </a:extLst>
          </p:cNvPr>
          <p:cNvSpPr>
            <a:spLocks noGrp="1"/>
          </p:cNvSpPr>
          <p:nvPr>
            <p:ph type="title"/>
          </p:nvPr>
        </p:nvSpPr>
        <p:spPr/>
        <p:txBody>
          <a:bodyPr/>
          <a:lstStyle/>
          <a:p>
            <a:r>
              <a:rPr lang="es-MX" dirty="0">
                <a:solidFill>
                  <a:srgbClr val="FF0000"/>
                </a:solidFill>
                <a:latin typeface="Bodoni MT Black" panose="02070A03080606020203" pitchFamily="18" charset="0"/>
              </a:rPr>
              <a:t>Después</a:t>
            </a:r>
            <a:endParaRPr lang="es-CO" dirty="0">
              <a:solidFill>
                <a:srgbClr val="FF0000"/>
              </a:solidFill>
              <a:latin typeface="Bodoni MT Black" panose="02070A03080606020203" pitchFamily="18" charset="0"/>
            </a:endParaRPr>
          </a:p>
        </p:txBody>
      </p:sp>
      <p:cxnSp>
        <p:nvCxnSpPr>
          <p:cNvPr id="4" name="Conector recto 3">
            <a:extLst>
              <a:ext uri="{FF2B5EF4-FFF2-40B4-BE49-F238E27FC236}">
                <a16:creationId xmlns:a16="http://schemas.microsoft.com/office/drawing/2014/main" id="{5BE4D248-726C-4D0A-8F6B-0B909423B6F3}"/>
              </a:ext>
            </a:extLst>
          </p:cNvPr>
          <p:cNvCxnSpPr/>
          <p:nvPr/>
        </p:nvCxnSpPr>
        <p:spPr>
          <a:xfrm>
            <a:off x="0" y="6631619"/>
            <a:ext cx="11114843" cy="0"/>
          </a:xfrm>
          <a:prstGeom prst="line">
            <a:avLst/>
          </a:prstGeom>
        </p:spPr>
        <p:style>
          <a:lnRef idx="3">
            <a:schemeClr val="dk1"/>
          </a:lnRef>
          <a:fillRef idx="0">
            <a:schemeClr val="dk1"/>
          </a:fillRef>
          <a:effectRef idx="2">
            <a:schemeClr val="dk1"/>
          </a:effectRef>
          <a:fontRef idx="minor">
            <a:schemeClr val="tx1"/>
          </a:fontRef>
        </p:style>
      </p:cxnSp>
      <p:pic>
        <p:nvPicPr>
          <p:cNvPr id="5" name="Google Shape;301;p5">
            <a:extLst>
              <a:ext uri="{FF2B5EF4-FFF2-40B4-BE49-F238E27FC236}">
                <a16:creationId xmlns:a16="http://schemas.microsoft.com/office/drawing/2014/main" id="{451BD3BF-BC4A-43AF-A307-662C6E7A452C}"/>
              </a:ext>
            </a:extLst>
          </p:cNvPr>
          <p:cNvPicPr preferRelativeResize="0"/>
          <p:nvPr/>
        </p:nvPicPr>
        <p:blipFill rotWithShape="1">
          <a:blip r:embed="rId2">
            <a:alphaModFix/>
          </a:blip>
          <a:srcRect t="9" b="7"/>
          <a:stretch/>
        </p:blipFill>
        <p:spPr>
          <a:xfrm>
            <a:off x="11039911" y="6266577"/>
            <a:ext cx="1090569" cy="528505"/>
          </a:xfrm>
          <a:prstGeom prst="rect">
            <a:avLst/>
          </a:prstGeom>
          <a:noFill/>
          <a:ln>
            <a:noFill/>
          </a:ln>
        </p:spPr>
      </p:pic>
      <p:pic>
        <p:nvPicPr>
          <p:cNvPr id="7" name="Imagen 6">
            <a:extLst>
              <a:ext uri="{FF2B5EF4-FFF2-40B4-BE49-F238E27FC236}">
                <a16:creationId xmlns:a16="http://schemas.microsoft.com/office/drawing/2014/main" id="{6C9D1B32-7202-4CA3-B70F-4C1C18EC9023}"/>
              </a:ext>
            </a:extLst>
          </p:cNvPr>
          <p:cNvPicPr>
            <a:picLocks noChangeAspect="1"/>
          </p:cNvPicPr>
          <p:nvPr/>
        </p:nvPicPr>
        <p:blipFill>
          <a:blip r:embed="rId3"/>
          <a:stretch>
            <a:fillRect/>
          </a:stretch>
        </p:blipFill>
        <p:spPr>
          <a:xfrm>
            <a:off x="838200" y="1460915"/>
            <a:ext cx="5246614" cy="2503807"/>
          </a:xfrm>
          <a:prstGeom prst="rect">
            <a:avLst/>
          </a:prstGeom>
          <a:ln>
            <a:solidFill>
              <a:srgbClr val="C00000"/>
            </a:solidFill>
          </a:ln>
        </p:spPr>
      </p:pic>
      <p:pic>
        <p:nvPicPr>
          <p:cNvPr id="9" name="Imagen 8">
            <a:extLst>
              <a:ext uri="{FF2B5EF4-FFF2-40B4-BE49-F238E27FC236}">
                <a16:creationId xmlns:a16="http://schemas.microsoft.com/office/drawing/2014/main" id="{61653CB6-F7BC-42C3-A489-079DECDBE51F}"/>
              </a:ext>
            </a:extLst>
          </p:cNvPr>
          <p:cNvPicPr>
            <a:picLocks noChangeAspect="1"/>
          </p:cNvPicPr>
          <p:nvPr/>
        </p:nvPicPr>
        <p:blipFill>
          <a:blip r:embed="rId4"/>
          <a:stretch>
            <a:fillRect/>
          </a:stretch>
        </p:blipFill>
        <p:spPr>
          <a:xfrm>
            <a:off x="1328140" y="4046853"/>
            <a:ext cx="4266734" cy="2502635"/>
          </a:xfrm>
          <a:prstGeom prst="rect">
            <a:avLst/>
          </a:prstGeom>
          <a:ln>
            <a:solidFill>
              <a:srgbClr val="C00000"/>
            </a:solidFill>
          </a:ln>
        </p:spPr>
      </p:pic>
      <p:pic>
        <p:nvPicPr>
          <p:cNvPr id="11" name="Imagen 10">
            <a:extLst>
              <a:ext uri="{FF2B5EF4-FFF2-40B4-BE49-F238E27FC236}">
                <a16:creationId xmlns:a16="http://schemas.microsoft.com/office/drawing/2014/main" id="{505B02DA-BF6F-41D1-90FF-4DA2CDD3C6F5}"/>
              </a:ext>
            </a:extLst>
          </p:cNvPr>
          <p:cNvPicPr>
            <a:picLocks noChangeAspect="1"/>
          </p:cNvPicPr>
          <p:nvPr/>
        </p:nvPicPr>
        <p:blipFill>
          <a:blip r:embed="rId5"/>
          <a:stretch>
            <a:fillRect/>
          </a:stretch>
        </p:blipFill>
        <p:spPr>
          <a:xfrm>
            <a:off x="7124282" y="1406382"/>
            <a:ext cx="3739578" cy="5033337"/>
          </a:xfrm>
          <a:prstGeom prst="rect">
            <a:avLst/>
          </a:prstGeom>
          <a:ln>
            <a:solidFill>
              <a:srgbClr val="C00000"/>
            </a:solidFill>
          </a:ln>
        </p:spPr>
      </p:pic>
    </p:spTree>
    <p:extLst>
      <p:ext uri="{BB962C8B-B14F-4D97-AF65-F5344CB8AC3E}">
        <p14:creationId xmlns:p14="http://schemas.microsoft.com/office/powerpoint/2010/main" val="13188301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338</Words>
  <Application>Microsoft Office PowerPoint</Application>
  <PresentationFormat>Panorámica</PresentationFormat>
  <Paragraphs>32</Paragraphs>
  <Slides>10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Arial Rounded MT Bold</vt:lpstr>
      <vt:lpstr>Bodoni MT Black</vt:lpstr>
      <vt:lpstr>Calibri</vt:lpstr>
      <vt:lpstr>Calibri Light</vt:lpstr>
      <vt:lpstr>Constantia</vt:lpstr>
      <vt:lpstr>Montserrat</vt:lpstr>
      <vt:lpstr>Montserrat SemiBold</vt:lpstr>
      <vt:lpstr>Tema de Office</vt:lpstr>
      <vt:lpstr>Presentación de PowerPoint</vt:lpstr>
      <vt:lpstr>Presentación de PowerPoint</vt:lpstr>
      <vt:lpstr>Herramientas del proyecto</vt:lpstr>
      <vt:lpstr>El Escenario Actual</vt:lpstr>
      <vt:lpstr>Las Problemáticas</vt:lpstr>
      <vt:lpstr>Preguntas a Responder</vt:lpstr>
      <vt:lpstr>Objetivos</vt:lpstr>
      <vt:lpstr>Antes</vt:lpstr>
      <vt:lpstr>Después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Miguel Barragan Merchan</dc:creator>
  <cp:lastModifiedBy>Luis Miguel Barragan Merchan</cp:lastModifiedBy>
  <cp:revision>19</cp:revision>
  <dcterms:created xsi:type="dcterms:W3CDTF">2022-02-10T00:55:41Z</dcterms:created>
  <dcterms:modified xsi:type="dcterms:W3CDTF">2022-02-11T01:22:39Z</dcterms:modified>
</cp:coreProperties>
</file>