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4.jpe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So where do the laws of geography come from? As you saw in the last module, most of them are about demography (dynamics of the numbers of people), such as Zipf’s law, or laws about flows (gravity) and growth (Gibrat). So a good place to start is demography. Note that predictability is often found around conserved quantities: things that cannot appear or disappear willy nilly and people are in this sense a conserved quantity: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What is interesting now is that there is a lot known about these eigenvalues. For a strongly connected graph (the migration flows between cities, which are the nodes) has positive eigenvalues. Intuitively, this means that there is a lot of mixing between cities as populations go back and forth and that no city is just sending out people or just receiving people.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Then there is a very famous theorem of linear algebra (Perron - Frobenius) that tells us that there is a dominant eigenvalue, and that the corresponding eigenvector has all positive numbers. Over time, this eigenvector becomes dominant, because it grows fastest, and the solution dimensionally reduces to it. The consequence is that all cities then grow with the same common growth rate (given by this eigenvalue): This is one way you can get Gibrat’s law, note that the growth rate is a collective property of the system of cities.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This algorithm - of identifying the dominant eigenvalue/vector is also very famous structurally. Sociologists has discovered it as a means to identify power in a network, as the node that has the highest entry in the dominant eigenvector and so 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p>
            <a:pPr/>
            <a:r>
              <a:t>Here’s is a nice review from mathematical sociology… Geographers also had a similar (spatial) result, even earlier.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Of course this was rediscovered by the Google founders as the basis for ranking webpages and web search, and it was immediately a much better algorithm than what other companies were using. In my view Google owes a lot of money to sociologists and geographers …. Alas…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Just for fun, here was the rank (power) of various websites in PageRanks first algorithm.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When we apply this to our system of cities, this is what we find (2010 data, now a bit old). The highest page rank, (most “powerful”) city is … Houston. In general the cities of TX and some in the South and SW at this point do well because they are attracting people. While some cities in the MidWest and East (Chicago, Philly) are predicted to become relatively smaller. This, however takes a long time, a couple of centuries…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p>
            <a:pPr/>
            <a:r>
              <a:t>Here’s what the evolution in time looks like: it is very slow with a characteristic time of 144 years being the decay rate, the ratio of the two largest eigenvalues. This is partly because the US is changing slowly compared to the past, with small vital and migration rates than in the past. Nevertheless, you could imagine a fairly different urban system, with Houston taking the crown from NYC in a couple of centuries, if things stay the same (Houston would have to deal with climate change for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p>
            <a:pPr/>
            <a:r>
              <a:t>Now, These solutions DO NOT in general give you Zipf’s law. So, if we think that should emerge from urban system dynamics, we need additional conditions on the growth rates. To do this we need to write migration flows like the gravity law !! Not however that there is not an anti-symmetric part that does all the work. Then we get a system that can grow at the same rate, but to have fluctuations in the  growth rate as well.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r>
              <a:t>With this parameterization we get a simple multiplicative growth equation for the relative size of each city in the system. This is known to have Zipf’s law as the solution (see book).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With any conserved quantity we need only keep track of creation, disappearance and movement. For populations these are simply births, deaths and migration. We need to characterize these events over subpopulations, so naturally we will concentrate on cities. For migration we often do not know every small place and we may not know movements to/from abroad at the same precision.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Shape 430"/>
          <p:cNvSpPr/>
          <p:nvPr>
            <p:ph type="sldImg"/>
          </p:nvPr>
        </p:nvSpPr>
        <p:spPr>
          <a:prstGeom prst="rect">
            <a:avLst/>
          </a:prstGeom>
        </p:spPr>
        <p:txBody>
          <a:bodyPr/>
          <a:lstStyle/>
          <a:p>
            <a:pPr/>
          </a:p>
        </p:txBody>
      </p:sp>
      <p:sp>
        <p:nvSpPr>
          <p:cNvPr id="431" name="Shape 431"/>
          <p:cNvSpPr/>
          <p:nvPr>
            <p:ph type="body" sz="quarter" idx="1"/>
          </p:nvPr>
        </p:nvSpPr>
        <p:spPr>
          <a:prstGeom prst="rect">
            <a:avLst/>
          </a:prstGeom>
        </p:spPr>
        <p:txBody>
          <a:bodyPr/>
          <a:lstStyle/>
          <a:p>
            <a:pPr/>
            <a:r>
              <a:t>We can solve in fact for the probability distribution of city sizes and show that it converges to Zipf’s law. Again the convergence rate is very slow.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hape 444"/>
          <p:cNvSpPr/>
          <p:nvPr>
            <p:ph type="sldImg"/>
          </p:nvPr>
        </p:nvSpPr>
        <p:spPr>
          <a:prstGeom prst="rect">
            <a:avLst/>
          </a:prstGeom>
        </p:spPr>
        <p:txBody>
          <a:bodyPr/>
          <a:lstStyle/>
          <a:p>
            <a:pPr/>
          </a:p>
        </p:txBody>
      </p:sp>
      <p:sp>
        <p:nvSpPr>
          <p:cNvPr id="445" name="Shape 445"/>
          <p:cNvSpPr/>
          <p:nvPr>
            <p:ph type="body" sz="quarter" idx="1"/>
          </p:nvPr>
        </p:nvSpPr>
        <p:spPr>
          <a:prstGeom prst="rect">
            <a:avLst/>
          </a:prstGeom>
        </p:spPr>
        <p:txBody>
          <a:bodyPr/>
          <a:lstStyle/>
          <a:p>
            <a:pPr/>
            <a:r>
              <a:t>Here is what the data looks like through most of the US history. We use the DKL to track the deviations of the real distribution from Zipf’s law… as you can see this distance has actually been increasing recently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Shape 456"/>
          <p:cNvSpPr/>
          <p:nvPr>
            <p:ph type="sldImg"/>
          </p:nvPr>
        </p:nvSpPr>
        <p:spPr>
          <a:prstGeom prst="rect">
            <a:avLst/>
          </a:prstGeom>
        </p:spPr>
        <p:txBody>
          <a:bodyPr/>
          <a:lstStyle/>
          <a:p>
            <a:pPr/>
          </a:p>
        </p:txBody>
      </p:sp>
      <p:sp>
        <p:nvSpPr>
          <p:cNvPr id="457" name="Shape 457"/>
          <p:cNvSpPr/>
          <p:nvPr>
            <p:ph type="body" sz="quarter" idx="1"/>
          </p:nvPr>
        </p:nvSpPr>
        <p:spPr>
          <a:prstGeom prst="rect">
            <a:avLst/>
          </a:prstGeom>
        </p:spPr>
        <p:txBody>
          <a:bodyPr/>
          <a:lstStyle/>
          <a:p>
            <a:pPr/>
            <a:r>
              <a:t>So, the laws of geography are very rough, averaged results. Most of them are specific demographic results under simplifying situations, which may apply better or worse to the real world. They are also very slow to emerge. In general it is interesting to have these results as reference points, but also to understand and measure deviations as choices, for example of cities that at some times are preferred…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But with these caveats we can write some equations, which are nothing more and nothing less than the conservation of people via these processes. So in each city, its number of people are the number of people in the previous time step plus those born minus those dead, plus those that migrated in and minus those that migrated out. That’s all there is to 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To make progress, we now need to write the same equation in a more interesting form, we start by considering birth and death rates (numbers of events per person), these numbers are small (less than 1% per year in the US population) and quite stable, meaning that they change slowly in time. We will also deal with rate of foreign and rural migration in the same way because our data only tells us about them in bulk (you could otherwise do what we will do next for the intercity rates)…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OK, and just as a reality check with data, here are the birth dates, death rates, vital rates and migration rates for cities. Some interesting features here. Birth rates increase a little with city size and death rates decrease: this maybe because in larger cities population tend to be a bit younger. Some strong outliers for births are places with specie characters, some quite religious. Places with large death rates tend to be retirement towns, especially in FL. You can find more interesting stories in this sort of data, if you look…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And just for completeness, here are the scaling relations for some of the same quantities. Note how Foreign in migration is strongly focused on larger cities, and also how the 3 largest US cities have a deficit of internal migration.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So, how do we use these equations to predict the future? The solution depends on the characteristics of the parameters, the vital and migration rates. The simplest situation is when these are constant in time. Then, there is a canonical way to solve these equation for the joint evolution of the urban system (these are known as matrix population models). We can place the rates in the matrix A, and the time evolution then is the iterated dynamics as shown, which is the matrix multiplied t (time intervals)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Let’s look at the original equations to see what goes into the A matrix. In order to do this we need to express the intercity migration flows in terms of rates as well. Again, for now we are assuming that these rates do not change in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Under these conditions, the solution of the dynamical equation is written in terms of an eigenvalue/vector problem (look up your linear algebra if necessary). The solution is written in terms of the temporal power of the eigenvalues times the corresponding eigenvector projected on the initial conditions.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jpeg"/><Relationship Id="rId4"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uís M. A. Bettencourt  2024"/>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2024</a:t>
            </a:r>
          </a:p>
        </p:txBody>
      </p:sp>
      <p:sp>
        <p:nvSpPr>
          <p:cNvPr id="162" name="Lecture 14"/>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14</a:t>
            </a:r>
          </a:p>
        </p:txBody>
      </p:sp>
      <p:sp>
        <p:nvSpPr>
          <p:cNvPr id="163" name="The Structure of the Urban Systems and the Laws of Geography"/>
          <p:cNvSpPr txBox="1"/>
          <p:nvPr>
            <p:ph type="body" sz="quarter" idx="1"/>
          </p:nvPr>
        </p:nvSpPr>
        <p:spPr>
          <a:xfrm>
            <a:off x="3825304" y="5781634"/>
            <a:ext cx="16733392" cy="1071564"/>
          </a:xfrm>
          <a:prstGeom prst="rect">
            <a:avLst/>
          </a:prstGeom>
        </p:spPr>
        <p:txBody>
          <a:bodyPr/>
          <a:lstStyle>
            <a:lvl1pPr algn="ctr" defTabSz="714732">
              <a:defRPr b="0" sz="4524"/>
            </a:lvl1pPr>
          </a:lstStyle>
          <a:p>
            <a:pPr/>
            <a:r>
              <a:t>The Structure of the Urban Systems and the Laws of Geography</a:t>
            </a:r>
          </a:p>
        </p:txBody>
      </p:sp>
      <p:sp>
        <p:nvSpPr>
          <p:cNvPr id="164" name="14.2 Demographic Dynamics and the Structure of Urban Systems"/>
          <p:cNvSpPr txBox="1"/>
          <p:nvPr/>
        </p:nvSpPr>
        <p:spPr>
          <a:xfrm>
            <a:off x="631808" y="8180181"/>
            <a:ext cx="21166468"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14.2 Demographic Dynamics and the Structure of Urban Systems </a:t>
            </a:r>
          </a:p>
        </p:txBody>
      </p:sp>
      <p:sp>
        <p:nvSpPr>
          <p:cNvPr id="165" name="IUS 8.2"/>
          <p:cNvSpPr txBox="1"/>
          <p:nvPr/>
        </p:nvSpPr>
        <p:spPr>
          <a:xfrm>
            <a:off x="19957377" y="8201301"/>
            <a:ext cx="1461923"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8.2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trongly Connected Graphs"/>
          <p:cNvSpPr txBox="1"/>
          <p:nvPr/>
        </p:nvSpPr>
        <p:spPr>
          <a:xfrm>
            <a:off x="9016644" y="982914"/>
            <a:ext cx="6350712" cy="71307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
        <p:nvSpPr>
          <p:cNvPr id="293" name="Migration Flows form a Strongly Connected Graph"/>
          <p:cNvSpPr txBox="1"/>
          <p:nvPr/>
        </p:nvSpPr>
        <p:spPr>
          <a:xfrm>
            <a:off x="7639367" y="10986263"/>
            <a:ext cx="9105266" cy="60172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Migration Flows form a Strongly Connected Graph </a:t>
            </a:r>
          </a:p>
        </p:txBody>
      </p:sp>
      <p:pic>
        <p:nvPicPr>
          <p:cNvPr id="294" name="stronglyconnected2.jpg" descr="stronglyconnected2.jpg"/>
          <p:cNvPicPr>
            <a:picLocks noChangeAspect="1"/>
          </p:cNvPicPr>
          <p:nvPr/>
        </p:nvPicPr>
        <p:blipFill>
          <a:blip r:embed="rId3">
            <a:extLst/>
          </a:blip>
          <a:stretch>
            <a:fillRect/>
          </a:stretch>
        </p:blipFill>
        <p:spPr>
          <a:xfrm>
            <a:off x="4398615" y="3398373"/>
            <a:ext cx="5929313" cy="3696892"/>
          </a:xfrm>
          <a:prstGeom prst="rect">
            <a:avLst/>
          </a:prstGeom>
          <a:ln w="12700">
            <a:miter lim="400000"/>
          </a:ln>
        </p:spPr>
      </p:pic>
      <p:pic>
        <p:nvPicPr>
          <p:cNvPr id="295" name="images.png" descr="images.png"/>
          <p:cNvPicPr>
            <a:picLocks noChangeAspect="1"/>
          </p:cNvPicPr>
          <p:nvPr/>
        </p:nvPicPr>
        <p:blipFill>
          <a:blip r:embed="rId4">
            <a:extLst/>
          </a:blip>
          <a:stretch>
            <a:fillRect/>
          </a:stretch>
        </p:blipFill>
        <p:spPr>
          <a:xfrm>
            <a:off x="13244447" y="4219905"/>
            <a:ext cx="7786688" cy="2053829"/>
          </a:xfrm>
          <a:prstGeom prst="rect">
            <a:avLst/>
          </a:prstGeom>
          <a:ln w="12700">
            <a:miter lim="400000"/>
          </a:ln>
        </p:spPr>
      </p:pic>
      <p:sp>
        <p:nvSpPr>
          <p:cNvPr id="296" name="Rectangle"/>
          <p:cNvSpPr/>
          <p:nvPr/>
        </p:nvSpPr>
        <p:spPr>
          <a:xfrm>
            <a:off x="15103078" y="5607843"/>
            <a:ext cx="3753888" cy="1785939"/>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97" name="strongly connected…"/>
          <p:cNvSpPr txBox="1"/>
          <p:nvPr/>
        </p:nvSpPr>
        <p:spPr>
          <a:xfrm>
            <a:off x="3927605" y="7695489"/>
            <a:ext cx="6277509" cy="14682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strongly connected </a:t>
            </a:r>
          </a:p>
          <a:p>
            <a:pPr defTabSz="821531">
              <a:defRPr b="1" sz="3200">
                <a:solidFill>
                  <a:srgbClr val="000000"/>
                </a:solidFill>
              </a:defRPr>
            </a:pPr>
          </a:p>
          <a:p>
            <a:pPr defTabSz="821531">
              <a:defRPr b="1" sz="2200">
                <a:solidFill>
                  <a:srgbClr val="000000"/>
                </a:solidFill>
              </a:defRPr>
            </a:pPr>
            <a:r>
              <a:t>any node can be reached from any other node</a:t>
            </a:r>
          </a:p>
        </p:txBody>
      </p:sp>
      <p:sp>
        <p:nvSpPr>
          <p:cNvPr id="298" name="NOT strongly connected…"/>
          <p:cNvSpPr txBox="1"/>
          <p:nvPr/>
        </p:nvSpPr>
        <p:spPr>
          <a:xfrm>
            <a:off x="13577792" y="7463317"/>
            <a:ext cx="6804458" cy="14682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NOT strongly connected </a:t>
            </a:r>
          </a:p>
          <a:p>
            <a:pPr defTabSz="821531">
              <a:defRPr b="1" sz="3200">
                <a:solidFill>
                  <a:srgbClr val="000000"/>
                </a:solidFill>
              </a:defRPr>
            </a:pPr>
          </a:p>
          <a:p>
            <a:pPr defTabSz="821531">
              <a:defRPr b="1" sz="2200">
                <a:solidFill>
                  <a:srgbClr val="000000"/>
                </a:solidFill>
              </a:defRPr>
            </a:pPr>
            <a:r>
              <a:t>some nodes cannot  be reached from other nodes</a:t>
            </a:r>
          </a:p>
        </p:txBody>
      </p:sp>
      <p:sp>
        <p:nvSpPr>
          <p:cNvPr id="299" name="any city can be reached from any other following migration flows"/>
          <p:cNvSpPr txBox="1"/>
          <p:nvPr/>
        </p:nvSpPr>
        <p:spPr>
          <a:xfrm>
            <a:off x="6831042" y="12142417"/>
            <a:ext cx="10346869" cy="5396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600">
                <a:solidFill>
                  <a:srgbClr val="000000"/>
                </a:solidFill>
              </a:defRPr>
            </a:lvl1pPr>
          </a:lstStyle>
          <a:p>
            <a:pPr/>
            <a:r>
              <a:t>any city can be reached from any other following migration flows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trongly Connected Graphs"/>
          <p:cNvSpPr txBox="1"/>
          <p:nvPr/>
        </p:nvSpPr>
        <p:spPr>
          <a:xfrm>
            <a:off x="9016644" y="982914"/>
            <a:ext cx="6350712" cy="71307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
        <p:nvSpPr>
          <p:cNvPr id="304" name="Perron-Frobenius Theorem"/>
          <p:cNvSpPr txBox="1"/>
          <p:nvPr/>
        </p:nvSpPr>
        <p:spPr>
          <a:xfrm>
            <a:off x="9498825" y="1948972"/>
            <a:ext cx="538635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Perron-Frobenius Theorem</a:t>
            </a:r>
          </a:p>
        </p:txBody>
      </p:sp>
      <p:sp>
        <p:nvSpPr>
          <p:cNvPr id="305" name="1) The largest eigenvalue"/>
          <p:cNvSpPr txBox="1"/>
          <p:nvPr/>
        </p:nvSpPr>
        <p:spPr>
          <a:xfrm>
            <a:off x="3459497" y="3830181"/>
            <a:ext cx="508845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 The largest eigenvalue </a:t>
            </a:r>
          </a:p>
        </p:txBody>
      </p:sp>
      <p:sp>
        <p:nvSpPr>
          <p:cNvPr id="306" name="Equation"/>
          <p:cNvSpPr txBox="1"/>
          <p:nvPr/>
        </p:nvSpPr>
        <p:spPr>
          <a:xfrm>
            <a:off x="8708739" y="3833246"/>
            <a:ext cx="510844" cy="61988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λ</m:t>
                      </m:r>
                    </m:e>
                    <m:sub>
                      <m:r>
                        <a:rPr xmlns:a="http://schemas.openxmlformats.org/drawingml/2006/main" sz="5200" i="1">
                          <a:solidFill>
                            <a:srgbClr val="000000"/>
                          </a:solidFill>
                          <a:latin typeface="Cambria Math" panose="02040503050406030204" pitchFamily="18" charset="0"/>
                        </a:rPr>
                        <m:t>0</m:t>
                      </m:r>
                    </m:sub>
                  </m:sSub>
                </m:oMath>
              </m:oMathPara>
            </a14:m>
            <a:endParaRPr sz="5200"/>
          </a:p>
        </p:txBody>
      </p:sp>
      <p:sp>
        <p:nvSpPr>
          <p:cNvPr id="307" name="is a positive real number"/>
          <p:cNvSpPr txBox="1"/>
          <p:nvPr/>
        </p:nvSpPr>
        <p:spPr>
          <a:xfrm>
            <a:off x="9381720" y="3830181"/>
            <a:ext cx="500108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is a positive real number </a:t>
            </a:r>
          </a:p>
        </p:txBody>
      </p:sp>
      <p:sp>
        <p:nvSpPr>
          <p:cNvPr id="308" name="2) The corresponding eigenvector,      , is made of all positive numbers:"/>
          <p:cNvSpPr txBox="1"/>
          <p:nvPr/>
        </p:nvSpPr>
        <p:spPr>
          <a:xfrm>
            <a:off x="3439432" y="5417627"/>
            <a:ext cx="1389677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2) The corresponding eigenvector,      , is made of all positive numbers: </a:t>
            </a:r>
          </a:p>
        </p:txBody>
      </p:sp>
      <p:sp>
        <p:nvSpPr>
          <p:cNvPr id="309" name="PageRank"/>
          <p:cNvSpPr txBox="1"/>
          <p:nvPr/>
        </p:nvSpPr>
        <p:spPr>
          <a:xfrm>
            <a:off x="18202616" y="5360560"/>
            <a:ext cx="1962659"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PageRank</a:t>
            </a:r>
          </a:p>
        </p:txBody>
      </p:sp>
      <p:sp>
        <p:nvSpPr>
          <p:cNvPr id="310" name="Equation"/>
          <p:cNvSpPr txBox="1"/>
          <p:nvPr/>
        </p:nvSpPr>
        <p:spPr>
          <a:xfrm>
            <a:off x="10268813" y="5598211"/>
            <a:ext cx="509989" cy="4938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m:rPr>
                          <m:sty m:val="b"/>
                        </m:rPr>
                        <a:rPr xmlns:a="http://schemas.openxmlformats.org/drawingml/2006/main" sz="5300" i="1">
                          <a:solidFill>
                            <a:srgbClr val="000000"/>
                          </a:solidFill>
                          <a:latin typeface="Cambria Math" panose="02040503050406030204" pitchFamily="18" charset="0"/>
                        </a:rPr>
                        <m:t>e</m:t>
                      </m:r>
                    </m:e>
                    <m:sub>
                      <m:r>
                        <a:rPr xmlns:a="http://schemas.openxmlformats.org/drawingml/2006/main" sz="5300" i="1">
                          <a:solidFill>
                            <a:srgbClr val="000000"/>
                          </a:solidFill>
                          <a:latin typeface="Cambria Math" panose="02040503050406030204" pitchFamily="18" charset="0"/>
                        </a:rPr>
                        <m:t>0</m:t>
                      </m:r>
                    </m:sub>
                  </m:sSub>
                </m:oMath>
              </m:oMathPara>
            </a14:m>
            <a:endParaRPr sz="5300"/>
          </a:p>
        </p:txBody>
      </p:sp>
      <p:sp>
        <p:nvSpPr>
          <p:cNvPr id="311" name="3) All other eigenvalues are smaller (real part)"/>
          <p:cNvSpPr txBox="1"/>
          <p:nvPr/>
        </p:nvSpPr>
        <p:spPr>
          <a:xfrm>
            <a:off x="3460772" y="6590758"/>
            <a:ext cx="889073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3) All other eigenvalues are smaller (real part)</a:t>
            </a:r>
          </a:p>
        </p:txBody>
      </p:sp>
      <p:sp>
        <p:nvSpPr>
          <p:cNvPr id="312" name="So, the solution will look like"/>
          <p:cNvSpPr txBox="1"/>
          <p:nvPr/>
        </p:nvSpPr>
        <p:spPr>
          <a:xfrm>
            <a:off x="3812265" y="8527197"/>
            <a:ext cx="566879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So, the solution will look like</a:t>
            </a:r>
          </a:p>
        </p:txBody>
      </p:sp>
      <p:sp>
        <p:nvSpPr>
          <p:cNvPr id="313" name="Equation"/>
          <p:cNvSpPr txBox="1"/>
          <p:nvPr/>
        </p:nvSpPr>
        <p:spPr>
          <a:xfrm>
            <a:off x="6316119" y="9552541"/>
            <a:ext cx="12166710" cy="19579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000" i="1">
                      <a:solidFill>
                        <a:srgbClr val="000000"/>
                      </a:solidFill>
                      <a:latin typeface="Cambria Math" panose="02040503050406030204" pitchFamily="18" charset="0"/>
                    </a:rPr>
                    <m:t>N</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m:t>
                  </m:r>
                  <m:sSubSup>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up>
                      <m:r>
                        <a:rPr xmlns:a="http://schemas.openxmlformats.org/drawingml/2006/main" sz="4000" i="1">
                          <a:solidFill>
                            <a:srgbClr val="000000"/>
                          </a:solidFill>
                          <a:latin typeface="Cambria Math" panose="02040503050406030204" pitchFamily="18" charset="0"/>
                        </a:rPr>
                        <m:t>t</m:t>
                      </m:r>
                    </m:sup>
                  </m:sSubSup>
                  <m:d>
                    <m:dPr>
                      <m:ctrlPr>
                        <a:rPr xmlns:a="http://schemas.openxmlformats.org/drawingml/2006/main" sz="4000" i="1">
                          <a:solidFill>
                            <a:srgbClr val="000000"/>
                          </a:solidFill>
                          <a:latin typeface="Cambria Math" panose="02040503050406030204" pitchFamily="18" charset="0"/>
                        </a:rPr>
                      </m:ctrlPr>
                    </m:dPr>
                    <m:e>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0</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0</m:t>
                          </m:r>
                        </m:sub>
                      </m:sSub>
                      <m:r>
                        <a:rPr xmlns:a="http://schemas.openxmlformats.org/drawingml/2006/main" sz="4000" i="1">
                          <a:solidFill>
                            <a:srgbClr val="000000"/>
                          </a:solidFill>
                          <a:latin typeface="Cambria Math" panose="02040503050406030204" pitchFamily="18" charset="0"/>
                        </a:rPr>
                        <m:t>+</m:t>
                      </m:r>
                      <m:sSup>
                        <m:e>
                          <m:d>
                            <m:dPr>
                              <m:ctrlPr>
                                <a:rPr xmlns:a="http://schemas.openxmlformats.org/drawingml/2006/main" sz="4000" i="1">
                                  <a:solidFill>
                                    <a:srgbClr val="000000"/>
                                  </a:solidFill>
                                  <a:latin typeface="Cambria Math" panose="02040503050406030204" pitchFamily="18" charset="0"/>
                                </a:rPr>
                              </m:ctrlPr>
                            </m:dPr>
                            <m:e>
                              <m:f>
                                <m:fPr>
                                  <m:ctrlPr>
                                    <a:rPr xmlns:a="http://schemas.openxmlformats.org/drawingml/2006/main" sz="4000" i="1">
                                      <a:solidFill>
                                        <a:srgbClr val="000000"/>
                                      </a:solidFill>
                                      <a:latin typeface="Cambria Math" panose="02040503050406030204" pitchFamily="18" charset="0"/>
                                    </a:rPr>
                                  </m:ctrlPr>
                                  <m:type m:val="bar"/>
                                </m:fPr>
                                <m:num>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1</m:t>
                                      </m:r>
                                    </m:sub>
                                  </m:sSub>
                                </m:num>
                                <m:den>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Sub>
                                </m:den>
                              </m:f>
                            </m:e>
                          </m:d>
                        </m:e>
                        <m:sup>
                          <m:r>
                            <a:rPr xmlns:a="http://schemas.openxmlformats.org/drawingml/2006/main" sz="4000" i="1">
                              <a:solidFill>
                                <a:srgbClr val="000000"/>
                              </a:solidFill>
                              <a:latin typeface="Cambria Math" panose="02040503050406030204" pitchFamily="18" charset="0"/>
                            </a:rPr>
                            <m:t>t</m:t>
                          </m:r>
                        </m:sup>
                      </m:s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1</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p>
                        <m:e>
                          <m:d>
                            <m:dPr>
                              <m:ctrlPr>
                                <a:rPr xmlns:a="http://schemas.openxmlformats.org/drawingml/2006/main" sz="4000" i="1">
                                  <a:solidFill>
                                    <a:srgbClr val="000000"/>
                                  </a:solidFill>
                                  <a:latin typeface="Cambria Math" panose="02040503050406030204" pitchFamily="18" charset="0"/>
                                </a:rPr>
                              </m:ctrlPr>
                            </m:dPr>
                            <m:e>
                              <m:f>
                                <m:fPr>
                                  <m:ctrlPr>
                                    <a:rPr xmlns:a="http://schemas.openxmlformats.org/drawingml/2006/main" sz="4000" i="1">
                                      <a:solidFill>
                                        <a:srgbClr val="000000"/>
                                      </a:solidFill>
                                      <a:latin typeface="Cambria Math" panose="02040503050406030204" pitchFamily="18" charset="0"/>
                                    </a:rPr>
                                  </m:ctrlPr>
                                  <m:type m:val="bar"/>
                                </m:fPr>
                                <m:num>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2</m:t>
                                      </m:r>
                                    </m:sub>
                                  </m:sSub>
                                </m:num>
                                <m:den>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Sub>
                                </m:den>
                              </m:f>
                            </m:e>
                          </m:d>
                        </m:e>
                        <m:sup>
                          <m:r>
                            <a:rPr xmlns:a="http://schemas.openxmlformats.org/drawingml/2006/main" sz="4000" i="1">
                              <a:solidFill>
                                <a:srgbClr val="000000"/>
                              </a:solidFill>
                              <a:latin typeface="Cambria Math" panose="02040503050406030204" pitchFamily="18" charset="0"/>
                            </a:rPr>
                            <m:t>t</m:t>
                          </m:r>
                        </m:sup>
                      </m:s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2</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m:t>
                      </m:r>
                    </m:e>
                  </m:d>
                  <m:r>
                    <a:rPr xmlns:a="http://schemas.openxmlformats.org/drawingml/2006/main" sz="4000" i="1">
                      <a:solidFill>
                        <a:srgbClr val="000000"/>
                      </a:solidFill>
                      <a:latin typeface="Cambria Math" panose="02040503050406030204" pitchFamily="18" charset="0"/>
                    </a:rPr>
                    <m:t>→</m:t>
                  </m:r>
                  <m:sSubSup>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up>
                      <m:r>
                        <a:rPr xmlns:a="http://schemas.openxmlformats.org/drawingml/2006/main" sz="4000" i="1">
                          <a:solidFill>
                            <a:srgbClr val="000000"/>
                          </a:solidFill>
                          <a:latin typeface="Cambria Math" panose="02040503050406030204" pitchFamily="18" charset="0"/>
                        </a:rPr>
                        <m:t>t</m:t>
                      </m:r>
                    </m:sup>
                  </m:sSub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0</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0</m:t>
                      </m:r>
                    </m:sub>
                  </m:sSub>
                </m:oMath>
              </m:oMathPara>
            </a14:m>
            <a:endParaRPr sz="4000"/>
          </a:p>
        </p:txBody>
      </p:sp>
      <p:sp>
        <p:nvSpPr>
          <p:cNvPr id="314" name="Equation"/>
          <p:cNvSpPr txBox="1"/>
          <p:nvPr/>
        </p:nvSpPr>
        <p:spPr>
          <a:xfrm>
            <a:off x="9388610" y="12091789"/>
            <a:ext cx="1998417" cy="83842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600" i="1">
                          <a:solidFill>
                            <a:srgbClr val="000000"/>
                          </a:solidFill>
                          <a:latin typeface="Cambria Math" panose="02040503050406030204" pitchFamily="18" charset="0"/>
                        </a:rPr>
                        <m:t>e</m:t>
                      </m:r>
                    </m:e>
                    <m:sup>
                      <m:r>
                        <a:rPr xmlns:a="http://schemas.openxmlformats.org/drawingml/2006/main" sz="4600" i="1">
                          <a:solidFill>
                            <a:srgbClr val="000000"/>
                          </a:solidFill>
                          <a:latin typeface="Cambria Math" panose="02040503050406030204" pitchFamily="18" charset="0"/>
                        </a:rPr>
                        <m:t>-</m:t>
                      </m:r>
                      <m:d>
                        <m:dPr>
                          <m:ctrlPr>
                            <a:rPr xmlns:a="http://schemas.openxmlformats.org/drawingml/2006/main" sz="4600" i="1">
                              <a:solidFill>
                                <a:srgbClr val="000000"/>
                              </a:solidFill>
                              <a:latin typeface="Cambria Math" panose="02040503050406030204" pitchFamily="18" charset="0"/>
                            </a:rPr>
                          </m:ctrlPr>
                        </m:dPr>
                        <m:e>
                          <m:r>
                            <m:rPr>
                              <m:sty m:val="p"/>
                            </m:rPr>
                            <a:rPr xmlns:a="http://schemas.openxmlformats.org/drawingml/2006/main" sz="4600" i="1">
                              <a:solidFill>
                                <a:srgbClr val="000000"/>
                              </a:solidFill>
                              <a:latin typeface="Cambria Math" panose="02040503050406030204" pitchFamily="18" charset="0"/>
                            </a:rPr>
                            <m:t>ln</m:t>
                          </m:r>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0</m:t>
                                  </m:r>
                                </m:sub>
                              </m:sSub>
                            </m:num>
                            <m:den>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1</m:t>
                                  </m:r>
                                </m:sub>
                              </m:sSub>
                            </m:den>
                          </m:f>
                        </m:e>
                      </m:d>
                      <m:r>
                        <a:rPr xmlns:a="http://schemas.openxmlformats.org/drawingml/2006/main" sz="4600" i="1">
                          <a:solidFill>
                            <a:srgbClr val="000000"/>
                          </a:solidFill>
                          <a:latin typeface="Cambria Math" panose="02040503050406030204" pitchFamily="18" charset="0"/>
                        </a:rPr>
                        <m:t>t</m:t>
                      </m:r>
                    </m:sup>
                  </m:sSup>
                </m:oMath>
              </m:oMathPara>
            </a14:m>
            <a:endParaRPr sz="4600"/>
          </a:p>
        </p:txBody>
      </p:sp>
      <p:sp>
        <p:nvSpPr>
          <p:cNvPr id="315" name="Equation"/>
          <p:cNvSpPr txBox="1"/>
          <p:nvPr/>
        </p:nvSpPr>
        <p:spPr>
          <a:xfrm>
            <a:off x="12571958" y="12090913"/>
            <a:ext cx="3134724" cy="84017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600" i="1">
                          <a:solidFill>
                            <a:srgbClr val="000000"/>
                          </a:solidFill>
                          <a:latin typeface="Cambria Math" panose="02040503050406030204" pitchFamily="18" charset="0"/>
                        </a:rPr>
                        <m:t>e</m:t>
                      </m:r>
                    </m:e>
                    <m:sup>
                      <m:r>
                        <a:rPr xmlns:a="http://schemas.openxmlformats.org/drawingml/2006/main" sz="4600" i="1">
                          <a:solidFill>
                            <a:srgbClr val="000000"/>
                          </a:solidFill>
                          <a:latin typeface="Cambria Math" panose="02040503050406030204" pitchFamily="18" charset="0"/>
                        </a:rPr>
                        <m:t>-</m:t>
                      </m:r>
                      <m:d>
                        <m:dPr>
                          <m:ctrlPr>
                            <a:rPr xmlns:a="http://schemas.openxmlformats.org/drawingml/2006/main" sz="4600" i="1">
                              <a:solidFill>
                                <a:srgbClr val="000000"/>
                              </a:solidFill>
                              <a:latin typeface="Cambria Math" panose="02040503050406030204" pitchFamily="18" charset="0"/>
                            </a:rPr>
                          </m:ctrlPr>
                        </m:dPr>
                        <m:e>
                          <m:r>
                            <m:rPr>
                              <m:sty m:val="p"/>
                            </m:rPr>
                            <a:rPr xmlns:a="http://schemas.openxmlformats.org/drawingml/2006/main" sz="4600" i="1">
                              <a:solidFill>
                                <a:srgbClr val="000000"/>
                              </a:solidFill>
                              <a:latin typeface="Cambria Math" panose="02040503050406030204" pitchFamily="18" charset="0"/>
                            </a:rPr>
                            <m:t>ln</m:t>
                          </m:r>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0</m:t>
                                  </m:r>
                                </m:sub>
                              </m:sSub>
                            </m:num>
                            <m:den>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2</m:t>
                                  </m:r>
                                </m:sub>
                              </m:sSub>
                            </m:den>
                          </m:f>
                        </m:e>
                      </m:d>
                      <m:r>
                        <a:rPr xmlns:a="http://schemas.openxmlformats.org/drawingml/2006/main" sz="4600" i="1">
                          <a:solidFill>
                            <a:srgbClr val="000000"/>
                          </a:solidFill>
                          <a:latin typeface="Cambria Math" panose="02040503050406030204" pitchFamily="18" charset="0"/>
                        </a:rPr>
                        <m:t>t</m:t>
                      </m:r>
                    </m:sup>
                  </m:sSup>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0</m:t>
                  </m:r>
                </m:oMath>
              </m:oMathPara>
            </a14:m>
            <a:endParaRPr sz="4600"/>
          </a:p>
        </p:txBody>
      </p:sp>
      <p:sp>
        <p:nvSpPr>
          <p:cNvPr id="316" name=","/>
          <p:cNvSpPr txBox="1"/>
          <p:nvPr/>
        </p:nvSpPr>
        <p:spPr>
          <a:xfrm>
            <a:off x="10890888" y="12197806"/>
            <a:ext cx="26855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t>
            </a:r>
          </a:p>
        </p:txBody>
      </p:sp>
      <p:sp>
        <p:nvSpPr>
          <p:cNvPr id="317" name="Line"/>
          <p:cNvSpPr/>
          <p:nvPr/>
        </p:nvSpPr>
        <p:spPr>
          <a:xfrm flipV="1">
            <a:off x="10663507" y="11552214"/>
            <a:ext cx="1" cy="49789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8" name="Line"/>
          <p:cNvSpPr/>
          <p:nvPr/>
        </p:nvSpPr>
        <p:spPr>
          <a:xfrm flipV="1">
            <a:off x="13546913" y="11552214"/>
            <a:ext cx="1" cy="49789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9" name="Gibrat’s law…"/>
          <p:cNvSpPr txBox="1"/>
          <p:nvPr/>
        </p:nvSpPr>
        <p:spPr>
          <a:xfrm>
            <a:off x="17335793" y="10945147"/>
            <a:ext cx="2731898" cy="10716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Gibrat’s law</a:t>
            </a:r>
          </a:p>
          <a:p>
            <a:pPr defTabSz="821531">
              <a:defRPr sz="3000">
                <a:solidFill>
                  <a:srgbClr val="FFFFFF"/>
                </a:solidFill>
                <a:latin typeface="Helvetica Neue Medium"/>
                <a:ea typeface="Helvetica Neue Medium"/>
                <a:cs typeface="Helvetica Neue Medium"/>
                <a:sym typeface="Helvetica Neue Medium"/>
              </a:defRPr>
            </a:pPr>
            <a:r>
              <a:t>(not statistical)</a:t>
            </a:r>
          </a:p>
        </p:txBody>
      </p:sp>
      <p:sp>
        <p:nvSpPr>
          <p:cNvPr id="320" name="Dominant mode: all cities grow at same rate"/>
          <p:cNvSpPr txBox="1"/>
          <p:nvPr/>
        </p:nvSpPr>
        <p:spPr>
          <a:xfrm>
            <a:off x="15929867" y="12370094"/>
            <a:ext cx="8399806" cy="626388"/>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Dominant mode: all cities grow at same rate</a:t>
            </a:r>
          </a:p>
        </p:txBody>
      </p:sp>
      <p:sp>
        <p:nvSpPr>
          <p:cNvPr id="321" name="https://en.wikipedia.org/wiki/Perron–Frobenius_theorem"/>
          <p:cNvSpPr txBox="1"/>
          <p:nvPr/>
        </p:nvSpPr>
        <p:spPr>
          <a:xfrm>
            <a:off x="16039903" y="2640973"/>
            <a:ext cx="773186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https://en.wikipedia.org/wiki/Perron–Frobenius_theorem</a:t>
            </a:r>
          </a:p>
        </p:txBody>
      </p:sp>
      <p:sp>
        <p:nvSpPr>
          <p:cNvPr id="322" name="Same argument for economic flows"/>
          <p:cNvSpPr txBox="1"/>
          <p:nvPr/>
        </p:nvSpPr>
        <p:spPr>
          <a:xfrm>
            <a:off x="15879013" y="13074225"/>
            <a:ext cx="494934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Same argument for economic flows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Power and Influence in Networks"/>
          <p:cNvSpPr txBox="1"/>
          <p:nvPr/>
        </p:nvSpPr>
        <p:spPr>
          <a:xfrm>
            <a:off x="8149602" y="583020"/>
            <a:ext cx="8084796" cy="76277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4100">
                <a:solidFill>
                  <a:srgbClr val="FFFFFF"/>
                </a:solidFill>
                <a:latin typeface="Helvetica Neue Medium"/>
                <a:ea typeface="Helvetica Neue Medium"/>
                <a:cs typeface="Helvetica Neue Medium"/>
                <a:sym typeface="Helvetica Neue Medium"/>
              </a:defRPr>
            </a:lvl1pPr>
          </a:lstStyle>
          <a:p>
            <a:pPr/>
            <a:r>
              <a:t>Power and Influence in Networks</a:t>
            </a:r>
          </a:p>
        </p:txBody>
      </p:sp>
      <p:sp>
        <p:nvSpPr>
          <p:cNvPr id="327" name="Centrality"/>
          <p:cNvSpPr txBox="1"/>
          <p:nvPr/>
        </p:nvSpPr>
        <p:spPr>
          <a:xfrm>
            <a:off x="10972077" y="1633544"/>
            <a:ext cx="20290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Centrality</a:t>
            </a:r>
          </a:p>
        </p:txBody>
      </p:sp>
      <p:pic>
        <p:nvPicPr>
          <p:cNvPr id="328" name="EigenvectorCentrality.png" descr="EigenvectorCentrality.png"/>
          <p:cNvPicPr>
            <a:picLocks noChangeAspect="1"/>
          </p:cNvPicPr>
          <p:nvPr/>
        </p:nvPicPr>
        <p:blipFill>
          <a:blip r:embed="rId3">
            <a:extLst/>
          </a:blip>
          <a:stretch>
            <a:fillRect/>
          </a:stretch>
        </p:blipFill>
        <p:spPr>
          <a:xfrm>
            <a:off x="6780609" y="3455789"/>
            <a:ext cx="10412016" cy="6804422"/>
          </a:xfrm>
          <a:prstGeom prst="rect">
            <a:avLst/>
          </a:prstGeom>
          <a:ln w="12700">
            <a:miter lim="400000"/>
          </a:ln>
        </p:spPr>
      </p:pic>
      <p:sp>
        <p:nvSpPr>
          <p:cNvPr id="329" name="emphasizes nodes that have high degree…"/>
          <p:cNvSpPr txBox="1"/>
          <p:nvPr/>
        </p:nvSpPr>
        <p:spPr>
          <a:xfrm>
            <a:off x="9177935" y="9160666"/>
            <a:ext cx="7188989" cy="185976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800">
                <a:solidFill>
                  <a:srgbClr val="000000"/>
                </a:solidFill>
              </a:defRPr>
            </a:pPr>
            <a:r>
              <a:t>emphasizes nodes that have high degree </a:t>
            </a:r>
          </a:p>
          <a:p>
            <a:pPr defTabSz="821531">
              <a:defRPr b="1" sz="2800">
                <a:solidFill>
                  <a:srgbClr val="000000"/>
                </a:solidFill>
              </a:defRPr>
            </a:pPr>
            <a:r>
              <a:t>and </a:t>
            </a:r>
          </a:p>
          <a:p>
            <a:pPr defTabSz="821531">
              <a:defRPr b="1" sz="2800">
                <a:solidFill>
                  <a:srgbClr val="000000"/>
                </a:solidFill>
              </a:defRPr>
            </a:pPr>
            <a:r>
              <a:t>are connected to others of high degree</a:t>
            </a:r>
          </a:p>
          <a:p>
            <a:pPr defTabSz="821531">
              <a:defRPr b="1" sz="2800">
                <a:solidFill>
                  <a:srgbClr val="000000"/>
                </a:solidFill>
              </a:defRPr>
            </a:pPr>
            <a:r>
              <a:t>in  recursive manner  </a:t>
            </a:r>
          </a:p>
        </p:txBody>
      </p:sp>
      <p:sp>
        <p:nvSpPr>
          <p:cNvPr id="330" name="Line"/>
          <p:cNvSpPr/>
          <p:nvPr/>
        </p:nvSpPr>
        <p:spPr>
          <a:xfrm flipV="1">
            <a:off x="11531210" y="7792422"/>
            <a:ext cx="1334208" cy="133420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31" name="A node with high eigenvalue centrality controls not only more other nodes…"/>
          <p:cNvSpPr txBox="1"/>
          <p:nvPr/>
        </p:nvSpPr>
        <p:spPr>
          <a:xfrm>
            <a:off x="4976406" y="11762125"/>
            <a:ext cx="14431188" cy="11216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A node with high eigenvalue centrality controls not only more other nodes</a:t>
            </a:r>
          </a:p>
          <a:p>
            <a:pPr defTabSz="821531">
              <a:defRPr b="1" sz="3200">
                <a:solidFill>
                  <a:srgbClr val="000000"/>
                </a:solidFill>
              </a:defRPr>
            </a:pPr>
            <a:r>
              <a:t>but also those who can control more and so 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Power and Influence in Networks"/>
          <p:cNvSpPr txBox="1"/>
          <p:nvPr/>
        </p:nvSpPr>
        <p:spPr>
          <a:xfrm>
            <a:off x="8342998" y="601702"/>
            <a:ext cx="7698004" cy="725409"/>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900">
                <a:solidFill>
                  <a:srgbClr val="FFFFFF"/>
                </a:solidFill>
                <a:latin typeface="Helvetica Neue Medium"/>
                <a:ea typeface="Helvetica Neue Medium"/>
                <a:cs typeface="Helvetica Neue Medium"/>
                <a:sym typeface="Helvetica Neue Medium"/>
              </a:defRPr>
            </a:lvl1pPr>
          </a:lstStyle>
          <a:p>
            <a:pPr/>
            <a:r>
              <a:t>Power and Influence in Networks</a:t>
            </a:r>
          </a:p>
        </p:txBody>
      </p:sp>
      <p:grpSp>
        <p:nvGrpSpPr>
          <p:cNvPr id="338" name="Screen Shot 2018-11-26 at 12.26.39 AM.png"/>
          <p:cNvGrpSpPr/>
          <p:nvPr/>
        </p:nvGrpSpPr>
        <p:grpSpPr>
          <a:xfrm>
            <a:off x="6119447" y="1849997"/>
            <a:ext cx="12145106" cy="11504150"/>
            <a:chOff x="0" y="0"/>
            <a:chExt cx="12145105" cy="11504148"/>
          </a:xfrm>
        </p:grpSpPr>
        <p:pic>
          <p:nvPicPr>
            <p:cNvPr id="337" name="Screen Shot 2018-11-26 at 12.26.39 AM.png" descr="Screen Shot 2018-11-26 at 12.26.39 AM.png"/>
            <p:cNvPicPr>
              <a:picLocks noChangeAspect="1"/>
            </p:cNvPicPr>
            <p:nvPr/>
          </p:nvPicPr>
          <p:blipFill>
            <a:blip r:embed="rId3">
              <a:extLst/>
            </a:blip>
            <a:stretch>
              <a:fillRect/>
            </a:stretch>
          </p:blipFill>
          <p:spPr>
            <a:xfrm>
              <a:off x="165100" y="114300"/>
              <a:ext cx="11814906" cy="11072349"/>
            </a:xfrm>
            <a:prstGeom prst="rect">
              <a:avLst/>
            </a:prstGeom>
            <a:ln>
              <a:noFill/>
            </a:ln>
            <a:effectLst/>
          </p:spPr>
        </p:pic>
        <p:pic>
          <p:nvPicPr>
            <p:cNvPr id="336" name="Screen Shot 2018-11-26 at 12.26.39 AM.png" descr="Screen Shot 2018-11-26 at 12.26.39 AM.png"/>
            <p:cNvPicPr>
              <a:picLocks noChangeAspect="0"/>
            </p:cNvPicPr>
            <p:nvPr/>
          </p:nvPicPr>
          <p:blipFill>
            <a:blip r:embed="rId4">
              <a:extLst/>
            </a:blip>
            <a:stretch>
              <a:fillRect/>
            </a:stretch>
          </p:blipFill>
          <p:spPr>
            <a:xfrm>
              <a:off x="0" y="0"/>
              <a:ext cx="12145106" cy="11504149"/>
            </a:xfrm>
            <a:prstGeom prst="rect">
              <a:avLst/>
            </a:prstGeom>
            <a:effectLst/>
          </p:spPr>
        </p:pic>
      </p:grpSp>
      <p:sp>
        <p:nvSpPr>
          <p:cNvPr id="339" name="1987"/>
          <p:cNvSpPr txBox="1"/>
          <p:nvPr/>
        </p:nvSpPr>
        <p:spPr>
          <a:xfrm>
            <a:off x="17646642" y="4235419"/>
            <a:ext cx="1002920"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1987</a:t>
            </a:r>
          </a:p>
        </p:txBody>
      </p:sp>
      <p:sp>
        <p:nvSpPr>
          <p:cNvPr id="340" name="pioneered by sociologists and geographers"/>
          <p:cNvSpPr txBox="1"/>
          <p:nvPr/>
        </p:nvSpPr>
        <p:spPr>
          <a:xfrm>
            <a:off x="12633015" y="7860872"/>
            <a:ext cx="7779767" cy="60172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pioneered by sociologists and geographers</a:t>
            </a:r>
          </a:p>
        </p:txBody>
      </p:sp>
      <p:sp>
        <p:nvSpPr>
          <p:cNvPr id="341" name="https://www.jstor.org/stable/2780000"/>
          <p:cNvSpPr txBox="1"/>
          <p:nvPr/>
        </p:nvSpPr>
        <p:spPr>
          <a:xfrm>
            <a:off x="19015250" y="13159183"/>
            <a:ext cx="51633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https://www.jstor.org/stable/2780000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PageRank"/>
          <p:cNvSpPr txBox="1"/>
          <p:nvPr/>
        </p:nvSpPr>
        <p:spPr>
          <a:xfrm>
            <a:off x="11210670" y="663544"/>
            <a:ext cx="1962659"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PageRank</a:t>
            </a:r>
          </a:p>
        </p:txBody>
      </p:sp>
      <p:grpSp>
        <p:nvGrpSpPr>
          <p:cNvPr id="348" name="Screen Shot 2018-11-26 at 12.39.44 AM.png"/>
          <p:cNvGrpSpPr/>
          <p:nvPr/>
        </p:nvGrpSpPr>
        <p:grpSpPr>
          <a:xfrm>
            <a:off x="3876377" y="1244677"/>
            <a:ext cx="16452652" cy="9526434"/>
            <a:chOff x="0" y="0"/>
            <a:chExt cx="16452651" cy="9526433"/>
          </a:xfrm>
        </p:grpSpPr>
        <p:pic>
          <p:nvPicPr>
            <p:cNvPr id="347" name="Screen Shot 2018-11-26 at 12.39.44 AM.png" descr="Screen Shot 2018-11-26 at 12.39.44 AM.png"/>
            <p:cNvPicPr>
              <a:picLocks noChangeAspect="1"/>
            </p:cNvPicPr>
            <p:nvPr/>
          </p:nvPicPr>
          <p:blipFill>
            <a:blip r:embed="rId3">
              <a:extLst/>
            </a:blip>
            <a:stretch>
              <a:fillRect/>
            </a:stretch>
          </p:blipFill>
          <p:spPr>
            <a:xfrm>
              <a:off x="177800" y="114300"/>
              <a:ext cx="16097052" cy="9069234"/>
            </a:xfrm>
            <a:prstGeom prst="rect">
              <a:avLst/>
            </a:prstGeom>
            <a:ln>
              <a:noFill/>
            </a:ln>
            <a:effectLst/>
          </p:spPr>
        </p:pic>
        <p:pic>
          <p:nvPicPr>
            <p:cNvPr id="346" name="Screen Shot 2018-11-26 at 12.39.44 AM.png" descr="Screen Shot 2018-11-26 at 12.39.44 AM.png"/>
            <p:cNvPicPr>
              <a:picLocks noChangeAspect="0"/>
            </p:cNvPicPr>
            <p:nvPr/>
          </p:nvPicPr>
          <p:blipFill>
            <a:blip r:embed="rId4">
              <a:extLst/>
            </a:blip>
            <a:stretch>
              <a:fillRect/>
            </a:stretch>
          </p:blipFill>
          <p:spPr>
            <a:xfrm>
              <a:off x="0" y="0"/>
              <a:ext cx="16452652" cy="9526434"/>
            </a:xfrm>
            <a:prstGeom prst="rect">
              <a:avLst/>
            </a:prstGeom>
            <a:effectLst/>
          </p:spPr>
        </p:pic>
      </p:grpSp>
      <p:sp>
        <p:nvSpPr>
          <p:cNvPr id="349" name="Line"/>
          <p:cNvSpPr/>
          <p:nvPr/>
        </p:nvSpPr>
        <p:spPr>
          <a:xfrm>
            <a:off x="4898311" y="9358312"/>
            <a:ext cx="14408785"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50" name="Line"/>
          <p:cNvSpPr/>
          <p:nvPr/>
        </p:nvSpPr>
        <p:spPr>
          <a:xfrm>
            <a:off x="4809014" y="9786937"/>
            <a:ext cx="4105969"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51" name="Page and Brin"/>
          <p:cNvSpPr txBox="1"/>
          <p:nvPr/>
        </p:nvSpPr>
        <p:spPr>
          <a:xfrm>
            <a:off x="10868342" y="3860372"/>
            <a:ext cx="2647316"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 and Brin</a:t>
            </a:r>
          </a:p>
        </p:txBody>
      </p:sp>
      <p:sp>
        <p:nvSpPr>
          <p:cNvPr id="352" name="http://ilpubs.stanford.edu:8090/422/"/>
          <p:cNvSpPr txBox="1"/>
          <p:nvPr/>
        </p:nvSpPr>
        <p:spPr>
          <a:xfrm>
            <a:off x="18862914" y="12849307"/>
            <a:ext cx="504383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http://ilpubs.stanford.edu:8090/422/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8" name="Screen Shot 2018-11-26 at 12.41.03 AM.png"/>
          <p:cNvGrpSpPr/>
          <p:nvPr/>
        </p:nvGrpSpPr>
        <p:grpSpPr>
          <a:xfrm>
            <a:off x="3066653" y="1725215"/>
            <a:ext cx="18250694" cy="10494170"/>
            <a:chOff x="0" y="0"/>
            <a:chExt cx="18250693" cy="10494168"/>
          </a:xfrm>
        </p:grpSpPr>
        <p:pic>
          <p:nvPicPr>
            <p:cNvPr id="357" name="Screen Shot 2018-11-26 at 12.41.03 AM.png" descr="Screen Shot 2018-11-26 at 12.41.03 AM.png"/>
            <p:cNvPicPr>
              <a:picLocks noChangeAspect="1"/>
            </p:cNvPicPr>
            <p:nvPr/>
          </p:nvPicPr>
          <p:blipFill>
            <a:blip r:embed="rId3">
              <a:extLst/>
            </a:blip>
            <a:stretch>
              <a:fillRect/>
            </a:stretch>
          </p:blipFill>
          <p:spPr>
            <a:xfrm>
              <a:off x="177800" y="114300"/>
              <a:ext cx="17895094" cy="10036969"/>
            </a:xfrm>
            <a:prstGeom prst="rect">
              <a:avLst/>
            </a:prstGeom>
            <a:ln>
              <a:noFill/>
            </a:ln>
            <a:effectLst/>
          </p:spPr>
        </p:pic>
        <p:pic>
          <p:nvPicPr>
            <p:cNvPr id="356" name="Screen Shot 2018-11-26 at 12.41.03 AM.png" descr="Screen Shot 2018-11-26 at 12.41.03 AM.png"/>
            <p:cNvPicPr>
              <a:picLocks noChangeAspect="0"/>
            </p:cNvPicPr>
            <p:nvPr/>
          </p:nvPicPr>
          <p:blipFill>
            <a:blip r:embed="rId4">
              <a:extLst/>
            </a:blip>
            <a:stretch>
              <a:fillRect/>
            </a:stretch>
          </p:blipFill>
          <p:spPr>
            <a:xfrm>
              <a:off x="0" y="0"/>
              <a:ext cx="18250694" cy="10494169"/>
            </a:xfrm>
            <a:prstGeom prst="rect">
              <a:avLst/>
            </a:prstGeom>
            <a:effectLst/>
          </p:spPr>
        </p:pic>
      </p:grpSp>
      <p:pic>
        <p:nvPicPr>
          <p:cNvPr id="359" name="Line Line" descr="Line Line"/>
          <p:cNvPicPr>
            <a:picLocks noChangeAspect="0"/>
          </p:cNvPicPr>
          <p:nvPr/>
        </p:nvPicPr>
        <p:blipFill>
          <a:blip r:embed="rId5">
            <a:extLst/>
          </a:blip>
          <a:stretch>
            <a:fillRect/>
          </a:stretch>
        </p:blipFill>
        <p:spPr>
          <a:xfrm>
            <a:off x="9417645" y="11432778"/>
            <a:ext cx="6942883" cy="101601"/>
          </a:xfrm>
          <a:prstGeom prst="rect">
            <a:avLst/>
          </a:prstGeom>
        </p:spPr>
      </p:pic>
      <p:sp>
        <p:nvSpPr>
          <p:cNvPr id="361" name="http://ilpubs.stanford.edu:8090/422/"/>
          <p:cNvSpPr txBox="1"/>
          <p:nvPr/>
        </p:nvSpPr>
        <p:spPr>
          <a:xfrm>
            <a:off x="18862914" y="12849307"/>
            <a:ext cx="504383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http://ilpubs.stanford.edu:8090/422/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5" name="Screen Shot 2018-11-26 at 12.18.37 AM.png" descr="Screen Shot 2018-11-26 at 12.18.37 AM.png"/>
          <p:cNvPicPr>
            <a:picLocks noChangeAspect="1"/>
          </p:cNvPicPr>
          <p:nvPr/>
        </p:nvPicPr>
        <p:blipFill>
          <a:blip r:embed="rId3">
            <a:extLst/>
          </a:blip>
          <a:stretch>
            <a:fillRect/>
          </a:stretch>
        </p:blipFill>
        <p:spPr>
          <a:xfrm>
            <a:off x="5242444" y="1976778"/>
            <a:ext cx="13899112" cy="11133972"/>
          </a:xfrm>
          <a:prstGeom prst="rect">
            <a:avLst/>
          </a:prstGeom>
          <a:ln w="12700">
            <a:miter lim="400000"/>
          </a:ln>
        </p:spPr>
      </p:pic>
      <p:sp>
        <p:nvSpPr>
          <p:cNvPr id="366" name="City Population Size Projections"/>
          <p:cNvSpPr txBox="1"/>
          <p:nvPr/>
        </p:nvSpPr>
        <p:spPr>
          <a:xfrm>
            <a:off x="8287062" y="530902"/>
            <a:ext cx="7041923" cy="68841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City Population Size Projections </a:t>
            </a:r>
          </a:p>
        </p:txBody>
      </p:sp>
      <p:sp>
        <p:nvSpPr>
          <p:cNvPr id="367" name="largest city in US by 2210"/>
          <p:cNvSpPr txBox="1"/>
          <p:nvPr/>
        </p:nvSpPr>
        <p:spPr>
          <a:xfrm>
            <a:off x="19572668" y="3197009"/>
            <a:ext cx="4105865" cy="51466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2500">
                <a:solidFill>
                  <a:srgbClr val="FFFFFF"/>
                </a:solidFill>
                <a:latin typeface="Helvetica Neue Medium"/>
                <a:ea typeface="Helvetica Neue Medium"/>
                <a:cs typeface="Helvetica Neue Medium"/>
                <a:sym typeface="Helvetica Neue Medium"/>
              </a:defRPr>
            </a:lvl1pPr>
          </a:lstStyle>
          <a:p>
            <a:pPr/>
            <a:r>
              <a:t>largest city in US by 2210</a:t>
            </a:r>
          </a:p>
        </p:txBody>
      </p:sp>
      <p:sp>
        <p:nvSpPr>
          <p:cNvPr id="368" name="migration from US Census 2010"/>
          <p:cNvSpPr txBox="1"/>
          <p:nvPr/>
        </p:nvSpPr>
        <p:spPr>
          <a:xfrm>
            <a:off x="9193427" y="1367518"/>
            <a:ext cx="479359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migration from US Census 2010 </a:t>
            </a:r>
          </a:p>
        </p:txBody>
      </p:sp>
      <p:sp>
        <p:nvSpPr>
          <p:cNvPr id="369" name="Line"/>
          <p:cNvSpPr/>
          <p:nvPr/>
        </p:nvSpPr>
        <p:spPr>
          <a:xfrm>
            <a:off x="3029876" y="10122514"/>
            <a:ext cx="1781456" cy="1"/>
          </a:xfrm>
          <a:prstGeom prst="line">
            <a:avLst/>
          </a:prstGeom>
          <a:ln w="76200">
            <a:solidFill>
              <a:schemeClr val="accent5">
                <a:hueOff val="-82419"/>
                <a:satOff val="-9513"/>
                <a:lumOff val="-16343"/>
              </a:schemeClr>
            </a:solidFill>
            <a:miter lim="400000"/>
            <a:tailEnd type="triangle"/>
          </a:ln>
        </p:spPr>
        <p:txBody>
          <a:bodyPr lIns="50800" tIns="50800" rIns="50800" bIns="50800" anchor="ctr"/>
          <a:lstStyle/>
          <a:p>
            <a:pPr/>
          </a:p>
        </p:txBody>
      </p:sp>
      <p:pic>
        <p:nvPicPr>
          <p:cNvPr id="370" name="Line Line" descr="Line Line"/>
          <p:cNvPicPr>
            <a:picLocks noChangeAspect="0"/>
          </p:cNvPicPr>
          <p:nvPr/>
        </p:nvPicPr>
        <p:blipFill>
          <a:blip r:embed="rId4">
            <a:extLst/>
          </a:blip>
          <a:stretch>
            <a:fillRect/>
          </a:stretch>
        </p:blipFill>
        <p:spPr>
          <a:xfrm>
            <a:off x="10675291" y="3579456"/>
            <a:ext cx="2265465" cy="76201"/>
          </a:xfrm>
          <a:prstGeom prst="rect">
            <a:avLst/>
          </a:prstGeom>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5" name="Figure_Ergodic_Deterministic.001.jpeg" descr="Figure_Ergodic_Deterministic.001.jpeg"/>
          <p:cNvPicPr>
            <a:picLocks noChangeAspect="1"/>
          </p:cNvPicPr>
          <p:nvPr/>
        </p:nvPicPr>
        <p:blipFill>
          <a:blip r:embed="rId3">
            <a:extLst/>
          </a:blip>
          <a:stretch>
            <a:fillRect/>
          </a:stretch>
        </p:blipFill>
        <p:spPr>
          <a:xfrm>
            <a:off x="3048000" y="0"/>
            <a:ext cx="18288000" cy="13716000"/>
          </a:xfrm>
          <a:prstGeom prst="rect">
            <a:avLst/>
          </a:prstGeom>
          <a:ln w="12700">
            <a:miter lim="400000"/>
          </a:ln>
        </p:spPr>
      </p:pic>
      <p:sp>
        <p:nvSpPr>
          <p:cNvPr id="376" name="Initial Population"/>
          <p:cNvSpPr txBox="1"/>
          <p:nvPr/>
        </p:nvSpPr>
        <p:spPr>
          <a:xfrm>
            <a:off x="7909152" y="4169509"/>
            <a:ext cx="340433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Initial Population</a:t>
            </a:r>
          </a:p>
        </p:txBody>
      </p:sp>
      <p:sp>
        <p:nvSpPr>
          <p:cNvPr id="377" name="decay of ratio of eigenvalues"/>
          <p:cNvSpPr txBox="1"/>
          <p:nvPr/>
        </p:nvSpPr>
        <p:spPr>
          <a:xfrm>
            <a:off x="14982458" y="3347978"/>
            <a:ext cx="572406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decay of ratio of eigenvalues</a:t>
            </a:r>
          </a:p>
        </p:txBody>
      </p:sp>
      <p:sp>
        <p:nvSpPr>
          <p:cNvPr id="378" name="Line"/>
          <p:cNvSpPr/>
          <p:nvPr/>
        </p:nvSpPr>
        <p:spPr>
          <a:xfrm flipV="1">
            <a:off x="14469070" y="910828"/>
            <a:ext cx="1" cy="5072063"/>
          </a:xfrm>
          <a:prstGeom prst="line">
            <a:avLst/>
          </a:prstGeom>
          <a:ln w="50800" cap="rnd">
            <a:solidFill>
              <a:srgbClr val="000000"/>
            </a:solidFill>
            <a:custDash>
              <a:ds d="1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79" name="144 years (census 2010)"/>
          <p:cNvSpPr txBox="1"/>
          <p:nvPr/>
        </p:nvSpPr>
        <p:spPr>
          <a:xfrm>
            <a:off x="14716590" y="1097697"/>
            <a:ext cx="475561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144 years (census 2010)</a:t>
            </a:r>
          </a:p>
        </p:txBody>
      </p:sp>
      <p:sp>
        <p:nvSpPr>
          <p:cNvPr id="380" name="Population in 2110"/>
          <p:cNvSpPr txBox="1"/>
          <p:nvPr/>
        </p:nvSpPr>
        <p:spPr>
          <a:xfrm>
            <a:off x="7753704" y="10956072"/>
            <a:ext cx="371523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Population in 2110</a:t>
            </a:r>
          </a:p>
        </p:txBody>
      </p:sp>
      <p:sp>
        <p:nvSpPr>
          <p:cNvPr id="381" name="Population in 2210"/>
          <p:cNvSpPr txBox="1"/>
          <p:nvPr/>
        </p:nvSpPr>
        <p:spPr>
          <a:xfrm>
            <a:off x="16861985" y="10956072"/>
            <a:ext cx="371523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Population in 2210</a:t>
            </a:r>
          </a:p>
        </p:txBody>
      </p:sp>
      <p:sp>
        <p:nvSpPr>
          <p:cNvPr id="382" name="near perfect agreement with PageRank"/>
          <p:cNvSpPr txBox="1"/>
          <p:nvPr/>
        </p:nvSpPr>
        <p:spPr>
          <a:xfrm>
            <a:off x="15495878" y="11691227"/>
            <a:ext cx="5375885" cy="47767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200">
                <a:solidFill>
                  <a:srgbClr val="000000"/>
                </a:solidFill>
              </a:defRPr>
            </a:lvl1pPr>
          </a:lstStyle>
          <a:p>
            <a:pPr/>
            <a:r>
              <a:t>near perfect agreement with PageRank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But this is not Zipf’s law for the size distribution of cities:"/>
          <p:cNvSpPr txBox="1"/>
          <p:nvPr/>
        </p:nvSpPr>
        <p:spPr>
          <a:xfrm>
            <a:off x="4745477" y="2740759"/>
            <a:ext cx="1112471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But this is </a:t>
            </a:r>
            <a:r>
              <a:rPr>
                <a:solidFill>
                  <a:schemeClr val="accent5">
                    <a:hueOff val="-82419"/>
                    <a:satOff val="-9513"/>
                    <a:lumOff val="-16343"/>
                  </a:schemeClr>
                </a:solidFill>
              </a:rPr>
              <a:t>not Zipf’s law</a:t>
            </a:r>
            <a:r>
              <a:t> for the size distribution of cities:</a:t>
            </a:r>
          </a:p>
        </p:txBody>
      </p:sp>
      <p:sp>
        <p:nvSpPr>
          <p:cNvPr id="387" name="This may well describe what happens if the environment doesn’t change."/>
          <p:cNvSpPr txBox="1"/>
          <p:nvPr/>
        </p:nvSpPr>
        <p:spPr>
          <a:xfrm>
            <a:off x="4774600" y="1347728"/>
            <a:ext cx="1422758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may well describe what happens if the environment doesn’t change.</a:t>
            </a:r>
          </a:p>
        </p:txBody>
      </p:sp>
      <p:sp>
        <p:nvSpPr>
          <p:cNvPr id="388" name="What are we missing?  What could get us there? Or closer?"/>
          <p:cNvSpPr txBox="1"/>
          <p:nvPr/>
        </p:nvSpPr>
        <p:spPr>
          <a:xfrm>
            <a:off x="6394741" y="4580275"/>
            <a:ext cx="1159451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are we missing?  What could get us there? Or closer?</a:t>
            </a:r>
          </a:p>
        </p:txBody>
      </p:sp>
      <p:sp>
        <p:nvSpPr>
          <p:cNvPr id="389" name="Equation"/>
          <p:cNvSpPr txBox="1"/>
          <p:nvPr/>
        </p:nvSpPr>
        <p:spPr>
          <a:xfrm>
            <a:off x="6359028" y="7307035"/>
            <a:ext cx="3653187" cy="131393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J</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sSub>
                        <m:e>
                          <m:r>
                            <a:rPr xmlns:a="http://schemas.openxmlformats.org/drawingml/2006/main" sz="4100" i="1">
                              <a:solidFill>
                                <a:srgbClr val="000000"/>
                              </a:solidFill>
                              <a:latin typeface="Cambria Math" panose="02040503050406030204" pitchFamily="18" charset="0"/>
                            </a:rPr>
                            <m:t>s</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δ</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num>
                    <m:den>
                      <m:r>
                        <a:rPr xmlns:a="http://schemas.openxmlformats.org/drawingml/2006/main" sz="4100" i="1">
                          <a:solidFill>
                            <a:srgbClr val="000000"/>
                          </a:solidFill>
                          <a:latin typeface="Cambria Math" panose="02040503050406030204" pitchFamily="18" charset="0"/>
                        </a:rPr>
                        <m:t>2</m:t>
                      </m:r>
                    </m:den>
                  </m:f>
                  <m:f>
                    <m:fPr>
                      <m:ctrlPr>
                        <a:rPr xmlns:a="http://schemas.openxmlformats.org/drawingml/2006/main" sz="4100" i="1">
                          <a:solidFill>
                            <a:srgbClr val="000000"/>
                          </a:solidFill>
                          <a:latin typeface="Cambria Math" panose="02040503050406030204" pitchFamily="18" charset="0"/>
                        </a:rPr>
                      </m:ctrlPr>
                      <m:type m:val="bar"/>
                    </m:fPr>
                    <m:num>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i</m:t>
                          </m:r>
                        </m:sub>
                      </m:sSub>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j</m:t>
                          </m:r>
                        </m:sub>
                      </m:sSub>
                    </m:num>
                    <m:den>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T</m:t>
                          </m:r>
                        </m:sub>
                      </m:sSub>
                    </m:den>
                  </m:f>
                </m:oMath>
              </m:oMathPara>
            </a14:m>
            <a:endParaRPr sz="4100"/>
          </a:p>
        </p:txBody>
      </p:sp>
      <p:sp>
        <p:nvSpPr>
          <p:cNvPr id="390" name="write migration flows as"/>
          <p:cNvSpPr txBox="1"/>
          <p:nvPr/>
        </p:nvSpPr>
        <p:spPr>
          <a:xfrm>
            <a:off x="4193254" y="5949149"/>
            <a:ext cx="49246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write migration flows as </a:t>
            </a:r>
          </a:p>
        </p:txBody>
      </p:sp>
      <p:sp>
        <p:nvSpPr>
          <p:cNvPr id="391" name="Line"/>
          <p:cNvSpPr/>
          <p:nvPr/>
        </p:nvSpPr>
        <p:spPr>
          <a:xfrm flipH="1">
            <a:off x="9834353" y="8037431"/>
            <a:ext cx="2025157" cy="43621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2" name="total population"/>
          <p:cNvSpPr txBox="1"/>
          <p:nvPr/>
        </p:nvSpPr>
        <p:spPr>
          <a:xfrm>
            <a:off x="12019572" y="7647301"/>
            <a:ext cx="320235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total population</a:t>
            </a:r>
          </a:p>
        </p:txBody>
      </p:sp>
      <p:sp>
        <p:nvSpPr>
          <p:cNvPr id="393" name="Line"/>
          <p:cNvSpPr/>
          <p:nvPr/>
        </p:nvSpPr>
        <p:spPr>
          <a:xfrm flipV="1">
            <a:off x="7566422" y="8107862"/>
            <a:ext cx="1" cy="13069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4" name="Line"/>
          <p:cNvSpPr/>
          <p:nvPr/>
        </p:nvSpPr>
        <p:spPr>
          <a:xfrm flipV="1">
            <a:off x="8743250" y="8107862"/>
            <a:ext cx="1" cy="13069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5" name="symmetric"/>
          <p:cNvSpPr txBox="1"/>
          <p:nvPr/>
        </p:nvSpPr>
        <p:spPr>
          <a:xfrm>
            <a:off x="5576436" y="9351814"/>
            <a:ext cx="2158315"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symmetric </a:t>
            </a:r>
          </a:p>
        </p:txBody>
      </p:sp>
      <p:sp>
        <p:nvSpPr>
          <p:cNvPr id="396" name="anti-symmetric"/>
          <p:cNvSpPr txBox="1"/>
          <p:nvPr/>
        </p:nvSpPr>
        <p:spPr>
          <a:xfrm>
            <a:off x="8560992" y="9351814"/>
            <a:ext cx="297883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anti-symmetric </a:t>
            </a:r>
          </a:p>
        </p:txBody>
      </p:sp>
      <p:sp>
        <p:nvSpPr>
          <p:cNvPr id="397" name="Equation"/>
          <p:cNvSpPr txBox="1"/>
          <p:nvPr/>
        </p:nvSpPr>
        <p:spPr>
          <a:xfrm>
            <a:off x="6074254" y="10107045"/>
            <a:ext cx="1171291" cy="36257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i</m:t>
                      </m:r>
                    </m:sub>
                  </m:sSub>
                </m:oMath>
              </m:oMathPara>
            </a14:m>
            <a:endParaRPr sz="3400"/>
          </a:p>
        </p:txBody>
      </p:sp>
      <p:sp>
        <p:nvSpPr>
          <p:cNvPr id="398" name="Equation"/>
          <p:cNvSpPr txBox="1"/>
          <p:nvPr/>
        </p:nvSpPr>
        <p:spPr>
          <a:xfrm>
            <a:off x="9074629" y="10107045"/>
            <a:ext cx="1620891" cy="4601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i</m:t>
                      </m:r>
                    </m:sub>
                  </m:sSub>
                </m:oMath>
              </m:oMathPara>
            </a14:m>
            <a:endParaRPr sz="3400"/>
          </a:p>
        </p:txBody>
      </p:sp>
      <p:sp>
        <p:nvSpPr>
          <p:cNvPr id="399" name="gravity"/>
          <p:cNvSpPr txBox="1"/>
          <p:nvPr/>
        </p:nvSpPr>
        <p:spPr>
          <a:xfrm>
            <a:off x="5101361" y="10670322"/>
            <a:ext cx="14654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gravity</a:t>
            </a:r>
          </a:p>
        </p:txBody>
      </p:sp>
      <p:sp>
        <p:nvSpPr>
          <p:cNvPr id="400" name="Equation"/>
          <p:cNvSpPr txBox="1"/>
          <p:nvPr/>
        </p:nvSpPr>
        <p:spPr>
          <a:xfrm>
            <a:off x="8702020" y="11466542"/>
            <a:ext cx="8093805" cy="132848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sSub>
                        <m:e>
                          <m:r>
                            <a:rPr xmlns:a="http://schemas.openxmlformats.org/drawingml/2006/main" sz="3400" i="1">
                              <a:solidFill>
                                <a:srgbClr val="000000"/>
                              </a:solidFill>
                              <a:latin typeface="Cambria Math" panose="02040503050406030204" pitchFamily="18" charset="0"/>
                            </a:rPr>
                            <m:t>γ</m:t>
                          </m:r>
                        </m:e>
                        <m:sub>
                          <m:r>
                            <a:rPr xmlns:a="http://schemas.openxmlformats.org/drawingml/2006/main" sz="3400" i="1">
                              <a:solidFill>
                                <a:srgbClr val="000000"/>
                              </a:solidFill>
                              <a:latin typeface="Cambria Math" panose="02040503050406030204" pitchFamily="18" charset="0"/>
                            </a:rPr>
                            <m:t>N</m:t>
                          </m:r>
                        </m:sub>
                      </m:sSub>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sSub>
                        <m:e>
                          <m:r>
                            <a:rPr xmlns:a="http://schemas.openxmlformats.org/drawingml/2006/main" sz="3400" i="1">
                              <a:solidFill>
                                <a:srgbClr val="000000"/>
                              </a:solidFill>
                              <a:latin typeface="Cambria Math" panose="02040503050406030204" pitchFamily="18" charset="0"/>
                            </a:rPr>
                            <m:t>γ</m:t>
                          </m:r>
                        </m:e>
                        <m:sub>
                          <m:r>
                            <a:rPr xmlns:a="http://schemas.openxmlformats.org/drawingml/2006/main" sz="3400" i="1">
                              <a:solidFill>
                                <a:srgbClr val="000000"/>
                              </a:solidFill>
                              <a:latin typeface="Cambria Math" panose="02040503050406030204" pitchFamily="18" charset="0"/>
                            </a:rPr>
                            <m:t>N</m:t>
                          </m:r>
                        </m:sub>
                      </m:sSub>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v</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limUpp>
                    <m:e>
                      <m:limLow>
                        <m:e>
                          <m:r>
                            <a:rPr xmlns:a="http://schemas.openxmlformats.org/drawingml/2006/main" sz="3400" i="1">
                              <a:solidFill>
                                <a:srgbClr val="000000"/>
                              </a:solidFill>
                              <a:latin typeface="Cambria Math" panose="02040503050406030204" pitchFamily="18" charset="0"/>
                            </a:rPr>
                            <m:t>∑</m:t>
                          </m:r>
                        </m:e>
                        <m:lim>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lim>
                      </m:limLow>
                    </m:e>
                    <m:lim>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c</m:t>
                          </m:r>
                        </m:sub>
                      </m:sSub>
                    </m:lim>
                  </m:limUpp>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f>
                    <m:fPr>
                      <m:ctrlPr>
                        <a:rPr xmlns:a="http://schemas.openxmlformats.org/drawingml/2006/main" sz="3400" i="1">
                          <a:solidFill>
                            <a:srgbClr val="000000"/>
                          </a:solidFill>
                          <a:latin typeface="Cambria Math" panose="02040503050406030204" pitchFamily="18" charset="0"/>
                        </a:rPr>
                      </m:ctrlPr>
                      <m:type m:val="bar"/>
                    </m:fPr>
                    <m:num>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j</m:t>
                          </m:r>
                        </m:sub>
                      </m:sSub>
                    </m:num>
                    <m:den>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T</m:t>
                          </m:r>
                        </m:sub>
                      </m:sSub>
                    </m:den>
                  </m:f>
                </m:oMath>
              </m:oMathPara>
            </a14:m>
            <a:endParaRPr sz="3400"/>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Equation"/>
          <p:cNvSpPr txBox="1"/>
          <p:nvPr/>
        </p:nvSpPr>
        <p:spPr>
          <a:xfrm>
            <a:off x="6216000" y="1651366"/>
            <a:ext cx="12270093" cy="19145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r>
                    <a:rPr xmlns:a="http://schemas.openxmlformats.org/drawingml/2006/main" sz="4900" i="1">
                      <a:solidFill>
                        <a:srgbClr val="000000"/>
                      </a:solidFill>
                      <a:latin typeface="Cambria Math" panose="02040503050406030204" pitchFamily="18" charset="0"/>
                    </a:rPr>
                    <m:t>+</m:t>
                  </m:r>
                  <m:sSub>
                    <m:e>
                      <m:sSub>
                        <m:e>
                          <m:r>
                            <a:rPr xmlns:a="http://schemas.openxmlformats.org/drawingml/2006/main" sz="4900" i="1">
                              <a:solidFill>
                                <a:srgbClr val="000000"/>
                              </a:solidFill>
                              <a:latin typeface="Cambria Math" panose="02040503050406030204" pitchFamily="18" charset="0"/>
                            </a:rPr>
                            <m:t>γ</m:t>
                          </m:r>
                        </m:e>
                        <m:sub>
                          <m:r>
                            <a:rPr xmlns:a="http://schemas.openxmlformats.org/drawingml/2006/main" sz="4900" i="1">
                              <a:solidFill>
                                <a:srgbClr val="000000"/>
                              </a:solidFill>
                              <a:latin typeface="Cambria Math" panose="02040503050406030204" pitchFamily="18" charset="0"/>
                            </a:rPr>
                            <m:t>N</m:t>
                          </m:r>
                        </m:sub>
                      </m:sSub>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sSub>
                    <m:e>
                      <m:sSub>
                        <m:e>
                          <m:r>
                            <a:rPr xmlns:a="http://schemas.openxmlformats.org/drawingml/2006/main" sz="4900" i="1">
                              <a:solidFill>
                                <a:srgbClr val="000000"/>
                              </a:solidFill>
                              <a:latin typeface="Cambria Math" panose="02040503050406030204" pitchFamily="18" charset="0"/>
                            </a:rPr>
                            <m:t>γ</m:t>
                          </m:r>
                        </m:e>
                        <m:sub>
                          <m:r>
                            <a:rPr xmlns:a="http://schemas.openxmlformats.org/drawingml/2006/main" sz="4900" i="1">
                              <a:solidFill>
                                <a:srgbClr val="000000"/>
                              </a:solidFill>
                              <a:latin typeface="Cambria Math" panose="02040503050406030204" pitchFamily="18" charset="0"/>
                            </a:rPr>
                            <m:t>N</m:t>
                          </m:r>
                        </m:sub>
                      </m:sSub>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limUpp>
                    <m:e>
                      <m:limLow>
                        <m:e>
                          <m:r>
                            <a:rPr xmlns:a="http://schemas.openxmlformats.org/drawingml/2006/main" sz="4900" i="1">
                              <a:solidFill>
                                <a:srgbClr val="000000"/>
                              </a:solidFill>
                              <a:latin typeface="Cambria Math" panose="02040503050406030204" pitchFamily="18" charset="0"/>
                            </a:rPr>
                            <m:t>∑</m:t>
                          </m:r>
                        </m:e>
                        <m:lim>
                          <m:r>
                            <a:rPr xmlns:a="http://schemas.openxmlformats.org/drawingml/2006/main" sz="4900" i="1">
                              <a:solidFill>
                                <a:srgbClr val="000000"/>
                              </a:solidFill>
                              <a:latin typeface="Cambria Math" panose="02040503050406030204" pitchFamily="18" charset="0"/>
                            </a:rPr>
                            <m:t>j</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lim>
                      </m:limLow>
                    </m:e>
                    <m:li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lim>
                  </m:limUpp>
                  <m:sSub>
                    <m:e>
                      <m:r>
                        <a:rPr xmlns:a="http://schemas.openxmlformats.org/drawingml/2006/main" sz="4900" i="1">
                          <a:solidFill>
                            <a:srgbClr val="000000"/>
                          </a:solidFill>
                          <a:latin typeface="Cambria Math" panose="02040503050406030204" pitchFamily="18" charset="0"/>
                        </a:rPr>
                        <m:t>δ</m:t>
                      </m:r>
                    </m:e>
                    <m:sub>
                      <m:r>
                        <a:rPr xmlns:a="http://schemas.openxmlformats.org/drawingml/2006/main" sz="4900" i="1">
                          <a:solidFill>
                            <a:srgbClr val="000000"/>
                          </a:solidFill>
                          <a:latin typeface="Cambria Math" panose="02040503050406030204" pitchFamily="18" charset="0"/>
                        </a:rPr>
                        <m:t>i</m:t>
                      </m:r>
                      <m:r>
                        <a:rPr xmlns:a="http://schemas.openxmlformats.org/drawingml/2006/main" sz="4900" i="1">
                          <a:solidFill>
                            <a:srgbClr val="000000"/>
                          </a:solidFill>
                          <a:latin typeface="Cambria Math" panose="02040503050406030204" pitchFamily="18" charset="0"/>
                        </a:rPr>
                        <m:t>j</m:t>
                      </m:r>
                    </m:sub>
                  </m:sSub>
                  <m:f>
                    <m:fPr>
                      <m:ctrlPr>
                        <a:rPr xmlns:a="http://schemas.openxmlformats.org/drawingml/2006/main" sz="4900" i="1">
                          <a:solidFill>
                            <a:srgbClr val="000000"/>
                          </a:solidFill>
                          <a:latin typeface="Cambria Math" panose="02040503050406030204" pitchFamily="18" charset="0"/>
                        </a:rPr>
                      </m:ctrlPr>
                      <m:type m:val="bar"/>
                    </m:fPr>
                    <m:nu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j</m:t>
                          </m:r>
                        </m:sub>
                      </m:sSub>
                    </m:num>
                    <m:den>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T</m:t>
                          </m:r>
                        </m:sub>
                      </m:sSub>
                    </m:den>
                  </m:f>
                </m:oMath>
              </m:oMathPara>
            </a14:m>
            <a:endParaRPr sz="4900"/>
          </a:p>
        </p:txBody>
      </p:sp>
      <p:sp>
        <p:nvSpPr>
          <p:cNvPr id="405" name="Equation"/>
          <p:cNvSpPr txBox="1"/>
          <p:nvPr/>
        </p:nvSpPr>
        <p:spPr>
          <a:xfrm>
            <a:off x="7015172" y="6427261"/>
            <a:ext cx="11728901" cy="18755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v</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bar>
                    <m:barPr>
                      <m:ctrlPr>
                        <a:rPr xmlns:a="http://schemas.openxmlformats.org/drawingml/2006/main" sz="4800" i="1">
                          <a:solidFill>
                            <a:srgbClr val="000000"/>
                          </a:solidFill>
                          <a:latin typeface="Cambria Math" panose="02040503050406030204" pitchFamily="18" charset="0"/>
                        </a:rPr>
                      </m:ctrlPr>
                      <m:pos m:val="top"/>
                    </m:barPr>
                    <m:e>
                      <m:r>
                        <a:rPr xmlns:a="http://schemas.openxmlformats.org/drawingml/2006/main" sz="4800" i="1">
                          <a:solidFill>
                            <a:srgbClr val="000000"/>
                          </a:solidFill>
                          <a:latin typeface="Cambria Math" panose="02040503050406030204" pitchFamily="18" charset="0"/>
                        </a:rPr>
                        <m:t>v</m:t>
                      </m:r>
                    </m:e>
                  </m:bar>
                  <m:r>
                    <a:rPr xmlns:a="http://schemas.openxmlformats.org/drawingml/2006/main" sz="4800" i="1">
                      <a:solidFill>
                        <a:srgbClr val="000000"/>
                      </a:solidFill>
                      <a:latin typeface="Cambria Math" panose="02040503050406030204" pitchFamily="18" charset="0"/>
                    </a:rPr>
                    <m:t>+</m:t>
                  </m:r>
                  <m:limUpp>
                    <m:e>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lim>
                      </m:limLow>
                    </m:e>
                    <m:lim>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c</m:t>
                          </m:r>
                        </m:sub>
                      </m:sSub>
                    </m:lim>
                  </m:limUpp>
                  <m:sSub>
                    <m:e>
                      <m:r>
                        <a:rPr xmlns:a="http://schemas.openxmlformats.org/drawingml/2006/main" sz="4800" i="1">
                          <a:solidFill>
                            <a:srgbClr val="000000"/>
                          </a:solidFill>
                          <a:latin typeface="Cambria Math" panose="02040503050406030204" pitchFamily="18" charset="0"/>
                        </a:rPr>
                        <m:t>δ</m:t>
                      </m:r>
                    </m:e>
                    <m:sub>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j</m:t>
                      </m:r>
                    </m:sub>
                  </m:sSub>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j</m:t>
                      </m:r>
                    </m:sub>
                  </m:sSub>
                </m:oMath>
              </m:oMathPara>
            </a14:m>
            <a:endParaRPr sz="4800"/>
          </a:p>
        </p:txBody>
      </p:sp>
      <p:sp>
        <p:nvSpPr>
          <p:cNvPr id="406" name="Equation"/>
          <p:cNvSpPr txBox="1"/>
          <p:nvPr/>
        </p:nvSpPr>
        <p:spPr>
          <a:xfrm>
            <a:off x="10819405" y="3691900"/>
            <a:ext cx="2203518" cy="16549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x</m:t>
                      </m:r>
                    </m:e>
                    <m:sub>
                      <m:r>
                        <a:rPr xmlns:a="http://schemas.openxmlformats.org/drawingml/2006/main" sz="5500" i="1">
                          <a:solidFill>
                            <a:srgbClr val="000000"/>
                          </a:solidFill>
                          <a:latin typeface="Cambria Math" panose="02040503050406030204" pitchFamily="18" charset="0"/>
                        </a:rPr>
                        <m:t>i</m:t>
                      </m:r>
                    </m:sub>
                  </m:sSub>
                  <m:r>
                    <a:rPr xmlns:a="http://schemas.openxmlformats.org/drawingml/2006/main" sz="5500" i="1">
                      <a:solidFill>
                        <a:srgbClr val="000000"/>
                      </a:solidFill>
                      <a:latin typeface="Cambria Math" panose="02040503050406030204" pitchFamily="18" charset="0"/>
                    </a:rPr>
                    <m:t>=</m:t>
                  </m:r>
                  <m:f>
                    <m:fPr>
                      <m:ctrlPr>
                        <a:rPr xmlns:a="http://schemas.openxmlformats.org/drawingml/2006/main" sz="5500" i="1">
                          <a:solidFill>
                            <a:srgbClr val="000000"/>
                          </a:solidFill>
                          <a:latin typeface="Cambria Math" panose="02040503050406030204" pitchFamily="18" charset="0"/>
                        </a:rPr>
                      </m:ctrlPr>
                      <m:type m:val="bar"/>
                    </m:fPr>
                    <m:num>
                      <m:sSub>
                        <m:e>
                          <m:r>
                            <a:rPr xmlns:a="http://schemas.openxmlformats.org/drawingml/2006/main" sz="5500" i="1">
                              <a:solidFill>
                                <a:srgbClr val="000000"/>
                              </a:solidFill>
                              <a:latin typeface="Cambria Math" panose="02040503050406030204" pitchFamily="18" charset="0"/>
                            </a:rPr>
                            <m:t>N</m:t>
                          </m:r>
                        </m:e>
                        <m:sub>
                          <m:r>
                            <a:rPr xmlns:a="http://schemas.openxmlformats.org/drawingml/2006/main" sz="5500" i="1">
                              <a:solidFill>
                                <a:srgbClr val="000000"/>
                              </a:solidFill>
                              <a:latin typeface="Cambria Math" panose="02040503050406030204" pitchFamily="18" charset="0"/>
                            </a:rPr>
                            <m:t>i</m:t>
                          </m:r>
                        </m:sub>
                      </m:sSub>
                    </m:num>
                    <m:den>
                      <m:sSub>
                        <m:e>
                          <m:r>
                            <a:rPr xmlns:a="http://schemas.openxmlformats.org/drawingml/2006/main" sz="5500" i="1">
                              <a:solidFill>
                                <a:srgbClr val="000000"/>
                              </a:solidFill>
                              <a:latin typeface="Cambria Math" panose="02040503050406030204" pitchFamily="18" charset="0"/>
                            </a:rPr>
                            <m:t>N</m:t>
                          </m:r>
                        </m:e>
                        <m:sub>
                          <m:r>
                            <a:rPr xmlns:a="http://schemas.openxmlformats.org/drawingml/2006/main" sz="5500" i="1">
                              <a:solidFill>
                                <a:srgbClr val="000000"/>
                              </a:solidFill>
                              <a:latin typeface="Cambria Math" panose="02040503050406030204" pitchFamily="18" charset="0"/>
                            </a:rPr>
                            <m:t>T</m:t>
                          </m:r>
                        </m:sub>
                      </m:sSub>
                    </m:den>
                  </m:f>
                </m:oMath>
              </m:oMathPara>
            </a14:m>
            <a:endParaRPr sz="5500"/>
          </a:p>
        </p:txBody>
      </p:sp>
      <p:sp>
        <p:nvSpPr>
          <p:cNvPr id="407" name="define the structure vector:"/>
          <p:cNvSpPr txBox="1"/>
          <p:nvPr/>
        </p:nvSpPr>
        <p:spPr>
          <a:xfrm>
            <a:off x="4982413" y="4131248"/>
            <a:ext cx="541804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define the structure vector:</a:t>
            </a:r>
          </a:p>
        </p:txBody>
      </p:sp>
      <p:sp>
        <p:nvSpPr>
          <p:cNvPr id="408" name="fraction of total population in city i"/>
          <p:cNvSpPr txBox="1"/>
          <p:nvPr/>
        </p:nvSpPr>
        <p:spPr>
          <a:xfrm>
            <a:off x="4913401" y="4896859"/>
            <a:ext cx="5556073"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fraction of total population in city i</a:t>
            </a:r>
          </a:p>
        </p:txBody>
      </p:sp>
      <p:sp>
        <p:nvSpPr>
          <p:cNvPr id="409" name="This looks like simple random growth:"/>
          <p:cNvSpPr txBox="1"/>
          <p:nvPr/>
        </p:nvSpPr>
        <p:spPr>
          <a:xfrm>
            <a:off x="8435886" y="459678"/>
            <a:ext cx="751222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looks like simple random growth:</a:t>
            </a:r>
          </a:p>
        </p:txBody>
      </p:sp>
      <p:sp>
        <p:nvSpPr>
          <p:cNvPr id="410" name="zero average, just fluctuations"/>
          <p:cNvSpPr txBox="1"/>
          <p:nvPr/>
        </p:nvSpPr>
        <p:spPr>
          <a:xfrm>
            <a:off x="8463281" y="9268453"/>
            <a:ext cx="4903547"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zero average, just fluctuations</a:t>
            </a:r>
          </a:p>
        </p:txBody>
      </p:sp>
      <p:sp>
        <p:nvSpPr>
          <p:cNvPr id="411" name="Line"/>
          <p:cNvSpPr/>
          <p:nvPr/>
        </p:nvSpPr>
        <p:spPr>
          <a:xfrm flipV="1">
            <a:off x="11040070" y="7952642"/>
            <a:ext cx="1" cy="122707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12" name="Equation"/>
          <p:cNvSpPr txBox="1"/>
          <p:nvPr/>
        </p:nvSpPr>
        <p:spPr>
          <a:xfrm>
            <a:off x="13510952" y="9171788"/>
            <a:ext cx="2449904" cy="14311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i</m:t>
                      </m:r>
                    </m:lim>
                  </m:limLow>
                  <m:sSub>
                    <m:e>
                      <m:r>
                        <a:rPr xmlns:a="http://schemas.openxmlformats.org/drawingml/2006/main" sz="5100" i="1">
                          <a:solidFill>
                            <a:srgbClr val="000000"/>
                          </a:solidFill>
                          <a:latin typeface="Cambria Math" panose="02040503050406030204" pitchFamily="18" charset="0"/>
                        </a:rPr>
                        <m:t>ϵ</m:t>
                      </m:r>
                    </m:e>
                    <m:sub>
                      <m:r>
                        <a:rPr xmlns:a="http://schemas.openxmlformats.org/drawingml/2006/main" sz="5100" i="1">
                          <a:solidFill>
                            <a:srgbClr val="000000"/>
                          </a:solidFill>
                          <a:latin typeface="Cambria Math" panose="02040503050406030204" pitchFamily="18" charset="0"/>
                        </a:rPr>
                        <m:t>i</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oMath>
              </m:oMathPara>
            </a14:m>
            <a:endParaRPr sz="5100"/>
          </a:p>
        </p:txBody>
      </p:sp>
      <p:sp>
        <p:nvSpPr>
          <p:cNvPr id="413" name="This now behaves like random geometric growth !"/>
          <p:cNvSpPr txBox="1"/>
          <p:nvPr/>
        </p:nvSpPr>
        <p:spPr>
          <a:xfrm>
            <a:off x="7182189" y="11039841"/>
            <a:ext cx="8908289"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This now behaves like random geometric growth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undamental Dynamics of Cities"/>
          <p:cNvSpPr txBox="1"/>
          <p:nvPr/>
        </p:nvSpPr>
        <p:spPr>
          <a:xfrm>
            <a:off x="8696871" y="1138121"/>
            <a:ext cx="69902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Fundamental Dynamics of Cities</a:t>
            </a:r>
          </a:p>
        </p:txBody>
      </p:sp>
      <p:sp>
        <p:nvSpPr>
          <p:cNvPr id="170" name="Start with demography"/>
          <p:cNvSpPr txBox="1"/>
          <p:nvPr/>
        </p:nvSpPr>
        <p:spPr>
          <a:xfrm>
            <a:off x="5374853" y="3363428"/>
            <a:ext cx="5548403" cy="72540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900">
                <a:solidFill>
                  <a:srgbClr val="000000"/>
                </a:solidFill>
              </a:defRPr>
            </a:lvl1pPr>
          </a:lstStyle>
          <a:p>
            <a:pPr/>
            <a:r>
              <a:t>Start with demography</a:t>
            </a:r>
          </a:p>
        </p:txBody>
      </p:sp>
      <p:sp>
        <p:nvSpPr>
          <p:cNvPr id="171" name="The population change of a city can be decomposed into:"/>
          <p:cNvSpPr txBox="1"/>
          <p:nvPr/>
        </p:nvSpPr>
        <p:spPr>
          <a:xfrm>
            <a:off x="5174828" y="4943608"/>
            <a:ext cx="1086055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The population change of a city can be decomposed into:  </a:t>
            </a:r>
          </a:p>
        </p:txBody>
      </p:sp>
      <p:sp>
        <p:nvSpPr>
          <p:cNvPr id="172" name="Births…"/>
          <p:cNvSpPr txBox="1"/>
          <p:nvPr/>
        </p:nvSpPr>
        <p:spPr>
          <a:xfrm>
            <a:off x="8068556" y="6412476"/>
            <a:ext cx="8384868" cy="49272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4400">
                <a:solidFill>
                  <a:schemeClr val="accent3">
                    <a:hueOff val="362282"/>
                    <a:satOff val="31803"/>
                    <a:lumOff val="-18242"/>
                  </a:schemeClr>
                </a:solidFill>
              </a:defRPr>
            </a:pPr>
            <a:r>
              <a:t>Births</a:t>
            </a:r>
          </a:p>
          <a:p>
            <a:pPr algn="l" defTabSz="821531">
              <a:defRPr b="1" sz="4400">
                <a:solidFill>
                  <a:srgbClr val="000000"/>
                </a:solidFill>
              </a:defRPr>
            </a:pPr>
          </a:p>
          <a:p>
            <a:pPr algn="l" defTabSz="821531">
              <a:defRPr b="1" sz="4400">
                <a:solidFill>
                  <a:schemeClr val="accent5">
                    <a:hueOff val="-82419"/>
                    <a:satOff val="-9513"/>
                    <a:lumOff val="-16343"/>
                  </a:schemeClr>
                </a:solidFill>
              </a:defRPr>
            </a:pPr>
            <a:r>
              <a:t>Deaths</a:t>
            </a:r>
          </a:p>
          <a:p>
            <a:pPr algn="l" defTabSz="821531">
              <a:defRPr b="1" sz="4400">
                <a:solidFill>
                  <a:srgbClr val="000000"/>
                </a:solidFill>
              </a:defRPr>
            </a:pPr>
          </a:p>
          <a:p>
            <a:pPr algn="l" defTabSz="821531">
              <a:defRPr b="1" sz="4400">
                <a:solidFill>
                  <a:srgbClr val="000000"/>
                </a:solidFill>
              </a:defRPr>
            </a:pPr>
            <a:r>
              <a:rPr>
                <a:solidFill>
                  <a:schemeClr val="accent1"/>
                </a:solidFill>
              </a:rPr>
              <a:t>Migration </a:t>
            </a:r>
            <a:r>
              <a:t>     between cities</a:t>
            </a:r>
          </a:p>
          <a:p>
            <a:pPr algn="l" defTabSz="821531">
              <a:defRPr b="1" sz="4400">
                <a:solidFill>
                  <a:srgbClr val="000000"/>
                </a:solidFill>
              </a:defRPr>
            </a:pPr>
            <a:r>
              <a:t>                      from rural areas</a:t>
            </a:r>
          </a:p>
          <a:p>
            <a:pPr lvl="2" indent="457200" algn="l" defTabSz="821531">
              <a:defRPr b="1" sz="4400">
                <a:solidFill>
                  <a:srgbClr val="000000"/>
                </a:solidFill>
              </a:defRPr>
            </a:pPr>
            <a:r>
              <a:t>                   from abroad</a:t>
            </a:r>
          </a:p>
        </p:txBody>
      </p:sp>
      <p:sp>
        <p:nvSpPr>
          <p:cNvPr id="173" name="vital rates"/>
          <p:cNvSpPr txBox="1"/>
          <p:nvPr/>
        </p:nvSpPr>
        <p:spPr>
          <a:xfrm>
            <a:off x="11370610" y="7098097"/>
            <a:ext cx="2822195" cy="8247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500">
                <a:solidFill>
                  <a:srgbClr val="000000"/>
                </a:solidFill>
              </a:defRPr>
            </a:lvl1pPr>
          </a:lstStyle>
          <a:p>
            <a:pPr/>
            <a:r>
              <a:t>vital rates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Equation"/>
          <p:cNvSpPr txBox="1"/>
          <p:nvPr/>
        </p:nvSpPr>
        <p:spPr>
          <a:xfrm>
            <a:off x="6327549" y="1918490"/>
            <a:ext cx="11728902" cy="18755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v</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bar>
                    <m:barPr>
                      <m:ctrlPr>
                        <a:rPr xmlns:a="http://schemas.openxmlformats.org/drawingml/2006/main" sz="4800" i="1">
                          <a:solidFill>
                            <a:srgbClr val="000000"/>
                          </a:solidFill>
                          <a:latin typeface="Cambria Math" panose="02040503050406030204" pitchFamily="18" charset="0"/>
                        </a:rPr>
                      </m:ctrlPr>
                      <m:pos m:val="top"/>
                    </m:barPr>
                    <m:e>
                      <m:r>
                        <a:rPr xmlns:a="http://schemas.openxmlformats.org/drawingml/2006/main" sz="4800" i="1">
                          <a:solidFill>
                            <a:srgbClr val="000000"/>
                          </a:solidFill>
                          <a:latin typeface="Cambria Math" panose="02040503050406030204" pitchFamily="18" charset="0"/>
                        </a:rPr>
                        <m:t>v</m:t>
                      </m:r>
                    </m:e>
                  </m:bar>
                  <m:r>
                    <a:rPr xmlns:a="http://schemas.openxmlformats.org/drawingml/2006/main" sz="4800" i="1">
                      <a:solidFill>
                        <a:srgbClr val="000000"/>
                      </a:solidFill>
                      <a:latin typeface="Cambria Math" panose="02040503050406030204" pitchFamily="18" charset="0"/>
                    </a:rPr>
                    <m:t>+</m:t>
                  </m:r>
                  <m:limUpp>
                    <m:e>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lim>
                      </m:limLow>
                    </m:e>
                    <m:lim>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c</m:t>
                          </m:r>
                        </m:sub>
                      </m:sSub>
                    </m:lim>
                  </m:limUpp>
                  <m:sSub>
                    <m:e>
                      <m:r>
                        <a:rPr xmlns:a="http://schemas.openxmlformats.org/drawingml/2006/main" sz="4800" i="1">
                          <a:solidFill>
                            <a:srgbClr val="000000"/>
                          </a:solidFill>
                          <a:latin typeface="Cambria Math" panose="02040503050406030204" pitchFamily="18" charset="0"/>
                        </a:rPr>
                        <m:t>δ</m:t>
                      </m:r>
                    </m:e>
                    <m:sub>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j</m:t>
                      </m:r>
                    </m:sub>
                  </m:sSub>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j</m:t>
                      </m:r>
                    </m:sub>
                  </m:sSub>
                </m:oMath>
              </m:oMathPara>
            </a14:m>
            <a:endParaRPr sz="4800"/>
          </a:p>
        </p:txBody>
      </p:sp>
      <p:sp>
        <p:nvSpPr>
          <p:cNvPr id="418" name="The noisy growth equation:"/>
          <p:cNvSpPr txBox="1"/>
          <p:nvPr/>
        </p:nvSpPr>
        <p:spPr>
          <a:xfrm>
            <a:off x="9728750" y="561916"/>
            <a:ext cx="54087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noisy growth equation:</a:t>
            </a:r>
          </a:p>
        </p:txBody>
      </p:sp>
      <p:sp>
        <p:nvSpPr>
          <p:cNvPr id="419" name="Leads to an equation for the probability of x (derivation not shown):"/>
          <p:cNvSpPr txBox="1"/>
          <p:nvPr/>
        </p:nvSpPr>
        <p:spPr>
          <a:xfrm>
            <a:off x="6221615" y="3919478"/>
            <a:ext cx="1194077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Leads to an equation for the probability of x </a:t>
            </a:r>
            <a:r>
              <a:rPr b="0" sz="2400"/>
              <a:t>(derivation not shown)</a:t>
            </a:r>
            <a:r>
              <a:t>: </a:t>
            </a:r>
          </a:p>
        </p:txBody>
      </p:sp>
      <p:sp>
        <p:nvSpPr>
          <p:cNvPr id="420" name="Equation"/>
          <p:cNvSpPr txBox="1"/>
          <p:nvPr/>
        </p:nvSpPr>
        <p:spPr>
          <a:xfrm>
            <a:off x="6595142" y="5092017"/>
            <a:ext cx="9576725" cy="147254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5000" i="1">
                          <a:solidFill>
                            <a:srgbClr val="000000"/>
                          </a:solidFill>
                          <a:latin typeface="Cambria Math" panose="02040503050406030204" pitchFamily="18" charset="0"/>
                        </a:rPr>
                      </m:ctrlPr>
                      <m:type m:val="bar"/>
                    </m:fPr>
                    <m:num>
                      <m:r>
                        <a:rPr xmlns:a="http://schemas.openxmlformats.org/drawingml/2006/main" sz="5000" i="1">
                          <a:solidFill>
                            <a:srgbClr val="000000"/>
                          </a:solidFill>
                          <a:latin typeface="Cambria Math" panose="02040503050406030204" pitchFamily="18" charset="0"/>
                        </a:rPr>
                        <m:t>d</m:t>
                      </m:r>
                    </m:num>
                    <m:den>
                      <m:r>
                        <a:rPr xmlns:a="http://schemas.openxmlformats.org/drawingml/2006/main" sz="5000" i="1">
                          <a:solidFill>
                            <a:srgbClr val="000000"/>
                          </a:solidFill>
                          <a:latin typeface="Cambria Math" panose="02040503050406030204" pitchFamily="18" charset="0"/>
                        </a:rPr>
                        <m:t>d</m:t>
                      </m:r>
                      <m:r>
                        <a:rPr xmlns:a="http://schemas.openxmlformats.org/drawingml/2006/main" sz="5000" i="1">
                          <a:solidFill>
                            <a:srgbClr val="000000"/>
                          </a:solidFill>
                          <a:latin typeface="Cambria Math" panose="02040503050406030204" pitchFamily="18" charset="0"/>
                        </a:rPr>
                        <m:t>t</m:t>
                      </m:r>
                    </m:den>
                  </m:f>
                  <m:r>
                    <a:rPr xmlns:a="http://schemas.openxmlformats.org/drawingml/2006/main" sz="5000" i="1">
                      <a:solidFill>
                        <a:srgbClr val="000000"/>
                      </a:solidFill>
                      <a:latin typeface="Cambria Math" panose="02040503050406030204" pitchFamily="18" charset="0"/>
                    </a:rPr>
                    <m:t>P</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x</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t</m:t>
                  </m:r>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x</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t</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m:t>
                  </m:r>
                  <m:f>
                    <m:fPr>
                      <m:ctrlPr>
                        <a:rPr xmlns:a="http://schemas.openxmlformats.org/drawingml/2006/main" sz="5000" i="1">
                          <a:solidFill>
                            <a:srgbClr val="000000"/>
                          </a:solidFill>
                          <a:latin typeface="Cambria Math" panose="02040503050406030204" pitchFamily="18" charset="0"/>
                        </a:rPr>
                      </m:ctrlPr>
                      <m:type m:val="bar"/>
                    </m:fPr>
                    <m:num>
                      <m:sSup>
                        <m:e>
                          <m:r>
                            <a:rPr xmlns:a="http://schemas.openxmlformats.org/drawingml/2006/main" sz="5000" i="1">
                              <a:solidFill>
                                <a:srgbClr val="000000"/>
                              </a:solidFill>
                              <a:latin typeface="Cambria Math" panose="02040503050406030204" pitchFamily="18" charset="0"/>
                            </a:rPr>
                            <m:t>d</m:t>
                          </m:r>
                        </m:e>
                        <m:sup>
                          <m:r>
                            <a:rPr xmlns:a="http://schemas.openxmlformats.org/drawingml/2006/main" sz="5000" i="1">
                              <a:solidFill>
                                <a:srgbClr val="000000"/>
                              </a:solidFill>
                              <a:latin typeface="Cambria Math" panose="02040503050406030204" pitchFamily="18" charset="0"/>
                            </a:rPr>
                            <m:t>2</m:t>
                          </m:r>
                        </m:sup>
                      </m:sSup>
                    </m:num>
                    <m:den>
                      <m:r>
                        <a:rPr xmlns:a="http://schemas.openxmlformats.org/drawingml/2006/main" sz="5000" i="1">
                          <a:solidFill>
                            <a:srgbClr val="000000"/>
                          </a:solidFill>
                          <a:latin typeface="Cambria Math" panose="02040503050406030204" pitchFamily="18" charset="0"/>
                        </a:rPr>
                        <m:t>d</m:t>
                      </m:r>
                      <m:sSup>
                        <m:e>
                          <m:r>
                            <a:rPr xmlns:a="http://schemas.openxmlformats.org/drawingml/2006/main" sz="5000" i="1">
                              <a:solidFill>
                                <a:srgbClr val="000000"/>
                              </a:solidFill>
                              <a:latin typeface="Cambria Math" panose="02040503050406030204" pitchFamily="18" charset="0"/>
                            </a:rPr>
                            <m:t>x</m:t>
                          </m:r>
                        </m:e>
                        <m:sup>
                          <m:r>
                            <a:rPr xmlns:a="http://schemas.openxmlformats.org/drawingml/2006/main" sz="5000" i="1">
                              <a:solidFill>
                                <a:srgbClr val="000000"/>
                              </a:solidFill>
                              <a:latin typeface="Cambria Math" panose="02040503050406030204" pitchFamily="18" charset="0"/>
                            </a:rPr>
                            <m:t>2</m:t>
                          </m:r>
                        </m:sup>
                      </m:sSup>
                    </m:den>
                  </m:f>
                  <m:sSubSup>
                    <m:e>
                      <m:r>
                        <a:rPr xmlns:a="http://schemas.openxmlformats.org/drawingml/2006/main" sz="5000" i="1">
                          <a:solidFill>
                            <a:srgbClr val="000000"/>
                          </a:solidFill>
                          <a:latin typeface="Cambria Math" panose="02040503050406030204" pitchFamily="18" charset="0"/>
                        </a:rPr>
                        <m:t>σ</m:t>
                      </m:r>
                    </m:e>
                    <m:sub>
                      <m:r>
                        <a:rPr xmlns:a="http://schemas.openxmlformats.org/drawingml/2006/main" sz="5000" i="1">
                          <a:solidFill>
                            <a:srgbClr val="000000"/>
                          </a:solidFill>
                          <a:latin typeface="Cambria Math" panose="02040503050406030204" pitchFamily="18" charset="0"/>
                        </a:rPr>
                        <m:t>ϵ</m:t>
                      </m:r>
                    </m:sub>
                    <m:sup>
                      <m:r>
                        <a:rPr xmlns:a="http://schemas.openxmlformats.org/drawingml/2006/main" sz="5000" i="1">
                          <a:solidFill>
                            <a:srgbClr val="000000"/>
                          </a:solidFill>
                          <a:latin typeface="Cambria Math" panose="02040503050406030204" pitchFamily="18" charset="0"/>
                        </a:rPr>
                        <m:t>2</m:t>
                      </m:r>
                    </m:sup>
                  </m:sSubSup>
                  <m:sSup>
                    <m:e>
                      <m:r>
                        <a:rPr xmlns:a="http://schemas.openxmlformats.org/drawingml/2006/main" sz="5000" i="1">
                          <a:solidFill>
                            <a:srgbClr val="000000"/>
                          </a:solidFill>
                          <a:latin typeface="Cambria Math" panose="02040503050406030204" pitchFamily="18" charset="0"/>
                        </a:rPr>
                        <m:t>x</m:t>
                      </m:r>
                    </m:e>
                    <m:sup>
                      <m:r>
                        <a:rPr xmlns:a="http://schemas.openxmlformats.org/drawingml/2006/main" sz="5000" i="1">
                          <a:solidFill>
                            <a:srgbClr val="000000"/>
                          </a:solidFill>
                          <a:latin typeface="Cambria Math" panose="02040503050406030204" pitchFamily="18" charset="0"/>
                        </a:rPr>
                        <m:t>2</m:t>
                      </m:r>
                    </m:sup>
                  </m:sSup>
                  <m:r>
                    <a:rPr xmlns:a="http://schemas.openxmlformats.org/drawingml/2006/main" sz="5000" i="1">
                      <a:solidFill>
                        <a:srgbClr val="000000"/>
                      </a:solidFill>
                      <a:latin typeface="Cambria Math" panose="02040503050406030204" pitchFamily="18" charset="0"/>
                    </a:rPr>
                    <m:t>P</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x</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t</m:t>
                  </m:r>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x</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t</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oMath>
              </m:oMathPara>
            </a14:m>
            <a:endParaRPr sz="5000"/>
          </a:p>
        </p:txBody>
      </p:sp>
      <p:sp>
        <p:nvSpPr>
          <p:cNvPr id="421" name="Line"/>
          <p:cNvSpPr/>
          <p:nvPr/>
        </p:nvSpPr>
        <p:spPr>
          <a:xfrm flipV="1">
            <a:off x="7584107" y="6475189"/>
            <a:ext cx="1" cy="112012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22" name="probability of finding x at time t,…"/>
          <p:cNvSpPr txBox="1"/>
          <p:nvPr/>
        </p:nvSpPr>
        <p:spPr>
          <a:xfrm>
            <a:off x="6860062" y="7871479"/>
            <a:ext cx="4716705" cy="87094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a:solidFill>
                  <a:srgbClr val="000000"/>
                </a:solidFill>
              </a:defRPr>
            </a:pPr>
            <a:r>
              <a:t>probability of finding x at time t, </a:t>
            </a:r>
          </a:p>
          <a:p>
            <a:pPr defTabSz="821531">
              <a:defRPr>
                <a:solidFill>
                  <a:srgbClr val="000000"/>
                </a:solidFill>
              </a:defRPr>
            </a:pPr>
            <a:r>
              <a:t>given we started with x</a:t>
            </a:r>
            <a:r>
              <a:rPr baseline="-5999"/>
              <a:t>0</a:t>
            </a:r>
            <a:r>
              <a:t> at time t</a:t>
            </a:r>
            <a:r>
              <a:rPr baseline="-5999"/>
              <a:t>0</a:t>
            </a:r>
          </a:p>
        </p:txBody>
      </p:sp>
      <p:sp>
        <p:nvSpPr>
          <p:cNvPr id="423" name="One time-independent solution is:"/>
          <p:cNvSpPr txBox="1"/>
          <p:nvPr/>
        </p:nvSpPr>
        <p:spPr>
          <a:xfrm>
            <a:off x="6171496" y="9170134"/>
            <a:ext cx="670105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One time-independent solution is:</a:t>
            </a:r>
          </a:p>
        </p:txBody>
      </p:sp>
      <p:sp>
        <p:nvSpPr>
          <p:cNvPr id="424" name="Equation"/>
          <p:cNvSpPr txBox="1"/>
          <p:nvPr/>
        </p:nvSpPr>
        <p:spPr>
          <a:xfrm>
            <a:off x="14583993" y="8875854"/>
            <a:ext cx="6167381" cy="131961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A</m:t>
                      </m:r>
                    </m:num>
                    <m:den>
                      <m:sSubSup>
                        <m:e>
                          <m:r>
                            <a:rPr xmlns:a="http://schemas.openxmlformats.org/drawingml/2006/main" sz="4400" i="1">
                              <a:solidFill>
                                <a:srgbClr val="000000"/>
                              </a:solidFill>
                              <a:latin typeface="Cambria Math" panose="02040503050406030204" pitchFamily="18" charset="0"/>
                            </a:rPr>
                            <m:t>σ</m:t>
                          </m:r>
                        </m:e>
                        <m:sub>
                          <m:r>
                            <a:rPr xmlns:a="http://schemas.openxmlformats.org/drawingml/2006/main" sz="4400" i="1">
                              <a:solidFill>
                                <a:srgbClr val="000000"/>
                              </a:solidFill>
                              <a:latin typeface="Cambria Math" panose="02040503050406030204" pitchFamily="18" charset="0"/>
                            </a:rPr>
                            <m:t>ϵ</m:t>
                          </m:r>
                        </m:sub>
                        <m:sup>
                          <m:r>
                            <a:rPr xmlns:a="http://schemas.openxmlformats.org/drawingml/2006/main" sz="4400" i="1">
                              <a:solidFill>
                                <a:srgbClr val="000000"/>
                              </a:solidFill>
                              <a:latin typeface="Cambria Math" panose="02040503050406030204" pitchFamily="18" charset="0"/>
                            </a:rPr>
                            <m:t>2</m:t>
                          </m:r>
                        </m:sup>
                      </m:sSubSup>
                      <m:sSup>
                        <m:e>
                          <m:r>
                            <a:rPr xmlns:a="http://schemas.openxmlformats.org/drawingml/2006/main" sz="4400" i="1">
                              <a:solidFill>
                                <a:srgbClr val="000000"/>
                              </a:solidFill>
                              <a:latin typeface="Cambria Math" panose="02040503050406030204" pitchFamily="18" charset="0"/>
                            </a:rPr>
                            <m:t>x</m:t>
                          </m:r>
                        </m:e>
                        <m:sup>
                          <m:r>
                            <a:rPr xmlns:a="http://schemas.openxmlformats.org/drawingml/2006/main" sz="4400" i="1">
                              <a:solidFill>
                                <a:srgbClr val="000000"/>
                              </a:solidFill>
                              <a:latin typeface="Cambria Math" panose="02040503050406030204" pitchFamily="18" charset="0"/>
                            </a:rPr>
                            <m:t>2</m:t>
                          </m:r>
                        </m:sup>
                      </m:sSup>
                    </m:den>
                  </m:f>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N</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sSup>
                        <m:e>
                          <m:r>
                            <a:rPr xmlns:a="http://schemas.openxmlformats.org/drawingml/2006/main" sz="4400" i="1">
                              <a:solidFill>
                                <a:srgbClr val="000000"/>
                              </a:solidFill>
                              <a:latin typeface="Cambria Math" panose="02040503050406030204" pitchFamily="18" charset="0"/>
                            </a:rPr>
                            <m:t>A</m:t>
                          </m:r>
                        </m:e>
                        <m:sup>
                          <m:r>
                            <a:rPr xmlns:a="http://schemas.openxmlformats.org/drawingml/2006/main" sz="4400" i="1">
                              <a:solidFill>
                                <a:srgbClr val="000000"/>
                              </a:solidFill>
                              <a:latin typeface="Cambria Math" panose="02040503050406030204" pitchFamily="18" charset="0"/>
                            </a:rPr>
                            <m:t>′</m:t>
                          </m:r>
                        </m:sup>
                      </m:sSup>
                    </m:num>
                    <m:den>
                      <m:sSup>
                        <m:e>
                          <m:r>
                            <a:rPr xmlns:a="http://schemas.openxmlformats.org/drawingml/2006/main" sz="4400" i="1">
                              <a:solidFill>
                                <a:srgbClr val="000000"/>
                              </a:solidFill>
                              <a:latin typeface="Cambria Math" panose="02040503050406030204" pitchFamily="18" charset="0"/>
                            </a:rPr>
                            <m:t>N</m:t>
                          </m:r>
                        </m:e>
                        <m:sup>
                          <m:r>
                            <a:rPr xmlns:a="http://schemas.openxmlformats.org/drawingml/2006/main" sz="4400" i="1">
                              <a:solidFill>
                                <a:srgbClr val="000000"/>
                              </a:solidFill>
                              <a:latin typeface="Cambria Math" panose="02040503050406030204" pitchFamily="18" charset="0"/>
                            </a:rPr>
                            <m:t>2</m:t>
                          </m:r>
                        </m:sup>
                      </m:sSup>
                    </m:den>
                  </m:f>
                </m:oMath>
              </m:oMathPara>
            </a14:m>
            <a:endParaRPr sz="4400"/>
          </a:p>
        </p:txBody>
      </p:sp>
      <p:sp>
        <p:nvSpPr>
          <p:cNvPr id="425" name="Zipf’s Law !!"/>
          <p:cNvSpPr txBox="1"/>
          <p:nvPr/>
        </p:nvSpPr>
        <p:spPr>
          <a:xfrm>
            <a:off x="20153183" y="10511274"/>
            <a:ext cx="2273174"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Zipf’s Law !!</a:t>
            </a:r>
          </a:p>
        </p:txBody>
      </p:sp>
      <p:sp>
        <p:nvSpPr>
          <p:cNvPr id="426" name="Equation"/>
          <p:cNvSpPr txBox="1"/>
          <p:nvPr/>
        </p:nvSpPr>
        <p:spPr>
          <a:xfrm>
            <a:off x="18303073" y="5591423"/>
            <a:ext cx="1594878" cy="4786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ϵ</m:t>
                      </m:r>
                    </m:sub>
                    <m:sup>
                      <m:r>
                        <a:rPr xmlns:a="http://schemas.openxmlformats.org/drawingml/2006/main" sz="3400" i="1">
                          <a:solidFill>
                            <a:srgbClr val="000000"/>
                          </a:solidFill>
                          <a:latin typeface="Cambria Math" panose="02040503050406030204" pitchFamily="18" charset="0"/>
                        </a:rPr>
                        <m:t>2</m:t>
                      </m:r>
                    </m:sup>
                  </m:sSub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ϵ</m:t>
                      </m:r>
                    </m:e>
                    <m:sup>
                      <m:r>
                        <a:rPr xmlns:a="http://schemas.openxmlformats.org/drawingml/2006/main" sz="3400" i="1">
                          <a:solidFill>
                            <a:srgbClr val="000000"/>
                          </a:solidFill>
                          <a:latin typeface="Cambria Math" panose="02040503050406030204" pitchFamily="18" charset="0"/>
                        </a:rPr>
                        <m:t>2</m:t>
                      </m:r>
                    </m:sup>
                  </m:sSup>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427" name="Equation"/>
          <p:cNvSpPr txBox="1"/>
          <p:nvPr/>
        </p:nvSpPr>
        <p:spPr>
          <a:xfrm>
            <a:off x="10074219" y="11371346"/>
            <a:ext cx="6514928" cy="120253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J</m:t>
                      </m:r>
                    </m:e>
                    <m:sub>
                      <m:r>
                        <a:rPr xmlns:a="http://schemas.openxmlformats.org/drawingml/2006/main" sz="4400" i="1">
                          <a:solidFill>
                            <a:srgbClr val="000000"/>
                          </a:solidFill>
                          <a:latin typeface="Cambria Math" panose="02040503050406030204" pitchFamily="18" charset="0"/>
                        </a:rPr>
                        <m:t>x</m:t>
                      </m:r>
                    </m:sub>
                  </m:sSub>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d</m:t>
                      </m:r>
                    </m:num>
                    <m:den>
                      <m:r>
                        <a:rPr xmlns:a="http://schemas.openxmlformats.org/drawingml/2006/main" sz="4400" i="1">
                          <a:solidFill>
                            <a:srgbClr val="000000"/>
                          </a:solidFill>
                          <a:latin typeface="Cambria Math" panose="02040503050406030204" pitchFamily="18" charset="0"/>
                        </a:rPr>
                        <m:t>d</m:t>
                      </m:r>
                      <m:r>
                        <a:rPr xmlns:a="http://schemas.openxmlformats.org/drawingml/2006/main" sz="4400" i="1">
                          <a:solidFill>
                            <a:srgbClr val="000000"/>
                          </a:solidFill>
                          <a:latin typeface="Cambria Math" panose="02040503050406030204" pitchFamily="18" charset="0"/>
                        </a:rPr>
                        <m:t>x</m:t>
                      </m:r>
                    </m:den>
                  </m:f>
                  <m:sSubSup>
                    <m:e>
                      <m:r>
                        <a:rPr xmlns:a="http://schemas.openxmlformats.org/drawingml/2006/main" sz="4400" i="1">
                          <a:solidFill>
                            <a:srgbClr val="000000"/>
                          </a:solidFill>
                          <a:latin typeface="Cambria Math" panose="02040503050406030204" pitchFamily="18" charset="0"/>
                        </a:rPr>
                        <m:t>σ</m:t>
                      </m:r>
                    </m:e>
                    <m:sub>
                      <m:r>
                        <a:rPr xmlns:a="http://schemas.openxmlformats.org/drawingml/2006/main" sz="4400" i="1">
                          <a:solidFill>
                            <a:srgbClr val="000000"/>
                          </a:solidFill>
                          <a:latin typeface="Cambria Math" panose="02040503050406030204" pitchFamily="18" charset="0"/>
                        </a:rPr>
                        <m:t>ϵ</m:t>
                      </m:r>
                    </m:sub>
                    <m:sup>
                      <m:r>
                        <a:rPr xmlns:a="http://schemas.openxmlformats.org/drawingml/2006/main" sz="4400" i="1">
                          <a:solidFill>
                            <a:srgbClr val="000000"/>
                          </a:solidFill>
                          <a:latin typeface="Cambria Math" panose="02040503050406030204" pitchFamily="18" charset="0"/>
                        </a:rPr>
                        <m:t>2</m:t>
                      </m:r>
                    </m:sup>
                  </m:sSubSup>
                  <m:sSup>
                    <m:e>
                      <m:r>
                        <a:rPr xmlns:a="http://schemas.openxmlformats.org/drawingml/2006/main" sz="4400" i="1">
                          <a:solidFill>
                            <a:srgbClr val="000000"/>
                          </a:solidFill>
                          <a:latin typeface="Cambria Math" panose="02040503050406030204" pitchFamily="18" charset="0"/>
                        </a:rPr>
                        <m:t>x</m:t>
                      </m:r>
                    </m:e>
                    <m:sup>
                      <m:r>
                        <a:rPr xmlns:a="http://schemas.openxmlformats.org/drawingml/2006/main" sz="4400" i="1">
                          <a:solidFill>
                            <a:srgbClr val="000000"/>
                          </a:solidFill>
                          <a:latin typeface="Cambria Math" panose="02040503050406030204" pitchFamily="18" charset="0"/>
                        </a:rPr>
                        <m:t>2</m:t>
                      </m:r>
                    </m:sup>
                  </m:sSup>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t</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x</m:t>
                      </m:r>
                    </m:e>
                    <m:sub>
                      <m:r>
                        <a:rPr xmlns:a="http://schemas.openxmlformats.org/drawingml/2006/main" sz="4400" i="1">
                          <a:solidFill>
                            <a:srgbClr val="000000"/>
                          </a:solidFill>
                          <a:latin typeface="Cambria Math" panose="02040503050406030204" pitchFamily="18" charset="0"/>
                        </a:rPr>
                        <m:t>0</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t</m:t>
                      </m:r>
                    </m:e>
                    <m:sub>
                      <m:r>
                        <a:rPr xmlns:a="http://schemas.openxmlformats.org/drawingml/2006/main" sz="4400" i="1">
                          <a:solidFill>
                            <a:srgbClr val="000000"/>
                          </a:solidFill>
                          <a:latin typeface="Cambria Math" panose="02040503050406030204" pitchFamily="18" charset="0"/>
                        </a:rPr>
                        <m:t>0</m:t>
                      </m:r>
                    </m:sub>
                  </m:sSub>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0.</m:t>
                  </m:r>
                </m:oMath>
              </m:oMathPara>
            </a14:m>
            <a:endParaRPr sz="4400"/>
          </a:p>
        </p:txBody>
      </p:sp>
      <p:sp>
        <p:nvSpPr>
          <p:cNvPr id="428" name="For this to be the solution we need that:"/>
          <p:cNvSpPr txBox="1"/>
          <p:nvPr/>
        </p:nvSpPr>
        <p:spPr>
          <a:xfrm>
            <a:off x="6241410" y="10498942"/>
            <a:ext cx="784710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For this to be the solution we need that:</a:t>
            </a:r>
          </a:p>
        </p:txBody>
      </p:sp>
      <p:sp>
        <p:nvSpPr>
          <p:cNvPr id="429" name="which imposes boundary conditions for large and small cities"/>
          <p:cNvSpPr txBox="1"/>
          <p:nvPr/>
        </p:nvSpPr>
        <p:spPr>
          <a:xfrm>
            <a:off x="8822345" y="12819902"/>
            <a:ext cx="1200782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which imposes boundary conditions for large and small cities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3" name="top100.png" descr="top100.png"/>
          <p:cNvPicPr>
            <a:picLocks noChangeAspect="1"/>
          </p:cNvPicPr>
          <p:nvPr/>
        </p:nvPicPr>
        <p:blipFill>
          <a:blip r:embed="rId3">
            <a:extLst/>
          </a:blip>
          <a:stretch>
            <a:fillRect/>
          </a:stretch>
        </p:blipFill>
        <p:spPr>
          <a:xfrm>
            <a:off x="184137" y="999443"/>
            <a:ext cx="18747382" cy="11717114"/>
          </a:xfrm>
          <a:prstGeom prst="rect">
            <a:avLst/>
          </a:prstGeom>
          <a:ln w="12700">
            <a:miter lim="400000"/>
          </a:ln>
        </p:spPr>
      </p:pic>
      <p:sp>
        <p:nvSpPr>
          <p:cNvPr id="434" name="US Urban System Since 1790 (top 100 cities)"/>
          <p:cNvSpPr txBox="1"/>
          <p:nvPr/>
        </p:nvSpPr>
        <p:spPr>
          <a:xfrm>
            <a:off x="3571651" y="499533"/>
            <a:ext cx="8478826"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US Urban System Since 1790 (top 100 cities)</a:t>
            </a:r>
          </a:p>
        </p:txBody>
      </p:sp>
      <p:sp>
        <p:nvSpPr>
          <p:cNvPr id="435" name="Line"/>
          <p:cNvSpPr/>
          <p:nvPr/>
        </p:nvSpPr>
        <p:spPr>
          <a:xfrm flipH="1">
            <a:off x="16654301" y="3089316"/>
            <a:ext cx="2316779" cy="534009"/>
          </a:xfrm>
          <a:prstGeom prst="line">
            <a:avLst/>
          </a:prstGeom>
          <a:ln w="25400">
            <a:solidFill>
              <a:srgbClr val="000000"/>
            </a:solidFill>
            <a:miter lim="400000"/>
            <a:tailEnd type="triangle"/>
          </a:ln>
        </p:spPr>
        <p:txBody>
          <a:bodyPr lIns="50800" tIns="50800" rIns="50800" bIns="50800" anchor="ctr"/>
          <a:lstStyle/>
          <a:p>
            <a:pPr/>
          </a:p>
        </p:txBody>
      </p:sp>
      <p:sp>
        <p:nvSpPr>
          <p:cNvPr id="436" name="How close is it to Zipf’s law?"/>
          <p:cNvSpPr txBox="1"/>
          <p:nvPr/>
        </p:nvSpPr>
        <p:spPr>
          <a:xfrm>
            <a:off x="19092361" y="2636277"/>
            <a:ext cx="497471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How close is it to Zipf’s law?</a:t>
            </a:r>
          </a:p>
        </p:txBody>
      </p:sp>
      <p:sp>
        <p:nvSpPr>
          <p:cNvPr id="437" name="measured as information"/>
          <p:cNvSpPr txBox="1"/>
          <p:nvPr/>
        </p:nvSpPr>
        <p:spPr>
          <a:xfrm>
            <a:off x="19196133" y="3821341"/>
            <a:ext cx="4767174"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measured as information</a:t>
            </a:r>
          </a:p>
        </p:txBody>
      </p:sp>
      <p:sp>
        <p:nvSpPr>
          <p:cNvPr id="438" name="Rectangle"/>
          <p:cNvSpPr/>
          <p:nvPr/>
        </p:nvSpPr>
        <p:spPr>
          <a:xfrm>
            <a:off x="17045206" y="5886005"/>
            <a:ext cx="6995343" cy="1270001"/>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39" name="Equation"/>
          <p:cNvSpPr txBox="1"/>
          <p:nvPr/>
        </p:nvSpPr>
        <p:spPr>
          <a:xfrm>
            <a:off x="16476639" y="6024413"/>
            <a:ext cx="7350773" cy="114558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D</m:t>
                      </m:r>
                    </m:e>
                    <m:sub>
                      <m:r>
                        <a:rPr xmlns:a="http://schemas.openxmlformats.org/drawingml/2006/main" sz="3400" i="1">
                          <a:solidFill>
                            <a:srgbClr val="000000"/>
                          </a:solidFill>
                          <a:latin typeface="Cambria Math" panose="02040503050406030204" pitchFamily="18" charset="0"/>
                        </a:rPr>
                        <m:t>K</m:t>
                      </m:r>
                      <m:r>
                        <a:rPr xmlns:a="http://schemas.openxmlformats.org/drawingml/2006/main" sz="3400" i="1">
                          <a:solidFill>
                            <a:srgbClr val="000000"/>
                          </a:solidFill>
                          <a:latin typeface="Cambria Math" panose="02040503050406030204" pitchFamily="18" charset="0"/>
                        </a:rPr>
                        <m:t>L</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x</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z</m:t>
                      </m:r>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x</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limLow>
                    <m:e>
                      <m:r>
                        <a:rPr xmlns:a="http://schemas.openxmlformats.org/drawingml/2006/main" sz="3400" i="1">
                          <a:solidFill>
                            <a:srgbClr val="000000"/>
                          </a:solidFill>
                          <a:latin typeface="Cambria Math" panose="02040503050406030204" pitchFamily="18" charset="0"/>
                        </a:rPr>
                        <m:t>∑</m:t>
                      </m:r>
                    </m:e>
                    <m:lim>
                      <m:r>
                        <a:rPr xmlns:a="http://schemas.openxmlformats.org/drawingml/2006/main" sz="3400" i="1">
                          <a:solidFill>
                            <a:srgbClr val="000000"/>
                          </a:solidFill>
                          <a:latin typeface="Cambria Math" panose="02040503050406030204" pitchFamily="18" charset="0"/>
                        </a:rPr>
                        <m:t>i</m:t>
                      </m:r>
                    </m:lim>
                  </m:limLow>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m:rPr>
                      <m:sty m:val="p"/>
                    </m:rPr>
                    <a:rPr xmlns:a="http://schemas.openxmlformats.org/drawingml/2006/main" sz="3400" i="1">
                      <a:solidFill>
                        <a:srgbClr val="000000"/>
                      </a:solidFill>
                      <a:latin typeface="Cambria Math" panose="02040503050406030204" pitchFamily="18" charset="0"/>
                    </a:rPr>
                    <m:t>log</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num>
                    <m:den>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z</m:t>
                          </m:r>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den>
                  </m:f>
                </m:oMath>
              </m:oMathPara>
            </a14:m>
            <a:endParaRPr sz="3400"/>
          </a:p>
        </p:txBody>
      </p:sp>
      <p:sp>
        <p:nvSpPr>
          <p:cNvPr id="440" name="US City Size distribution has been deviating from Zipf’s law since 1940"/>
          <p:cNvSpPr txBox="1"/>
          <p:nvPr/>
        </p:nvSpPr>
        <p:spPr>
          <a:xfrm>
            <a:off x="3553551" y="12366573"/>
            <a:ext cx="13425526"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US City Size distribution has been deviating from Zipf’s law since 1940 </a:t>
            </a:r>
          </a:p>
        </p:txBody>
      </p:sp>
      <p:sp>
        <p:nvSpPr>
          <p:cNvPr id="441" name="People prefer to go to the West and Southwest, Texas"/>
          <p:cNvSpPr txBox="1"/>
          <p:nvPr/>
        </p:nvSpPr>
        <p:spPr>
          <a:xfrm>
            <a:off x="16428589" y="13174649"/>
            <a:ext cx="744687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People prefer to go to the West and Southwest, Texas</a:t>
            </a:r>
          </a:p>
        </p:txBody>
      </p:sp>
      <p:sp>
        <p:nvSpPr>
          <p:cNvPr id="442" name="https://www.nature.com/articles/s41467-020-18205-1"/>
          <p:cNvSpPr txBox="1"/>
          <p:nvPr/>
        </p:nvSpPr>
        <p:spPr>
          <a:xfrm>
            <a:off x="16422340" y="11317492"/>
            <a:ext cx="745937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https://www.nature.com/articles/s41467-020-18205-1</a:t>
            </a:r>
          </a:p>
        </p:txBody>
      </p:sp>
      <p:sp>
        <p:nvSpPr>
          <p:cNvPr id="443" name="recall that   is a measure of distance between 2 distributions"/>
          <p:cNvSpPr txBox="1"/>
          <p:nvPr/>
        </p:nvSpPr>
        <p:spPr>
          <a:xfrm>
            <a:off x="15294721" y="7103297"/>
            <a:ext cx="8773653" cy="54930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that </a:t>
            </a:r>
            <a14:m>
              <m:oMath>
                <m:sSub>
                  <m:e>
                    <m:r>
                      <a:rPr xmlns:a="http://schemas.openxmlformats.org/drawingml/2006/main" sz="2850" i="1">
                        <a:solidFill>
                          <a:srgbClr val="5E5E5E"/>
                        </a:solidFill>
                        <a:latin typeface="Cambria Math" panose="02040503050406030204" pitchFamily="18" charset="0"/>
                      </a:rPr>
                      <m:t>D</m:t>
                    </m:r>
                  </m:e>
                  <m:sub>
                    <m:r>
                      <a:rPr xmlns:a="http://schemas.openxmlformats.org/drawingml/2006/main" sz="2850" i="1">
                        <a:solidFill>
                          <a:srgbClr val="5E5E5E"/>
                        </a:solidFill>
                        <a:latin typeface="Cambria Math" panose="02040503050406030204" pitchFamily="18" charset="0"/>
                      </a:rPr>
                      <m:t>K</m:t>
                    </m:r>
                    <m:r>
                      <a:rPr xmlns:a="http://schemas.openxmlformats.org/drawingml/2006/main" sz="2850" i="1">
                        <a:solidFill>
                          <a:srgbClr val="5E5E5E"/>
                        </a:solidFill>
                        <a:latin typeface="Cambria Math" panose="02040503050406030204" pitchFamily="18" charset="0"/>
                      </a:rPr>
                      <m:t>L</m:t>
                    </m:r>
                  </m:sub>
                </m:sSub>
              </m:oMath>
            </a14:m>
            <a:r>
              <a:t> is a measure of distance between 2 distributions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ummary"/>
          <p:cNvSpPr txBox="1"/>
          <p:nvPr/>
        </p:nvSpPr>
        <p:spPr>
          <a:xfrm>
            <a:off x="10693306" y="992326"/>
            <a:ext cx="3796405" cy="83713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b="1" sz="4600">
                <a:solidFill>
                  <a:srgbClr val="000000"/>
                </a:solidFill>
              </a:defRPr>
            </a:lvl1pPr>
          </a:lstStyle>
          <a:p>
            <a:pPr/>
            <a:r>
              <a:t>Summary</a:t>
            </a:r>
          </a:p>
        </p:txBody>
      </p:sp>
      <p:sp>
        <p:nvSpPr>
          <p:cNvPr id="448" name="The “laws” of Geography are contained in Demography…"/>
          <p:cNvSpPr txBox="1"/>
          <p:nvPr/>
        </p:nvSpPr>
        <p:spPr>
          <a:xfrm>
            <a:off x="4202144" y="2977694"/>
            <a:ext cx="14467107" cy="161698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3200">
                <a:solidFill>
                  <a:srgbClr val="000000"/>
                </a:solidFill>
              </a:defRPr>
            </a:pPr>
            <a:r>
              <a:t>The “laws” of Geography are contained in Demography</a:t>
            </a:r>
          </a:p>
          <a:p>
            <a:pPr algn="l" defTabSz="821531">
              <a:defRPr b="1" sz="3200">
                <a:solidFill>
                  <a:srgbClr val="000000"/>
                </a:solidFill>
              </a:defRPr>
            </a:pPr>
          </a:p>
          <a:p>
            <a:pPr algn="l" defTabSz="821531">
              <a:defRPr b="1" sz="3200">
                <a:solidFill>
                  <a:srgbClr val="000000"/>
                </a:solidFill>
              </a:defRPr>
            </a:pPr>
            <a:r>
              <a:t>                             in the dynamics of births, deaths and migration for cities  </a:t>
            </a:r>
          </a:p>
        </p:txBody>
      </p:sp>
      <p:sp>
        <p:nvSpPr>
          <p:cNvPr id="449" name="But they require special conditions…"/>
          <p:cNvSpPr txBox="1"/>
          <p:nvPr/>
        </p:nvSpPr>
        <p:spPr>
          <a:xfrm>
            <a:off x="4189866" y="6107252"/>
            <a:ext cx="11377499"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But they require </a:t>
            </a:r>
            <a:r>
              <a:rPr>
                <a:solidFill>
                  <a:schemeClr val="accent5">
                    <a:hueOff val="-82419"/>
                    <a:satOff val="-9513"/>
                    <a:lumOff val="-16343"/>
                  </a:schemeClr>
                </a:solidFill>
              </a:rPr>
              <a:t>special conditions</a:t>
            </a:r>
            <a:r>
              <a:t> </a:t>
            </a:r>
          </a:p>
          <a:p>
            <a:pPr defTabSz="821531">
              <a:defRPr b="1" sz="3200">
                <a:solidFill>
                  <a:srgbClr val="000000"/>
                </a:solidFill>
              </a:defRPr>
            </a:pPr>
            <a:r>
              <a:t>                                                                 and </a:t>
            </a:r>
            <a:r>
              <a:rPr>
                <a:solidFill>
                  <a:schemeClr val="accent5">
                    <a:hueOff val="-82419"/>
                    <a:satOff val="-9513"/>
                    <a:lumOff val="-16343"/>
                  </a:schemeClr>
                </a:solidFill>
              </a:rPr>
              <a:t>time</a:t>
            </a:r>
            <a:r>
              <a:t> to emerge </a:t>
            </a:r>
          </a:p>
        </p:txBody>
      </p:sp>
      <p:sp>
        <p:nvSpPr>
          <p:cNvPr id="450" name="They are NOT automatic or exact"/>
          <p:cNvSpPr txBox="1"/>
          <p:nvPr/>
        </p:nvSpPr>
        <p:spPr>
          <a:xfrm>
            <a:off x="4271211" y="8741509"/>
            <a:ext cx="655271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They are NOT </a:t>
            </a:r>
            <a:r>
              <a:rPr>
                <a:solidFill>
                  <a:schemeClr val="accent5">
                    <a:hueOff val="-82419"/>
                    <a:satOff val="-9513"/>
                    <a:lumOff val="-16343"/>
                  </a:schemeClr>
                </a:solidFill>
              </a:rPr>
              <a:t>automatic</a:t>
            </a:r>
            <a:r>
              <a:t> or </a:t>
            </a:r>
            <a:r>
              <a:rPr>
                <a:solidFill>
                  <a:schemeClr val="accent5">
                    <a:hueOff val="-82419"/>
                    <a:satOff val="-9513"/>
                    <a:lumOff val="-16343"/>
                  </a:schemeClr>
                </a:solidFill>
              </a:rPr>
              <a:t>exact</a:t>
            </a:r>
          </a:p>
        </p:txBody>
      </p:sp>
      <p:sp>
        <p:nvSpPr>
          <p:cNvPr id="451" name="we do see how decision made by individuals…"/>
          <p:cNvSpPr txBox="1"/>
          <p:nvPr/>
        </p:nvSpPr>
        <p:spPr>
          <a:xfrm>
            <a:off x="5572002" y="11754788"/>
            <a:ext cx="14039012" cy="1121688"/>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5500">
              <a:defRPr sz="3200">
                <a:solidFill>
                  <a:srgbClr val="FFFFFF"/>
                </a:solidFill>
                <a:latin typeface="Helvetica Neue Medium"/>
                <a:ea typeface="Helvetica Neue Medium"/>
                <a:cs typeface="Helvetica Neue Medium"/>
                <a:sym typeface="Helvetica Neue Medium"/>
              </a:defRPr>
            </a:pPr>
            <a:r>
              <a:t>we do see how decision made by individuals </a:t>
            </a:r>
          </a:p>
          <a:p>
            <a:pPr defTabSz="825500">
              <a:defRPr sz="3200">
                <a:solidFill>
                  <a:srgbClr val="FFFFFF"/>
                </a:solidFill>
                <a:latin typeface="Helvetica Neue Medium"/>
                <a:ea typeface="Helvetica Neue Medium"/>
                <a:cs typeface="Helvetica Neue Medium"/>
                <a:sym typeface="Helvetica Neue Medium"/>
              </a:defRPr>
            </a:pPr>
            <a:r>
              <a:t>are interconnected and create an emergent structure for the urban system</a:t>
            </a:r>
          </a:p>
        </p:txBody>
      </p:sp>
      <p:sp>
        <p:nvSpPr>
          <p:cNvPr id="452" name="Demographic “Equilibrium”"/>
          <p:cNvSpPr txBox="1"/>
          <p:nvPr/>
        </p:nvSpPr>
        <p:spPr>
          <a:xfrm>
            <a:off x="17602996" y="6565444"/>
            <a:ext cx="5225187"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Demographic “Equilibrium”</a:t>
            </a:r>
          </a:p>
        </p:txBody>
      </p:sp>
      <p:sp>
        <p:nvSpPr>
          <p:cNvPr id="453" name="Or “neutrality”"/>
          <p:cNvSpPr txBox="1"/>
          <p:nvPr/>
        </p:nvSpPr>
        <p:spPr>
          <a:xfrm>
            <a:off x="21104837" y="7445546"/>
            <a:ext cx="2779065"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Or “neutrality”</a:t>
            </a:r>
          </a:p>
        </p:txBody>
      </p:sp>
      <p:sp>
        <p:nvSpPr>
          <p:cNvPr id="454" name="Does not mean that cities do not grow/decay"/>
          <p:cNvSpPr txBox="1"/>
          <p:nvPr/>
        </p:nvSpPr>
        <p:spPr>
          <a:xfrm>
            <a:off x="17245313" y="8439948"/>
            <a:ext cx="624535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Does not mean that cities do not grow/decay</a:t>
            </a:r>
          </a:p>
        </p:txBody>
      </p:sp>
      <p:sp>
        <p:nvSpPr>
          <p:cNvPr id="455" name="…just means that they do that  at the same rate"/>
          <p:cNvSpPr txBox="1"/>
          <p:nvPr/>
        </p:nvSpPr>
        <p:spPr>
          <a:xfrm>
            <a:off x="17328618" y="9031204"/>
            <a:ext cx="660227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…just means that they do that  at the same rate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ity  i"/>
          <p:cNvSpPr/>
          <p:nvPr/>
        </p:nvSpPr>
        <p:spPr>
          <a:xfrm>
            <a:off x="6869906" y="5852398"/>
            <a:ext cx="2011204" cy="2011204"/>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r>
              <a:t>city  </a:t>
            </a:r>
            <a:r>
              <a:rPr i="1">
                <a:latin typeface="+mn-lt"/>
                <a:ea typeface="+mn-ea"/>
                <a:cs typeface="+mn-cs"/>
                <a:sym typeface="Helvetica Neue"/>
              </a:rPr>
              <a:t>i</a:t>
            </a:r>
            <a:endParaRPr i="1">
              <a:latin typeface="+mn-lt"/>
              <a:ea typeface="+mn-ea"/>
              <a:cs typeface="+mn-cs"/>
              <a:sym typeface="Helvetica Neue"/>
            </a:endParaRPr>
          </a:p>
          <a:p>
            <a:pPr defTabSz="821531">
              <a:defRPr sz="3000">
                <a:solidFill>
                  <a:srgbClr val="FFFFFF"/>
                </a:solidFill>
                <a:latin typeface="Helvetica Neue Medium"/>
                <a:ea typeface="Helvetica Neue Medium"/>
                <a:cs typeface="Helvetica Neue Medium"/>
                <a:sym typeface="Helvetica Neue Medium"/>
              </a:defRPr>
            </a:pPr>
            <a:r>
              <a:rPr i="1">
                <a:latin typeface="+mn-lt"/>
                <a:ea typeface="+mn-ea"/>
                <a:cs typeface="+mn-cs"/>
                <a:sym typeface="Helvetica Neue"/>
              </a:rPr>
              <a:t> </a:t>
            </a:r>
          </a:p>
        </p:txBody>
      </p:sp>
      <p:sp>
        <p:nvSpPr>
          <p:cNvPr id="178" name="Equation"/>
          <p:cNvSpPr txBox="1"/>
          <p:nvPr/>
        </p:nvSpPr>
        <p:spPr>
          <a:xfrm>
            <a:off x="12011974" y="6948399"/>
            <a:ext cx="362719" cy="3935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i</m:t>
                      </m:r>
                    </m:sub>
                  </m:sSub>
                </m:oMath>
              </m:oMathPara>
            </a14:m>
            <a:endParaRPr sz="3400">
              <a:solidFill>
                <a:srgbClr val="FFFFFF"/>
              </a:solidFill>
            </a:endParaRPr>
          </a:p>
        </p:txBody>
      </p:sp>
      <p:sp>
        <p:nvSpPr>
          <p:cNvPr id="179" name="city  j"/>
          <p:cNvSpPr/>
          <p:nvPr/>
        </p:nvSpPr>
        <p:spPr>
          <a:xfrm>
            <a:off x="14174390" y="5434342"/>
            <a:ext cx="2847316" cy="2847316"/>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r>
              <a:t>city  </a:t>
            </a:r>
            <a:r>
              <a:rPr i="1">
                <a:latin typeface="+mn-lt"/>
                <a:ea typeface="+mn-ea"/>
                <a:cs typeface="+mn-cs"/>
                <a:sym typeface="Helvetica Neue"/>
              </a:rPr>
              <a:t>j</a:t>
            </a:r>
            <a:endParaRPr i="1">
              <a:latin typeface="+mn-lt"/>
              <a:ea typeface="+mn-ea"/>
              <a:cs typeface="+mn-cs"/>
              <a:sym typeface="Helvetica Neue"/>
            </a:endParaRPr>
          </a:p>
          <a:p>
            <a:pPr defTabSz="821531">
              <a:defRPr sz="3000">
                <a:solidFill>
                  <a:srgbClr val="FFFFFF"/>
                </a:solidFill>
                <a:latin typeface="Helvetica Neue Medium"/>
                <a:ea typeface="Helvetica Neue Medium"/>
                <a:cs typeface="Helvetica Neue Medium"/>
                <a:sym typeface="Helvetica Neue Medium"/>
              </a:defRPr>
            </a:pPr>
            <a:r>
              <a:rPr i="1">
                <a:latin typeface="+mn-lt"/>
                <a:ea typeface="+mn-ea"/>
                <a:cs typeface="+mn-cs"/>
                <a:sym typeface="Helvetica Neue"/>
              </a:rPr>
              <a:t> </a:t>
            </a:r>
          </a:p>
        </p:txBody>
      </p:sp>
      <p:sp>
        <p:nvSpPr>
          <p:cNvPr id="180" name="Equation"/>
          <p:cNvSpPr txBox="1"/>
          <p:nvPr/>
        </p:nvSpPr>
        <p:spPr>
          <a:xfrm>
            <a:off x="7695482" y="6948399"/>
            <a:ext cx="362719" cy="3935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i</m:t>
                      </m:r>
                    </m:sub>
                  </m:sSub>
                </m:oMath>
              </m:oMathPara>
            </a14:m>
            <a:endParaRPr sz="3400">
              <a:solidFill>
                <a:srgbClr val="FFFFFF"/>
              </a:solidFill>
            </a:endParaRPr>
          </a:p>
        </p:txBody>
      </p:sp>
      <p:sp>
        <p:nvSpPr>
          <p:cNvPr id="181" name="Equation"/>
          <p:cNvSpPr txBox="1"/>
          <p:nvPr/>
        </p:nvSpPr>
        <p:spPr>
          <a:xfrm>
            <a:off x="15418021" y="7109134"/>
            <a:ext cx="367318" cy="45368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j</m:t>
                      </m:r>
                    </m:sub>
                  </m:sSub>
                </m:oMath>
              </m:oMathPara>
            </a14:m>
            <a:endParaRPr sz="3400">
              <a:solidFill>
                <a:srgbClr val="FFFFFF"/>
              </a:solidFill>
            </a:endParaRPr>
          </a:p>
        </p:txBody>
      </p:sp>
      <p:sp>
        <p:nvSpPr>
          <p:cNvPr id="182" name="Population Growth Accounting"/>
          <p:cNvSpPr txBox="1"/>
          <p:nvPr/>
        </p:nvSpPr>
        <p:spPr>
          <a:xfrm>
            <a:off x="8874721" y="727355"/>
            <a:ext cx="66345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Population Growth Accounting</a:t>
            </a:r>
          </a:p>
        </p:txBody>
      </p:sp>
      <p:sp>
        <p:nvSpPr>
          <p:cNvPr id="205" name="Connection Line"/>
          <p:cNvSpPr/>
          <p:nvPr/>
        </p:nvSpPr>
        <p:spPr>
          <a:xfrm>
            <a:off x="8002488" y="3449563"/>
            <a:ext cx="6997039" cy="2275764"/>
          </a:xfrm>
          <a:custGeom>
            <a:avLst/>
            <a:gdLst/>
            <a:ahLst/>
            <a:cxnLst>
              <a:cxn ang="0">
                <a:pos x="wd2" y="hd2"/>
              </a:cxn>
              <a:cxn ang="5400000">
                <a:pos x="wd2" y="hd2"/>
              </a:cxn>
              <a:cxn ang="10800000">
                <a:pos x="wd2" y="hd2"/>
              </a:cxn>
              <a:cxn ang="16200000">
                <a:pos x="wd2" y="hd2"/>
              </a:cxn>
            </a:cxnLst>
            <a:rect l="0" t="0" r="r" b="b"/>
            <a:pathLst>
              <a:path w="21600" h="16221" fill="norm" stroke="1" extrusionOk="0">
                <a:moveTo>
                  <a:pt x="0" y="16221"/>
                </a:moveTo>
                <a:cubicBezTo>
                  <a:pt x="8416" y="-4636"/>
                  <a:pt x="15616" y="-5379"/>
                  <a:pt x="21600" y="13993"/>
                </a:cubicBezTo>
              </a:path>
            </a:pathLst>
          </a:custGeom>
          <a:ln w="101600">
            <a:solidFill>
              <a:srgbClr val="000000"/>
            </a:solidFill>
            <a:miter lim="400000"/>
            <a:tailEnd type="triangle"/>
          </a:ln>
        </p:spPr>
        <p:txBody>
          <a:bodyPr/>
          <a:lstStyle/>
          <a:p>
            <a:pPr/>
          </a:p>
        </p:txBody>
      </p:sp>
      <p:sp>
        <p:nvSpPr>
          <p:cNvPr id="206" name="Connection Line"/>
          <p:cNvSpPr/>
          <p:nvPr/>
        </p:nvSpPr>
        <p:spPr>
          <a:xfrm>
            <a:off x="8037090" y="8037323"/>
            <a:ext cx="7283906" cy="2118715"/>
          </a:xfrm>
          <a:custGeom>
            <a:avLst/>
            <a:gdLst/>
            <a:ahLst/>
            <a:cxnLst>
              <a:cxn ang="0">
                <a:pos x="wd2" y="hd2"/>
              </a:cxn>
              <a:cxn ang="5400000">
                <a:pos x="wd2" y="hd2"/>
              </a:cxn>
              <a:cxn ang="10800000">
                <a:pos x="wd2" y="hd2"/>
              </a:cxn>
              <a:cxn ang="16200000">
                <a:pos x="wd2" y="hd2"/>
              </a:cxn>
            </a:cxnLst>
            <a:rect l="0" t="0" r="r" b="b"/>
            <a:pathLst>
              <a:path w="21600" h="16235" fill="norm" stroke="1" extrusionOk="0">
                <a:moveTo>
                  <a:pt x="0" y="0"/>
                </a:moveTo>
                <a:cubicBezTo>
                  <a:pt x="6183" y="20644"/>
                  <a:pt x="13383" y="21600"/>
                  <a:pt x="21600" y="2867"/>
                </a:cubicBezTo>
              </a:path>
            </a:pathLst>
          </a:custGeom>
          <a:ln w="101600">
            <a:solidFill>
              <a:srgbClr val="000000"/>
            </a:solidFill>
            <a:miter lim="400000"/>
            <a:headEnd type="triangle"/>
          </a:ln>
        </p:spPr>
        <p:txBody>
          <a:bodyPr/>
          <a:lstStyle/>
          <a:p>
            <a:pPr/>
          </a:p>
        </p:txBody>
      </p:sp>
      <p:sp>
        <p:nvSpPr>
          <p:cNvPr id="185" name="Equation"/>
          <p:cNvSpPr txBox="1"/>
          <p:nvPr/>
        </p:nvSpPr>
        <p:spPr>
          <a:xfrm>
            <a:off x="13073859" y="2854486"/>
            <a:ext cx="576816" cy="7472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600" i="1">
                          <a:solidFill>
                            <a:srgbClr val="000000"/>
                          </a:solidFill>
                          <a:latin typeface="Cambria Math" panose="02040503050406030204" pitchFamily="18" charset="0"/>
                        </a:rPr>
                        <m:t>J</m:t>
                      </m:r>
                    </m:e>
                    <m:sub>
                      <m:r>
                        <a:rPr xmlns:a="http://schemas.openxmlformats.org/drawingml/2006/main" sz="5600" i="1">
                          <a:solidFill>
                            <a:srgbClr val="000000"/>
                          </a:solidFill>
                          <a:latin typeface="Cambria Math" panose="02040503050406030204" pitchFamily="18" charset="0"/>
                        </a:rPr>
                        <m:t>i</m:t>
                      </m:r>
                      <m:r>
                        <a:rPr xmlns:a="http://schemas.openxmlformats.org/drawingml/2006/main" sz="5600" i="1">
                          <a:solidFill>
                            <a:srgbClr val="000000"/>
                          </a:solidFill>
                          <a:latin typeface="Cambria Math" panose="02040503050406030204" pitchFamily="18" charset="0"/>
                        </a:rPr>
                        <m:t>j</m:t>
                      </m:r>
                    </m:sub>
                  </m:sSub>
                </m:oMath>
              </m:oMathPara>
            </a14:m>
            <a:endParaRPr sz="5600"/>
          </a:p>
        </p:txBody>
      </p:sp>
      <p:sp>
        <p:nvSpPr>
          <p:cNvPr id="186" name="Equation"/>
          <p:cNvSpPr txBox="1"/>
          <p:nvPr/>
        </p:nvSpPr>
        <p:spPr>
          <a:xfrm>
            <a:off x="9198374" y="9873221"/>
            <a:ext cx="569242" cy="7472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600" i="1">
                          <a:solidFill>
                            <a:srgbClr val="000000"/>
                          </a:solidFill>
                          <a:latin typeface="Cambria Math" panose="02040503050406030204" pitchFamily="18" charset="0"/>
                        </a:rPr>
                        <m:t>J</m:t>
                      </m:r>
                    </m:e>
                    <m:sub>
                      <m:r>
                        <a:rPr xmlns:a="http://schemas.openxmlformats.org/drawingml/2006/main" sz="5600" i="1">
                          <a:solidFill>
                            <a:srgbClr val="000000"/>
                          </a:solidFill>
                          <a:latin typeface="Cambria Math" panose="02040503050406030204" pitchFamily="18" charset="0"/>
                        </a:rPr>
                        <m:t>j</m:t>
                      </m:r>
                      <m:r>
                        <a:rPr xmlns:a="http://schemas.openxmlformats.org/drawingml/2006/main" sz="5600" i="1">
                          <a:solidFill>
                            <a:srgbClr val="000000"/>
                          </a:solidFill>
                          <a:latin typeface="Cambria Math" panose="02040503050406030204" pitchFamily="18" charset="0"/>
                        </a:rPr>
                        <m:t>i</m:t>
                      </m:r>
                    </m:sub>
                  </m:sSub>
                </m:oMath>
              </m:oMathPara>
            </a14:m>
            <a:endParaRPr sz="5600"/>
          </a:p>
        </p:txBody>
      </p:sp>
      <p:sp>
        <p:nvSpPr>
          <p:cNvPr id="187" name="# people migrating from i to j"/>
          <p:cNvSpPr txBox="1"/>
          <p:nvPr/>
        </p:nvSpPr>
        <p:spPr>
          <a:xfrm>
            <a:off x="14806088" y="3222962"/>
            <a:ext cx="5737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 people </a:t>
            </a:r>
            <a:r>
              <a:rPr>
                <a:solidFill>
                  <a:schemeClr val="accent1"/>
                </a:solidFill>
              </a:rPr>
              <a:t>migrating</a:t>
            </a:r>
            <a:r>
              <a:t> from i to j</a:t>
            </a:r>
          </a:p>
        </p:txBody>
      </p:sp>
      <p:sp>
        <p:nvSpPr>
          <p:cNvPr id="188" name="# people migrating from j to i"/>
          <p:cNvSpPr txBox="1"/>
          <p:nvPr/>
        </p:nvSpPr>
        <p:spPr>
          <a:xfrm>
            <a:off x="3429666" y="10517393"/>
            <a:ext cx="5737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 people </a:t>
            </a:r>
            <a:r>
              <a:rPr>
                <a:solidFill>
                  <a:schemeClr val="accent1"/>
                </a:solidFill>
              </a:rPr>
              <a:t>migrating</a:t>
            </a:r>
            <a:r>
              <a:t> from j to i</a:t>
            </a:r>
          </a:p>
        </p:txBody>
      </p:sp>
      <p:sp>
        <p:nvSpPr>
          <p:cNvPr id="189" name="Line"/>
          <p:cNvSpPr/>
          <p:nvPr/>
        </p:nvSpPr>
        <p:spPr>
          <a:xfrm flipV="1">
            <a:off x="7714773" y="4102306"/>
            <a:ext cx="1" cy="1576371"/>
          </a:xfrm>
          <a:prstGeom prst="line">
            <a:avLst/>
          </a:prstGeom>
          <a:ln w="889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7" name="Connection Line"/>
          <p:cNvSpPr/>
          <p:nvPr/>
        </p:nvSpPr>
        <p:spPr>
          <a:xfrm>
            <a:off x="6465866" y="7303651"/>
            <a:ext cx="1063386" cy="946144"/>
          </a:xfrm>
          <a:custGeom>
            <a:avLst/>
            <a:gdLst/>
            <a:ahLst/>
            <a:cxnLst>
              <a:cxn ang="0">
                <a:pos x="wd2" y="hd2"/>
              </a:cxn>
              <a:cxn ang="5400000">
                <a:pos x="wd2" y="hd2"/>
              </a:cxn>
              <a:cxn ang="10800000">
                <a:pos x="wd2" y="hd2"/>
              </a:cxn>
              <a:cxn ang="16200000">
                <a:pos x="wd2" y="hd2"/>
              </a:cxn>
            </a:cxnLst>
            <a:rect l="0" t="0" r="r" b="b"/>
            <a:pathLst>
              <a:path w="16799" h="17104" fill="norm" stroke="1" extrusionOk="0">
                <a:moveTo>
                  <a:pt x="16799" y="12115"/>
                </a:moveTo>
                <a:cubicBezTo>
                  <a:pt x="-1369" y="21600"/>
                  <a:pt x="-4801" y="17562"/>
                  <a:pt x="6504" y="0"/>
                </a:cubicBezTo>
              </a:path>
            </a:pathLst>
          </a:custGeom>
          <a:ln w="63500">
            <a:solidFill>
              <a:srgbClr val="000000"/>
            </a:solidFill>
            <a:miter lim="400000"/>
            <a:tailEnd type="triangle"/>
          </a:ln>
        </p:spPr>
        <p:txBody>
          <a:bodyPr/>
          <a:lstStyle/>
          <a:p>
            <a:pPr/>
          </a:p>
        </p:txBody>
      </p:sp>
      <p:sp>
        <p:nvSpPr>
          <p:cNvPr id="191" name="Births"/>
          <p:cNvSpPr txBox="1"/>
          <p:nvPr/>
        </p:nvSpPr>
        <p:spPr>
          <a:xfrm>
            <a:off x="5859265" y="8295025"/>
            <a:ext cx="13069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3">
                    <a:hueOff val="362282"/>
                    <a:satOff val="31803"/>
                    <a:lumOff val="-18242"/>
                  </a:schemeClr>
                </a:solidFill>
              </a:defRPr>
            </a:lvl1pPr>
          </a:lstStyle>
          <a:p>
            <a:pPr/>
            <a:r>
              <a:t>Births</a:t>
            </a:r>
          </a:p>
        </p:txBody>
      </p:sp>
      <p:sp>
        <p:nvSpPr>
          <p:cNvPr id="192" name="Deaths"/>
          <p:cNvSpPr txBox="1"/>
          <p:nvPr/>
        </p:nvSpPr>
        <p:spPr>
          <a:xfrm>
            <a:off x="5900648" y="4331516"/>
            <a:ext cx="152555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Deaths</a:t>
            </a:r>
          </a:p>
        </p:txBody>
      </p:sp>
      <p:sp>
        <p:nvSpPr>
          <p:cNvPr id="193" name="emigration"/>
          <p:cNvSpPr txBox="1"/>
          <p:nvPr/>
        </p:nvSpPr>
        <p:spPr>
          <a:xfrm>
            <a:off x="8599711" y="5041301"/>
            <a:ext cx="223878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1"/>
                </a:solidFill>
              </a:defRPr>
            </a:lvl1pPr>
          </a:lstStyle>
          <a:p>
            <a:pPr/>
            <a:r>
              <a:t>emigration</a:t>
            </a:r>
          </a:p>
        </p:txBody>
      </p:sp>
      <p:sp>
        <p:nvSpPr>
          <p:cNvPr id="194" name="immigration"/>
          <p:cNvSpPr txBox="1"/>
          <p:nvPr/>
        </p:nvSpPr>
        <p:spPr>
          <a:xfrm>
            <a:off x="8801292" y="8048312"/>
            <a:ext cx="247855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1"/>
                </a:solidFill>
              </a:defRPr>
            </a:lvl1pPr>
          </a:lstStyle>
          <a:p>
            <a:pPr/>
            <a:r>
              <a:t>immigration</a:t>
            </a:r>
          </a:p>
        </p:txBody>
      </p:sp>
      <p:sp>
        <p:nvSpPr>
          <p:cNvPr id="195" name="Equation"/>
          <p:cNvSpPr txBox="1"/>
          <p:nvPr/>
        </p:nvSpPr>
        <p:spPr>
          <a:xfrm>
            <a:off x="7276900" y="3331811"/>
            <a:ext cx="616787"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D</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196" name="Equation"/>
          <p:cNvSpPr txBox="1"/>
          <p:nvPr/>
        </p:nvSpPr>
        <p:spPr>
          <a:xfrm>
            <a:off x="5702111" y="7600388"/>
            <a:ext cx="539253"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B</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197" name="foreign+rural…"/>
          <p:cNvSpPr txBox="1"/>
          <p:nvPr/>
        </p:nvSpPr>
        <p:spPr>
          <a:xfrm>
            <a:off x="3640228" y="5575428"/>
            <a:ext cx="2656561"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chemeClr val="accent1"/>
                </a:solidFill>
              </a:defRPr>
            </a:pPr>
            <a:r>
              <a:t>foreign+rural</a:t>
            </a:r>
          </a:p>
          <a:p>
            <a:pPr defTabSz="821531">
              <a:defRPr b="1" sz="3200">
                <a:solidFill>
                  <a:schemeClr val="accent1"/>
                </a:solidFill>
              </a:defRPr>
            </a:pPr>
            <a:r>
              <a:t>migration</a:t>
            </a:r>
          </a:p>
        </p:txBody>
      </p:sp>
      <p:sp>
        <p:nvSpPr>
          <p:cNvPr id="198" name="Equation"/>
          <p:cNvSpPr txBox="1"/>
          <p:nvPr/>
        </p:nvSpPr>
        <p:spPr>
          <a:xfrm>
            <a:off x="3684001" y="7016864"/>
            <a:ext cx="701306"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M</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199" name="Equation"/>
          <p:cNvSpPr txBox="1"/>
          <p:nvPr/>
        </p:nvSpPr>
        <p:spPr>
          <a:xfrm>
            <a:off x="11911417" y="10570036"/>
            <a:ext cx="8656199" cy="144570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B</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D</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M</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j</m:t>
                          </m:r>
                        </m:lim>
                      </m:limLow>
                    </m:e>
                    <m:lim>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c</m:t>
                          </m:r>
                        </m:sub>
                      </m:sSub>
                    </m:lim>
                  </m:limUpp>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200" name="sum over cities"/>
          <p:cNvSpPr txBox="1"/>
          <p:nvPr/>
        </p:nvSpPr>
        <p:spPr>
          <a:xfrm>
            <a:off x="16965466" y="12045494"/>
            <a:ext cx="309750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sum over cities</a:t>
            </a:r>
          </a:p>
        </p:txBody>
      </p:sp>
      <p:sp>
        <p:nvSpPr>
          <p:cNvPr id="201" name="over a period of time…"/>
          <p:cNvSpPr txBox="1"/>
          <p:nvPr/>
        </p:nvSpPr>
        <p:spPr>
          <a:xfrm>
            <a:off x="19521911" y="4354680"/>
            <a:ext cx="3797936" cy="10716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over a period of time</a:t>
            </a:r>
          </a:p>
          <a:p>
            <a:pPr defTabSz="821531">
              <a:defRPr sz="3000">
                <a:solidFill>
                  <a:srgbClr val="FFFFFF"/>
                </a:solidFill>
                <a:latin typeface="Helvetica Neue Medium"/>
                <a:ea typeface="Helvetica Neue Medium"/>
                <a:cs typeface="Helvetica Neue Medium"/>
                <a:sym typeface="Helvetica Neue Medium"/>
              </a:defRPr>
            </a:pPr>
            <a:r>
              <a:t>e.g. year</a:t>
            </a:r>
          </a:p>
        </p:txBody>
      </p:sp>
      <p:sp>
        <p:nvSpPr>
          <p:cNvPr id="202" name="Line"/>
          <p:cNvSpPr/>
          <p:nvPr/>
        </p:nvSpPr>
        <p:spPr>
          <a:xfrm flipH="1">
            <a:off x="4287203" y="6858000"/>
            <a:ext cx="2011204" cy="0"/>
          </a:xfrm>
          <a:prstGeom prst="line">
            <a:avLst/>
          </a:prstGeom>
          <a:ln w="50800">
            <a:solidFill>
              <a:srgbClr val="929292"/>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3" name="Line"/>
          <p:cNvSpPr/>
          <p:nvPr/>
        </p:nvSpPr>
        <p:spPr>
          <a:xfrm>
            <a:off x="4522390" y="6858000"/>
            <a:ext cx="2011204" cy="0"/>
          </a:xfrm>
          <a:prstGeom prst="line">
            <a:avLst/>
          </a:prstGeom>
          <a:ln w="889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4" name="higher income nations…"/>
          <p:cNvSpPr txBox="1"/>
          <p:nvPr/>
        </p:nvSpPr>
        <p:spPr>
          <a:xfrm>
            <a:off x="1231871" y="8103525"/>
            <a:ext cx="3320492" cy="8308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82419"/>
                    <a:satOff val="-9513"/>
                    <a:lumOff val="-16343"/>
                  </a:schemeClr>
                </a:solidFill>
              </a:defRPr>
            </a:pPr>
            <a:r>
              <a:t>higher income nations </a:t>
            </a:r>
          </a:p>
          <a:p>
            <a:pPr>
              <a:defRPr>
                <a:solidFill>
                  <a:schemeClr val="accent5">
                    <a:hueOff val="-82419"/>
                    <a:satOff val="-9513"/>
                    <a:lumOff val="-16343"/>
                  </a:schemeClr>
                </a:solidFill>
              </a:defRPr>
            </a:pPr>
            <a:r>
              <a:t>tend to see </a:t>
            </a:r>
            <a:r>
              <a:rPr b="1"/>
              <a:t>net inflows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Population Growth Accounting"/>
          <p:cNvSpPr txBox="1"/>
          <p:nvPr/>
        </p:nvSpPr>
        <p:spPr>
          <a:xfrm>
            <a:off x="8874721" y="727355"/>
            <a:ext cx="66345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Population Growth Accounting</a:t>
            </a:r>
          </a:p>
        </p:txBody>
      </p:sp>
      <p:sp>
        <p:nvSpPr>
          <p:cNvPr id="212" name="Equation"/>
          <p:cNvSpPr txBox="1"/>
          <p:nvPr/>
        </p:nvSpPr>
        <p:spPr>
          <a:xfrm>
            <a:off x="8641372" y="9337740"/>
            <a:ext cx="7181005" cy="14457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v</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j</m:t>
                          </m:r>
                        </m:lim>
                      </m:limLow>
                    </m:e>
                    <m:lim>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c</m:t>
                          </m:r>
                        </m:sub>
                      </m:sSub>
                    </m:lim>
                  </m:limUpp>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213" name="Introduce rates (per capita):"/>
          <p:cNvSpPr txBox="1"/>
          <p:nvPr/>
        </p:nvSpPr>
        <p:spPr>
          <a:xfrm>
            <a:off x="4873564" y="2365712"/>
            <a:ext cx="552859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Introduce rates (per capita):</a:t>
            </a:r>
          </a:p>
        </p:txBody>
      </p:sp>
      <p:sp>
        <p:nvSpPr>
          <p:cNvPr id="214" name="Equation"/>
          <p:cNvSpPr txBox="1"/>
          <p:nvPr/>
        </p:nvSpPr>
        <p:spPr>
          <a:xfrm>
            <a:off x="8592260" y="3567988"/>
            <a:ext cx="1956939"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b</m:t>
                      </m:r>
                    </m:e>
                    <m:sub>
                      <m:r>
                        <a:rPr xmlns:a="http://schemas.openxmlformats.org/drawingml/2006/main" sz="5200" i="1">
                          <a:solidFill>
                            <a:srgbClr val="000000"/>
                          </a:solidFill>
                          <a:latin typeface="Cambria Math" panose="02040503050406030204" pitchFamily="18" charset="0"/>
                        </a:rPr>
                        <m:t>i</m:t>
                      </m:r>
                    </m:sub>
                  </m:sSub>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B</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15" name="Equation"/>
          <p:cNvSpPr txBox="1"/>
          <p:nvPr/>
        </p:nvSpPr>
        <p:spPr>
          <a:xfrm>
            <a:off x="8572839" y="5385043"/>
            <a:ext cx="1995760"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d</m:t>
                      </m:r>
                    </m:e>
                    <m:sub>
                      <m:r>
                        <a:rPr xmlns:a="http://schemas.openxmlformats.org/drawingml/2006/main" sz="5200" i="1">
                          <a:solidFill>
                            <a:srgbClr val="000000"/>
                          </a:solidFill>
                          <a:latin typeface="Cambria Math" panose="02040503050406030204" pitchFamily="18" charset="0"/>
                        </a:rPr>
                        <m:t>i</m:t>
                      </m:r>
                    </m:sub>
                  </m:sSub>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D</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16" name="Equation"/>
          <p:cNvSpPr txBox="1"/>
          <p:nvPr/>
        </p:nvSpPr>
        <p:spPr>
          <a:xfrm>
            <a:off x="15143233" y="4949085"/>
            <a:ext cx="4394663" cy="6819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v</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b</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d</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Sup>
                    <m:e>
                      <m:r>
                        <a:rPr xmlns:a="http://schemas.openxmlformats.org/drawingml/2006/main" sz="4600" i="1">
                          <a:solidFill>
                            <a:srgbClr val="000000"/>
                          </a:solidFill>
                          <a:latin typeface="Cambria Math" panose="02040503050406030204" pitchFamily="18" charset="0"/>
                        </a:rPr>
                        <m:t>m</m:t>
                      </m:r>
                    </m:e>
                    <m:sub>
                      <m:r>
                        <a:rPr xmlns:a="http://schemas.openxmlformats.org/drawingml/2006/main" sz="4600" i="1">
                          <a:solidFill>
                            <a:srgbClr val="000000"/>
                          </a:solidFill>
                          <a:latin typeface="Cambria Math" panose="02040503050406030204" pitchFamily="18" charset="0"/>
                        </a:rPr>
                        <m:t>i</m:t>
                      </m:r>
                    </m:sub>
                    <m:sup>
                      <m:r>
                        <a:rPr xmlns:a="http://schemas.openxmlformats.org/drawingml/2006/main" sz="4600" i="1">
                          <a:solidFill>
                            <a:srgbClr val="000000"/>
                          </a:solidFill>
                          <a:latin typeface="Cambria Math" panose="02040503050406030204" pitchFamily="18" charset="0"/>
                        </a:rPr>
                        <m:t>F</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R</m:t>
                      </m:r>
                    </m:sup>
                  </m:sSubSup>
                </m:oMath>
              </m:oMathPara>
            </a14:m>
            <a:endParaRPr sz="4600"/>
          </a:p>
        </p:txBody>
      </p:sp>
      <p:sp>
        <p:nvSpPr>
          <p:cNvPr id="217" name="“vital” rate"/>
          <p:cNvSpPr txBox="1"/>
          <p:nvPr/>
        </p:nvSpPr>
        <p:spPr>
          <a:xfrm>
            <a:off x="14998239" y="6009025"/>
            <a:ext cx="220992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“vital” rate</a:t>
            </a:r>
          </a:p>
        </p:txBody>
      </p:sp>
      <p:sp>
        <p:nvSpPr>
          <p:cNvPr id="218" name="birth rate"/>
          <p:cNvSpPr txBox="1"/>
          <p:nvPr/>
        </p:nvSpPr>
        <p:spPr>
          <a:xfrm>
            <a:off x="5582665" y="3938115"/>
            <a:ext cx="193154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3">
                    <a:hueOff val="362282"/>
                    <a:satOff val="31803"/>
                    <a:lumOff val="-18242"/>
                  </a:schemeClr>
                </a:solidFill>
              </a:defRPr>
            </a:lvl1pPr>
          </a:lstStyle>
          <a:p>
            <a:pPr/>
            <a:r>
              <a:t>birth rate</a:t>
            </a:r>
          </a:p>
        </p:txBody>
      </p:sp>
      <p:sp>
        <p:nvSpPr>
          <p:cNvPr id="219" name="death rate"/>
          <p:cNvSpPr txBox="1"/>
          <p:nvPr/>
        </p:nvSpPr>
        <p:spPr>
          <a:xfrm>
            <a:off x="5480862" y="5857220"/>
            <a:ext cx="213515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death rate</a:t>
            </a:r>
          </a:p>
        </p:txBody>
      </p:sp>
      <p:sp>
        <p:nvSpPr>
          <p:cNvPr id="220" name="Equation"/>
          <p:cNvSpPr txBox="1"/>
          <p:nvPr/>
        </p:nvSpPr>
        <p:spPr>
          <a:xfrm>
            <a:off x="8465683" y="7202099"/>
            <a:ext cx="3039010"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sub>
                    <m:sup>
                      <m:r>
                        <a:rPr xmlns:a="http://schemas.openxmlformats.org/drawingml/2006/main" sz="5200" i="1">
                          <a:solidFill>
                            <a:srgbClr val="000000"/>
                          </a:solidFill>
                          <a:latin typeface="Cambria Math" panose="02040503050406030204" pitchFamily="18" charset="0"/>
                        </a:rPr>
                        <m:t>F</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R</m:t>
                      </m:r>
                    </m:sup>
                  </m:sSubSup>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21" name="foreign and rural migration…"/>
          <p:cNvSpPr txBox="1"/>
          <p:nvPr/>
        </p:nvSpPr>
        <p:spPr>
          <a:xfrm>
            <a:off x="3710111" y="7634304"/>
            <a:ext cx="4355059" cy="10327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600">
                <a:solidFill>
                  <a:schemeClr val="accent1"/>
                </a:solidFill>
              </a:defRPr>
            </a:pPr>
            <a:r>
              <a:t>foreign and rural migration</a:t>
            </a:r>
          </a:p>
          <a:p>
            <a:pPr defTabSz="821531">
              <a:defRPr b="1" sz="3200">
                <a:solidFill>
                  <a:schemeClr val="accent1"/>
                </a:solidFill>
              </a:defRPr>
            </a:pPr>
            <a:r>
              <a:t>rate</a:t>
            </a:r>
          </a:p>
        </p:txBody>
      </p:sp>
      <p:sp>
        <p:nvSpPr>
          <p:cNvPr id="222" name="Simpler!"/>
          <p:cNvSpPr txBox="1"/>
          <p:nvPr/>
        </p:nvSpPr>
        <p:spPr>
          <a:xfrm>
            <a:off x="8432769" y="11277541"/>
            <a:ext cx="174988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Simpler!</a:t>
            </a:r>
          </a:p>
        </p:txBody>
      </p:sp>
      <p:sp>
        <p:nvSpPr>
          <p:cNvPr id="223" name="what to do w/ migration flows?"/>
          <p:cNvSpPr txBox="1"/>
          <p:nvPr/>
        </p:nvSpPr>
        <p:spPr>
          <a:xfrm>
            <a:off x="14387395" y="11277541"/>
            <a:ext cx="5945150" cy="626387"/>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what to do w/ migration flows?</a:t>
            </a:r>
          </a:p>
        </p:txBody>
      </p:sp>
      <p:sp>
        <p:nvSpPr>
          <p:cNvPr id="224" name="Line"/>
          <p:cNvSpPr/>
          <p:nvPr/>
        </p:nvSpPr>
        <p:spPr>
          <a:xfrm flipH="1" flipV="1">
            <a:off x="14986991" y="10519171"/>
            <a:ext cx="1137071" cy="85236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5" name="foreign + rural"/>
          <p:cNvSpPr txBox="1"/>
          <p:nvPr/>
        </p:nvSpPr>
        <p:spPr>
          <a:xfrm>
            <a:off x="18876242" y="5695444"/>
            <a:ext cx="200741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foreign + rural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Vital_Rates_MSAs.jpg" descr="Vital_Rates_MSAs.jpg"/>
          <p:cNvPicPr>
            <a:picLocks noChangeAspect="1"/>
          </p:cNvPicPr>
          <p:nvPr/>
        </p:nvPicPr>
        <p:blipFill>
          <a:blip r:embed="rId3">
            <a:extLst/>
          </a:blip>
          <a:stretch>
            <a:fillRect/>
          </a:stretch>
        </p:blipFill>
        <p:spPr>
          <a:xfrm>
            <a:off x="3713800" y="498357"/>
            <a:ext cx="16956400" cy="1271928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Scaling_Births_Deaths_Migration.jpg" descr="Scaling_Births_Deaths_Migration.jpg"/>
          <p:cNvPicPr>
            <a:picLocks noChangeAspect="1"/>
          </p:cNvPicPr>
          <p:nvPr/>
        </p:nvPicPr>
        <p:blipFill>
          <a:blip r:embed="rId3">
            <a:extLst/>
          </a:blip>
          <a:stretch>
            <a:fillRect/>
          </a:stretch>
        </p:blipFill>
        <p:spPr>
          <a:xfrm>
            <a:off x="3049428" y="0"/>
            <a:ext cx="18285144" cy="13716000"/>
          </a:xfrm>
          <a:prstGeom prst="rect">
            <a:avLst/>
          </a:prstGeom>
          <a:ln w="12700">
            <a:miter lim="400000"/>
          </a:ln>
        </p:spPr>
      </p:pic>
      <p:sp>
        <p:nvSpPr>
          <p:cNvPr id="234" name="people move to…"/>
          <p:cNvSpPr txBox="1"/>
          <p:nvPr/>
        </p:nvSpPr>
        <p:spPr>
          <a:xfrm>
            <a:off x="17588006" y="3584912"/>
            <a:ext cx="3263316"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people move to </a:t>
            </a:r>
          </a:p>
          <a:p>
            <a:pPr defTabSz="821531">
              <a:defRPr b="1" sz="3200">
                <a:solidFill>
                  <a:srgbClr val="000000"/>
                </a:solidFill>
              </a:defRPr>
            </a:pPr>
            <a:r>
              <a:t>smaller cities </a:t>
            </a:r>
          </a:p>
          <a:p>
            <a:pPr defTabSz="821531">
              <a:defRPr b="1" sz="3200">
                <a:solidFill>
                  <a:srgbClr val="000000"/>
                </a:solidFill>
              </a:defRPr>
            </a:pPr>
            <a:r>
              <a:t>late in life</a:t>
            </a:r>
          </a:p>
        </p:txBody>
      </p:sp>
      <p:sp>
        <p:nvSpPr>
          <p:cNvPr id="235" name="larger cities have…"/>
          <p:cNvSpPr txBox="1"/>
          <p:nvPr/>
        </p:nvSpPr>
        <p:spPr>
          <a:xfrm>
            <a:off x="7925639" y="3584912"/>
            <a:ext cx="3978581"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larger cities have </a:t>
            </a:r>
          </a:p>
          <a:p>
            <a:pPr defTabSz="821531">
              <a:defRPr b="1" sz="3200">
                <a:solidFill>
                  <a:srgbClr val="000000"/>
                </a:solidFill>
              </a:defRPr>
            </a:pPr>
            <a:r>
              <a:t>somewhat younger </a:t>
            </a:r>
          </a:p>
          <a:p>
            <a:pPr defTabSz="821531">
              <a:defRPr b="1" sz="3200">
                <a:solidFill>
                  <a:srgbClr val="000000"/>
                </a:solidFill>
              </a:defRPr>
            </a:pPr>
            <a:r>
              <a:t>populations</a:t>
            </a:r>
          </a:p>
        </p:txBody>
      </p:sp>
      <p:sp>
        <p:nvSpPr>
          <p:cNvPr id="236" name="Foreigners prefer…"/>
          <p:cNvSpPr txBox="1"/>
          <p:nvPr/>
        </p:nvSpPr>
        <p:spPr>
          <a:xfrm>
            <a:off x="8106081" y="10496491"/>
            <a:ext cx="3617698" cy="1616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Foreigners prefer </a:t>
            </a:r>
          </a:p>
          <a:p>
            <a:pPr defTabSz="821531">
              <a:defRPr b="1" sz="3200">
                <a:solidFill>
                  <a:srgbClr val="000000"/>
                </a:solidFill>
              </a:defRPr>
            </a:pPr>
            <a:r>
              <a:t>to live in the </a:t>
            </a:r>
          </a:p>
          <a:p>
            <a:pPr defTabSz="821531">
              <a:defRPr b="1" sz="3200">
                <a:solidFill>
                  <a:srgbClr val="000000"/>
                </a:solidFill>
              </a:defRPr>
            </a:pPr>
            <a:r>
              <a:t>largest cities</a:t>
            </a:r>
          </a:p>
        </p:txBody>
      </p:sp>
      <p:sp>
        <p:nvSpPr>
          <p:cNvPr id="237" name="Many large…"/>
          <p:cNvSpPr txBox="1"/>
          <p:nvPr/>
        </p:nvSpPr>
        <p:spPr>
          <a:xfrm>
            <a:off x="17121433" y="10942975"/>
            <a:ext cx="3910712"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Many large </a:t>
            </a:r>
          </a:p>
          <a:p>
            <a:pPr defTabSz="821531">
              <a:defRPr b="1" sz="3200">
                <a:solidFill>
                  <a:srgbClr val="000000"/>
                </a:solidFill>
              </a:defRPr>
            </a:pPr>
            <a:r>
              <a:t>cities are loosing</a:t>
            </a:r>
          </a:p>
          <a:p>
            <a:pPr defTabSz="821531">
              <a:defRPr b="1" sz="3200">
                <a:solidFill>
                  <a:srgbClr val="000000"/>
                </a:solidFill>
              </a:defRPr>
            </a:pPr>
            <a:r>
              <a:t>US born population</a:t>
            </a:r>
          </a:p>
        </p:txBody>
      </p:sp>
      <p:sp>
        <p:nvSpPr>
          <p:cNvPr id="238" name="NYC"/>
          <p:cNvSpPr txBox="1"/>
          <p:nvPr/>
        </p:nvSpPr>
        <p:spPr>
          <a:xfrm>
            <a:off x="20529875" y="9899762"/>
            <a:ext cx="701422" cy="4530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NYC</a:t>
            </a:r>
          </a:p>
        </p:txBody>
      </p:sp>
      <p:sp>
        <p:nvSpPr>
          <p:cNvPr id="239" name="Chicago"/>
          <p:cNvSpPr txBox="1"/>
          <p:nvPr/>
        </p:nvSpPr>
        <p:spPr>
          <a:xfrm>
            <a:off x="19192343" y="9828324"/>
            <a:ext cx="1161924" cy="4530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Chicago</a:t>
            </a:r>
          </a:p>
        </p:txBody>
      </p:sp>
      <p:sp>
        <p:nvSpPr>
          <p:cNvPr id="240" name="LA"/>
          <p:cNvSpPr txBox="1"/>
          <p:nvPr/>
        </p:nvSpPr>
        <p:spPr>
          <a:xfrm>
            <a:off x="20194008" y="9423188"/>
            <a:ext cx="480188" cy="45300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LA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Matrix Models"/>
          <p:cNvSpPr txBox="1"/>
          <p:nvPr/>
        </p:nvSpPr>
        <p:spPr>
          <a:xfrm>
            <a:off x="10185661" y="951901"/>
            <a:ext cx="3673349" cy="77510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Matrix Models</a:t>
            </a:r>
          </a:p>
        </p:txBody>
      </p:sp>
      <p:sp>
        <p:nvSpPr>
          <p:cNvPr id="245" name="Equation"/>
          <p:cNvSpPr txBox="1"/>
          <p:nvPr/>
        </p:nvSpPr>
        <p:spPr>
          <a:xfrm>
            <a:off x="10349627" y="3046523"/>
            <a:ext cx="3370200" cy="3748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46" name="Trick:"/>
          <p:cNvSpPr txBox="1"/>
          <p:nvPr/>
        </p:nvSpPr>
        <p:spPr>
          <a:xfrm>
            <a:off x="5217739" y="2919353"/>
            <a:ext cx="132194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Trick: </a:t>
            </a:r>
          </a:p>
        </p:txBody>
      </p:sp>
      <p:sp>
        <p:nvSpPr>
          <p:cNvPr id="247" name="try to write population change as"/>
          <p:cNvSpPr txBox="1"/>
          <p:nvPr/>
        </p:nvSpPr>
        <p:spPr>
          <a:xfrm>
            <a:off x="7642417" y="3895699"/>
            <a:ext cx="611665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try to write population change as</a:t>
            </a:r>
          </a:p>
        </p:txBody>
      </p:sp>
      <p:sp>
        <p:nvSpPr>
          <p:cNvPr id="248" name="Then solution is simple:"/>
          <p:cNvSpPr txBox="1"/>
          <p:nvPr/>
        </p:nvSpPr>
        <p:spPr>
          <a:xfrm>
            <a:off x="5357487" y="5579548"/>
            <a:ext cx="4721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Then solution is simple:</a:t>
            </a:r>
          </a:p>
        </p:txBody>
      </p:sp>
      <p:sp>
        <p:nvSpPr>
          <p:cNvPr id="249" name="Equation"/>
          <p:cNvSpPr txBox="1"/>
          <p:nvPr/>
        </p:nvSpPr>
        <p:spPr>
          <a:xfrm>
            <a:off x="8350972" y="7036816"/>
            <a:ext cx="7738960" cy="3748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2</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50" name="If A does not depend on time, it is VERY simple:"/>
          <p:cNvSpPr txBox="1"/>
          <p:nvPr/>
        </p:nvSpPr>
        <p:spPr>
          <a:xfrm>
            <a:off x="5622917" y="8739807"/>
            <a:ext cx="93341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If </a:t>
            </a:r>
            <a:r>
              <a:rPr i="1"/>
              <a:t>A</a:t>
            </a:r>
            <a:r>
              <a:t> does not depend on time, it is VERY simple:</a:t>
            </a:r>
          </a:p>
        </p:txBody>
      </p:sp>
      <p:sp>
        <p:nvSpPr>
          <p:cNvPr id="251" name="Equation"/>
          <p:cNvSpPr txBox="1"/>
          <p:nvPr/>
        </p:nvSpPr>
        <p:spPr>
          <a:xfrm>
            <a:off x="8673574" y="10115473"/>
            <a:ext cx="5188722" cy="6654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5600" i="1">
                      <a:solidFill>
                        <a:srgbClr val="000000"/>
                      </a:solidFill>
                      <a:latin typeface="Cambria Math" panose="02040503050406030204" pitchFamily="18" charset="0"/>
                    </a:rPr>
                    <m:t>N</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t</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1</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m:t>
                  </m:r>
                  <m:sSup>
                    <m:e>
                      <m:r>
                        <m:rPr>
                          <m:sty m:val="b"/>
                        </m:rPr>
                        <a:rPr xmlns:a="http://schemas.openxmlformats.org/drawingml/2006/main" sz="5600" i="1">
                          <a:solidFill>
                            <a:srgbClr val="000000"/>
                          </a:solidFill>
                          <a:latin typeface="Cambria Math" panose="02040503050406030204" pitchFamily="18" charset="0"/>
                        </a:rPr>
                        <m:t>A</m:t>
                      </m:r>
                    </m:e>
                    <m:sup>
                      <m:r>
                        <a:rPr xmlns:a="http://schemas.openxmlformats.org/drawingml/2006/main" sz="5600" i="1">
                          <a:solidFill>
                            <a:srgbClr val="000000"/>
                          </a:solidFill>
                          <a:latin typeface="Cambria Math" panose="02040503050406030204" pitchFamily="18" charset="0"/>
                        </a:rPr>
                        <m:t>t</m:t>
                      </m:r>
                    </m:sup>
                  </m:sSup>
                  <m:r>
                    <m:rPr>
                      <m:sty m:val="b"/>
                    </m:rPr>
                    <a:rPr xmlns:a="http://schemas.openxmlformats.org/drawingml/2006/main" sz="5600" i="1">
                      <a:solidFill>
                        <a:srgbClr val="000000"/>
                      </a:solidFill>
                      <a:latin typeface="Cambria Math" panose="02040503050406030204" pitchFamily="18" charset="0"/>
                    </a:rPr>
                    <m:t>N</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0</m:t>
                  </m:r>
                  <m:r>
                    <a:rPr xmlns:a="http://schemas.openxmlformats.org/drawingml/2006/main" sz="5600" i="1">
                      <a:solidFill>
                        <a:srgbClr val="000000"/>
                      </a:solidFill>
                      <a:latin typeface="Cambria Math" panose="02040503050406030204" pitchFamily="18" charset="0"/>
                    </a:rPr>
                    <m:t>)</m:t>
                  </m:r>
                </m:oMath>
              </m:oMathPara>
            </a14:m>
            <a:endParaRPr sz="5600"/>
          </a:p>
        </p:txBody>
      </p:sp>
      <p:sp>
        <p:nvSpPr>
          <p:cNvPr id="252" name="what is      ?"/>
          <p:cNvSpPr txBox="1"/>
          <p:nvPr/>
        </p:nvSpPr>
        <p:spPr>
          <a:xfrm>
            <a:off x="7067923" y="11366186"/>
            <a:ext cx="244360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is      ?</a:t>
            </a:r>
          </a:p>
        </p:txBody>
      </p:sp>
      <p:sp>
        <p:nvSpPr>
          <p:cNvPr id="253" name="what is       ?"/>
          <p:cNvSpPr txBox="1"/>
          <p:nvPr/>
        </p:nvSpPr>
        <p:spPr>
          <a:xfrm>
            <a:off x="12321974" y="11366186"/>
            <a:ext cx="255658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is       ?</a:t>
            </a:r>
          </a:p>
        </p:txBody>
      </p:sp>
      <p:sp>
        <p:nvSpPr>
          <p:cNvPr id="254" name="Equation"/>
          <p:cNvSpPr txBox="1"/>
          <p:nvPr/>
        </p:nvSpPr>
        <p:spPr>
          <a:xfrm>
            <a:off x="14021041" y="11530193"/>
            <a:ext cx="398928" cy="3275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m:rPr>
                          <m:sty m:val="b"/>
                        </m:rPr>
                        <a:rPr xmlns:a="http://schemas.openxmlformats.org/drawingml/2006/main" sz="3400" i="1">
                          <a:solidFill>
                            <a:srgbClr val="000000"/>
                          </a:solidFill>
                          <a:latin typeface="Cambria Math" panose="02040503050406030204" pitchFamily="18" charset="0"/>
                        </a:rPr>
                        <m:t>A</m:t>
                      </m:r>
                    </m:e>
                    <m:sup>
                      <m:r>
                        <a:rPr xmlns:a="http://schemas.openxmlformats.org/drawingml/2006/main" sz="3400" i="1">
                          <a:solidFill>
                            <a:srgbClr val="000000"/>
                          </a:solidFill>
                          <a:latin typeface="Cambria Math" panose="02040503050406030204" pitchFamily="18" charset="0"/>
                        </a:rPr>
                        <m:t>t</m:t>
                      </m:r>
                    </m:sup>
                  </m:sSup>
                </m:oMath>
              </m:oMathPara>
            </a14:m>
            <a:endParaRPr sz="3400"/>
          </a:p>
        </p:txBody>
      </p:sp>
      <p:sp>
        <p:nvSpPr>
          <p:cNvPr id="255" name="Equation"/>
          <p:cNvSpPr txBox="1"/>
          <p:nvPr/>
        </p:nvSpPr>
        <p:spPr>
          <a:xfrm>
            <a:off x="8752526" y="11530193"/>
            <a:ext cx="294057" cy="29837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A</m:t>
                  </m:r>
                </m:oMath>
              </m:oMathPara>
            </a14:m>
            <a:endParaRPr sz="3400"/>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Equation"/>
          <p:cNvSpPr txBox="1"/>
          <p:nvPr/>
        </p:nvSpPr>
        <p:spPr>
          <a:xfrm>
            <a:off x="4490500" y="7192585"/>
            <a:ext cx="6323354" cy="19025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i</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i</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lim>
                      </m:limLow>
                    </m:e>
                    <m:lim>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c</m:t>
                          </m:r>
                        </m:sub>
                      </m:sSub>
                    </m:lim>
                  </m:limUpp>
                  <m:sSub>
                    <m:e>
                      <m:r>
                        <a:rPr xmlns:a="http://schemas.openxmlformats.org/drawingml/2006/main" sz="5100" i="1">
                          <a:solidFill>
                            <a:srgbClr val="000000"/>
                          </a:solidFill>
                          <a:latin typeface="Cambria Math" panose="02040503050406030204" pitchFamily="18" charset="0"/>
                        </a:rPr>
                        <m:t>A</m:t>
                      </m:r>
                    </m:e>
                    <m:sub>
                      <m:r>
                        <a:rPr xmlns:a="http://schemas.openxmlformats.org/drawingml/2006/main" sz="5100" i="1">
                          <a:solidFill>
                            <a:srgbClr val="000000"/>
                          </a:solidFill>
                          <a:latin typeface="Cambria Math" panose="02040503050406030204" pitchFamily="18" charset="0"/>
                        </a:rPr>
                        <m:t>i</m:t>
                      </m:r>
                      <m:r>
                        <a:rPr xmlns:a="http://schemas.openxmlformats.org/drawingml/2006/main" sz="5100" i="1">
                          <a:solidFill>
                            <a:srgbClr val="000000"/>
                          </a:solidFill>
                          <a:latin typeface="Cambria Math" panose="02040503050406030204" pitchFamily="18" charset="0"/>
                        </a:rPr>
                        <m:t>j</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j</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oMath>
              </m:oMathPara>
            </a14:m>
            <a:endParaRPr sz="5100"/>
          </a:p>
        </p:txBody>
      </p:sp>
      <p:sp>
        <p:nvSpPr>
          <p:cNvPr id="260" name="Matrix Models"/>
          <p:cNvSpPr txBox="1"/>
          <p:nvPr/>
        </p:nvSpPr>
        <p:spPr>
          <a:xfrm>
            <a:off x="10185661" y="951901"/>
            <a:ext cx="3673349" cy="77510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Matrix Models</a:t>
            </a:r>
          </a:p>
        </p:txBody>
      </p:sp>
      <p:sp>
        <p:nvSpPr>
          <p:cNvPr id="261" name="We can write the migration current as"/>
          <p:cNvSpPr txBox="1"/>
          <p:nvPr/>
        </p:nvSpPr>
        <p:spPr>
          <a:xfrm>
            <a:off x="4253326" y="2401431"/>
            <a:ext cx="75370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We can write the migration current as </a:t>
            </a:r>
          </a:p>
        </p:txBody>
      </p:sp>
      <p:sp>
        <p:nvSpPr>
          <p:cNvPr id="262" name="Equation"/>
          <p:cNvSpPr txBox="1"/>
          <p:nvPr/>
        </p:nvSpPr>
        <p:spPr>
          <a:xfrm>
            <a:off x="10870317" y="3417359"/>
            <a:ext cx="2636629" cy="69387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J</m:t>
                      </m:r>
                    </m:e>
                    <m:sub>
                      <m:r>
                        <a:rPr xmlns:a="http://schemas.openxmlformats.org/drawingml/2006/main" sz="5200" i="1">
                          <a:solidFill>
                            <a:srgbClr val="000000"/>
                          </a:solidFill>
                          <a:latin typeface="Cambria Math" panose="02040503050406030204" pitchFamily="18" charset="0"/>
                        </a:rPr>
                        <m:t>i</m:t>
                      </m:r>
                      <m:r>
                        <a:rPr xmlns:a="http://schemas.openxmlformats.org/drawingml/2006/main" sz="5200" i="1">
                          <a:solidFill>
                            <a:srgbClr val="000000"/>
                          </a:solidFill>
                          <a:latin typeface="Cambria Math" panose="02040503050406030204" pitchFamily="18" charset="0"/>
                        </a:rPr>
                        <m:t>j</m:t>
                      </m:r>
                    </m:sub>
                  </m:sSub>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r>
                        <a:rPr xmlns:a="http://schemas.openxmlformats.org/drawingml/2006/main" sz="5200" i="1">
                          <a:solidFill>
                            <a:srgbClr val="000000"/>
                          </a:solidFill>
                          <a:latin typeface="Cambria Math" panose="02040503050406030204" pitchFamily="18" charset="0"/>
                        </a:rPr>
                        <m:t>j</m:t>
                      </m:r>
                    </m:sub>
                  </m:sSub>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oMath>
              </m:oMathPara>
            </a14:m>
            <a:endParaRPr sz="5200"/>
          </a:p>
        </p:txBody>
      </p:sp>
      <p:sp>
        <p:nvSpPr>
          <p:cNvPr id="263" name="Line"/>
          <p:cNvSpPr/>
          <p:nvPr/>
        </p:nvSpPr>
        <p:spPr>
          <a:xfrm flipH="1" flipV="1">
            <a:off x="12433101" y="3965328"/>
            <a:ext cx="552665" cy="10275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4" name="probability per person that…"/>
          <p:cNvSpPr txBox="1"/>
          <p:nvPr/>
        </p:nvSpPr>
        <p:spPr>
          <a:xfrm>
            <a:off x="11878632" y="5111538"/>
            <a:ext cx="8252689"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probability per person that</a:t>
            </a:r>
          </a:p>
          <a:p>
            <a:pPr defTabSz="821531">
              <a:defRPr b="1" sz="3200">
                <a:solidFill>
                  <a:srgbClr val="000000"/>
                </a:solidFill>
              </a:defRPr>
            </a:pPr>
            <a:r>
              <a:t>someone in city </a:t>
            </a:r>
            <a:r>
              <a:rPr i="1"/>
              <a:t>i</a:t>
            </a:r>
            <a:r>
              <a:t> choses to move to city </a:t>
            </a:r>
            <a:r>
              <a:rPr i="1"/>
              <a:t>j</a:t>
            </a:r>
            <a:r>
              <a:t> </a:t>
            </a:r>
          </a:p>
        </p:txBody>
      </p:sp>
      <p:sp>
        <p:nvSpPr>
          <p:cNvPr id="265" name="Equation"/>
          <p:cNvSpPr txBox="1"/>
          <p:nvPr/>
        </p:nvSpPr>
        <p:spPr>
          <a:xfrm>
            <a:off x="12055664" y="10292538"/>
            <a:ext cx="6327245" cy="67366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500" i="1">
                          <a:solidFill>
                            <a:srgbClr val="000000"/>
                          </a:solidFill>
                          <a:latin typeface="Cambria Math" panose="02040503050406030204" pitchFamily="18" charset="0"/>
                        </a:rPr>
                        <m:t>A</m:t>
                      </m:r>
                    </m:e>
                    <m:sub>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j</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1</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v</m:t>
                      </m:r>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Sup>
                    <m:e>
                      <m:r>
                        <a:rPr xmlns:a="http://schemas.openxmlformats.org/drawingml/2006/main" sz="4500" i="1">
                          <a:solidFill>
                            <a:srgbClr val="000000"/>
                          </a:solidFill>
                          <a:latin typeface="Cambria Math" panose="02040503050406030204" pitchFamily="18" charset="0"/>
                        </a:rPr>
                        <m:t>m</m:t>
                      </m:r>
                    </m:e>
                    <m:sub>
                      <m:r>
                        <a:rPr xmlns:a="http://schemas.openxmlformats.org/drawingml/2006/main" sz="4500" i="1">
                          <a:solidFill>
                            <a:srgbClr val="000000"/>
                          </a:solidFill>
                          <a:latin typeface="Cambria Math" panose="02040503050406030204" pitchFamily="18" charset="0"/>
                        </a:rPr>
                        <m:t>i</m:t>
                      </m:r>
                    </m:sub>
                    <m:sup>
                      <m:r>
                        <m:rPr>
                          <m:sty m:val="p"/>
                        </m:rPr>
                        <a:rPr xmlns:a="http://schemas.openxmlformats.org/drawingml/2006/main" sz="4500" i="1">
                          <a:solidFill>
                            <a:srgbClr val="000000"/>
                          </a:solidFill>
                          <a:latin typeface="Cambria Math" panose="02040503050406030204" pitchFamily="18" charset="0"/>
                        </a:rPr>
                        <m:t>out</m:t>
                      </m:r>
                    </m:sup>
                  </m:sSubSup>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1</m:t>
                      </m:r>
                    </m:e>
                    <m:sub>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j</m:t>
                      </m:r>
                    </m:sub>
                  </m:sSub>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m</m:t>
                      </m:r>
                    </m:e>
                    <m:sub>
                      <m:r>
                        <a:rPr xmlns:a="http://schemas.openxmlformats.org/drawingml/2006/main" sz="4500" i="1">
                          <a:solidFill>
                            <a:srgbClr val="000000"/>
                          </a:solidFill>
                          <a:latin typeface="Cambria Math" panose="02040503050406030204" pitchFamily="18" charset="0"/>
                        </a:rPr>
                        <m:t>j</m:t>
                      </m:r>
                      <m:r>
                        <a:rPr xmlns:a="http://schemas.openxmlformats.org/drawingml/2006/main" sz="4500" i="1">
                          <a:solidFill>
                            <a:srgbClr val="000000"/>
                          </a:solidFill>
                          <a:latin typeface="Cambria Math" panose="02040503050406030204" pitchFamily="18" charset="0"/>
                        </a:rPr>
                        <m:t>i</m:t>
                      </m:r>
                    </m:sub>
                  </m:sSub>
                </m:oMath>
              </m:oMathPara>
            </a14:m>
            <a:endParaRPr sz="4500"/>
          </a:p>
        </p:txBody>
      </p:sp>
      <p:sp>
        <p:nvSpPr>
          <p:cNvPr id="266" name="Line"/>
          <p:cNvSpPr/>
          <p:nvPr/>
        </p:nvSpPr>
        <p:spPr>
          <a:xfrm>
            <a:off x="15149473" y="6361229"/>
            <a:ext cx="565502" cy="382834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7" name="Line"/>
          <p:cNvSpPr/>
          <p:nvPr/>
        </p:nvSpPr>
        <p:spPr>
          <a:xfrm>
            <a:off x="17935535" y="6361228"/>
            <a:ext cx="1" cy="3825732"/>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8" name="if these are independent of time…"/>
          <p:cNvSpPr txBox="1"/>
          <p:nvPr/>
        </p:nvSpPr>
        <p:spPr>
          <a:xfrm>
            <a:off x="13535899" y="7255417"/>
            <a:ext cx="6295468" cy="1121688"/>
          </a:xfrm>
          <a:prstGeom prst="rect">
            <a:avLst/>
          </a:prstGeom>
          <a:solidFill>
            <a:srgbClr val="FFFFFF">
              <a:alpha val="66034"/>
            </a:srgb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if these are independent of time</a:t>
            </a:r>
          </a:p>
          <a:p>
            <a:pPr defTabSz="821531">
              <a:defRPr b="1" sz="3200">
                <a:solidFill>
                  <a:srgbClr val="000000"/>
                </a:solidFill>
              </a:defRPr>
            </a:pPr>
            <a:r>
              <a:t>then </a:t>
            </a:r>
            <a:r>
              <a:rPr i="1"/>
              <a:t>A</a:t>
            </a:r>
            <a:r>
              <a:t> is fixed</a:t>
            </a:r>
          </a:p>
        </p:txBody>
      </p:sp>
      <p:sp>
        <p:nvSpPr>
          <p:cNvPr id="269" name="Equation"/>
          <p:cNvSpPr txBox="1"/>
          <p:nvPr/>
        </p:nvSpPr>
        <p:spPr>
          <a:xfrm>
            <a:off x="11008904" y="11381178"/>
            <a:ext cx="3419600" cy="148477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3800" i="1">
                          <a:solidFill>
                            <a:srgbClr val="000000"/>
                          </a:solidFill>
                          <a:latin typeface="Cambria Math" panose="02040503050406030204" pitchFamily="18" charset="0"/>
                        </a:rPr>
                        <m:t>m</m:t>
                      </m:r>
                    </m:e>
                    <m:sub>
                      <m:r>
                        <a:rPr xmlns:a="http://schemas.openxmlformats.org/drawingml/2006/main" sz="3800" i="1">
                          <a:solidFill>
                            <a:srgbClr val="000000"/>
                          </a:solidFill>
                          <a:latin typeface="Cambria Math" panose="02040503050406030204" pitchFamily="18" charset="0"/>
                        </a:rPr>
                        <m:t>i</m:t>
                      </m:r>
                    </m:sub>
                    <m:sup>
                      <m:r>
                        <m:rPr>
                          <m:sty m:val="p"/>
                        </m:rPr>
                        <a:rPr xmlns:a="http://schemas.openxmlformats.org/drawingml/2006/main" sz="3800" i="1">
                          <a:solidFill>
                            <a:srgbClr val="000000"/>
                          </a:solidFill>
                          <a:latin typeface="Cambria Math" panose="02040503050406030204" pitchFamily="18" charset="0"/>
                        </a:rPr>
                        <m:t>out</m:t>
                      </m:r>
                    </m:sup>
                  </m:sSubSup>
                  <m:r>
                    <a:rPr xmlns:a="http://schemas.openxmlformats.org/drawingml/2006/main" sz="3800" i="1">
                      <a:solidFill>
                        <a:srgbClr val="000000"/>
                      </a:solidFill>
                      <a:latin typeface="Cambria Math" panose="02040503050406030204" pitchFamily="18" charset="0"/>
                    </a:rPr>
                    <m:t>=</m:t>
                  </m:r>
                  <m:limUpp>
                    <m:e>
                      <m:limLow>
                        <m:e>
                          <m:r>
                            <a:rPr xmlns:a="http://schemas.openxmlformats.org/drawingml/2006/main" sz="3800" i="1">
                              <a:solidFill>
                                <a:srgbClr val="000000"/>
                              </a:solidFill>
                              <a:latin typeface="Cambria Math" panose="02040503050406030204" pitchFamily="18" charset="0"/>
                            </a:rPr>
                            <m:t>∑</m:t>
                          </m:r>
                        </m:e>
                        <m:lim>
                          <m:r>
                            <a:rPr xmlns:a="http://schemas.openxmlformats.org/drawingml/2006/main" sz="3800" i="1">
                              <a:solidFill>
                                <a:srgbClr val="000000"/>
                              </a:solidFill>
                              <a:latin typeface="Cambria Math" panose="02040503050406030204" pitchFamily="18" charset="0"/>
                            </a:rPr>
                            <m:t>j</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lim>
                      </m:limLow>
                    </m:e>
                    <m:lim>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c</m:t>
                          </m:r>
                        </m:sub>
                      </m:sSub>
                    </m:lim>
                  </m:limUpp>
                  <m:sSub>
                    <m:e>
                      <m:r>
                        <a:rPr xmlns:a="http://schemas.openxmlformats.org/drawingml/2006/main" sz="3800" i="1">
                          <a:solidFill>
                            <a:srgbClr val="000000"/>
                          </a:solidFill>
                          <a:latin typeface="Cambria Math" panose="02040503050406030204" pitchFamily="18" charset="0"/>
                        </a:rPr>
                        <m:t>m</m:t>
                      </m:r>
                    </m:e>
                    <m:sub>
                      <m:r>
                        <a:rPr xmlns:a="http://schemas.openxmlformats.org/drawingml/2006/main" sz="3800" i="1">
                          <a:solidFill>
                            <a:srgbClr val="000000"/>
                          </a:solidFill>
                          <a:latin typeface="Cambria Math" panose="02040503050406030204" pitchFamily="18" charset="0"/>
                        </a:rPr>
                        <m:t>i</m:t>
                      </m:r>
                      <m:r>
                        <a:rPr xmlns:a="http://schemas.openxmlformats.org/drawingml/2006/main" sz="3800" i="1">
                          <a:solidFill>
                            <a:srgbClr val="000000"/>
                          </a:solidFill>
                          <a:latin typeface="Cambria Math" panose="02040503050406030204" pitchFamily="18" charset="0"/>
                        </a:rPr>
                        <m:t>j</m:t>
                      </m:r>
                    </m:sub>
                  </m:sSub>
                  <m:r>
                    <a:rPr xmlns:a="http://schemas.openxmlformats.org/drawingml/2006/main" sz="3800" i="1">
                      <a:solidFill>
                        <a:srgbClr val="000000"/>
                      </a:solidFill>
                      <a:latin typeface="Cambria Math" panose="02040503050406030204" pitchFamily="18" charset="0"/>
                    </a:rPr>
                    <m:t>&lt;</m:t>
                  </m:r>
                  <m:r>
                    <a:rPr xmlns:a="http://schemas.openxmlformats.org/drawingml/2006/main" sz="3800" i="1">
                      <a:solidFill>
                        <a:srgbClr val="000000"/>
                      </a:solidFill>
                      <a:latin typeface="Cambria Math" panose="02040503050406030204" pitchFamily="18" charset="0"/>
                    </a:rPr>
                    <m:t>1</m:t>
                  </m:r>
                </m:oMath>
              </m:oMathPara>
            </a14:m>
            <a:endParaRPr sz="3800"/>
          </a:p>
        </p:txBody>
      </p:sp>
      <p:sp>
        <p:nvSpPr>
          <p:cNvPr id="270" name="is the probability per individual…"/>
          <p:cNvSpPr txBox="1"/>
          <p:nvPr/>
        </p:nvSpPr>
        <p:spPr>
          <a:xfrm>
            <a:off x="14841041" y="11757487"/>
            <a:ext cx="6188990"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is the probability per individual </a:t>
            </a:r>
          </a:p>
          <a:p>
            <a:pPr defTabSz="821531">
              <a:defRPr b="1" sz="3200">
                <a:solidFill>
                  <a:srgbClr val="000000"/>
                </a:solidFill>
              </a:defRPr>
            </a:pPr>
            <a:r>
              <a:t>to leave city i</a:t>
            </a:r>
          </a:p>
        </p:txBody>
      </p:sp>
      <p:sp>
        <p:nvSpPr>
          <p:cNvPr id="271" name="Line"/>
          <p:cNvSpPr/>
          <p:nvPr/>
        </p:nvSpPr>
        <p:spPr>
          <a:xfrm>
            <a:off x="14307359" y="7983571"/>
            <a:ext cx="242987" cy="2203264"/>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Matrix Solution"/>
          <p:cNvSpPr txBox="1"/>
          <p:nvPr/>
        </p:nvSpPr>
        <p:spPr>
          <a:xfrm>
            <a:off x="10783950" y="699263"/>
            <a:ext cx="2816099"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Matrix Solution</a:t>
            </a:r>
          </a:p>
        </p:txBody>
      </p:sp>
      <p:sp>
        <p:nvSpPr>
          <p:cNvPr id="276" name="The solution to"/>
          <p:cNvSpPr txBox="1"/>
          <p:nvPr/>
        </p:nvSpPr>
        <p:spPr>
          <a:xfrm>
            <a:off x="4909812" y="1812072"/>
            <a:ext cx="304508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solution to</a:t>
            </a:r>
          </a:p>
        </p:txBody>
      </p:sp>
      <p:sp>
        <p:nvSpPr>
          <p:cNvPr id="277" name="Equation"/>
          <p:cNvSpPr txBox="1"/>
          <p:nvPr/>
        </p:nvSpPr>
        <p:spPr>
          <a:xfrm>
            <a:off x="10081736" y="1939242"/>
            <a:ext cx="3370200" cy="3748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78" name="follows from the eigenvalues of A:"/>
          <p:cNvSpPr txBox="1"/>
          <p:nvPr/>
        </p:nvSpPr>
        <p:spPr>
          <a:xfrm>
            <a:off x="3935214" y="4353324"/>
            <a:ext cx="67087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follows from the</a:t>
            </a:r>
            <a:r>
              <a:rPr>
                <a:solidFill>
                  <a:schemeClr val="accent5">
                    <a:hueOff val="-82419"/>
                    <a:satOff val="-9513"/>
                    <a:lumOff val="-16343"/>
                  </a:schemeClr>
                </a:solidFill>
              </a:rPr>
              <a:t> eigenvalues</a:t>
            </a:r>
            <a:r>
              <a:t> of </a:t>
            </a:r>
            <a:r>
              <a:rPr i="1"/>
              <a:t>A</a:t>
            </a:r>
            <a:r>
              <a:t>:</a:t>
            </a:r>
          </a:p>
        </p:txBody>
      </p:sp>
      <p:sp>
        <p:nvSpPr>
          <p:cNvPr id="279" name="Equation"/>
          <p:cNvSpPr txBox="1"/>
          <p:nvPr/>
        </p:nvSpPr>
        <p:spPr>
          <a:xfrm>
            <a:off x="11351785" y="4371386"/>
            <a:ext cx="8355247" cy="59026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900" i="1">
                      <a:solidFill>
                        <a:srgbClr val="000000"/>
                      </a:solidFill>
                      <a:latin typeface="Cambria Math" panose="02040503050406030204" pitchFamily="18" charset="0"/>
                    </a:rPr>
                    <m:t>A</m:t>
                  </m:r>
                  <m:sSub>
                    <m:e>
                      <m: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λ</m:t>
                      </m:r>
                    </m:e>
                    <m:sub>
                      <m:r>
                        <a:rPr xmlns:a="http://schemas.openxmlformats.org/drawingml/2006/main" sz="4900" i="1">
                          <a:solidFill>
                            <a:srgbClr val="000000"/>
                          </a:solidFill>
                          <a:latin typeface="Cambria Math" panose="02040503050406030204" pitchFamily="18" charset="0"/>
                        </a:rPr>
                        <m:t>k</m:t>
                      </m:r>
                    </m:sub>
                  </m:sSub>
                  <m:sSub>
                    <m:e>
                      <m:r>
                        <m:rPr>
                          <m:sty m:val="b"/>
                        </m:rP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k</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0,1,...,</m:t>
                  </m:r>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oMath>
              </m:oMathPara>
            </a14:m>
            <a:endParaRPr sz="4900"/>
          </a:p>
        </p:txBody>
      </p:sp>
      <p:sp>
        <p:nvSpPr>
          <p:cNvPr id="280" name="Equation"/>
          <p:cNvSpPr txBox="1"/>
          <p:nvPr/>
        </p:nvSpPr>
        <p:spPr>
          <a:xfrm>
            <a:off x="8081055" y="5978645"/>
            <a:ext cx="4407314" cy="19145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5100" i="1">
                      <a:solidFill>
                        <a:srgbClr val="000000"/>
                      </a:solidFill>
                      <a:latin typeface="Cambria Math" panose="02040503050406030204" pitchFamily="18" charset="0"/>
                    </a:rPr>
                    <m:t>N</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k</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lim>
                      </m:limLow>
                    </m:e>
                    <m:lim>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c</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lim>
                  </m:limUpp>
                  <m:sSubSup>
                    <m:e>
                      <m:r>
                        <a:rPr xmlns:a="http://schemas.openxmlformats.org/drawingml/2006/main" sz="5100" i="1">
                          <a:solidFill>
                            <a:srgbClr val="000000"/>
                          </a:solidFill>
                          <a:latin typeface="Cambria Math" panose="02040503050406030204" pitchFamily="18" charset="0"/>
                        </a:rPr>
                        <m:t>λ</m:t>
                      </m:r>
                    </m:e>
                    <m:sub>
                      <m:r>
                        <a:rPr xmlns:a="http://schemas.openxmlformats.org/drawingml/2006/main" sz="5100" i="1">
                          <a:solidFill>
                            <a:srgbClr val="000000"/>
                          </a:solidFill>
                          <a:latin typeface="Cambria Math" panose="02040503050406030204" pitchFamily="18" charset="0"/>
                        </a:rPr>
                        <m:t>k</m:t>
                      </m:r>
                    </m:sub>
                    <m:sup>
                      <m:r>
                        <a:rPr xmlns:a="http://schemas.openxmlformats.org/drawingml/2006/main" sz="5100" i="1">
                          <a:solidFill>
                            <a:srgbClr val="000000"/>
                          </a:solidFill>
                          <a:latin typeface="Cambria Math" panose="02040503050406030204" pitchFamily="18" charset="0"/>
                        </a:rPr>
                        <m:t>t</m:t>
                      </m:r>
                    </m:sup>
                  </m:sSubSup>
                  <m:sSub>
                    <m:e>
                      <m:r>
                        <a:rPr xmlns:a="http://schemas.openxmlformats.org/drawingml/2006/main" sz="5100" i="1">
                          <a:solidFill>
                            <a:srgbClr val="000000"/>
                          </a:solidFill>
                          <a:latin typeface="Cambria Math" panose="02040503050406030204" pitchFamily="18" charset="0"/>
                        </a:rPr>
                        <m:t>c</m:t>
                      </m:r>
                    </m:e>
                    <m:sub>
                      <m:r>
                        <a:rPr xmlns:a="http://schemas.openxmlformats.org/drawingml/2006/main" sz="5100" i="1">
                          <a:solidFill>
                            <a:srgbClr val="000000"/>
                          </a:solidFill>
                          <a:latin typeface="Cambria Math" panose="02040503050406030204" pitchFamily="18" charset="0"/>
                        </a:rPr>
                        <m:t>k</m:t>
                      </m:r>
                    </m:sub>
                  </m:sSub>
                  <m:sSub>
                    <m:e>
                      <m:r>
                        <m:rPr>
                          <m:sty m:val="b"/>
                        </m:rPr>
                        <a:rPr xmlns:a="http://schemas.openxmlformats.org/drawingml/2006/main" sz="5100" i="1">
                          <a:solidFill>
                            <a:srgbClr val="000000"/>
                          </a:solidFill>
                          <a:latin typeface="Cambria Math" panose="02040503050406030204" pitchFamily="18" charset="0"/>
                        </a:rPr>
                        <m:t>e</m:t>
                      </m:r>
                    </m:e>
                    <m:sub>
                      <m:r>
                        <a:rPr xmlns:a="http://schemas.openxmlformats.org/drawingml/2006/main" sz="5100" i="1">
                          <a:solidFill>
                            <a:srgbClr val="000000"/>
                          </a:solidFill>
                          <a:latin typeface="Cambria Math" panose="02040503050406030204" pitchFamily="18" charset="0"/>
                        </a:rPr>
                        <m:t>k</m:t>
                      </m:r>
                    </m:sub>
                  </m:sSub>
                </m:oMath>
              </m:oMathPara>
            </a14:m>
            <a:endParaRPr sz="5100"/>
          </a:p>
        </p:txBody>
      </p:sp>
      <p:sp>
        <p:nvSpPr>
          <p:cNvPr id="281" name="The full solution is:"/>
          <p:cNvSpPr txBox="1"/>
          <p:nvPr/>
        </p:nvSpPr>
        <p:spPr>
          <a:xfrm>
            <a:off x="3948596" y="6544806"/>
            <a:ext cx="378879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full solution is:</a:t>
            </a:r>
          </a:p>
        </p:txBody>
      </p:sp>
      <p:sp>
        <p:nvSpPr>
          <p:cNvPr id="282" name="Equation"/>
          <p:cNvSpPr txBox="1"/>
          <p:nvPr/>
        </p:nvSpPr>
        <p:spPr>
          <a:xfrm>
            <a:off x="17314352" y="5981202"/>
            <a:ext cx="3780807" cy="19145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900" i="1">
                      <a:solidFill>
                        <a:srgbClr val="000000"/>
                      </a:solidFill>
                      <a:latin typeface="Cambria Math" panose="02040503050406030204" pitchFamily="18" charset="0"/>
                    </a:rPr>
                    <m:t>N</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0</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limUpp>
                    <m:e>
                      <m:limLow>
                        <m:e>
                          <m:r>
                            <a:rPr xmlns:a="http://schemas.openxmlformats.org/drawingml/2006/main" sz="4900" i="1">
                              <a:solidFill>
                                <a:srgbClr val="000000"/>
                              </a:solidFill>
                              <a:latin typeface="Cambria Math" panose="02040503050406030204" pitchFamily="18" charset="0"/>
                            </a:rPr>
                            <m:t>∑</m:t>
                          </m:r>
                        </m:e>
                        <m:lim>
                          <m:r>
                            <a:rPr xmlns:a="http://schemas.openxmlformats.org/drawingml/2006/main" sz="4900" i="1">
                              <a:solidFill>
                                <a:srgbClr val="000000"/>
                              </a:solidFill>
                              <a:latin typeface="Cambria Math" panose="02040503050406030204" pitchFamily="18" charset="0"/>
                            </a:rPr>
                            <m:t>j</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lim>
                      </m:limLow>
                    </m:e>
                    <m:li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lim>
                  </m:limUpp>
                  <m:sSub>
                    <m:e>
                      <m:r>
                        <a:rPr xmlns:a="http://schemas.openxmlformats.org/drawingml/2006/main" sz="4900" i="1">
                          <a:solidFill>
                            <a:srgbClr val="000000"/>
                          </a:solidFill>
                          <a:latin typeface="Cambria Math" panose="02040503050406030204" pitchFamily="18" charset="0"/>
                        </a:rPr>
                        <m:t>c</m:t>
                      </m:r>
                    </m:e>
                    <m:sub>
                      <m:r>
                        <a:rPr xmlns:a="http://schemas.openxmlformats.org/drawingml/2006/main" sz="4900" i="1">
                          <a:solidFill>
                            <a:srgbClr val="000000"/>
                          </a:solidFill>
                          <a:latin typeface="Cambria Math" panose="02040503050406030204" pitchFamily="18" charset="0"/>
                        </a:rPr>
                        <m:t>k</m:t>
                      </m:r>
                    </m:sub>
                  </m:sSub>
                  <m:sSub>
                    <m:e>
                      <m:r>
                        <m:rPr>
                          <m:sty m:val="b"/>
                        </m:rP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283" name="with the      such that:"/>
          <p:cNvSpPr txBox="1"/>
          <p:nvPr/>
        </p:nvSpPr>
        <p:spPr>
          <a:xfrm>
            <a:off x="12729675" y="6544806"/>
            <a:ext cx="430329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with the      such that:</a:t>
            </a:r>
          </a:p>
        </p:txBody>
      </p:sp>
      <p:sp>
        <p:nvSpPr>
          <p:cNvPr id="284" name="Equation"/>
          <p:cNvSpPr txBox="1"/>
          <p:nvPr/>
        </p:nvSpPr>
        <p:spPr>
          <a:xfrm>
            <a:off x="14475486" y="6702845"/>
            <a:ext cx="457851" cy="4530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100" i="1">
                          <a:solidFill>
                            <a:srgbClr val="000000"/>
                          </a:solidFill>
                          <a:latin typeface="Cambria Math" panose="02040503050406030204" pitchFamily="18" charset="0"/>
                        </a:rPr>
                        <m:t>c</m:t>
                      </m:r>
                    </m:e>
                    <m:sub>
                      <m:r>
                        <a:rPr xmlns:a="http://schemas.openxmlformats.org/drawingml/2006/main" sz="5100" i="1">
                          <a:solidFill>
                            <a:srgbClr val="000000"/>
                          </a:solidFill>
                          <a:latin typeface="Cambria Math" panose="02040503050406030204" pitchFamily="18" charset="0"/>
                        </a:rPr>
                        <m:t>k</m:t>
                      </m:r>
                    </m:sub>
                  </m:sSub>
                </m:oMath>
              </m:oMathPara>
            </a14:m>
            <a:endParaRPr sz="5100"/>
          </a:p>
        </p:txBody>
      </p:sp>
      <p:sp>
        <p:nvSpPr>
          <p:cNvPr id="285" name="It all depends now on the eigenvalues and eigenvectors"/>
          <p:cNvSpPr txBox="1"/>
          <p:nvPr/>
        </p:nvSpPr>
        <p:spPr>
          <a:xfrm>
            <a:off x="3988689" y="9330869"/>
            <a:ext cx="1112024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It all depends now on the </a:t>
            </a:r>
            <a:r>
              <a:rPr>
                <a:solidFill>
                  <a:schemeClr val="accent5">
                    <a:hueOff val="-82419"/>
                    <a:satOff val="-9513"/>
                    <a:lumOff val="-16343"/>
                  </a:schemeClr>
                </a:solidFill>
              </a:rPr>
              <a:t>eigenvalues</a:t>
            </a:r>
            <a:r>
              <a:t> and </a:t>
            </a:r>
            <a:r>
              <a:rPr>
                <a:solidFill>
                  <a:schemeClr val="accent5">
                    <a:hueOff val="-82419"/>
                    <a:satOff val="-9513"/>
                    <a:lumOff val="-16343"/>
                  </a:schemeClr>
                </a:solidFill>
              </a:rPr>
              <a:t>eigenvectors</a:t>
            </a:r>
            <a:r>
              <a:t>  </a:t>
            </a:r>
          </a:p>
        </p:txBody>
      </p:sp>
      <p:sp>
        <p:nvSpPr>
          <p:cNvPr id="286" name="Line"/>
          <p:cNvSpPr/>
          <p:nvPr/>
        </p:nvSpPr>
        <p:spPr>
          <a:xfrm flipV="1">
            <a:off x="11265791" y="7452141"/>
            <a:ext cx="1" cy="178928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7" name="Line"/>
          <p:cNvSpPr/>
          <p:nvPr/>
        </p:nvSpPr>
        <p:spPr>
          <a:xfrm flipH="1" flipV="1">
            <a:off x="12317434" y="7356387"/>
            <a:ext cx="1971816" cy="1971815"/>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8" name="Strongly Connected Graphs"/>
          <p:cNvSpPr txBox="1"/>
          <p:nvPr/>
        </p:nvSpPr>
        <p:spPr>
          <a:xfrm>
            <a:off x="8579089" y="10894868"/>
            <a:ext cx="6350713" cy="713077"/>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