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2.jpeg" ContentType="image/jpeg"/>
  <Override PartName="/ppt/notesSlides/notesSlide5.xml" ContentType="application/vnd.openxmlformats-officedocument.presentationml.notesSlide+xml"/>
  <Override PartName="/ppt/media/image3.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This lecture goes into the core arguments and models of urban economics, this is covered in the book under “Classical Models”, partly because these remain rather limited as we will discuss.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Economists often identify Alfred Marshall as the formal originator of “agglomeration effects”. His work is in the context of “industrial districts” not cities proper.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r>
              <a:t>This is the picture from economics, there are many more arguments along the lines of their importance for shared infrastructure (e.g. irrigation), ritual and religion, and defense that go well being economics (the feedback arrow) and that may be in many cases the main factors.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a:p>
        </p:txBody>
      </p:sp>
      <p:sp>
        <p:nvSpPr>
          <p:cNvPr id="281" name="Shape 281"/>
          <p:cNvSpPr/>
          <p:nvPr>
            <p:ph type="body" sz="quarter" idx="1"/>
          </p:nvPr>
        </p:nvSpPr>
        <p:spPr>
          <a:prstGeom prst="rect">
            <a:avLst/>
          </a:prstGeom>
        </p:spPr>
        <p:txBody>
          <a:bodyPr/>
          <a:lstStyle/>
          <a:p>
            <a:pPr/>
            <a:r>
              <a:t>This is a lightning introduction to global equilibrium models in Economics.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p>
            <a:pPr/>
            <a:r>
              <a:t>Krugman’s is the only Nobel Prize (Economics) for work on cities (so far).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Shape 331"/>
          <p:cNvSpPr/>
          <p:nvPr>
            <p:ph type="sldImg"/>
          </p:nvPr>
        </p:nvSpPr>
        <p:spPr>
          <a:prstGeom prst="rect">
            <a:avLst/>
          </a:prstGeom>
        </p:spPr>
        <p:txBody>
          <a:bodyPr/>
          <a:lstStyle/>
          <a:p>
            <a:pPr/>
          </a:p>
        </p:txBody>
      </p:sp>
      <p:sp>
        <p:nvSpPr>
          <p:cNvPr id="332" name="Shape 332"/>
          <p:cNvSpPr/>
          <p:nvPr>
            <p:ph type="body" sz="quarter" idx="1"/>
          </p:nvPr>
        </p:nvSpPr>
        <p:spPr>
          <a:prstGeom prst="rect">
            <a:avLst/>
          </a:prstGeom>
        </p:spPr>
        <p:txBody>
          <a:bodyPr/>
          <a:lstStyle/>
          <a:p>
            <a:pPr/>
            <a:r>
              <a:t>He only considers one channel for agglomeration effects, the co location of consumers and producers.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 name="Shape 560"/>
          <p:cNvSpPr/>
          <p:nvPr>
            <p:ph type="sldImg"/>
          </p:nvPr>
        </p:nvSpPr>
        <p:spPr>
          <a:prstGeom prst="rect">
            <a:avLst/>
          </a:prstGeom>
        </p:spPr>
        <p:txBody>
          <a:bodyPr/>
          <a:lstStyle/>
          <a:p>
            <a:pPr/>
          </a:p>
        </p:txBody>
      </p:sp>
      <p:sp>
        <p:nvSpPr>
          <p:cNvPr id="561" name="Shape 561"/>
          <p:cNvSpPr/>
          <p:nvPr>
            <p:ph type="body" sz="quarter" idx="1"/>
          </p:nvPr>
        </p:nvSpPr>
        <p:spPr>
          <a:prstGeom prst="rect">
            <a:avLst/>
          </a:prstGeom>
        </p:spPr>
        <p:txBody>
          <a:bodyPr/>
          <a:lstStyle/>
          <a:p>
            <a:pPr/>
            <a:r>
              <a:t>This and the preceding slides are better explained in the book (and in Krugman’s papers)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0" name="Shape 640"/>
          <p:cNvSpPr/>
          <p:nvPr>
            <p:ph type="sldImg"/>
          </p:nvPr>
        </p:nvSpPr>
        <p:spPr>
          <a:prstGeom prst="rect">
            <a:avLst/>
          </a:prstGeom>
        </p:spPr>
        <p:txBody>
          <a:bodyPr/>
          <a:lstStyle/>
          <a:p>
            <a:pPr/>
          </a:p>
        </p:txBody>
      </p:sp>
      <p:sp>
        <p:nvSpPr>
          <p:cNvPr id="641" name="Shape 641"/>
          <p:cNvSpPr/>
          <p:nvPr>
            <p:ph type="body" sz="quarter" idx="1"/>
          </p:nvPr>
        </p:nvSpPr>
        <p:spPr>
          <a:prstGeom prst="rect">
            <a:avLst/>
          </a:prstGeom>
        </p:spPr>
        <p:txBody>
          <a:bodyPr/>
          <a:lstStyle/>
          <a:p>
            <a:pPr/>
            <a:r>
              <a:t>It is important to understand these results, and help students read these graphs.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49" name="Author and Date"/>
          <p:cNvSpPr txBox="1"/>
          <p:nvPr>
            <p:ph type="body" sz="quarter" idx="21" hasCustomPrompt="1"/>
          </p:nvPr>
        </p:nvSpPr>
        <p:spPr>
          <a:xfrm>
            <a:off x="3949005" y="10609397"/>
            <a:ext cx="16478254" cy="477734"/>
          </a:xfrm>
          <a:prstGeom prst="rect">
            <a:avLst/>
          </a:prstGeom>
        </p:spPr>
        <p:txBody>
          <a:bodyPr lIns="34290" tIns="34290" rIns="34290" bIns="34290"/>
          <a:lstStyle>
            <a:lvl1pPr marL="0" indent="0" defTabSz="726440">
              <a:lnSpc>
                <a:spcPct val="100000"/>
              </a:lnSpc>
              <a:spcBef>
                <a:spcPts val="600"/>
              </a:spcBef>
              <a:buSzTx/>
              <a:buNone/>
              <a:defRPr b="1" sz="2816">
                <a:solidFill>
                  <a:srgbClr val="202122"/>
                </a:solidFill>
              </a:defRPr>
            </a:lvl1pPr>
          </a:lstStyle>
          <a:p>
            <a:pPr/>
            <a:r>
              <a:t>Author and Date</a:t>
            </a:r>
          </a:p>
        </p:txBody>
      </p:sp>
      <p:sp>
        <p:nvSpPr>
          <p:cNvPr id="150" name="Presentation Title"/>
          <p:cNvSpPr txBox="1"/>
          <p:nvPr>
            <p:ph type="title" hasCustomPrompt="1"/>
          </p:nvPr>
        </p:nvSpPr>
        <p:spPr>
          <a:xfrm>
            <a:off x="3952872" y="3645742"/>
            <a:ext cx="16478254" cy="3486152"/>
          </a:xfrm>
          <a:prstGeom prst="rect">
            <a:avLst/>
          </a:prstGeom>
        </p:spPr>
        <p:txBody>
          <a:bodyPr lIns="38100" tIns="38100" rIns="38100" bIns="38100" anchor="b"/>
          <a:lstStyle>
            <a:lvl1pPr defTabSz="2438339">
              <a:defRPr spc="-228" sz="11400"/>
            </a:lvl1pPr>
          </a:lstStyle>
          <a:p>
            <a:pPr/>
            <a:r>
              <a:t>Presentation Title</a:t>
            </a:r>
          </a:p>
        </p:txBody>
      </p:sp>
      <p:sp>
        <p:nvSpPr>
          <p:cNvPr id="151" name="Body Level One…"/>
          <p:cNvSpPr txBox="1"/>
          <p:nvPr>
            <p:ph type="body" sz="quarter" idx="1" hasCustomPrompt="1"/>
          </p:nvPr>
        </p:nvSpPr>
        <p:spPr>
          <a:xfrm>
            <a:off x="3949006" y="7131893"/>
            <a:ext cx="16478251" cy="1428751"/>
          </a:xfrm>
          <a:prstGeom prst="rect">
            <a:avLst/>
          </a:prstGeom>
        </p:spPr>
        <p:txBody>
          <a:bodyPr lIns="38100" tIns="38100" rIns="38100" bIns="38100"/>
          <a:lstStyle>
            <a:lvl1pPr marL="0" indent="0" defTabSz="825500">
              <a:lnSpc>
                <a:spcPct val="100000"/>
              </a:lnSpc>
              <a:spcBef>
                <a:spcPts val="0"/>
              </a:spcBef>
              <a:buSzTx/>
              <a:buNone/>
              <a:defRPr b="1" sz="5200"/>
            </a:lvl1pPr>
            <a:lvl2pPr marL="0" indent="457200" defTabSz="825500">
              <a:lnSpc>
                <a:spcPct val="100000"/>
              </a:lnSpc>
              <a:spcBef>
                <a:spcPts val="0"/>
              </a:spcBef>
              <a:buSzTx/>
              <a:buNone/>
              <a:defRPr b="1" sz="5200"/>
            </a:lvl2pPr>
            <a:lvl3pPr marL="0" indent="914400" defTabSz="825500">
              <a:lnSpc>
                <a:spcPct val="100000"/>
              </a:lnSpc>
              <a:spcBef>
                <a:spcPts val="0"/>
              </a:spcBef>
              <a:buSzTx/>
              <a:buNone/>
              <a:defRPr b="1" sz="5200"/>
            </a:lvl3pPr>
            <a:lvl4pPr marL="0" indent="1371600" defTabSz="825500">
              <a:lnSpc>
                <a:spcPct val="100000"/>
              </a:lnSpc>
              <a:spcBef>
                <a:spcPts val="0"/>
              </a:spcBef>
              <a:buSzTx/>
              <a:buNone/>
              <a:defRPr b="1" sz="5200"/>
            </a:lvl4pPr>
            <a:lvl5pPr marL="0" indent="1828800" defTabSz="825500">
              <a:lnSpc>
                <a:spcPct val="100000"/>
              </a:lnSpc>
              <a:spcBef>
                <a:spcPts val="0"/>
              </a:spcBef>
              <a:buSzTx/>
              <a:buNone/>
              <a:defRPr b="1" sz="5200"/>
            </a:lvl5pPr>
          </a:lstStyle>
          <a:p>
            <a:pPr/>
            <a:r>
              <a:t>Presentation Subtitle</a:t>
            </a:r>
          </a:p>
          <a:p>
            <a:pPr lvl="1"/>
            <a:r>
              <a:t/>
            </a:r>
          </a:p>
          <a:p>
            <a:pPr lvl="2"/>
            <a:r>
              <a:t/>
            </a:r>
          </a:p>
          <a:p>
            <a:pPr lvl="3"/>
            <a:r>
              <a:t/>
            </a:r>
          </a:p>
          <a:p>
            <a:pPr lvl="4"/>
            <a:r>
              <a:t/>
            </a:r>
          </a:p>
        </p:txBody>
      </p:sp>
      <p:sp>
        <p:nvSpPr>
          <p:cNvPr id="152" name="Slide Number"/>
          <p:cNvSpPr txBox="1"/>
          <p:nvPr>
            <p:ph type="sldNum" sz="quarter" idx="2"/>
          </p:nvPr>
        </p:nvSpPr>
        <p:spPr>
          <a:xfrm>
            <a:off x="12029885" y="11507088"/>
            <a:ext cx="314859" cy="299111"/>
          </a:xfrm>
          <a:prstGeom prst="rect">
            <a:avLst/>
          </a:prstGeom>
        </p:spPr>
        <p:txBody>
          <a:bodyPr lIns="38100" tIns="38100" rIns="38100" bIns="38100"/>
          <a:lstStyle>
            <a:lvl1pPr defTabSz="584200">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59" name="Title Text"/>
          <p:cNvSpPr txBox="1"/>
          <p:nvPr>
            <p:ph type="title"/>
          </p:nvPr>
        </p:nvSpPr>
        <p:spPr>
          <a:xfrm>
            <a:off x="4833937" y="2303859"/>
            <a:ext cx="14716126" cy="4643438"/>
          </a:xfrm>
          <a:prstGeom prst="rect">
            <a:avLst/>
          </a:prstGeom>
        </p:spPr>
        <p:txBody>
          <a:bodyPr lIns="71437" tIns="71437" rIns="71437" bIns="71437" anchor="b"/>
          <a:lstStyle>
            <a:lvl1pPr algn="ctr" defTabSz="821531">
              <a:lnSpc>
                <a:spcPct val="100000"/>
              </a:lnSpc>
              <a:defRPr b="0" spc="0" sz="11200">
                <a:latin typeface="Helvetica Neue Medium"/>
                <a:ea typeface="Helvetica Neue Medium"/>
                <a:cs typeface="Helvetica Neue Medium"/>
                <a:sym typeface="Helvetica Neue Medium"/>
              </a:defRPr>
            </a:lvl1pPr>
          </a:lstStyle>
          <a:p>
            <a:pPr/>
            <a:r>
              <a:t>Title Text</a:t>
            </a:r>
          </a:p>
        </p:txBody>
      </p:sp>
      <p:sp>
        <p:nvSpPr>
          <p:cNvPr id="160" name="Body Level One…"/>
          <p:cNvSpPr txBox="1"/>
          <p:nvPr>
            <p:ph type="body" sz="quarter" idx="1"/>
          </p:nvPr>
        </p:nvSpPr>
        <p:spPr>
          <a:xfrm>
            <a:off x="4833937" y="7090171"/>
            <a:ext cx="14716126" cy="1589486"/>
          </a:xfrm>
          <a:prstGeom prst="rect">
            <a:avLst/>
          </a:prstGeom>
        </p:spPr>
        <p:txBody>
          <a:bodyPr lIns="71437" tIns="71437" rIns="71437" bIns="71437"/>
          <a:lstStyle>
            <a:lvl1pPr marL="0" indent="0" algn="ctr" defTabSz="821531">
              <a:lnSpc>
                <a:spcPct val="100000"/>
              </a:lnSpc>
              <a:spcBef>
                <a:spcPts val="0"/>
              </a:spcBef>
              <a:buSzTx/>
              <a:buNone/>
              <a:defRPr sz="5200"/>
            </a:lvl1pPr>
            <a:lvl2pPr marL="0" indent="0" algn="ctr" defTabSz="821531">
              <a:lnSpc>
                <a:spcPct val="100000"/>
              </a:lnSpc>
              <a:spcBef>
                <a:spcPts val="0"/>
              </a:spcBef>
              <a:buSzTx/>
              <a:buNone/>
              <a:defRPr sz="5200"/>
            </a:lvl2pPr>
            <a:lvl3pPr marL="0" indent="0" algn="ctr" defTabSz="821531">
              <a:lnSpc>
                <a:spcPct val="100000"/>
              </a:lnSpc>
              <a:spcBef>
                <a:spcPts val="0"/>
              </a:spcBef>
              <a:buSzTx/>
              <a:buNone/>
              <a:defRPr sz="5200"/>
            </a:lvl3pPr>
            <a:lvl4pPr marL="0" indent="0" algn="ctr" defTabSz="821531">
              <a:lnSpc>
                <a:spcPct val="100000"/>
              </a:lnSpc>
              <a:spcBef>
                <a:spcPts val="0"/>
              </a:spcBef>
              <a:buSzTx/>
              <a:buNone/>
              <a:defRPr sz="5200"/>
            </a:lvl4pPr>
            <a:lvl5pPr marL="0" indent="0" algn="ctr" defTabSz="821531">
              <a:lnSpc>
                <a:spcPct val="100000"/>
              </a:lnSpc>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61" name="Slide Number"/>
          <p:cNvSpPr txBox="1"/>
          <p:nvPr>
            <p:ph type="sldNum" sz="quarter" idx="2"/>
          </p:nvPr>
        </p:nvSpPr>
        <p:spPr>
          <a:xfrm>
            <a:off x="11954103" y="13073062"/>
            <a:ext cx="466269" cy="477671"/>
          </a:xfrm>
          <a:prstGeom prst="rect">
            <a:avLst/>
          </a:prstGeom>
        </p:spPr>
        <p:txBody>
          <a:bodyPr lIns="71437" tIns="71437" rIns="71437" bIns="71437" anchor="t"/>
          <a:lstStyle>
            <a:lvl1pPr defTabSz="821531">
              <a:defRPr sz="22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en.wikipedia.org/wiki/General_equilibrium"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en.wikipedia.org/wiki/Externalities" TargetMode="External"/><Relationship Id="rId3" Type="http://schemas.openxmlformats.org/officeDocument/2006/relationships/hyperlink" Target="https://en.wikipedia.org/wiki/Flower_garden" TargetMode="External"/><Relationship Id="rId4" Type="http://schemas.openxmlformats.org/officeDocument/2006/relationships/hyperlink" Target="https://en.wikipedia.org/wiki/Economics" TargetMode="External"/><Relationship Id="rId5" Type="http://schemas.openxmlformats.org/officeDocument/2006/relationships/hyperlink" Target="https://en.wikipedia.org/wiki/Allocative_efficiency"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jpe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Lecture 3"/>
          <p:cNvSpPr txBox="1"/>
          <p:nvPr>
            <p:ph type="ctrTitle"/>
          </p:nvPr>
        </p:nvSpPr>
        <p:spPr>
          <a:prstGeom prst="rect">
            <a:avLst/>
          </a:prstGeom>
        </p:spPr>
        <p:txBody>
          <a:bodyPr/>
          <a:lstStyle>
            <a:lvl1pPr defTabSz="821531">
              <a:lnSpc>
                <a:spcPct val="100000"/>
              </a:lnSpc>
              <a:defRPr spc="0" sz="5200"/>
            </a:lvl1pPr>
          </a:lstStyle>
          <a:p>
            <a:pPr/>
            <a:r>
              <a:t>Lecture 3</a:t>
            </a:r>
          </a:p>
        </p:txBody>
      </p:sp>
      <p:sp>
        <p:nvSpPr>
          <p:cNvPr id="171" name="Economic Geography of Urbanization"/>
          <p:cNvSpPr txBox="1"/>
          <p:nvPr>
            <p:ph type="subTitle" sz="quarter" idx="1"/>
          </p:nvPr>
        </p:nvSpPr>
        <p:spPr>
          <a:prstGeom prst="rect">
            <a:avLst/>
          </a:prstGeom>
        </p:spPr>
        <p:txBody>
          <a:bodyPr/>
          <a:lstStyle/>
          <a:p>
            <a:pPr defTabSz="393192">
              <a:spcBef>
                <a:spcPts val="600"/>
              </a:spcBef>
              <a:defRPr sz="4730">
                <a:solidFill>
                  <a:srgbClr val="5E5E5E"/>
                </a:solidFill>
                <a:latin typeface="Helvetica"/>
                <a:ea typeface="Helvetica"/>
                <a:cs typeface="Helvetica"/>
                <a:sym typeface="Helvetica"/>
              </a:defRPr>
            </a:pPr>
            <a:r>
              <a:t>Economic Geography of Urbanization</a:t>
            </a:r>
          </a:p>
          <a:p>
            <a:pPr defTabSz="393192">
              <a:spcBef>
                <a:spcPts val="600"/>
              </a:spcBef>
              <a:defRPr sz="3096">
                <a:solidFill>
                  <a:srgbClr val="202122"/>
                </a:solidFill>
                <a:latin typeface="Helvetica"/>
                <a:ea typeface="Helvetica"/>
                <a:cs typeface="Helvetica"/>
                <a:sym typeface="Helvetica"/>
              </a:defRPr>
            </a:pPr>
          </a:p>
        </p:txBody>
      </p:sp>
      <p:sp>
        <p:nvSpPr>
          <p:cNvPr id="172" name="3.1 Classical Models of Cities in Geography and Economics…"/>
          <p:cNvSpPr txBox="1"/>
          <p:nvPr/>
        </p:nvSpPr>
        <p:spPr>
          <a:xfrm>
            <a:off x="1742567" y="8813031"/>
            <a:ext cx="20898867" cy="14569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1531">
              <a:defRPr b="1" sz="4400">
                <a:solidFill>
                  <a:srgbClr val="000000"/>
                </a:solidFill>
              </a:defRPr>
            </a:pPr>
            <a:r>
              <a:t>3.1 Classical Models of Cities in Geography and Economics</a:t>
            </a:r>
          </a:p>
          <a:p>
            <a:pPr defTabSz="821531">
              <a:defRPr b="1" sz="4400">
                <a:solidFill>
                  <a:srgbClr val="000000"/>
                </a:solidFill>
              </a:defRPr>
            </a:pPr>
            <a:r>
              <a:t>                                         “agglomeration effects” and the core-periphery model</a:t>
            </a:r>
          </a:p>
        </p:txBody>
      </p:sp>
      <p:sp>
        <p:nvSpPr>
          <p:cNvPr id="173" name="IUS 2.1"/>
          <p:cNvSpPr txBox="1"/>
          <p:nvPr/>
        </p:nvSpPr>
        <p:spPr>
          <a:xfrm>
            <a:off x="21455286" y="12532525"/>
            <a:ext cx="1461923"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2.1</a:t>
            </a:r>
          </a:p>
        </p:txBody>
      </p:sp>
      <p:sp>
        <p:nvSpPr>
          <p:cNvPr id="174" name="©Luís M. A. Bettencourt 2024"/>
          <p:cNvSpPr txBox="1"/>
          <p:nvPr/>
        </p:nvSpPr>
        <p:spPr>
          <a:xfrm>
            <a:off x="1199593" y="11621756"/>
            <a:ext cx="14710228" cy="1071564"/>
          </a:xfrm>
          <a:prstGeom prst="rect">
            <a:avLst/>
          </a:prstGeom>
          <a:ln w="12700">
            <a:miter lim="400000"/>
          </a:ln>
          <a:extLst>
            <a:ext uri="{C572A759-6A51-4108-AA02-DFA0A04FC94B}">
              <ma14:wrappingTextBoxFlag xmlns:ma14="http://schemas.microsoft.com/office/mac/drawingml/2011/main" val="1"/>
            </a:ext>
          </a:extLst>
        </p:spPr>
        <p:txBody>
          <a:bodyPr lIns="25717" tIns="25717" rIns="25717" bIns="25717">
            <a:normAutofit fontScale="100000" lnSpcReduction="0"/>
          </a:bodyPr>
          <a:lstStyle>
            <a:lvl1pPr algn="l" defTabSz="825500">
              <a:defRPr b="1" sz="3000">
                <a:solidFill>
                  <a:srgbClr val="000000"/>
                </a:solidFill>
              </a:defRPr>
            </a:lvl1pPr>
          </a:lstStyle>
          <a:p>
            <a:pPr/>
            <a:r>
              <a:t>©Luís M. A. Bettencourt 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0" name="?collid=books_covers_0&amp;isbn=9780262062046&amp;type=.jpg" descr="?collid=books_covers_0&amp;isbn=9780262062046&amp;type=.jpg"/>
          <p:cNvPicPr>
            <a:picLocks noChangeAspect="1"/>
          </p:cNvPicPr>
          <p:nvPr/>
        </p:nvPicPr>
        <p:blipFill>
          <a:blip r:embed="rId2">
            <a:extLst/>
          </a:blip>
          <a:stretch>
            <a:fillRect/>
          </a:stretch>
        </p:blipFill>
        <p:spPr>
          <a:xfrm>
            <a:off x="7758703" y="398443"/>
            <a:ext cx="7344376" cy="10701159"/>
          </a:xfrm>
          <a:prstGeom prst="rect">
            <a:avLst/>
          </a:prstGeom>
          <a:ln w="12700">
            <a:miter lim="400000"/>
          </a:ln>
        </p:spPr>
      </p:pic>
      <p:sp>
        <p:nvSpPr>
          <p:cNvPr id="301" name="in your reading materials,…"/>
          <p:cNvSpPr txBox="1"/>
          <p:nvPr/>
        </p:nvSpPr>
        <p:spPr>
          <a:xfrm>
            <a:off x="14884479" y="11226344"/>
            <a:ext cx="5181524"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821531">
              <a:defRPr b="1" sz="3200">
                <a:solidFill>
                  <a:srgbClr val="000000"/>
                </a:solidFill>
              </a:defRPr>
            </a:pPr>
            <a:r>
              <a:t>in your reading materials, </a:t>
            </a:r>
          </a:p>
          <a:p>
            <a:pPr algn="l" defTabSz="821531">
              <a:defRPr b="1" sz="3200">
                <a:solidFill>
                  <a:srgbClr val="000000"/>
                </a:solidFill>
              </a:defRPr>
            </a:pPr>
            <a:r>
              <a:t>especially ch 4-5; </a:t>
            </a:r>
            <a:r>
              <a:rPr>
                <a:solidFill>
                  <a:schemeClr val="accent6"/>
                </a:solidFill>
              </a:rPr>
              <a:t>IUS 2.1</a:t>
            </a:r>
          </a:p>
        </p:txBody>
      </p:sp>
      <p:sp>
        <p:nvSpPr>
          <p:cNvPr id="302" name="detailed derivation of the math in this lecture"/>
          <p:cNvSpPr txBox="1"/>
          <p:nvPr/>
        </p:nvSpPr>
        <p:spPr>
          <a:xfrm>
            <a:off x="12819522" y="12777657"/>
            <a:ext cx="8210424"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detailed derivation of the math in this lecture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The Spatial Economy…"/>
          <p:cNvSpPr txBox="1"/>
          <p:nvPr/>
        </p:nvSpPr>
        <p:spPr>
          <a:xfrm>
            <a:off x="7090498" y="656769"/>
            <a:ext cx="10203003" cy="19725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5400">
                <a:solidFill>
                  <a:srgbClr val="000000"/>
                </a:solidFill>
              </a:defRPr>
            </a:pPr>
            <a:r>
              <a:t>The Spatial Economy</a:t>
            </a:r>
          </a:p>
          <a:p>
            <a:pPr defTabSz="821531">
              <a:defRPr b="1" sz="3200">
                <a:solidFill>
                  <a:srgbClr val="000000"/>
                </a:solidFill>
              </a:defRPr>
            </a:pPr>
          </a:p>
          <a:p>
            <a:pPr defTabSz="821531">
              <a:defRPr b="1" sz="3200">
                <a:solidFill>
                  <a:srgbClr val="000000"/>
                </a:solidFill>
              </a:defRPr>
            </a:pPr>
            <a:r>
              <a:t>[ Regional Economics ~ International Trade Theory ]</a:t>
            </a:r>
          </a:p>
        </p:txBody>
      </p:sp>
      <p:sp>
        <p:nvSpPr>
          <p:cNvPr id="305" name="“We would argue that the defining issue of economic geography is the need to explain concentrations of population and of economic activity: the distinction between manufacturing belt and farm belt, the existence of cities, the role of industry clusters. "/>
          <p:cNvSpPr txBox="1"/>
          <p:nvPr/>
        </p:nvSpPr>
        <p:spPr>
          <a:xfrm>
            <a:off x="5107782" y="3343033"/>
            <a:ext cx="14168436" cy="142209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just" defTabSz="642937">
              <a:lnSpc>
                <a:spcPts val="5900"/>
              </a:lnSpc>
              <a:spcBef>
                <a:spcPts val="1600"/>
              </a:spcBef>
              <a:defRPr sz="3000">
                <a:solidFill>
                  <a:srgbClr val="202122"/>
                </a:solidFill>
                <a:latin typeface="Times New Roman"/>
                <a:ea typeface="Times New Roman"/>
                <a:cs typeface="Times New Roman"/>
                <a:sym typeface="Times New Roman"/>
              </a:defRPr>
            </a:pPr>
            <a:r>
              <a:t>“We would argue that the defining issue of </a:t>
            </a:r>
            <a:r>
              <a:rPr b="1"/>
              <a:t>economic geography</a:t>
            </a:r>
            <a:r>
              <a:t> is the need to explain concentrations of population and of economic activity: the distinction between manufacturing belt and farm belt, the existence of cities, the role of industry clusters. “</a:t>
            </a:r>
          </a:p>
        </p:txBody>
      </p:sp>
      <p:pic>
        <p:nvPicPr>
          <p:cNvPr id="306" name="Screen Shot 2016-03-01 at 12.32.36 PM.png" descr="Screen Shot 2016-03-01 at 12.32.36 PM.png"/>
          <p:cNvPicPr>
            <a:picLocks noChangeAspect="1"/>
          </p:cNvPicPr>
          <p:nvPr/>
        </p:nvPicPr>
        <p:blipFill>
          <a:blip r:embed="rId3">
            <a:extLst/>
          </a:blip>
          <a:stretch>
            <a:fillRect/>
          </a:stretch>
        </p:blipFill>
        <p:spPr>
          <a:xfrm>
            <a:off x="7149093" y="5127327"/>
            <a:ext cx="10085813" cy="6058910"/>
          </a:xfrm>
          <a:prstGeom prst="rect">
            <a:avLst/>
          </a:prstGeom>
          <a:ln w="12700">
            <a:miter lim="400000"/>
          </a:ln>
        </p:spPr>
      </p:pic>
      <p:sp>
        <p:nvSpPr>
          <p:cNvPr id="307" name="As we vary transportation costs, will all the manufacturers concentrate (in the same region)?"/>
          <p:cNvSpPr txBox="1"/>
          <p:nvPr/>
        </p:nvSpPr>
        <p:spPr>
          <a:xfrm>
            <a:off x="4298479" y="12005069"/>
            <a:ext cx="15787041" cy="56436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800">
                <a:solidFill>
                  <a:srgbClr val="000000"/>
                </a:solidFill>
              </a:defRPr>
            </a:lvl1pPr>
          </a:lstStyle>
          <a:p>
            <a:pPr/>
            <a:r>
              <a:t>As we vary transportation costs, will all the manufacturers concentrate (in the same region)?</a:t>
            </a:r>
          </a:p>
        </p:txBody>
      </p:sp>
      <p:sp>
        <p:nvSpPr>
          <p:cNvPr id="308" name="manufacturing workers"/>
          <p:cNvSpPr txBox="1"/>
          <p:nvPr/>
        </p:nvSpPr>
        <p:spPr>
          <a:xfrm>
            <a:off x="16282657" y="5664991"/>
            <a:ext cx="4105936" cy="56436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800">
                <a:solidFill>
                  <a:schemeClr val="accent5">
                    <a:hueOff val="-82419"/>
                    <a:satOff val="-9513"/>
                    <a:lumOff val="-16343"/>
                  </a:schemeClr>
                </a:solidFill>
              </a:defRPr>
            </a:lvl1pPr>
          </a:lstStyle>
          <a:p>
            <a:pPr/>
            <a:r>
              <a:t>manufacturing workers</a:t>
            </a:r>
          </a:p>
        </p:txBody>
      </p:sp>
      <p:sp>
        <p:nvSpPr>
          <p:cNvPr id="309" name="farmers"/>
          <p:cNvSpPr txBox="1"/>
          <p:nvPr/>
        </p:nvSpPr>
        <p:spPr>
          <a:xfrm>
            <a:off x="17760356" y="9361882"/>
            <a:ext cx="1472007" cy="56436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800">
                <a:solidFill>
                  <a:schemeClr val="accent3">
                    <a:hueOff val="362282"/>
                    <a:satOff val="31803"/>
                    <a:lumOff val="-18242"/>
                  </a:schemeClr>
                </a:solidFill>
              </a:defRPr>
            </a:lvl1pPr>
          </a:lstStyle>
          <a:p>
            <a:pPr/>
            <a:r>
              <a:t>farmers</a:t>
            </a:r>
          </a:p>
        </p:txBody>
      </p:sp>
      <p:sp>
        <p:nvSpPr>
          <p:cNvPr id="310" name="Line"/>
          <p:cNvSpPr/>
          <p:nvPr/>
        </p:nvSpPr>
        <p:spPr>
          <a:xfrm flipH="1">
            <a:off x="15442406" y="6169594"/>
            <a:ext cx="876017" cy="1244218"/>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11" name="Line"/>
          <p:cNvSpPr/>
          <p:nvPr/>
        </p:nvSpPr>
        <p:spPr>
          <a:xfrm flipH="1" flipV="1">
            <a:off x="16585440" y="8123285"/>
            <a:ext cx="1299805" cy="1299805"/>
          </a:xfrm>
          <a:prstGeom prst="line">
            <a:avLst/>
          </a:prstGeom>
          <a:ln w="25400">
            <a:solidFill>
              <a:schemeClr val="accent3">
                <a:hueOff val="362282"/>
                <a:satOff val="31803"/>
                <a:lumOff val="-18242"/>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12" name="Line"/>
          <p:cNvSpPr/>
          <p:nvPr/>
        </p:nvSpPr>
        <p:spPr>
          <a:xfrm flipH="1" flipV="1">
            <a:off x="16406812" y="8962625"/>
            <a:ext cx="1326827" cy="942650"/>
          </a:xfrm>
          <a:prstGeom prst="line">
            <a:avLst/>
          </a:prstGeom>
          <a:ln w="25400">
            <a:solidFill>
              <a:schemeClr val="accent3">
                <a:hueOff val="362282"/>
                <a:satOff val="31803"/>
                <a:lumOff val="-18242"/>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13" name="IUS 2.1.2"/>
          <p:cNvSpPr txBox="1"/>
          <p:nvPr/>
        </p:nvSpPr>
        <p:spPr>
          <a:xfrm>
            <a:off x="19217822" y="1052841"/>
            <a:ext cx="1800861"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2.1.2</a:t>
            </a:r>
          </a:p>
        </p:txBody>
      </p:sp>
      <p:sp>
        <p:nvSpPr>
          <p:cNvPr id="314" name="UChicago Expert…"/>
          <p:cNvSpPr txBox="1"/>
          <p:nvPr/>
        </p:nvSpPr>
        <p:spPr>
          <a:xfrm>
            <a:off x="19167693" y="1613498"/>
            <a:ext cx="5180687"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5">
                    <a:hueOff val="-82419"/>
                    <a:satOff val="-9513"/>
                    <a:lumOff val="-16343"/>
                  </a:schemeClr>
                </a:solidFill>
              </a:defRPr>
            </a:pPr>
            <a:r>
              <a:t>UChicago Expert </a:t>
            </a:r>
          </a:p>
          <a:p>
            <a:pPr algn="l">
              <a:defRPr>
                <a:solidFill>
                  <a:schemeClr val="accent5">
                    <a:hueOff val="-82419"/>
                    <a:satOff val="-9513"/>
                    <a:lumOff val="-16343"/>
                  </a:schemeClr>
                </a:solidFill>
              </a:defRPr>
            </a:pPr>
            <a:r>
              <a:t>Esteban Rossi-Hansberg (Econ Dept)</a:t>
            </a:r>
          </a:p>
        </p:txBody>
      </p:sp>
      <p:pic>
        <p:nvPicPr>
          <p:cNvPr id="315" name="Unknown.jpeg" descr="Unknown.jpeg"/>
          <p:cNvPicPr>
            <a:picLocks noChangeAspect="1"/>
          </p:cNvPicPr>
          <p:nvPr/>
        </p:nvPicPr>
        <p:blipFill>
          <a:blip r:embed="rId4">
            <a:extLst/>
          </a:blip>
          <a:stretch>
            <a:fillRect/>
          </a:stretch>
        </p:blipFill>
        <p:spPr>
          <a:xfrm>
            <a:off x="550410" y="418395"/>
            <a:ext cx="2489201" cy="3263901"/>
          </a:xfrm>
          <a:prstGeom prst="rect">
            <a:avLst/>
          </a:prstGeom>
          <a:ln w="12700">
            <a:miter lim="400000"/>
          </a:ln>
        </p:spPr>
      </p:pic>
      <p:sp>
        <p:nvSpPr>
          <p:cNvPr id="316" name="2008 Nobel in Economics"/>
          <p:cNvSpPr txBox="1"/>
          <p:nvPr/>
        </p:nvSpPr>
        <p:spPr>
          <a:xfrm>
            <a:off x="512608" y="3693275"/>
            <a:ext cx="2564805" cy="3235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1" sz="1600">
                <a:solidFill>
                  <a:srgbClr val="202124"/>
                </a:solidFill>
                <a:latin typeface="Arial"/>
                <a:ea typeface="Arial"/>
                <a:cs typeface="Arial"/>
                <a:sym typeface="Arial"/>
              </a:defRPr>
            </a:lvl1pPr>
          </a:lstStyle>
          <a:p>
            <a:pPr/>
            <a:r>
              <a:t>2008 Nobel in Economics</a:t>
            </a:r>
          </a:p>
        </p:txBody>
      </p:sp>
      <p:sp>
        <p:nvSpPr>
          <p:cNvPr id="317" name="NYtimes columnist"/>
          <p:cNvSpPr txBox="1"/>
          <p:nvPr/>
        </p:nvSpPr>
        <p:spPr>
          <a:xfrm>
            <a:off x="509624" y="4084770"/>
            <a:ext cx="2056322" cy="3620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700">
                <a:solidFill>
                  <a:srgbClr val="000000"/>
                </a:solidFill>
              </a:defRPr>
            </a:lvl1pPr>
          </a:lstStyle>
          <a:p>
            <a:pPr/>
            <a:r>
              <a:t>NYtimes columnist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Modeling Production-Consumption Linkages"/>
          <p:cNvSpPr txBox="1"/>
          <p:nvPr/>
        </p:nvSpPr>
        <p:spPr>
          <a:xfrm>
            <a:off x="6099321" y="732941"/>
            <a:ext cx="11270959" cy="76277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100">
                <a:solidFill>
                  <a:srgbClr val="000000"/>
                </a:solidFill>
              </a:defRPr>
            </a:lvl1pPr>
          </a:lstStyle>
          <a:p>
            <a:pPr/>
            <a:r>
              <a:t>Modeling Production-Consumption Linkages</a:t>
            </a:r>
          </a:p>
        </p:txBody>
      </p:sp>
      <p:sp>
        <p:nvSpPr>
          <p:cNvPr id="322" name="Industrial producers want to choose locations that have good access to large markets and to supplies of goods that they and their workers need.…"/>
          <p:cNvSpPr txBox="1"/>
          <p:nvPr/>
        </p:nvSpPr>
        <p:spPr>
          <a:xfrm>
            <a:off x="2457296" y="3569996"/>
            <a:ext cx="19300357" cy="390380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just" defTabSz="642937">
              <a:lnSpc>
                <a:spcPts val="6900"/>
              </a:lnSpc>
              <a:spcBef>
                <a:spcPts val="1600"/>
              </a:spcBef>
              <a:defRPr sz="3800">
                <a:solidFill>
                  <a:srgbClr val="202122"/>
                </a:solidFill>
                <a:latin typeface="Times New Roman"/>
                <a:ea typeface="Times New Roman"/>
                <a:cs typeface="Times New Roman"/>
                <a:sym typeface="Times New Roman"/>
              </a:defRPr>
            </a:pPr>
            <a:r>
              <a:t>Industrial producers want to choose locations that have good access to large markets and to supplies of goods that they and their workers need. </a:t>
            </a:r>
          </a:p>
          <a:p>
            <a:pPr algn="just" defTabSz="642937">
              <a:lnSpc>
                <a:spcPts val="6900"/>
              </a:lnSpc>
              <a:spcBef>
                <a:spcPts val="1600"/>
              </a:spcBef>
              <a:defRPr sz="3800">
                <a:solidFill>
                  <a:srgbClr val="202122"/>
                </a:solidFill>
                <a:latin typeface="Times New Roman"/>
                <a:ea typeface="Times New Roman"/>
                <a:cs typeface="Times New Roman"/>
                <a:sym typeface="Times New Roman"/>
              </a:defRPr>
            </a:pPr>
          </a:p>
          <a:p>
            <a:pPr algn="just" defTabSz="642937">
              <a:lnSpc>
                <a:spcPts val="6900"/>
              </a:lnSpc>
              <a:spcBef>
                <a:spcPts val="1600"/>
              </a:spcBef>
              <a:defRPr sz="3800">
                <a:solidFill>
                  <a:srgbClr val="202122"/>
                </a:solidFill>
                <a:latin typeface="Times New Roman"/>
                <a:ea typeface="Times New Roman"/>
                <a:cs typeface="Times New Roman"/>
                <a:sym typeface="Times New Roman"/>
              </a:defRPr>
            </a:pPr>
            <a:r>
              <a:t>However, a place that for whatever reason already has a concentration of producers tends to offer a large market (because of the demand the producers and their workers generate) and a good supply of inputs and consumer goods (made by the producers already there). </a:t>
            </a:r>
          </a:p>
        </p:txBody>
      </p:sp>
      <p:sp>
        <p:nvSpPr>
          <p:cNvPr id="323" name="agglomeration…"/>
          <p:cNvSpPr txBox="1"/>
          <p:nvPr/>
        </p:nvSpPr>
        <p:spPr>
          <a:xfrm>
            <a:off x="10707662" y="10083344"/>
            <a:ext cx="2968676"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agglomeration</a:t>
            </a:r>
          </a:p>
          <a:p>
            <a:pPr defTabSz="821531">
              <a:defRPr b="1" sz="3200">
                <a:solidFill>
                  <a:srgbClr val="000000"/>
                </a:solidFill>
              </a:defRPr>
            </a:pPr>
            <a:r>
              <a:t>virtuous cycle</a:t>
            </a:r>
          </a:p>
        </p:txBody>
      </p:sp>
      <p:sp>
        <p:nvSpPr>
          <p:cNvPr id="324" name="producers"/>
          <p:cNvSpPr txBox="1"/>
          <p:nvPr/>
        </p:nvSpPr>
        <p:spPr>
          <a:xfrm>
            <a:off x="8766987" y="8884384"/>
            <a:ext cx="213515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producers</a:t>
            </a:r>
          </a:p>
        </p:txBody>
      </p:sp>
      <p:sp>
        <p:nvSpPr>
          <p:cNvPr id="325" name="markets"/>
          <p:cNvSpPr txBox="1"/>
          <p:nvPr/>
        </p:nvSpPr>
        <p:spPr>
          <a:xfrm>
            <a:off x="13927982" y="11634728"/>
            <a:ext cx="174297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markets</a:t>
            </a:r>
          </a:p>
        </p:txBody>
      </p:sp>
      <p:sp>
        <p:nvSpPr>
          <p:cNvPr id="329" name="Connection Line"/>
          <p:cNvSpPr/>
          <p:nvPr/>
        </p:nvSpPr>
        <p:spPr>
          <a:xfrm>
            <a:off x="11314578" y="9150311"/>
            <a:ext cx="3424442" cy="2424031"/>
          </a:xfrm>
          <a:custGeom>
            <a:avLst/>
            <a:gdLst/>
            <a:ahLst/>
            <a:cxnLst>
              <a:cxn ang="0">
                <a:pos x="wd2" y="hd2"/>
              </a:cxn>
              <a:cxn ang="5400000">
                <a:pos x="wd2" y="hd2"/>
              </a:cxn>
              <a:cxn ang="10800000">
                <a:pos x="wd2" y="hd2"/>
              </a:cxn>
              <a:cxn ang="16200000">
                <a:pos x="wd2" y="hd2"/>
              </a:cxn>
            </a:cxnLst>
            <a:rect l="0" t="0" r="r" b="b"/>
            <a:pathLst>
              <a:path w="21427" h="19514" fill="norm" stroke="1" extrusionOk="0">
                <a:moveTo>
                  <a:pt x="0" y="602"/>
                </a:moveTo>
                <a:cubicBezTo>
                  <a:pt x="14459" y="-2086"/>
                  <a:pt x="21600" y="4218"/>
                  <a:pt x="21423" y="19514"/>
                </a:cubicBezTo>
              </a:path>
            </a:pathLst>
          </a:custGeom>
          <a:ln w="114300">
            <a:solidFill>
              <a:schemeClr val="accent5">
                <a:hueOff val="-82419"/>
                <a:satOff val="-9513"/>
                <a:lumOff val="-16343"/>
              </a:schemeClr>
            </a:solidFill>
            <a:miter lim="400000"/>
            <a:tailEnd type="triangle"/>
          </a:ln>
        </p:spPr>
        <p:txBody>
          <a:bodyPr/>
          <a:lstStyle/>
          <a:p>
            <a:pPr/>
          </a:p>
        </p:txBody>
      </p:sp>
      <p:sp>
        <p:nvSpPr>
          <p:cNvPr id="330" name="Connection Line"/>
          <p:cNvSpPr/>
          <p:nvPr/>
        </p:nvSpPr>
        <p:spPr>
          <a:xfrm>
            <a:off x="9671004" y="9771945"/>
            <a:ext cx="3424443" cy="2424032"/>
          </a:xfrm>
          <a:custGeom>
            <a:avLst/>
            <a:gdLst/>
            <a:ahLst/>
            <a:cxnLst>
              <a:cxn ang="0">
                <a:pos x="wd2" y="hd2"/>
              </a:cxn>
              <a:cxn ang="5400000">
                <a:pos x="wd2" y="hd2"/>
              </a:cxn>
              <a:cxn ang="10800000">
                <a:pos x="wd2" y="hd2"/>
              </a:cxn>
              <a:cxn ang="16200000">
                <a:pos x="wd2" y="hd2"/>
              </a:cxn>
            </a:cxnLst>
            <a:rect l="0" t="0" r="r" b="b"/>
            <a:pathLst>
              <a:path w="21427" h="19514" fill="norm" stroke="1" extrusionOk="0">
                <a:moveTo>
                  <a:pt x="21427" y="18912"/>
                </a:moveTo>
                <a:cubicBezTo>
                  <a:pt x="6968" y="21600"/>
                  <a:pt x="-173" y="15296"/>
                  <a:pt x="4" y="0"/>
                </a:cubicBezTo>
              </a:path>
            </a:pathLst>
          </a:custGeom>
          <a:ln w="114300">
            <a:solidFill>
              <a:schemeClr val="accent5">
                <a:hueOff val="-82419"/>
                <a:satOff val="-9513"/>
                <a:lumOff val="-16343"/>
              </a:schemeClr>
            </a:solidFill>
            <a:miter lim="400000"/>
            <a:tailEnd type="triangle"/>
          </a:ln>
        </p:spPr>
        <p:txBody>
          <a:bodyPr/>
          <a:lstStyle/>
          <a:p>
            <a:pPr/>
          </a:p>
        </p:txBody>
      </p:sp>
      <p:sp>
        <p:nvSpPr>
          <p:cNvPr id="328" name="(feedback loops)"/>
          <p:cNvSpPr txBox="1"/>
          <p:nvPr/>
        </p:nvSpPr>
        <p:spPr>
          <a:xfrm>
            <a:off x="14907904" y="1489417"/>
            <a:ext cx="252923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(feedback loops)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The Core Periphery Model"/>
          <p:cNvSpPr txBox="1"/>
          <p:nvPr/>
        </p:nvSpPr>
        <p:spPr>
          <a:xfrm>
            <a:off x="659938" y="334510"/>
            <a:ext cx="5678552" cy="688414"/>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The Core Periphery Model</a:t>
            </a:r>
          </a:p>
        </p:txBody>
      </p:sp>
      <p:sp>
        <p:nvSpPr>
          <p:cNvPr id="335" name="Ingredients:"/>
          <p:cNvSpPr txBox="1"/>
          <p:nvPr/>
        </p:nvSpPr>
        <p:spPr>
          <a:xfrm>
            <a:off x="1796491" y="3654861"/>
            <a:ext cx="2450516"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Ingredients:</a:t>
            </a:r>
          </a:p>
        </p:txBody>
      </p:sp>
      <p:sp>
        <p:nvSpPr>
          <p:cNvPr id="336" name="Agriculture"/>
          <p:cNvSpPr txBox="1"/>
          <p:nvPr/>
        </p:nvSpPr>
        <p:spPr>
          <a:xfrm>
            <a:off x="6417827" y="4289366"/>
            <a:ext cx="2292427"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Agriculture</a:t>
            </a:r>
          </a:p>
        </p:txBody>
      </p:sp>
      <p:sp>
        <p:nvSpPr>
          <p:cNvPr id="337" name="Manufacturing"/>
          <p:cNvSpPr txBox="1"/>
          <p:nvPr/>
        </p:nvSpPr>
        <p:spPr>
          <a:xfrm>
            <a:off x="14219107" y="4289366"/>
            <a:ext cx="2977617"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Manufacturing</a:t>
            </a:r>
          </a:p>
        </p:txBody>
      </p:sp>
      <p:sp>
        <p:nvSpPr>
          <p:cNvPr id="338" name="single good…"/>
          <p:cNvSpPr txBox="1"/>
          <p:nvPr/>
        </p:nvSpPr>
        <p:spPr>
          <a:xfrm>
            <a:off x="5344931" y="5223802"/>
            <a:ext cx="4438219" cy="15792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single good</a:t>
            </a:r>
          </a:p>
          <a:p>
            <a:pPr defTabSz="821531">
              <a:defRPr sz="3200">
                <a:solidFill>
                  <a:srgbClr val="000000"/>
                </a:solidFill>
              </a:defRPr>
            </a:pPr>
            <a:r>
              <a:t>workers tied to the land</a:t>
            </a:r>
          </a:p>
          <a:p>
            <a:pPr defTabSz="821531">
              <a:defRPr sz="3200">
                <a:solidFill>
                  <a:srgbClr val="000000"/>
                </a:solidFill>
              </a:defRPr>
            </a:pPr>
            <a:r>
              <a:t>same wage everywhere</a:t>
            </a:r>
          </a:p>
        </p:txBody>
      </p:sp>
      <p:sp>
        <p:nvSpPr>
          <p:cNvPr id="339" name="diversity of n goods…"/>
          <p:cNvSpPr txBox="1"/>
          <p:nvPr/>
        </p:nvSpPr>
        <p:spPr>
          <a:xfrm>
            <a:off x="12435417" y="5217452"/>
            <a:ext cx="6544997" cy="15919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diversity of n goods</a:t>
            </a:r>
          </a:p>
          <a:p>
            <a:pPr defTabSz="821531">
              <a:defRPr sz="3200">
                <a:solidFill>
                  <a:srgbClr val="000000"/>
                </a:solidFill>
              </a:defRPr>
            </a:pPr>
            <a:r>
              <a:rPr i="1"/>
              <a:t>N</a:t>
            </a:r>
            <a:r>
              <a:t> workers can move</a:t>
            </a:r>
          </a:p>
          <a:p>
            <a:pPr defTabSz="821531">
              <a:defRPr sz="3200">
                <a:solidFill>
                  <a:srgbClr val="000000"/>
                </a:solidFill>
              </a:defRPr>
            </a:pPr>
            <a:r>
              <a:t>real wages     vary between regions</a:t>
            </a:r>
          </a:p>
        </p:txBody>
      </p:sp>
      <p:sp>
        <p:nvSpPr>
          <p:cNvPr id="340" name="Equation"/>
          <p:cNvSpPr txBox="1"/>
          <p:nvPr/>
        </p:nvSpPr>
        <p:spPr>
          <a:xfrm>
            <a:off x="5613175" y="7243594"/>
            <a:ext cx="1220719" cy="46729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F</m:t>
                          </m:r>
                        </m:sub>
                      </m:sSub>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oMath>
              </m:oMathPara>
            </a14:m>
            <a:endParaRPr sz="3400"/>
          </a:p>
        </p:txBody>
      </p:sp>
      <p:sp>
        <p:nvSpPr>
          <p:cNvPr id="341" name="Equation"/>
          <p:cNvSpPr txBox="1"/>
          <p:nvPr/>
        </p:nvSpPr>
        <p:spPr>
          <a:xfrm>
            <a:off x="15304558" y="7502168"/>
            <a:ext cx="3190936" cy="61577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limUpp>
                        <m:e>
                          <m:r>
                            <a:rPr xmlns:a="http://schemas.openxmlformats.org/drawingml/2006/main" sz="3800" i="1">
                              <a:solidFill>
                                <a:srgbClr val="000000"/>
                              </a:solidFill>
                              <a:latin typeface="Cambria Math" panose="02040503050406030204" pitchFamily="18" charset="0"/>
                            </a:rPr>
                            <m:t>f</m:t>
                          </m:r>
                        </m:e>
                        <m:lim>
                          <m:r>
                            <a:rPr xmlns:a="http://schemas.openxmlformats.org/drawingml/2006/main" sz="3800" i="1">
                              <a:solidFill>
                                <a:srgbClr val="000000"/>
                              </a:solidFill>
                              <a:latin typeface="Cambria Math" panose="02040503050406030204" pitchFamily="18" charset="0"/>
                            </a:rPr>
                            <m:t>·</m:t>
                          </m:r>
                        </m:lim>
                      </m:limUpp>
                    </m:e>
                    <m:sub>
                      <m:r>
                        <a:rPr xmlns:a="http://schemas.openxmlformats.org/drawingml/2006/main" sz="3800" i="1">
                          <a:solidFill>
                            <a:srgbClr val="000000"/>
                          </a:solidFill>
                          <a:latin typeface="Cambria Math" panose="02040503050406030204" pitchFamily="18" charset="0"/>
                        </a:rPr>
                        <m:t>1</m:t>
                      </m:r>
                    </m:sub>
                  </m:sSub>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m:t>
                  </m:r>
                  <m:sSub>
                    <m:e>
                      <m:r>
                        <a:rPr xmlns:a="http://schemas.openxmlformats.org/drawingml/2006/main" sz="3800" i="1">
                          <a:solidFill>
                            <a:srgbClr val="000000"/>
                          </a:solidFill>
                          <a:latin typeface="Cambria Math" panose="02040503050406030204" pitchFamily="18" charset="0"/>
                        </a:rPr>
                        <m:t>y</m:t>
                      </m:r>
                    </m:e>
                    <m:sub>
                      <m:sSub>
                        <m:e>
                          <m:r>
                            <a:rPr xmlns:a="http://schemas.openxmlformats.org/drawingml/2006/main" sz="3800" i="1">
                              <a:solidFill>
                                <a:srgbClr val="000000"/>
                              </a:solidFill>
                              <a:latin typeface="Cambria Math" panose="02040503050406030204" pitchFamily="18" charset="0"/>
                            </a:rPr>
                            <m:t>ω</m:t>
                          </m:r>
                        </m:e>
                        <m:sub>
                          <m:r>
                            <a:rPr xmlns:a="http://schemas.openxmlformats.org/drawingml/2006/main" sz="3800" i="1">
                              <a:solidFill>
                                <a:srgbClr val="000000"/>
                              </a:solidFill>
                              <a:latin typeface="Cambria Math" panose="02040503050406030204" pitchFamily="18" charset="0"/>
                            </a:rPr>
                            <m:t>1</m:t>
                          </m:r>
                        </m:sub>
                      </m:sSub>
                    </m:sub>
                  </m:sSub>
                  <m:r>
                    <a:rPr xmlns:a="http://schemas.openxmlformats.org/drawingml/2006/main" sz="3800" i="1">
                      <a:solidFill>
                        <a:srgbClr val="000000"/>
                      </a:solidFill>
                      <a:latin typeface="Cambria Math" panose="02040503050406030204" pitchFamily="18" charset="0"/>
                    </a:rPr>
                    <m:t>-</m:t>
                  </m:r>
                  <m:sSub>
                    <m:e>
                      <m:r>
                        <a:rPr xmlns:a="http://schemas.openxmlformats.org/drawingml/2006/main" sz="3800" i="1">
                          <a:solidFill>
                            <a:srgbClr val="000000"/>
                          </a:solidFill>
                          <a:latin typeface="Cambria Math" panose="02040503050406030204" pitchFamily="18" charset="0"/>
                        </a:rPr>
                        <m:t>y</m:t>
                      </m:r>
                    </m:e>
                    <m:sub>
                      <m:sSub>
                        <m:e>
                          <m:r>
                            <a:rPr xmlns:a="http://schemas.openxmlformats.org/drawingml/2006/main" sz="3800" i="1">
                              <a:solidFill>
                                <a:srgbClr val="000000"/>
                              </a:solidFill>
                              <a:latin typeface="Cambria Math" panose="02040503050406030204" pitchFamily="18" charset="0"/>
                            </a:rPr>
                            <m:t>ω</m:t>
                          </m:r>
                        </m:e>
                        <m:sub>
                          <m:r>
                            <a:rPr xmlns:a="http://schemas.openxmlformats.org/drawingml/2006/main" sz="3800" i="1">
                              <a:solidFill>
                                <a:srgbClr val="000000"/>
                              </a:solidFill>
                              <a:latin typeface="Cambria Math" panose="02040503050406030204" pitchFamily="18" charset="0"/>
                            </a:rPr>
                            <m:t>2</m:t>
                          </m:r>
                        </m:sub>
                      </m:sSub>
                    </m:sub>
                  </m:sSub>
                  <m:r>
                    <a:rPr xmlns:a="http://schemas.openxmlformats.org/drawingml/2006/main" sz="3800" i="1">
                      <a:solidFill>
                        <a:srgbClr val="000000"/>
                      </a:solidFill>
                      <a:latin typeface="Cambria Math" panose="02040503050406030204" pitchFamily="18" charset="0"/>
                    </a:rPr>
                    <m:t>)</m:t>
                  </m:r>
                  <m:sSub>
                    <m:e>
                      <m:r>
                        <a:rPr xmlns:a="http://schemas.openxmlformats.org/drawingml/2006/main" sz="3800" i="1">
                          <a:solidFill>
                            <a:srgbClr val="000000"/>
                          </a:solidFill>
                          <a:latin typeface="Cambria Math" panose="02040503050406030204" pitchFamily="18" charset="0"/>
                        </a:rPr>
                        <m:t>f</m:t>
                      </m:r>
                    </m:e>
                    <m:sub>
                      <m:r>
                        <a:rPr xmlns:a="http://schemas.openxmlformats.org/drawingml/2006/main" sz="3800" i="1">
                          <a:solidFill>
                            <a:srgbClr val="000000"/>
                          </a:solidFill>
                          <a:latin typeface="Cambria Math" panose="02040503050406030204" pitchFamily="18" charset="0"/>
                        </a:rPr>
                        <m:t>1</m:t>
                      </m:r>
                    </m:sub>
                  </m:sSub>
                </m:oMath>
              </m:oMathPara>
            </a14:m>
            <a:endParaRPr sz="3800"/>
          </a:p>
        </p:txBody>
      </p:sp>
      <p:sp>
        <p:nvSpPr>
          <p:cNvPr id="342" name="Equation"/>
          <p:cNvSpPr txBox="1"/>
          <p:nvPr/>
        </p:nvSpPr>
        <p:spPr>
          <a:xfrm>
            <a:off x="14529105" y="6472855"/>
            <a:ext cx="396002" cy="29781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ω</m:t>
                      </m:r>
                    </m:e>
                    <m:sub>
                      <m:r>
                        <a:rPr xmlns:a="http://schemas.openxmlformats.org/drawingml/2006/main" sz="3400" i="1">
                          <a:solidFill>
                            <a:srgbClr val="000000"/>
                          </a:solidFill>
                          <a:latin typeface="Cambria Math" panose="02040503050406030204" pitchFamily="18" charset="0"/>
                        </a:rPr>
                        <m:t>r</m:t>
                      </m:r>
                    </m:sub>
                  </m:sSub>
                </m:oMath>
              </m:oMathPara>
            </a14:m>
            <a:endParaRPr sz="3400"/>
          </a:p>
        </p:txBody>
      </p:sp>
      <p:sp>
        <p:nvSpPr>
          <p:cNvPr id="343" name="Equation"/>
          <p:cNvSpPr txBox="1"/>
          <p:nvPr/>
        </p:nvSpPr>
        <p:spPr>
          <a:xfrm>
            <a:off x="13408750" y="8796931"/>
            <a:ext cx="857306" cy="40071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f</m:t>
                      </m:r>
                    </m:e>
                    <m:sub>
                      <m:r>
                        <a:rPr xmlns:a="http://schemas.openxmlformats.org/drawingml/2006/main" sz="3400" i="1">
                          <a:solidFill>
                            <a:srgbClr val="000000"/>
                          </a:solidFill>
                          <a:latin typeface="Cambria Math" panose="02040503050406030204" pitchFamily="18" charset="0"/>
                        </a:rPr>
                        <m:t>1</m:t>
                      </m:r>
                    </m:sub>
                  </m:sSub>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344" name="fraction of workers in region r"/>
          <p:cNvSpPr txBox="1"/>
          <p:nvPr/>
        </p:nvSpPr>
        <p:spPr>
          <a:xfrm>
            <a:off x="14377311" y="8713606"/>
            <a:ext cx="4804335" cy="56471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800">
                <a:solidFill>
                  <a:srgbClr val="000000"/>
                </a:solidFill>
              </a:defRPr>
            </a:lvl1pPr>
          </a:lstStyle>
          <a:p>
            <a:pPr/>
            <a:r>
              <a:t>fraction of workers in region r</a:t>
            </a:r>
          </a:p>
        </p:txBody>
      </p:sp>
      <p:sp>
        <p:nvSpPr>
          <p:cNvPr id="345" name="Problem: How to compute real wages in each region?"/>
          <p:cNvSpPr txBox="1"/>
          <p:nvPr/>
        </p:nvSpPr>
        <p:spPr>
          <a:xfrm>
            <a:off x="1482405" y="12371730"/>
            <a:ext cx="1061590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Problem: How to compute </a:t>
            </a:r>
            <a:r>
              <a:rPr i="1"/>
              <a:t>real wages</a:t>
            </a:r>
            <a:r>
              <a:t> in each region? </a:t>
            </a:r>
          </a:p>
        </p:txBody>
      </p:sp>
      <p:sp>
        <p:nvSpPr>
          <p:cNvPr id="346" name="“numeraire”"/>
          <p:cNvSpPr txBox="1"/>
          <p:nvPr/>
        </p:nvSpPr>
        <p:spPr>
          <a:xfrm>
            <a:off x="7740846" y="7107228"/>
            <a:ext cx="2039545" cy="56471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800">
                <a:solidFill>
                  <a:srgbClr val="000000"/>
                </a:solidFill>
              </a:defRPr>
            </a:lvl1pPr>
          </a:lstStyle>
          <a:p>
            <a:pPr/>
            <a:r>
              <a:t>“numeraire”</a:t>
            </a:r>
          </a:p>
        </p:txBody>
      </p:sp>
      <p:sp>
        <p:nvSpPr>
          <p:cNvPr id="347" name="agglomeration:"/>
          <p:cNvSpPr txBox="1"/>
          <p:nvPr/>
        </p:nvSpPr>
        <p:spPr>
          <a:xfrm>
            <a:off x="11934666" y="7424315"/>
            <a:ext cx="308165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agglomeration:</a:t>
            </a:r>
          </a:p>
        </p:txBody>
      </p:sp>
      <p:sp>
        <p:nvSpPr>
          <p:cNvPr id="348" name="Krugman 1991"/>
          <p:cNvSpPr txBox="1"/>
          <p:nvPr/>
        </p:nvSpPr>
        <p:spPr>
          <a:xfrm>
            <a:off x="19788862" y="404651"/>
            <a:ext cx="2620519"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Krugman 1991</a:t>
            </a:r>
          </a:p>
        </p:txBody>
      </p:sp>
      <p:sp>
        <p:nvSpPr>
          <p:cNvPr id="349" name="sets the units of income"/>
          <p:cNvSpPr txBox="1"/>
          <p:nvPr/>
        </p:nvSpPr>
        <p:spPr>
          <a:xfrm>
            <a:off x="7077360" y="7979995"/>
            <a:ext cx="336651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sets the units of income</a:t>
            </a:r>
          </a:p>
        </p:txBody>
      </p:sp>
      <p:sp>
        <p:nvSpPr>
          <p:cNvPr id="350" name="workers go to where…"/>
          <p:cNvSpPr txBox="1"/>
          <p:nvPr/>
        </p:nvSpPr>
        <p:spPr>
          <a:xfrm>
            <a:off x="19678084" y="7347861"/>
            <a:ext cx="4105251" cy="779296"/>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sz="2200">
                <a:solidFill>
                  <a:srgbClr val="FFFFFF"/>
                </a:solidFill>
                <a:latin typeface="Helvetica Neue Medium"/>
                <a:ea typeface="Helvetica Neue Medium"/>
                <a:cs typeface="Helvetica Neue Medium"/>
                <a:sym typeface="Helvetica Neue Medium"/>
              </a:defRPr>
            </a:pPr>
            <a:r>
              <a:t>workers go to where </a:t>
            </a:r>
          </a:p>
          <a:p>
            <a:pPr defTabSz="825500">
              <a:defRPr sz="2200">
                <a:solidFill>
                  <a:srgbClr val="FFFFFF"/>
                </a:solidFill>
                <a:latin typeface="Helvetica Neue Medium"/>
                <a:ea typeface="Helvetica Neue Medium"/>
                <a:cs typeface="Helvetica Neue Medium"/>
                <a:sym typeface="Helvetica Neue Medium"/>
              </a:defRPr>
            </a:pPr>
            <a:r>
              <a:t>they can consume more goods</a:t>
            </a:r>
          </a:p>
        </p:txBody>
      </p:sp>
      <p:sp>
        <p:nvSpPr>
          <p:cNvPr id="351" name="Equation"/>
          <p:cNvSpPr txBox="1"/>
          <p:nvPr/>
        </p:nvSpPr>
        <p:spPr>
          <a:xfrm>
            <a:off x="13314686" y="10013947"/>
            <a:ext cx="933603" cy="43001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900" i="1">
                          <a:solidFill>
                            <a:srgbClr val="5E5E5E"/>
                          </a:solidFill>
                          <a:latin typeface="Cambria Math" panose="02040503050406030204" pitchFamily="18" charset="0"/>
                        </a:rPr>
                        <m:t>n</m:t>
                      </m:r>
                    </m:e>
                    <m:sub>
                      <m:r>
                        <a:rPr xmlns:a="http://schemas.openxmlformats.org/drawingml/2006/main" sz="4900" i="1">
                          <a:solidFill>
                            <a:srgbClr val="5E5E5E"/>
                          </a:solidFill>
                          <a:latin typeface="Cambria Math" panose="02040503050406030204" pitchFamily="18" charset="0"/>
                        </a:rPr>
                        <m:t>M</m:t>
                      </m:r>
                      <m:r>
                        <a:rPr xmlns:a="http://schemas.openxmlformats.org/drawingml/2006/main" sz="4900" i="1">
                          <a:solidFill>
                            <a:srgbClr val="5E5E5E"/>
                          </a:solidFill>
                          <a:latin typeface="Cambria Math" panose="02040503050406030204" pitchFamily="18" charset="0"/>
                        </a:rPr>
                        <m:t>F</m:t>
                      </m:r>
                    </m:sub>
                  </m:sSub>
                </m:oMath>
              </m:oMathPara>
            </a14:m>
            <a:endParaRPr sz="4900">
              <a:solidFill>
                <a:srgbClr val="5E5E5E"/>
              </a:solidFill>
            </a:endParaRPr>
          </a:p>
        </p:txBody>
      </p:sp>
      <p:sp>
        <p:nvSpPr>
          <p:cNvPr id="352" name="fraction of overall manufacturing workers to farmers"/>
          <p:cNvSpPr txBox="1"/>
          <p:nvPr/>
        </p:nvSpPr>
        <p:spPr>
          <a:xfrm>
            <a:off x="14823285" y="9863423"/>
            <a:ext cx="8466304" cy="564719"/>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800">
                <a:solidFill>
                  <a:srgbClr val="000000"/>
                </a:solidFill>
              </a:defRPr>
            </a:lvl1pPr>
          </a:lstStyle>
          <a:p>
            <a:pPr/>
            <a:r>
              <a:t>fraction of overall manufacturing workers to farmers </a:t>
            </a:r>
          </a:p>
        </p:txBody>
      </p:sp>
      <p:sp>
        <p:nvSpPr>
          <p:cNvPr id="353" name="+"/>
          <p:cNvSpPr txBox="1"/>
          <p:nvPr/>
        </p:nvSpPr>
        <p:spPr>
          <a:xfrm>
            <a:off x="11270370" y="4289366"/>
            <a:ext cx="388621"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000000"/>
                </a:solidFill>
              </a:defRPr>
            </a:lvl1pPr>
          </a:lstStyle>
          <a:p>
            <a:pPr/>
            <a:r>
              <a:t>+</a:t>
            </a:r>
          </a:p>
        </p:txBody>
      </p:sp>
      <p:sp>
        <p:nvSpPr>
          <p:cNvPr id="354" name="Nobel Prize Economics 2008"/>
          <p:cNvSpPr txBox="1"/>
          <p:nvPr/>
        </p:nvSpPr>
        <p:spPr>
          <a:xfrm>
            <a:off x="18322970" y="967386"/>
            <a:ext cx="404317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Nobel Prize Economics 2008</a:t>
            </a:r>
          </a:p>
        </p:txBody>
      </p:sp>
      <p:sp>
        <p:nvSpPr>
          <p:cNvPr id="355" name="&quot;By having integrated economies of scale into explicit general equilibrium models,…"/>
          <p:cNvSpPr txBox="1"/>
          <p:nvPr/>
        </p:nvSpPr>
        <p:spPr>
          <a:xfrm>
            <a:off x="9528289" y="1581944"/>
            <a:ext cx="14743473"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spcBef>
                <a:spcPts val="700"/>
              </a:spcBef>
              <a:defRPr b="1" sz="2100">
                <a:solidFill>
                  <a:srgbClr val="202122"/>
                </a:solidFill>
                <a:latin typeface="Helvetica"/>
                <a:ea typeface="Helvetica"/>
                <a:cs typeface="Helvetica"/>
                <a:sym typeface="Helvetica"/>
              </a:defRPr>
            </a:pPr>
            <a:r>
              <a:t>"By having integrated economies of scale into explicit </a:t>
            </a:r>
            <a:r>
              <a:rPr>
                <a:hlinkClick r:id="rId2" invalidUrl="" action="" tgtFrame="" tooltip="" history="1" highlightClick="0" endSnd="0"/>
              </a:rPr>
              <a:t>general equilibrium</a:t>
            </a:r>
            <a:r>
              <a:t> models, </a:t>
            </a:r>
          </a:p>
          <a:p>
            <a:pPr algn="l" defTabSz="457200">
              <a:spcBef>
                <a:spcPts val="700"/>
              </a:spcBef>
              <a:defRPr b="1" sz="2100">
                <a:solidFill>
                  <a:srgbClr val="202122"/>
                </a:solidFill>
                <a:latin typeface="Helvetica"/>
                <a:ea typeface="Helvetica"/>
                <a:cs typeface="Helvetica"/>
                <a:sym typeface="Helvetica"/>
              </a:defRPr>
            </a:pPr>
            <a:r>
              <a:t>Paul Krugman has deepened our understanding of the determinants of trade and the location of economic activity."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Dixit-Stieglitz” Model with Space + Transportation Costs"/>
          <p:cNvSpPr txBox="1"/>
          <p:nvPr/>
        </p:nvSpPr>
        <p:spPr>
          <a:xfrm>
            <a:off x="4993322" y="101915"/>
            <a:ext cx="14397356" cy="775104"/>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4200">
                <a:solidFill>
                  <a:srgbClr val="000000"/>
                </a:solidFill>
                <a:latin typeface="Helvetica Neue Medium"/>
                <a:ea typeface="Helvetica Neue Medium"/>
                <a:cs typeface="Helvetica Neue Medium"/>
                <a:sym typeface="Helvetica Neue Medium"/>
              </a:defRPr>
            </a:lvl1pPr>
          </a:lstStyle>
          <a:p>
            <a:pPr/>
            <a:r>
              <a:t>“Dixit-Stieglitz” Model with Space + Transportation Costs </a:t>
            </a:r>
          </a:p>
        </p:txBody>
      </p:sp>
      <p:sp>
        <p:nvSpPr>
          <p:cNvPr id="358" name="Equation"/>
          <p:cNvSpPr txBox="1"/>
          <p:nvPr/>
        </p:nvSpPr>
        <p:spPr>
          <a:xfrm>
            <a:off x="14410411" y="3125627"/>
            <a:ext cx="2801472" cy="57879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900" i="1">
                          <a:solidFill>
                            <a:srgbClr val="000000"/>
                          </a:solidFill>
                          <a:latin typeface="Cambria Math" panose="02040503050406030204" pitchFamily="18" charset="0"/>
                        </a:rPr>
                        <m:t>y</m:t>
                      </m:r>
                    </m:e>
                    <m:sub>
                      <m:sSub>
                        <m:e>
                          <m:r>
                            <a:rPr xmlns:a="http://schemas.openxmlformats.org/drawingml/2006/main" sz="3900" i="1">
                              <a:solidFill>
                                <a:srgbClr val="000000"/>
                              </a:solidFill>
                              <a:latin typeface="Cambria Math" panose="02040503050406030204" pitchFamily="18" charset="0"/>
                            </a:rPr>
                            <m:t>ω</m:t>
                          </m:r>
                        </m:e>
                        <m:sub>
                          <m:r>
                            <a:rPr xmlns:a="http://schemas.openxmlformats.org/drawingml/2006/main" sz="3900" i="1">
                              <a:solidFill>
                                <a:srgbClr val="000000"/>
                              </a:solidFill>
                              <a:latin typeface="Cambria Math" panose="02040503050406030204" pitchFamily="18" charset="0"/>
                            </a:rPr>
                            <m:t>2</m:t>
                          </m:r>
                        </m:sub>
                      </m:sSub>
                    </m:sub>
                  </m:sSub>
                  <m:r>
                    <a:rPr xmlns:a="http://schemas.openxmlformats.org/drawingml/2006/main" sz="3900" i="1">
                      <a:solidFill>
                        <a:srgbClr val="000000"/>
                      </a:solidFill>
                      <a:latin typeface="Cambria Math" panose="02040503050406030204" pitchFamily="18" charset="0"/>
                    </a:rPr>
                    <m:t>=</m:t>
                  </m:r>
                  <m:sSub>
                    <m:e>
                      <m:r>
                        <a:rPr xmlns:a="http://schemas.openxmlformats.org/drawingml/2006/main" sz="3900" i="1">
                          <a:solidFill>
                            <a:srgbClr val="000000"/>
                          </a:solidFill>
                          <a:latin typeface="Cambria Math" panose="02040503050406030204" pitchFamily="18" charset="0"/>
                        </a:rPr>
                        <m:t>y</m:t>
                      </m:r>
                    </m:e>
                    <m:sub>
                      <m:sSub>
                        <m:e>
                          <m:r>
                            <a:rPr xmlns:a="http://schemas.openxmlformats.org/drawingml/2006/main" sz="3900" i="1">
                              <a:solidFill>
                                <a:srgbClr val="000000"/>
                              </a:solidFill>
                              <a:latin typeface="Cambria Math" panose="02040503050406030204" pitchFamily="18" charset="0"/>
                            </a:rPr>
                            <m:t>w</m:t>
                          </m:r>
                        </m:e>
                        <m:sub>
                          <m:r>
                            <a:rPr xmlns:a="http://schemas.openxmlformats.org/drawingml/2006/main" sz="3900" i="1">
                              <a:solidFill>
                                <a:srgbClr val="000000"/>
                              </a:solidFill>
                              <a:latin typeface="Cambria Math" panose="02040503050406030204" pitchFamily="18" charset="0"/>
                            </a:rPr>
                            <m:t>2</m:t>
                          </m:r>
                        </m:sub>
                      </m:sSub>
                    </m:sub>
                  </m:sSub>
                  <m:sSubSup>
                    <m:e>
                      <m:bar>
                        <m:barPr>
                          <m:ctrlPr>
                            <a:rPr xmlns:a="http://schemas.openxmlformats.org/drawingml/2006/main" sz="3900" i="1">
                              <a:solidFill>
                                <a:srgbClr val="000000"/>
                              </a:solidFill>
                              <a:latin typeface="Cambria Math" panose="02040503050406030204" pitchFamily="18" charset="0"/>
                            </a:rPr>
                          </m:ctrlPr>
                          <m:pos m:val="top"/>
                        </m:barPr>
                        <m:e>
                          <m:r>
                            <a:rPr xmlns:a="http://schemas.openxmlformats.org/drawingml/2006/main" sz="3900" i="1">
                              <a:solidFill>
                                <a:srgbClr val="000000"/>
                              </a:solidFill>
                              <a:latin typeface="Cambria Math" panose="02040503050406030204" pitchFamily="18" charset="0"/>
                            </a:rPr>
                            <m:t>p</m:t>
                          </m:r>
                        </m:e>
                      </m:bar>
                    </m:e>
                    <m:sub>
                      <m:r>
                        <a:rPr xmlns:a="http://schemas.openxmlformats.org/drawingml/2006/main" sz="3900" i="1">
                          <a:solidFill>
                            <a:srgbClr val="000000"/>
                          </a:solidFill>
                          <a:latin typeface="Cambria Math" panose="02040503050406030204" pitchFamily="18" charset="0"/>
                        </a:rPr>
                        <m:t>2</m:t>
                      </m:r>
                    </m:sub>
                    <m:sup>
                      <m:r>
                        <a:rPr xmlns:a="http://schemas.openxmlformats.org/drawingml/2006/main" sz="3900" i="1">
                          <a:solidFill>
                            <a:srgbClr val="000000"/>
                          </a:solidFill>
                          <a:latin typeface="Cambria Math" panose="02040503050406030204" pitchFamily="18" charset="0"/>
                        </a:rPr>
                        <m:t>-</m:t>
                      </m:r>
                      <m:sSub>
                        <m:e>
                          <m:r>
                            <a:rPr xmlns:a="http://schemas.openxmlformats.org/drawingml/2006/main" sz="3900" i="1">
                              <a:solidFill>
                                <a:srgbClr val="000000"/>
                              </a:solidFill>
                              <a:latin typeface="Cambria Math" panose="02040503050406030204" pitchFamily="18" charset="0"/>
                            </a:rPr>
                            <m:t>n</m:t>
                          </m:r>
                        </m:e>
                        <m:sub>
                          <m:r>
                            <a:rPr xmlns:a="http://schemas.openxmlformats.org/drawingml/2006/main" sz="3900" i="1">
                              <a:solidFill>
                                <a:srgbClr val="000000"/>
                              </a:solidFill>
                              <a:latin typeface="Cambria Math" panose="02040503050406030204" pitchFamily="18" charset="0"/>
                            </a:rPr>
                            <m:t>M</m:t>
                          </m:r>
                          <m:r>
                            <a:rPr xmlns:a="http://schemas.openxmlformats.org/drawingml/2006/main" sz="3900" i="1">
                              <a:solidFill>
                                <a:srgbClr val="000000"/>
                              </a:solidFill>
                              <a:latin typeface="Cambria Math" panose="02040503050406030204" pitchFamily="18" charset="0"/>
                            </a:rPr>
                            <m:t>F</m:t>
                          </m:r>
                        </m:sub>
                      </m:sSub>
                    </m:sup>
                  </m:sSubSup>
                </m:oMath>
              </m:oMathPara>
            </a14:m>
            <a:endParaRPr sz="3900"/>
          </a:p>
        </p:txBody>
      </p:sp>
      <p:sp>
        <p:nvSpPr>
          <p:cNvPr id="359" name="Equation"/>
          <p:cNvSpPr txBox="1"/>
          <p:nvPr/>
        </p:nvSpPr>
        <p:spPr>
          <a:xfrm>
            <a:off x="6641583" y="3125627"/>
            <a:ext cx="2781497" cy="57879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900" i="1">
                          <a:solidFill>
                            <a:srgbClr val="000000"/>
                          </a:solidFill>
                          <a:latin typeface="Cambria Math" panose="02040503050406030204" pitchFamily="18" charset="0"/>
                        </a:rPr>
                        <m:t>y</m:t>
                      </m:r>
                    </m:e>
                    <m:sub>
                      <m:sSub>
                        <m:e>
                          <m:r>
                            <a:rPr xmlns:a="http://schemas.openxmlformats.org/drawingml/2006/main" sz="3900" i="1">
                              <a:solidFill>
                                <a:srgbClr val="000000"/>
                              </a:solidFill>
                              <a:latin typeface="Cambria Math" panose="02040503050406030204" pitchFamily="18" charset="0"/>
                            </a:rPr>
                            <m:t>ω</m:t>
                          </m:r>
                        </m:e>
                        <m:sub>
                          <m:r>
                            <a:rPr xmlns:a="http://schemas.openxmlformats.org/drawingml/2006/main" sz="3900" i="1">
                              <a:solidFill>
                                <a:srgbClr val="000000"/>
                              </a:solidFill>
                              <a:latin typeface="Cambria Math" panose="02040503050406030204" pitchFamily="18" charset="0"/>
                            </a:rPr>
                            <m:t>1</m:t>
                          </m:r>
                        </m:sub>
                      </m:sSub>
                    </m:sub>
                  </m:sSub>
                  <m:r>
                    <a:rPr xmlns:a="http://schemas.openxmlformats.org/drawingml/2006/main" sz="3900" i="1">
                      <a:solidFill>
                        <a:srgbClr val="000000"/>
                      </a:solidFill>
                      <a:latin typeface="Cambria Math" panose="02040503050406030204" pitchFamily="18" charset="0"/>
                    </a:rPr>
                    <m:t>=</m:t>
                  </m:r>
                  <m:sSub>
                    <m:e>
                      <m:r>
                        <a:rPr xmlns:a="http://schemas.openxmlformats.org/drawingml/2006/main" sz="3900" i="1">
                          <a:solidFill>
                            <a:srgbClr val="000000"/>
                          </a:solidFill>
                          <a:latin typeface="Cambria Math" panose="02040503050406030204" pitchFamily="18" charset="0"/>
                        </a:rPr>
                        <m:t>y</m:t>
                      </m:r>
                    </m:e>
                    <m:sub>
                      <m:sSub>
                        <m:e>
                          <m:r>
                            <a:rPr xmlns:a="http://schemas.openxmlformats.org/drawingml/2006/main" sz="3900" i="1">
                              <a:solidFill>
                                <a:srgbClr val="000000"/>
                              </a:solidFill>
                              <a:latin typeface="Cambria Math" panose="02040503050406030204" pitchFamily="18" charset="0"/>
                            </a:rPr>
                            <m:t>w</m:t>
                          </m:r>
                        </m:e>
                        <m:sub>
                          <m:r>
                            <a:rPr xmlns:a="http://schemas.openxmlformats.org/drawingml/2006/main" sz="3900" i="1">
                              <a:solidFill>
                                <a:srgbClr val="000000"/>
                              </a:solidFill>
                              <a:latin typeface="Cambria Math" panose="02040503050406030204" pitchFamily="18" charset="0"/>
                            </a:rPr>
                            <m:t>1</m:t>
                          </m:r>
                        </m:sub>
                      </m:sSub>
                    </m:sub>
                  </m:sSub>
                  <m:sSubSup>
                    <m:e>
                      <m:bar>
                        <m:barPr>
                          <m:ctrlPr>
                            <a:rPr xmlns:a="http://schemas.openxmlformats.org/drawingml/2006/main" sz="3900" i="1">
                              <a:solidFill>
                                <a:srgbClr val="000000"/>
                              </a:solidFill>
                              <a:latin typeface="Cambria Math" panose="02040503050406030204" pitchFamily="18" charset="0"/>
                            </a:rPr>
                          </m:ctrlPr>
                          <m:pos m:val="top"/>
                        </m:barPr>
                        <m:e>
                          <m:r>
                            <a:rPr xmlns:a="http://schemas.openxmlformats.org/drawingml/2006/main" sz="3900" i="1">
                              <a:solidFill>
                                <a:srgbClr val="000000"/>
                              </a:solidFill>
                              <a:latin typeface="Cambria Math" panose="02040503050406030204" pitchFamily="18" charset="0"/>
                            </a:rPr>
                            <m:t>p</m:t>
                          </m:r>
                        </m:e>
                      </m:bar>
                    </m:e>
                    <m:sub>
                      <m:r>
                        <a:rPr xmlns:a="http://schemas.openxmlformats.org/drawingml/2006/main" sz="3900" i="1">
                          <a:solidFill>
                            <a:srgbClr val="000000"/>
                          </a:solidFill>
                          <a:latin typeface="Cambria Math" panose="02040503050406030204" pitchFamily="18" charset="0"/>
                        </a:rPr>
                        <m:t>1</m:t>
                      </m:r>
                    </m:sub>
                    <m:sup>
                      <m:r>
                        <a:rPr xmlns:a="http://schemas.openxmlformats.org/drawingml/2006/main" sz="3900" i="1">
                          <a:solidFill>
                            <a:srgbClr val="000000"/>
                          </a:solidFill>
                          <a:latin typeface="Cambria Math" panose="02040503050406030204" pitchFamily="18" charset="0"/>
                        </a:rPr>
                        <m:t>-</m:t>
                      </m:r>
                      <m:sSub>
                        <m:e>
                          <m:r>
                            <a:rPr xmlns:a="http://schemas.openxmlformats.org/drawingml/2006/main" sz="3900" i="1">
                              <a:solidFill>
                                <a:srgbClr val="000000"/>
                              </a:solidFill>
                              <a:latin typeface="Cambria Math" panose="02040503050406030204" pitchFamily="18" charset="0"/>
                            </a:rPr>
                            <m:t>n</m:t>
                          </m:r>
                        </m:e>
                        <m:sub>
                          <m:r>
                            <a:rPr xmlns:a="http://schemas.openxmlformats.org/drawingml/2006/main" sz="3900" i="1">
                              <a:solidFill>
                                <a:srgbClr val="000000"/>
                              </a:solidFill>
                              <a:latin typeface="Cambria Math" panose="02040503050406030204" pitchFamily="18" charset="0"/>
                            </a:rPr>
                            <m:t>M</m:t>
                          </m:r>
                          <m:r>
                            <a:rPr xmlns:a="http://schemas.openxmlformats.org/drawingml/2006/main" sz="3900" i="1">
                              <a:solidFill>
                                <a:srgbClr val="000000"/>
                              </a:solidFill>
                              <a:latin typeface="Cambria Math" panose="02040503050406030204" pitchFamily="18" charset="0"/>
                            </a:rPr>
                            <m:t>F</m:t>
                          </m:r>
                        </m:sub>
                      </m:sSub>
                    </m:sup>
                  </m:sSubSup>
                </m:oMath>
              </m:oMathPara>
            </a14:m>
            <a:endParaRPr sz="3900"/>
          </a:p>
        </p:txBody>
      </p:sp>
      <p:sp>
        <p:nvSpPr>
          <p:cNvPr id="360" name="nominal wage"/>
          <p:cNvSpPr txBox="1"/>
          <p:nvPr/>
        </p:nvSpPr>
        <p:spPr>
          <a:xfrm>
            <a:off x="14673071" y="4605594"/>
            <a:ext cx="2204137" cy="54003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nominal wage</a:t>
            </a:r>
          </a:p>
        </p:txBody>
      </p:sp>
      <p:sp>
        <p:nvSpPr>
          <p:cNvPr id="361" name="cost of living index"/>
          <p:cNvSpPr txBox="1"/>
          <p:nvPr/>
        </p:nvSpPr>
        <p:spPr>
          <a:xfrm>
            <a:off x="17515264" y="3730485"/>
            <a:ext cx="2913407"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cost of living index</a:t>
            </a:r>
          </a:p>
        </p:txBody>
      </p:sp>
      <p:sp>
        <p:nvSpPr>
          <p:cNvPr id="362" name="real wage"/>
          <p:cNvSpPr txBox="1"/>
          <p:nvPr/>
        </p:nvSpPr>
        <p:spPr>
          <a:xfrm>
            <a:off x="12059309" y="3926938"/>
            <a:ext cx="1573785"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real wage</a:t>
            </a:r>
          </a:p>
        </p:txBody>
      </p:sp>
      <p:sp>
        <p:nvSpPr>
          <p:cNvPr id="363" name="Line"/>
          <p:cNvSpPr/>
          <p:nvPr/>
        </p:nvSpPr>
        <p:spPr>
          <a:xfrm flipV="1">
            <a:off x="15775139" y="3651092"/>
            <a:ext cx="1" cy="1091723"/>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64" name="Line"/>
          <p:cNvSpPr/>
          <p:nvPr/>
        </p:nvSpPr>
        <p:spPr>
          <a:xfrm flipH="1" flipV="1">
            <a:off x="16614137" y="3543935"/>
            <a:ext cx="1003335" cy="322724"/>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65" name="Line"/>
          <p:cNvSpPr/>
          <p:nvPr/>
        </p:nvSpPr>
        <p:spPr>
          <a:xfrm flipV="1">
            <a:off x="13525302" y="3543935"/>
            <a:ext cx="820695" cy="529080"/>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66" name="Region 1"/>
          <p:cNvSpPr txBox="1"/>
          <p:nvPr/>
        </p:nvSpPr>
        <p:spPr>
          <a:xfrm>
            <a:off x="6913739" y="1687056"/>
            <a:ext cx="186367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Region 1</a:t>
            </a:r>
          </a:p>
        </p:txBody>
      </p:sp>
      <p:sp>
        <p:nvSpPr>
          <p:cNvPr id="367" name="Region 2"/>
          <p:cNvSpPr txBox="1"/>
          <p:nvPr/>
        </p:nvSpPr>
        <p:spPr>
          <a:xfrm>
            <a:off x="14682567" y="1687056"/>
            <a:ext cx="186367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Region 2</a:t>
            </a:r>
          </a:p>
        </p:txBody>
      </p:sp>
      <p:sp>
        <p:nvSpPr>
          <p:cNvPr id="368" name="Equation"/>
          <p:cNvSpPr txBox="1"/>
          <p:nvPr/>
        </p:nvSpPr>
        <p:spPr>
          <a:xfrm>
            <a:off x="12776531" y="6301646"/>
            <a:ext cx="5650780" cy="89661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2</m:t>
                          </m:r>
                        </m:sub>
                      </m:sSub>
                    </m:sub>
                  </m:sSub>
                  <m:r>
                    <a:rPr xmlns:a="http://schemas.openxmlformats.org/drawingml/2006/main" sz="3400" i="1">
                      <a:solidFill>
                        <a:srgbClr val="000000"/>
                      </a:solidFill>
                      <a:latin typeface="Cambria Math" panose="02040503050406030204" pitchFamily="18" charset="0"/>
                    </a:rPr>
                    <m:t>=</m:t>
                  </m:r>
                  <m:sSup>
                    <m:e>
                      <m:d>
                        <m:dPr>
                          <m:ctrlPr>
                            <a:rPr xmlns:a="http://schemas.openxmlformats.org/drawingml/2006/main" sz="3400" i="1">
                              <a:solidFill>
                                <a:srgbClr val="000000"/>
                              </a:solidFill>
                              <a:latin typeface="Cambria Math" panose="02040503050406030204" pitchFamily="18" charset="0"/>
                            </a:rPr>
                          </m:ctrlPr>
                          <m:begChr m:val="["/>
                          <m:endChr m:val="]"/>
                        </m:dPr>
                        <m:e>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1</m:t>
                              </m:r>
                            </m:sub>
                          </m:sSub>
                          <m:sSubSup>
                            <m:e>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e>
                            <m:sub>
                              <m:r>
                                <a:rPr xmlns:a="http://schemas.openxmlformats.org/drawingml/2006/main" sz="3400" i="1">
                                  <a:solidFill>
                                    <a:srgbClr val="000000"/>
                                  </a:solidFill>
                                  <a:latin typeface="Cambria Math" panose="02040503050406030204" pitchFamily="18" charset="0"/>
                                </a:rPr>
                                <m:t>1</m:t>
                              </m:r>
                            </m:sub>
                            <m:sup>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sup>
                          </m:sSubSup>
                          <m:sSup>
                            <m:e>
                              <m:r>
                                <a:rPr xmlns:a="http://schemas.openxmlformats.org/drawingml/2006/main" sz="3400" i="1">
                                  <a:solidFill>
                                    <a:srgbClr val="000000"/>
                                  </a:solidFill>
                                  <a:latin typeface="Cambria Math" panose="02040503050406030204" pitchFamily="18" charset="0"/>
                                </a:rPr>
                                <m:t>T</m:t>
                              </m:r>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p>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2</m:t>
                              </m:r>
                            </m:sub>
                          </m:sSub>
                          <m:sSubSup>
                            <m:e>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e>
                            <m:sub>
                              <m:r>
                                <a:rPr xmlns:a="http://schemas.openxmlformats.org/drawingml/2006/main" sz="3400" i="1">
                                  <a:solidFill>
                                    <a:srgbClr val="000000"/>
                                  </a:solidFill>
                                  <a:latin typeface="Cambria Math" panose="02040503050406030204" pitchFamily="18" charset="0"/>
                                </a:rPr>
                                <m:t>2</m:t>
                              </m:r>
                            </m:sub>
                            <m:sup>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sup>
                          </m:sSubSup>
                        </m:e>
                      </m:d>
                    </m:e>
                    <m:sup>
                      <m:f>
                        <m:fPr>
                          <m:ctrlPr>
                            <a:rPr xmlns:a="http://schemas.openxmlformats.org/drawingml/2006/main" sz="3400" i="1">
                              <a:solidFill>
                                <a:srgbClr val="000000"/>
                              </a:solidFill>
                              <a:latin typeface="Cambria Math" panose="02040503050406030204" pitchFamily="18" charset="0"/>
                            </a:rPr>
                          </m:ctrlPr>
                          <m:type m:val="lin"/>
                        </m:fPr>
                        <m:num>
                          <m:r>
                            <a:rPr xmlns:a="http://schemas.openxmlformats.org/drawingml/2006/main" sz="3400" i="1">
                              <a:solidFill>
                                <a:srgbClr val="000000"/>
                              </a:solidFill>
                              <a:latin typeface="Cambria Math" panose="02040503050406030204" pitchFamily="18" charset="0"/>
                            </a:rPr>
                            <m:t>1</m:t>
                          </m:r>
                        </m:num>
                        <m:den>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den>
                      </m:f>
                    </m:sup>
                  </m:sSup>
                </m:oMath>
              </m:oMathPara>
            </a14:m>
            <a:endParaRPr sz="3400"/>
          </a:p>
        </p:txBody>
      </p:sp>
      <p:sp>
        <p:nvSpPr>
          <p:cNvPr id="369" name="Equation"/>
          <p:cNvSpPr txBox="1"/>
          <p:nvPr/>
        </p:nvSpPr>
        <p:spPr>
          <a:xfrm>
            <a:off x="5156321" y="6301646"/>
            <a:ext cx="5650779" cy="89661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1</m:t>
                          </m:r>
                        </m:sub>
                      </m:sSub>
                    </m:sub>
                  </m:sSub>
                  <m:r>
                    <a:rPr xmlns:a="http://schemas.openxmlformats.org/drawingml/2006/main" sz="3400" i="1">
                      <a:solidFill>
                        <a:srgbClr val="000000"/>
                      </a:solidFill>
                      <a:latin typeface="Cambria Math" panose="02040503050406030204" pitchFamily="18" charset="0"/>
                    </a:rPr>
                    <m:t>=</m:t>
                  </m:r>
                  <m:sSup>
                    <m:e>
                      <m:d>
                        <m:dPr>
                          <m:ctrlPr>
                            <a:rPr xmlns:a="http://schemas.openxmlformats.org/drawingml/2006/main" sz="3400" i="1">
                              <a:solidFill>
                                <a:srgbClr val="000000"/>
                              </a:solidFill>
                              <a:latin typeface="Cambria Math" panose="02040503050406030204" pitchFamily="18" charset="0"/>
                            </a:rPr>
                          </m:ctrlPr>
                          <m:begChr m:val="["/>
                          <m:endChr m:val="]"/>
                        </m:dPr>
                        <m:e>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1</m:t>
                              </m:r>
                            </m:sub>
                          </m:sSub>
                          <m:sSubSup>
                            <m:e>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e>
                            <m:sub>
                              <m:r>
                                <a:rPr xmlns:a="http://schemas.openxmlformats.org/drawingml/2006/main" sz="3400" i="1">
                                  <a:solidFill>
                                    <a:srgbClr val="000000"/>
                                  </a:solidFill>
                                  <a:latin typeface="Cambria Math" panose="02040503050406030204" pitchFamily="18" charset="0"/>
                                </a:rPr>
                                <m:t>1</m:t>
                              </m:r>
                            </m:sub>
                            <m:sup>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sup>
                          </m:sSubSup>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2</m:t>
                              </m:r>
                            </m:sub>
                          </m:sSub>
                          <m:sSubSup>
                            <m:e>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e>
                            <m:sub>
                              <m:r>
                                <a:rPr xmlns:a="http://schemas.openxmlformats.org/drawingml/2006/main" sz="3400" i="1">
                                  <a:solidFill>
                                    <a:srgbClr val="000000"/>
                                  </a:solidFill>
                                  <a:latin typeface="Cambria Math" panose="02040503050406030204" pitchFamily="18" charset="0"/>
                                </a:rPr>
                                <m:t>2</m:t>
                              </m:r>
                            </m:sub>
                            <m:sup>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sup>
                          </m:sSubSup>
                          <m:sSup>
                            <m:e>
                              <m:r>
                                <a:rPr xmlns:a="http://schemas.openxmlformats.org/drawingml/2006/main" sz="3400" i="1">
                                  <a:solidFill>
                                    <a:srgbClr val="000000"/>
                                  </a:solidFill>
                                  <a:latin typeface="Cambria Math" panose="02040503050406030204" pitchFamily="18" charset="0"/>
                                </a:rPr>
                                <m:t>T</m:t>
                              </m:r>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p>
                        </m:e>
                      </m:d>
                    </m:e>
                    <m:sup>
                      <m:f>
                        <m:fPr>
                          <m:ctrlPr>
                            <a:rPr xmlns:a="http://schemas.openxmlformats.org/drawingml/2006/main" sz="3400" i="1">
                              <a:solidFill>
                                <a:srgbClr val="000000"/>
                              </a:solidFill>
                              <a:latin typeface="Cambria Math" panose="02040503050406030204" pitchFamily="18" charset="0"/>
                            </a:rPr>
                          </m:ctrlPr>
                          <m:type m:val="lin"/>
                        </m:fPr>
                        <m:num>
                          <m:r>
                            <a:rPr xmlns:a="http://schemas.openxmlformats.org/drawingml/2006/main" sz="3400" i="1">
                              <a:solidFill>
                                <a:srgbClr val="000000"/>
                              </a:solidFill>
                              <a:latin typeface="Cambria Math" panose="02040503050406030204" pitchFamily="18" charset="0"/>
                            </a:rPr>
                            <m:t>1</m:t>
                          </m:r>
                        </m:num>
                        <m:den>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den>
                      </m:f>
                    </m:sup>
                  </m:sSup>
                </m:oMath>
              </m:oMathPara>
            </a14:m>
            <a:endParaRPr sz="3400"/>
          </a:p>
        </p:txBody>
      </p:sp>
      <p:sp>
        <p:nvSpPr>
          <p:cNvPr id="397" name="Connection Line"/>
          <p:cNvSpPr/>
          <p:nvPr/>
        </p:nvSpPr>
        <p:spPr>
          <a:xfrm>
            <a:off x="9410997" y="7035700"/>
            <a:ext cx="5715350" cy="1119276"/>
          </a:xfrm>
          <a:custGeom>
            <a:avLst/>
            <a:gdLst/>
            <a:ahLst/>
            <a:cxnLst>
              <a:cxn ang="0">
                <a:pos x="wd2" y="hd2"/>
              </a:cxn>
              <a:cxn ang="5400000">
                <a:pos x="wd2" y="hd2"/>
              </a:cxn>
              <a:cxn ang="10800000">
                <a:pos x="wd2" y="hd2"/>
              </a:cxn>
              <a:cxn ang="16200000">
                <a:pos x="wd2" y="hd2"/>
              </a:cxn>
            </a:cxnLst>
            <a:rect l="0" t="0" r="r" b="b"/>
            <a:pathLst>
              <a:path w="21600" h="16202" fill="norm" stroke="1" extrusionOk="0">
                <a:moveTo>
                  <a:pt x="21600" y="731"/>
                </a:moveTo>
                <a:cubicBezTo>
                  <a:pt x="14075" y="21600"/>
                  <a:pt x="6875" y="21356"/>
                  <a:pt x="0" y="0"/>
                </a:cubicBezTo>
              </a:path>
            </a:pathLst>
          </a:custGeom>
          <a:ln w="25400">
            <a:solidFill>
              <a:schemeClr val="accent5">
                <a:hueOff val="-82419"/>
                <a:satOff val="-9513"/>
                <a:lumOff val="-16343"/>
              </a:schemeClr>
            </a:solidFill>
            <a:miter lim="400000"/>
            <a:headEnd type="triangle"/>
            <a:tailEnd type="triangle"/>
          </a:ln>
        </p:spPr>
        <p:txBody>
          <a:bodyPr/>
          <a:lstStyle/>
          <a:p>
            <a:pPr/>
          </a:p>
        </p:txBody>
      </p:sp>
      <p:sp>
        <p:nvSpPr>
          <p:cNvPr id="371" name="transportation"/>
          <p:cNvSpPr txBox="1"/>
          <p:nvPr/>
        </p:nvSpPr>
        <p:spPr>
          <a:xfrm>
            <a:off x="10956952" y="7297134"/>
            <a:ext cx="2699640"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chemeClr val="accent5">
                    <a:hueOff val="-82419"/>
                    <a:satOff val="-9513"/>
                    <a:lumOff val="-16343"/>
                  </a:schemeClr>
                </a:solidFill>
              </a:defRPr>
            </a:lvl1pPr>
          </a:lstStyle>
          <a:p>
            <a:pPr/>
            <a:r>
              <a:t>transportation</a:t>
            </a:r>
          </a:p>
        </p:txBody>
      </p:sp>
      <p:sp>
        <p:nvSpPr>
          <p:cNvPr id="372" name="Equation"/>
          <p:cNvSpPr txBox="1"/>
          <p:nvPr/>
        </p:nvSpPr>
        <p:spPr>
          <a:xfrm>
            <a:off x="12776531" y="8487325"/>
            <a:ext cx="6920394" cy="89661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e>
                    <m:sub>
                      <m:r>
                        <a:rPr xmlns:a="http://schemas.openxmlformats.org/drawingml/2006/main" sz="3400" i="1">
                          <a:solidFill>
                            <a:srgbClr val="000000"/>
                          </a:solidFill>
                          <a:latin typeface="Cambria Math" panose="02040503050406030204" pitchFamily="18" charset="0"/>
                        </a:rPr>
                        <m:t>2</m:t>
                      </m:r>
                    </m:sub>
                  </m:sSub>
                  <m:r>
                    <a:rPr xmlns:a="http://schemas.openxmlformats.org/drawingml/2006/main" sz="3400" i="1">
                      <a:solidFill>
                        <a:srgbClr val="000000"/>
                      </a:solidFill>
                      <a:latin typeface="Cambria Math" panose="02040503050406030204" pitchFamily="18" charset="0"/>
                    </a:rPr>
                    <m:t>=</m:t>
                  </m:r>
                  <m:sSup>
                    <m:e>
                      <m:d>
                        <m:dPr>
                          <m:ctrlPr>
                            <a:rPr xmlns:a="http://schemas.openxmlformats.org/drawingml/2006/main" sz="3400" i="1">
                              <a:solidFill>
                                <a:srgbClr val="000000"/>
                              </a:solidFill>
                              <a:latin typeface="Cambria Math" panose="02040503050406030204" pitchFamily="18" charset="0"/>
                            </a:rPr>
                          </m:ctrlPr>
                          <m:begChr m:val="["/>
                          <m:endChr m:val="]"/>
                        </m:dPr>
                        <m:e>
                          <m:sSub>
                            <m:e>
                              <m:r>
                                <a:rPr xmlns:a="http://schemas.openxmlformats.org/drawingml/2006/main" sz="3400" i="1">
                                  <a:solidFill>
                                    <a:srgbClr val="000000"/>
                                  </a:solidFill>
                                  <a:latin typeface="Cambria Math" panose="02040503050406030204" pitchFamily="18" charset="0"/>
                                </a:rPr>
                                <m:t>f</m:t>
                              </m:r>
                            </m:e>
                            <m:sub>
                              <m:r>
                                <a:rPr xmlns:a="http://schemas.openxmlformats.org/drawingml/2006/main" sz="3400" i="1">
                                  <a:solidFill>
                                    <a:srgbClr val="000000"/>
                                  </a:solidFill>
                                  <a:latin typeface="Cambria Math" panose="02040503050406030204" pitchFamily="18" charset="0"/>
                                </a:rPr>
                                <m:t>1</m:t>
                              </m:r>
                            </m:sub>
                          </m:sSub>
                          <m:sSubSup>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1</m:t>
                                  </m:r>
                                </m:sub>
                              </m:sSub>
                            </m:sub>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bSup>
                          <m:sSup>
                            <m:e>
                              <m:r>
                                <a:rPr xmlns:a="http://schemas.openxmlformats.org/drawingml/2006/main" sz="3400" i="1">
                                  <a:solidFill>
                                    <a:srgbClr val="000000"/>
                                  </a:solidFill>
                                  <a:latin typeface="Cambria Math" panose="02040503050406030204" pitchFamily="18" charset="0"/>
                                </a:rPr>
                                <m:t>T</m:t>
                              </m:r>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p>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f</m:t>
                              </m:r>
                            </m:e>
                            <m:sub>
                              <m:r>
                                <a:rPr xmlns:a="http://schemas.openxmlformats.org/drawingml/2006/main" sz="3400" i="1">
                                  <a:solidFill>
                                    <a:srgbClr val="000000"/>
                                  </a:solidFill>
                                  <a:latin typeface="Cambria Math" panose="02040503050406030204" pitchFamily="18" charset="0"/>
                                </a:rPr>
                                <m:t>1</m:t>
                              </m:r>
                            </m:sub>
                          </m:sSub>
                          <m:r>
                            <a:rPr xmlns:a="http://schemas.openxmlformats.org/drawingml/2006/main" sz="3400" i="1">
                              <a:solidFill>
                                <a:srgbClr val="000000"/>
                              </a:solidFill>
                              <a:latin typeface="Cambria Math" panose="02040503050406030204" pitchFamily="18" charset="0"/>
                            </a:rPr>
                            <m:t>)</m:t>
                          </m:r>
                          <m:sSubSup>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2</m:t>
                                  </m:r>
                                </m:sub>
                              </m:sSub>
                            </m:sub>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bSup>
                        </m:e>
                      </m:d>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sup>
                  </m:sSup>
                </m:oMath>
              </m:oMathPara>
            </a14:m>
            <a:endParaRPr sz="3400"/>
          </a:p>
        </p:txBody>
      </p:sp>
      <p:sp>
        <p:nvSpPr>
          <p:cNvPr id="373" name="Equation"/>
          <p:cNvSpPr txBox="1"/>
          <p:nvPr/>
        </p:nvSpPr>
        <p:spPr>
          <a:xfrm>
            <a:off x="4775531" y="8496059"/>
            <a:ext cx="6920394" cy="89661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e>
                    <m:sub>
                      <m:r>
                        <a:rPr xmlns:a="http://schemas.openxmlformats.org/drawingml/2006/main" sz="3400" i="1">
                          <a:solidFill>
                            <a:srgbClr val="000000"/>
                          </a:solidFill>
                          <a:latin typeface="Cambria Math" panose="02040503050406030204" pitchFamily="18" charset="0"/>
                        </a:rPr>
                        <m:t>1</m:t>
                      </m:r>
                    </m:sub>
                  </m:sSub>
                  <m:r>
                    <a:rPr xmlns:a="http://schemas.openxmlformats.org/drawingml/2006/main" sz="3400" i="1">
                      <a:solidFill>
                        <a:srgbClr val="000000"/>
                      </a:solidFill>
                      <a:latin typeface="Cambria Math" panose="02040503050406030204" pitchFamily="18" charset="0"/>
                    </a:rPr>
                    <m:t>=</m:t>
                  </m:r>
                  <m:sSup>
                    <m:e>
                      <m:d>
                        <m:dPr>
                          <m:ctrlPr>
                            <a:rPr xmlns:a="http://schemas.openxmlformats.org/drawingml/2006/main" sz="3400" i="1">
                              <a:solidFill>
                                <a:srgbClr val="000000"/>
                              </a:solidFill>
                              <a:latin typeface="Cambria Math" panose="02040503050406030204" pitchFamily="18" charset="0"/>
                            </a:rPr>
                          </m:ctrlPr>
                          <m:begChr m:val="["/>
                          <m:endChr m:val="]"/>
                        </m:dPr>
                        <m:e>
                          <m:sSub>
                            <m:e>
                              <m:r>
                                <a:rPr xmlns:a="http://schemas.openxmlformats.org/drawingml/2006/main" sz="3400" i="1">
                                  <a:solidFill>
                                    <a:srgbClr val="000000"/>
                                  </a:solidFill>
                                  <a:latin typeface="Cambria Math" panose="02040503050406030204" pitchFamily="18" charset="0"/>
                                </a:rPr>
                                <m:t>f</m:t>
                              </m:r>
                            </m:e>
                            <m:sub>
                              <m:r>
                                <a:rPr xmlns:a="http://schemas.openxmlformats.org/drawingml/2006/main" sz="3400" i="1">
                                  <a:solidFill>
                                    <a:srgbClr val="000000"/>
                                  </a:solidFill>
                                  <a:latin typeface="Cambria Math" panose="02040503050406030204" pitchFamily="18" charset="0"/>
                                </a:rPr>
                                <m:t>1</m:t>
                              </m:r>
                            </m:sub>
                          </m:sSub>
                          <m:sSubSup>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1</m:t>
                                  </m:r>
                                </m:sub>
                              </m:sSub>
                            </m:sub>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bSup>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f</m:t>
                              </m:r>
                            </m:e>
                            <m:sub>
                              <m:r>
                                <a:rPr xmlns:a="http://schemas.openxmlformats.org/drawingml/2006/main" sz="3400" i="1">
                                  <a:solidFill>
                                    <a:srgbClr val="000000"/>
                                  </a:solidFill>
                                  <a:latin typeface="Cambria Math" panose="02040503050406030204" pitchFamily="18" charset="0"/>
                                </a:rPr>
                                <m:t>1</m:t>
                              </m:r>
                            </m:sub>
                          </m:sSub>
                          <m:r>
                            <a:rPr xmlns:a="http://schemas.openxmlformats.org/drawingml/2006/main" sz="3400" i="1">
                              <a:solidFill>
                                <a:srgbClr val="000000"/>
                              </a:solidFill>
                              <a:latin typeface="Cambria Math" panose="02040503050406030204" pitchFamily="18" charset="0"/>
                            </a:rPr>
                            <m:t>)</m:t>
                          </m:r>
                          <m:sSubSup>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2</m:t>
                                  </m:r>
                                </m:sub>
                              </m:sSub>
                            </m:sub>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bSup>
                          <m:sSup>
                            <m:e>
                              <m:r>
                                <a:rPr xmlns:a="http://schemas.openxmlformats.org/drawingml/2006/main" sz="3400" i="1">
                                  <a:solidFill>
                                    <a:srgbClr val="000000"/>
                                  </a:solidFill>
                                  <a:latin typeface="Cambria Math" panose="02040503050406030204" pitchFamily="18" charset="0"/>
                                </a:rPr>
                                <m:t>T</m:t>
                              </m:r>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p>
                        </m:e>
                      </m:d>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sup>
                  </m:sSup>
                </m:oMath>
              </m:oMathPara>
            </a14:m>
            <a:endParaRPr sz="3400"/>
          </a:p>
        </p:txBody>
      </p:sp>
      <p:sp>
        <p:nvSpPr>
          <p:cNvPr id="398" name="Connection Line"/>
          <p:cNvSpPr/>
          <p:nvPr/>
        </p:nvSpPr>
        <p:spPr>
          <a:xfrm>
            <a:off x="9792879" y="9189901"/>
            <a:ext cx="5147687" cy="110558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0"/>
                </a:moveTo>
                <a:cubicBezTo>
                  <a:pt x="14150" y="21493"/>
                  <a:pt x="6950" y="21600"/>
                  <a:pt x="0" y="321"/>
                </a:cubicBezTo>
              </a:path>
            </a:pathLst>
          </a:custGeom>
          <a:ln w="25400">
            <a:solidFill>
              <a:schemeClr val="accent5">
                <a:hueOff val="-82419"/>
                <a:satOff val="-9513"/>
                <a:lumOff val="-16343"/>
              </a:schemeClr>
            </a:solidFill>
            <a:miter lim="400000"/>
            <a:headEnd type="triangle"/>
            <a:tailEnd type="triangle"/>
          </a:ln>
        </p:spPr>
        <p:txBody>
          <a:bodyPr/>
          <a:lstStyle/>
          <a:p>
            <a:pPr/>
          </a:p>
        </p:txBody>
      </p:sp>
      <p:sp>
        <p:nvSpPr>
          <p:cNvPr id="375" name="transportation"/>
          <p:cNvSpPr txBox="1"/>
          <p:nvPr/>
        </p:nvSpPr>
        <p:spPr>
          <a:xfrm>
            <a:off x="10956952" y="10193979"/>
            <a:ext cx="2699640"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chemeClr val="accent5">
                    <a:hueOff val="-82419"/>
                    <a:satOff val="-9513"/>
                    <a:lumOff val="-16343"/>
                  </a:schemeClr>
                </a:solidFill>
              </a:defRPr>
            </a:lvl1pPr>
          </a:lstStyle>
          <a:p>
            <a:pPr/>
            <a:r>
              <a:t>transportation</a:t>
            </a:r>
          </a:p>
        </p:txBody>
      </p:sp>
      <p:sp>
        <p:nvSpPr>
          <p:cNvPr id="376" name="Equation"/>
          <p:cNvSpPr txBox="1"/>
          <p:nvPr/>
        </p:nvSpPr>
        <p:spPr>
          <a:xfrm>
            <a:off x="6223821" y="10905707"/>
            <a:ext cx="4287114" cy="93269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1</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sSub>
                    <m:e>
                      <m:r>
                        <a:rPr xmlns:a="http://schemas.openxmlformats.org/drawingml/2006/main" sz="3400" i="1">
                          <a:solidFill>
                            <a:srgbClr val="000000"/>
                          </a:solidFill>
                          <a:latin typeface="Cambria Math" panose="02040503050406030204" pitchFamily="18" charset="0"/>
                        </a:rPr>
                        <m:t>f</m:t>
                      </m:r>
                    </m:e>
                    <m:sub>
                      <m:r>
                        <a:rPr xmlns:a="http://schemas.openxmlformats.org/drawingml/2006/main" sz="3400" i="1">
                          <a:solidFill>
                            <a:srgbClr val="000000"/>
                          </a:solidFill>
                          <a:latin typeface="Cambria Math" panose="02040503050406030204" pitchFamily="18" charset="0"/>
                        </a:rPr>
                        <m:t>1</m:t>
                      </m:r>
                    </m:sub>
                  </m:sSub>
                  <m:sSub>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1</m:t>
                          </m:r>
                        </m:sub>
                      </m:sSub>
                    </m:sub>
                  </m:sSub>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num>
                    <m:den>
                      <m:r>
                        <a:rPr xmlns:a="http://schemas.openxmlformats.org/drawingml/2006/main" sz="3400" i="1">
                          <a:solidFill>
                            <a:srgbClr val="000000"/>
                          </a:solidFill>
                          <a:latin typeface="Cambria Math" panose="02040503050406030204" pitchFamily="18" charset="0"/>
                        </a:rPr>
                        <m:t>2</m:t>
                      </m:r>
                    </m:den>
                  </m:f>
                </m:oMath>
              </m:oMathPara>
            </a14:m>
            <a:endParaRPr sz="3400"/>
          </a:p>
        </p:txBody>
      </p:sp>
      <p:sp>
        <p:nvSpPr>
          <p:cNvPr id="377" name="Equation"/>
          <p:cNvSpPr txBox="1"/>
          <p:nvPr/>
        </p:nvSpPr>
        <p:spPr>
          <a:xfrm>
            <a:off x="13666385" y="10905707"/>
            <a:ext cx="5194086" cy="93269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2</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f</m:t>
                      </m:r>
                    </m:e>
                    <m:sub>
                      <m:r>
                        <a:rPr xmlns:a="http://schemas.openxmlformats.org/drawingml/2006/main" sz="3400" i="1">
                          <a:solidFill>
                            <a:srgbClr val="000000"/>
                          </a:solidFill>
                          <a:latin typeface="Cambria Math" panose="02040503050406030204" pitchFamily="18" charset="0"/>
                        </a:rPr>
                        <m:t>1</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2</m:t>
                          </m:r>
                        </m:sub>
                      </m:sSub>
                    </m:sub>
                  </m:sSub>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num>
                    <m:den>
                      <m:r>
                        <a:rPr xmlns:a="http://schemas.openxmlformats.org/drawingml/2006/main" sz="3400" i="1">
                          <a:solidFill>
                            <a:srgbClr val="000000"/>
                          </a:solidFill>
                          <a:latin typeface="Cambria Math" panose="02040503050406030204" pitchFamily="18" charset="0"/>
                        </a:rPr>
                        <m:t>2</m:t>
                      </m:r>
                    </m:den>
                  </m:f>
                </m:oMath>
              </m:oMathPara>
            </a14:m>
            <a:endParaRPr sz="3400"/>
          </a:p>
        </p:txBody>
      </p:sp>
      <p:sp>
        <p:nvSpPr>
          <p:cNvPr id="378" name="Nominal wages"/>
          <p:cNvSpPr txBox="1"/>
          <p:nvPr/>
        </p:nvSpPr>
        <p:spPr>
          <a:xfrm>
            <a:off x="3463350" y="5348228"/>
            <a:ext cx="313408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Nominal wages</a:t>
            </a:r>
          </a:p>
        </p:txBody>
      </p:sp>
      <p:sp>
        <p:nvSpPr>
          <p:cNvPr id="379" name="Local Price index"/>
          <p:cNvSpPr txBox="1"/>
          <p:nvPr/>
        </p:nvSpPr>
        <p:spPr>
          <a:xfrm>
            <a:off x="3500466" y="7839477"/>
            <a:ext cx="348846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Local Price index</a:t>
            </a:r>
          </a:p>
        </p:txBody>
      </p:sp>
      <p:sp>
        <p:nvSpPr>
          <p:cNvPr id="380" name="Region’s Nominal Income"/>
          <p:cNvSpPr txBox="1"/>
          <p:nvPr/>
        </p:nvSpPr>
        <p:spPr>
          <a:xfrm>
            <a:off x="3362356" y="10330726"/>
            <a:ext cx="509740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Region’s Nominal Income</a:t>
            </a:r>
          </a:p>
        </p:txBody>
      </p:sp>
      <p:sp>
        <p:nvSpPr>
          <p:cNvPr id="381" name="wages of workers"/>
          <p:cNvSpPr txBox="1"/>
          <p:nvPr/>
        </p:nvSpPr>
        <p:spPr>
          <a:xfrm>
            <a:off x="5269232" y="12357322"/>
            <a:ext cx="2759533"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wages of workers</a:t>
            </a:r>
          </a:p>
        </p:txBody>
      </p:sp>
      <p:sp>
        <p:nvSpPr>
          <p:cNvPr id="382" name="wages of workers"/>
          <p:cNvSpPr txBox="1"/>
          <p:nvPr/>
        </p:nvSpPr>
        <p:spPr>
          <a:xfrm>
            <a:off x="13252373" y="12357322"/>
            <a:ext cx="2759533"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wages of workers</a:t>
            </a:r>
          </a:p>
        </p:txBody>
      </p:sp>
      <p:sp>
        <p:nvSpPr>
          <p:cNvPr id="383" name="wages of farmers"/>
          <p:cNvSpPr txBox="1"/>
          <p:nvPr/>
        </p:nvSpPr>
        <p:spPr>
          <a:xfrm>
            <a:off x="8439724" y="12357322"/>
            <a:ext cx="2705050"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wages of farmers</a:t>
            </a:r>
          </a:p>
        </p:txBody>
      </p:sp>
      <p:sp>
        <p:nvSpPr>
          <p:cNvPr id="384" name="wages of farmers"/>
          <p:cNvSpPr txBox="1"/>
          <p:nvPr/>
        </p:nvSpPr>
        <p:spPr>
          <a:xfrm>
            <a:off x="17012224" y="12357322"/>
            <a:ext cx="2705050"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wages of farmers</a:t>
            </a:r>
          </a:p>
        </p:txBody>
      </p:sp>
      <p:sp>
        <p:nvSpPr>
          <p:cNvPr id="385" name="Line"/>
          <p:cNvSpPr/>
          <p:nvPr/>
        </p:nvSpPr>
        <p:spPr>
          <a:xfrm flipV="1">
            <a:off x="7039561" y="11625502"/>
            <a:ext cx="605249" cy="904487"/>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86" name="Line"/>
          <p:cNvSpPr/>
          <p:nvPr/>
        </p:nvSpPr>
        <p:spPr>
          <a:xfrm flipV="1">
            <a:off x="14567297" y="11625502"/>
            <a:ext cx="605249" cy="904487"/>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87" name="Line"/>
          <p:cNvSpPr/>
          <p:nvPr/>
        </p:nvSpPr>
        <p:spPr>
          <a:xfrm flipH="1" flipV="1">
            <a:off x="9314671" y="11689002"/>
            <a:ext cx="635736" cy="635736"/>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88" name="Line"/>
          <p:cNvSpPr/>
          <p:nvPr/>
        </p:nvSpPr>
        <p:spPr>
          <a:xfrm flipV="1">
            <a:off x="17703814" y="11625502"/>
            <a:ext cx="1" cy="644717"/>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89" name="share of expenditure…"/>
          <p:cNvSpPr txBox="1"/>
          <p:nvPr/>
        </p:nvSpPr>
        <p:spPr>
          <a:xfrm>
            <a:off x="17605507" y="2009238"/>
            <a:ext cx="3268702" cy="9464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2600">
                <a:solidFill>
                  <a:srgbClr val="000000"/>
                </a:solidFill>
              </a:defRPr>
            </a:pPr>
            <a:r>
              <a:t>share of expenditure </a:t>
            </a:r>
          </a:p>
          <a:p>
            <a:pPr defTabSz="821531">
              <a:defRPr sz="2600">
                <a:solidFill>
                  <a:srgbClr val="000000"/>
                </a:solidFill>
              </a:defRPr>
            </a:pPr>
            <a:r>
              <a:t>in manufacturing </a:t>
            </a:r>
          </a:p>
        </p:txBody>
      </p:sp>
      <p:sp>
        <p:nvSpPr>
          <p:cNvPr id="390" name="Line"/>
          <p:cNvSpPr/>
          <p:nvPr/>
        </p:nvSpPr>
        <p:spPr>
          <a:xfrm flipH="1">
            <a:off x="16882814" y="2581339"/>
            <a:ext cx="832206" cy="528510"/>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91" name="solve 2 coupled equations: 3 input parameters: T, σS, nMF"/>
          <p:cNvSpPr txBox="1"/>
          <p:nvPr/>
        </p:nvSpPr>
        <p:spPr>
          <a:xfrm>
            <a:off x="7251029" y="13024884"/>
            <a:ext cx="10111487"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000">
                <a:solidFill>
                  <a:srgbClr val="FFFFFF"/>
                </a:solidFill>
                <a:latin typeface="Helvetica Neue Medium"/>
                <a:ea typeface="Helvetica Neue Medium"/>
                <a:cs typeface="Helvetica Neue Medium"/>
                <a:sym typeface="Helvetica Neue Medium"/>
              </a:defRPr>
            </a:pPr>
            <a:r>
              <a:t>solve 2 coupled equations: 3 input parameters: </a:t>
            </a:r>
            <a:r>
              <a:rPr i="1">
                <a:latin typeface="+mn-lt"/>
                <a:ea typeface="+mn-ea"/>
                <a:cs typeface="+mn-cs"/>
                <a:sym typeface="Helvetica Neue"/>
              </a:rPr>
              <a:t>T, σ</a:t>
            </a:r>
            <a:r>
              <a:rPr baseline="-5999" i="1">
                <a:latin typeface="+mn-lt"/>
                <a:ea typeface="+mn-ea"/>
                <a:cs typeface="+mn-cs"/>
                <a:sym typeface="Helvetica Neue"/>
              </a:rPr>
              <a:t>S</a:t>
            </a:r>
            <a:r>
              <a:rPr i="1">
                <a:latin typeface="+mn-lt"/>
                <a:ea typeface="+mn-ea"/>
                <a:cs typeface="+mn-cs"/>
                <a:sym typeface="Helvetica Neue"/>
              </a:rPr>
              <a:t>, n</a:t>
            </a:r>
            <a:r>
              <a:rPr baseline="-5999" i="1">
                <a:latin typeface="+mn-lt"/>
                <a:ea typeface="+mn-ea"/>
                <a:cs typeface="+mn-cs"/>
                <a:sym typeface="Helvetica Neue"/>
              </a:rPr>
              <a:t>MF</a:t>
            </a:r>
          </a:p>
        </p:txBody>
      </p:sp>
      <p:sp>
        <p:nvSpPr>
          <p:cNvPr id="392" name="Objective :"/>
          <p:cNvSpPr txBox="1"/>
          <p:nvPr/>
        </p:nvSpPr>
        <p:spPr>
          <a:xfrm>
            <a:off x="1713138" y="3113364"/>
            <a:ext cx="2230426" cy="58511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Objective : </a:t>
            </a:r>
          </a:p>
        </p:txBody>
      </p:sp>
      <p:sp>
        <p:nvSpPr>
          <p:cNvPr id="393" name="real wage"/>
          <p:cNvSpPr txBox="1"/>
          <p:nvPr/>
        </p:nvSpPr>
        <p:spPr>
          <a:xfrm>
            <a:off x="4796489" y="4139809"/>
            <a:ext cx="1573785"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real wage</a:t>
            </a:r>
          </a:p>
        </p:txBody>
      </p:sp>
      <p:sp>
        <p:nvSpPr>
          <p:cNvPr id="394" name="Line"/>
          <p:cNvSpPr/>
          <p:nvPr/>
        </p:nvSpPr>
        <p:spPr>
          <a:xfrm flipV="1">
            <a:off x="5708847" y="3543935"/>
            <a:ext cx="820695" cy="529080"/>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95" name="Line"/>
          <p:cNvSpPr/>
          <p:nvPr/>
        </p:nvSpPr>
        <p:spPr>
          <a:xfrm flipV="1">
            <a:off x="7868896" y="3545102"/>
            <a:ext cx="1" cy="1091723"/>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396" name="nominal wage"/>
          <p:cNvSpPr txBox="1"/>
          <p:nvPr/>
        </p:nvSpPr>
        <p:spPr>
          <a:xfrm>
            <a:off x="6940584" y="4605594"/>
            <a:ext cx="2204137" cy="54003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nominal wage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What drives urbanization?"/>
          <p:cNvSpPr txBox="1"/>
          <p:nvPr/>
        </p:nvSpPr>
        <p:spPr>
          <a:xfrm>
            <a:off x="7315333" y="300676"/>
            <a:ext cx="9753334" cy="106020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6100">
                <a:solidFill>
                  <a:srgbClr val="000000"/>
                </a:solidFill>
              </a:defRPr>
            </a:lvl1pPr>
          </a:lstStyle>
          <a:p>
            <a:pPr/>
            <a:r>
              <a:t>What drives urbanization?</a:t>
            </a:r>
          </a:p>
        </p:txBody>
      </p:sp>
      <p:sp>
        <p:nvSpPr>
          <p:cNvPr id="401" name="1. Consumer behavior"/>
          <p:cNvSpPr txBox="1"/>
          <p:nvPr/>
        </p:nvSpPr>
        <p:spPr>
          <a:xfrm>
            <a:off x="3165646" y="2333566"/>
            <a:ext cx="4408146"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1. Consumer behavior</a:t>
            </a:r>
          </a:p>
        </p:txBody>
      </p:sp>
      <p:sp>
        <p:nvSpPr>
          <p:cNvPr id="402" name="Equation"/>
          <p:cNvSpPr txBox="1"/>
          <p:nvPr/>
        </p:nvSpPr>
        <p:spPr>
          <a:xfrm>
            <a:off x="4863258" y="3514233"/>
            <a:ext cx="2531436" cy="56958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U</m:t>
                  </m:r>
                  <m:r>
                    <a:rPr xmlns:a="http://schemas.openxmlformats.org/drawingml/2006/main" sz="3400" i="1">
                      <a:solidFill>
                        <a:srgbClr val="000000"/>
                      </a:solidFill>
                      <a:latin typeface="Cambria Math" panose="02040503050406030204" pitchFamily="18" charset="0"/>
                    </a:rPr>
                    <m:t>=</m:t>
                  </m:r>
                  <m:sSubSup>
                    <m:e>
                      <m:r>
                        <a:rPr xmlns:a="http://schemas.openxmlformats.org/drawingml/2006/main" sz="3400" i="1">
                          <a:solidFill>
                            <a:srgbClr val="000000"/>
                          </a:solidFill>
                          <a:latin typeface="Cambria Math" panose="02040503050406030204" pitchFamily="18" charset="0"/>
                        </a:rPr>
                        <m:t>c</m:t>
                      </m:r>
                    </m:e>
                    <m:sub>
                      <m:r>
                        <a:rPr xmlns:a="http://schemas.openxmlformats.org/drawingml/2006/main" sz="3400" i="1">
                          <a:solidFill>
                            <a:srgbClr val="000000"/>
                          </a:solidFill>
                          <a:latin typeface="Cambria Math" panose="02040503050406030204" pitchFamily="18" charset="0"/>
                        </a:rPr>
                        <m:t>M</m:t>
                      </m:r>
                    </m:sub>
                    <m:sup>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sup>
                  </m:sSubSup>
                  <m:sSubSup>
                    <m:e>
                      <m:r>
                        <a:rPr xmlns:a="http://schemas.openxmlformats.org/drawingml/2006/main" sz="3400" i="1">
                          <a:solidFill>
                            <a:srgbClr val="000000"/>
                          </a:solidFill>
                          <a:latin typeface="Cambria Math" panose="02040503050406030204" pitchFamily="18" charset="0"/>
                        </a:rPr>
                        <m:t>c</m:t>
                      </m:r>
                    </m:e>
                    <m:sub>
                      <m:r>
                        <a:rPr xmlns:a="http://schemas.openxmlformats.org/drawingml/2006/main" sz="3400" i="1">
                          <a:solidFill>
                            <a:srgbClr val="000000"/>
                          </a:solidFill>
                          <a:latin typeface="Cambria Math" panose="02040503050406030204" pitchFamily="18" charset="0"/>
                        </a:rPr>
                        <m:t>F</m:t>
                      </m:r>
                    </m:sub>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sup>
                  </m:sSubSup>
                </m:oMath>
              </m:oMathPara>
            </a14:m>
            <a:endParaRPr sz="3400"/>
          </a:p>
        </p:txBody>
      </p:sp>
      <p:sp>
        <p:nvSpPr>
          <p:cNvPr id="403" name="Equation"/>
          <p:cNvSpPr txBox="1"/>
          <p:nvPr/>
        </p:nvSpPr>
        <p:spPr>
          <a:xfrm>
            <a:off x="8055388" y="2991632"/>
            <a:ext cx="4888048" cy="142773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c</m:t>
                      </m:r>
                    </m:e>
                    <m:sub>
                      <m:r>
                        <a:rPr xmlns:a="http://schemas.openxmlformats.org/drawingml/2006/main" sz="3400" i="1">
                          <a:solidFill>
                            <a:srgbClr val="000000"/>
                          </a:solidFill>
                          <a:latin typeface="Cambria Math" panose="02040503050406030204" pitchFamily="18" charset="0"/>
                        </a:rPr>
                        <m:t>M</m:t>
                      </m:r>
                    </m:sub>
                  </m:sSub>
                  <m:r>
                    <a:rPr xmlns:a="http://schemas.openxmlformats.org/drawingml/2006/main" sz="3400" i="1">
                      <a:solidFill>
                        <a:srgbClr val="000000"/>
                      </a:solidFill>
                      <a:latin typeface="Cambria Math" panose="02040503050406030204" pitchFamily="18" charset="0"/>
                    </a:rPr>
                    <m:t>=</m:t>
                  </m:r>
                  <m:sSup>
                    <m:e>
                      <m:d>
                        <m:dPr>
                          <m:ctrlPr>
                            <a:rPr xmlns:a="http://schemas.openxmlformats.org/drawingml/2006/main" sz="3400" i="1">
                              <a:solidFill>
                                <a:srgbClr val="000000"/>
                              </a:solidFill>
                              <a:latin typeface="Cambria Math" panose="02040503050406030204" pitchFamily="18" charset="0"/>
                            </a:rPr>
                          </m:ctrlPr>
                        </m:dPr>
                        <m:e>
                          <m:nary>
                            <m:naryPr>
                              <m:ctrlPr>
                                <a:rPr xmlns:a="http://schemas.openxmlformats.org/drawingml/2006/main" sz="3400" i="1">
                                  <a:solidFill>
                                    <a:srgbClr val="000000"/>
                                  </a:solidFill>
                                  <a:latin typeface="Cambria Math" panose="02040503050406030204" pitchFamily="18" charset="0"/>
                                </a:rPr>
                              </m:ctrlPr>
                              <m:chr m:val="∑"/>
                              <m:limLoc m:val="undOvr"/>
                              <m:grow m:val="1"/>
                              <m:subHide m:val="off"/>
                              <m:supHide m:val="off"/>
                            </m:naryPr>
                            <m:sub>
                              <m:r>
                                <a:rPr xmlns:a="http://schemas.openxmlformats.org/drawingml/2006/main" sz="3400" i="1">
                                  <a:solidFill>
                                    <a:srgbClr val="000000"/>
                                  </a:solidFill>
                                  <a:latin typeface="Cambria Math" panose="02040503050406030204" pitchFamily="18" charset="0"/>
                                </a:rPr>
                                <m:t>i</m:t>
                              </m:r>
                            </m:sub>
                            <m:sup>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sub>
                              </m:sSub>
                            </m:sup>
                            <m:e>
                              <m:sSubSup>
                                <m:e>
                                  <m:r>
                                    <a:rPr xmlns:a="http://schemas.openxmlformats.org/drawingml/2006/main" sz="3400" i="1">
                                      <a:solidFill>
                                        <a:srgbClr val="000000"/>
                                      </a:solidFill>
                                      <a:latin typeface="Cambria Math" panose="02040503050406030204" pitchFamily="18" charset="0"/>
                                    </a:rPr>
                                    <m:t>q</m:t>
                                  </m:r>
                                </m:e>
                                <m:sub>
                                  <m:r>
                                    <a:rPr xmlns:a="http://schemas.openxmlformats.org/drawingml/2006/main" sz="3400" i="1">
                                      <a:solidFill>
                                        <a:srgbClr val="000000"/>
                                      </a:solidFill>
                                      <a:latin typeface="Cambria Math" panose="02040503050406030204" pitchFamily="18" charset="0"/>
                                    </a:rPr>
                                    <m:t>i</m:t>
                                  </m:r>
                                </m:sub>
                                <m:sup>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bSup>
                            </m:e>
                          </m:nary>
                        </m:e>
                      </m:d>
                    </m:e>
                    <m:sup>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up>
                  </m:sSup>
                </m:oMath>
              </m:oMathPara>
            </a14:m>
            <a:endParaRPr sz="3400"/>
          </a:p>
        </p:txBody>
      </p:sp>
      <p:sp>
        <p:nvSpPr>
          <p:cNvPr id="404" name="Maximize"/>
          <p:cNvSpPr txBox="1"/>
          <p:nvPr/>
        </p:nvSpPr>
        <p:spPr>
          <a:xfrm>
            <a:off x="3442274" y="7367131"/>
            <a:ext cx="210467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rPr b="0"/>
              <a:t>Maximize </a:t>
            </a:r>
            <a:r>
              <a:t> </a:t>
            </a:r>
          </a:p>
        </p:txBody>
      </p:sp>
      <p:sp>
        <p:nvSpPr>
          <p:cNvPr id="405" name="Equation"/>
          <p:cNvSpPr txBox="1"/>
          <p:nvPr/>
        </p:nvSpPr>
        <p:spPr>
          <a:xfrm>
            <a:off x="5743075" y="7431270"/>
            <a:ext cx="446939" cy="45232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5300" i="1">
                      <a:solidFill>
                        <a:srgbClr val="000000"/>
                      </a:solidFill>
                      <a:latin typeface="Cambria Math" panose="02040503050406030204" pitchFamily="18" charset="0"/>
                    </a:rPr>
                    <m:t>U</m:t>
                  </m:r>
                </m:oMath>
              </m:oMathPara>
            </a14:m>
            <a:endParaRPr sz="5300"/>
          </a:p>
        </p:txBody>
      </p:sp>
      <p:sp>
        <p:nvSpPr>
          <p:cNvPr id="406" name="subject to budget"/>
          <p:cNvSpPr txBox="1"/>
          <p:nvPr/>
        </p:nvSpPr>
        <p:spPr>
          <a:xfrm>
            <a:off x="6583123" y="7350383"/>
            <a:ext cx="3355163"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subject to budget</a:t>
            </a:r>
          </a:p>
        </p:txBody>
      </p:sp>
      <p:sp>
        <p:nvSpPr>
          <p:cNvPr id="407" name="Equation"/>
          <p:cNvSpPr txBox="1"/>
          <p:nvPr/>
        </p:nvSpPr>
        <p:spPr>
          <a:xfrm>
            <a:off x="10538688" y="7111305"/>
            <a:ext cx="3207231" cy="11590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p</m:t>
                      </m:r>
                    </m:e>
                    <m:sub>
                      <m:r>
                        <a:rPr xmlns:a="http://schemas.openxmlformats.org/drawingml/2006/main" sz="3400" i="1">
                          <a:solidFill>
                            <a:srgbClr val="000000"/>
                          </a:solidFill>
                          <a:latin typeface="Cambria Math" panose="02040503050406030204" pitchFamily="18" charset="0"/>
                        </a:rPr>
                        <m:t>A</m:t>
                      </m:r>
                    </m:sub>
                  </m:sSub>
                  <m: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m:t>
                  </m:r>
                  <m:limUpp>
                    <m:e>
                      <m:limLow>
                        <m:e>
                          <m:r>
                            <a:rPr xmlns:a="http://schemas.openxmlformats.org/drawingml/2006/main" sz="3400" i="1">
                              <a:solidFill>
                                <a:srgbClr val="000000"/>
                              </a:solidFill>
                              <a:latin typeface="Cambria Math" panose="02040503050406030204" pitchFamily="18" charset="0"/>
                            </a:rPr>
                            <m:t>∑</m:t>
                          </m:r>
                        </m:e>
                        <m:lim>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lim>
                      </m:limLow>
                    </m:e>
                    <m:lim>
                      <m:r>
                        <a:rPr xmlns:a="http://schemas.openxmlformats.org/drawingml/2006/main" sz="3400" i="1">
                          <a:solidFill>
                            <a:srgbClr val="000000"/>
                          </a:solidFill>
                          <a:latin typeface="Cambria Math" panose="02040503050406030204" pitchFamily="18" charset="0"/>
                        </a:rPr>
                        <m:t>n</m:t>
                      </m:r>
                    </m:lim>
                  </m:limUpp>
                  <m:sSub>
                    <m:e>
                      <m:r>
                        <a:rPr xmlns:a="http://schemas.openxmlformats.org/drawingml/2006/main" sz="3400" i="1">
                          <a:solidFill>
                            <a:srgbClr val="000000"/>
                          </a:solidFill>
                          <a:latin typeface="Cambria Math" panose="02040503050406030204" pitchFamily="18" charset="0"/>
                        </a:rPr>
                        <m:t>p</m:t>
                      </m:r>
                    </m:e>
                    <m:sub>
                      <m:r>
                        <a:rPr xmlns:a="http://schemas.openxmlformats.org/drawingml/2006/main" sz="3400" i="1">
                          <a:solidFill>
                            <a:srgbClr val="000000"/>
                          </a:solidFill>
                          <a:latin typeface="Cambria Math" panose="02040503050406030204" pitchFamily="18" charset="0"/>
                        </a:rPr>
                        <m:t>i</m:t>
                      </m:r>
                    </m:sub>
                  </m:sSub>
                  <m:sSub>
                    <m:e>
                      <m:r>
                        <a:rPr xmlns:a="http://schemas.openxmlformats.org/drawingml/2006/main" sz="3400" i="1">
                          <a:solidFill>
                            <a:srgbClr val="000000"/>
                          </a:solidFill>
                          <a:latin typeface="Cambria Math" panose="02040503050406030204" pitchFamily="18" charset="0"/>
                        </a:rPr>
                        <m:t>q</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Y</m:t>
                  </m:r>
                </m:oMath>
              </m:oMathPara>
            </a14:m>
            <a:endParaRPr sz="3400"/>
          </a:p>
        </p:txBody>
      </p:sp>
      <p:sp>
        <p:nvSpPr>
          <p:cNvPr id="408" name="Equation"/>
          <p:cNvSpPr txBox="1"/>
          <p:nvPr/>
        </p:nvSpPr>
        <p:spPr>
          <a:xfrm>
            <a:off x="17722346" y="3231460"/>
            <a:ext cx="2715485" cy="106551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q</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r>
                    <a:rPr xmlns:a="http://schemas.openxmlformats.org/drawingml/2006/main" sz="3400" i="1">
                      <a:solidFill>
                        <a:srgbClr val="000000"/>
                      </a:solidFill>
                      <a:latin typeface="Cambria Math" panose="02040503050406030204" pitchFamily="18" charset="0"/>
                    </a:rPr>
                    <m:t>Y</m:t>
                  </m:r>
                  <m:f>
                    <m:fPr>
                      <m:ctrlPr>
                        <a:rPr xmlns:a="http://schemas.openxmlformats.org/drawingml/2006/main" sz="3400" i="1">
                          <a:solidFill>
                            <a:srgbClr val="000000"/>
                          </a:solidFill>
                          <a:latin typeface="Cambria Math" panose="02040503050406030204" pitchFamily="18" charset="0"/>
                        </a:rPr>
                      </m:ctrlPr>
                      <m:type m:val="bar"/>
                    </m:fPr>
                    <m:num>
                      <m:sSubSup>
                        <m:e>
                          <m:r>
                            <a:rPr xmlns:a="http://schemas.openxmlformats.org/drawingml/2006/main" sz="3400" i="1">
                              <a:solidFill>
                                <a:srgbClr val="000000"/>
                              </a:solidFill>
                              <a:latin typeface="Cambria Math" panose="02040503050406030204" pitchFamily="18" charset="0"/>
                            </a:rPr>
                            <m:t>p</m:t>
                          </m:r>
                        </m:e>
                        <m:sub>
                          <m:r>
                            <a:rPr xmlns:a="http://schemas.openxmlformats.org/drawingml/2006/main" sz="3400" i="1">
                              <a:solidFill>
                                <a:srgbClr val="000000"/>
                              </a:solidFill>
                              <a:latin typeface="Cambria Math" panose="02040503050406030204" pitchFamily="18" charset="0"/>
                            </a:rPr>
                            <m:t>i</m:t>
                          </m:r>
                        </m:sub>
                        <m:sup>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bSup>
                    </m:num>
                    <m:den>
                      <m:sSup>
                        <m:e>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e>
                        <m:sup>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sup>
                      </m:sSup>
                    </m:den>
                  </m:f>
                </m:oMath>
              </m:oMathPara>
            </a14:m>
            <a:endParaRPr sz="3400"/>
          </a:p>
        </p:txBody>
      </p:sp>
      <p:sp>
        <p:nvSpPr>
          <p:cNvPr id="409" name="Equation"/>
          <p:cNvSpPr txBox="1"/>
          <p:nvPr/>
        </p:nvSpPr>
        <p:spPr>
          <a:xfrm>
            <a:off x="17527012" y="4825608"/>
            <a:ext cx="3653298" cy="149026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r>
                    <a:rPr xmlns:a="http://schemas.openxmlformats.org/drawingml/2006/main" sz="3400" i="1">
                      <a:solidFill>
                        <a:srgbClr val="000000"/>
                      </a:solidFill>
                      <a:latin typeface="Cambria Math" panose="02040503050406030204" pitchFamily="18" charset="0"/>
                    </a:rPr>
                    <m:t>=</m:t>
                  </m:r>
                  <m:sSup>
                    <m:e>
                      <m:d>
                        <m:dPr>
                          <m:ctrlPr>
                            <a:rPr xmlns:a="http://schemas.openxmlformats.org/drawingml/2006/main" sz="3400" i="1">
                              <a:solidFill>
                                <a:srgbClr val="000000"/>
                              </a:solidFill>
                              <a:latin typeface="Cambria Math" panose="02040503050406030204" pitchFamily="18" charset="0"/>
                            </a:rPr>
                          </m:ctrlPr>
                        </m:dPr>
                        <m:e>
                          <m:nary>
                            <m:naryPr>
                              <m:ctrlPr>
                                <a:rPr xmlns:a="http://schemas.openxmlformats.org/drawingml/2006/main" sz="3400" i="1">
                                  <a:solidFill>
                                    <a:srgbClr val="000000"/>
                                  </a:solidFill>
                                  <a:latin typeface="Cambria Math" panose="02040503050406030204" pitchFamily="18" charset="0"/>
                                </a:rPr>
                              </m:ctrlPr>
                              <m:chr m:val="∑"/>
                              <m:limLoc m:val="undOvr"/>
                              <m:grow m:val="1"/>
                              <m:subHide m:val="off"/>
                              <m:supHide m:val="off"/>
                            </m:naryPr>
                            <m:sub>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sub>
                            <m:sup>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sub>
                              </m:sSub>
                            </m:sup>
                            <m:e>
                              <m:sSubSup>
                                <m:e>
                                  <m:r>
                                    <a:rPr xmlns:a="http://schemas.openxmlformats.org/drawingml/2006/main" sz="3400" i="1">
                                      <a:solidFill>
                                        <a:srgbClr val="000000"/>
                                      </a:solidFill>
                                      <a:latin typeface="Cambria Math" panose="02040503050406030204" pitchFamily="18" charset="0"/>
                                    </a:rPr>
                                    <m:t>p</m:t>
                                  </m:r>
                                </m:e>
                                <m:sub>
                                  <m:r>
                                    <a:rPr xmlns:a="http://schemas.openxmlformats.org/drawingml/2006/main" sz="3400" i="1">
                                      <a:solidFill>
                                        <a:srgbClr val="000000"/>
                                      </a:solidFill>
                                      <a:latin typeface="Cambria Math" panose="02040503050406030204" pitchFamily="18" charset="0"/>
                                    </a:rPr>
                                    <m:t>i</m:t>
                                  </m:r>
                                </m:sub>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bSup>
                            </m:e>
                          </m:nary>
                        </m:e>
                      </m:d>
                    </m:e>
                    <m:sup>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1</m:t>
                          </m:r>
                        </m:num>
                        <m:den>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den>
                      </m:f>
                    </m:sup>
                  </m:sSup>
                </m:oMath>
              </m:oMathPara>
            </a14:m>
            <a:endParaRPr sz="3400"/>
          </a:p>
        </p:txBody>
      </p:sp>
      <p:sp>
        <p:nvSpPr>
          <p:cNvPr id="410" name="Arrow"/>
          <p:cNvSpPr/>
          <p:nvPr/>
        </p:nvSpPr>
        <p:spPr>
          <a:xfrm>
            <a:off x="14627640" y="3460480"/>
            <a:ext cx="1528566" cy="479965"/>
          </a:xfrm>
          <a:prstGeom prst="rightArrow">
            <a:avLst>
              <a:gd name="adj1" fmla="val 32000"/>
              <a:gd name="adj2" fmla="val 126005"/>
            </a:avLst>
          </a:prstGeom>
          <a:solidFill>
            <a:schemeClr val="accent5">
              <a:hueOff val="-82419"/>
              <a:satOff val="-9513"/>
              <a:lumOff val="-16343"/>
            </a:schemeClr>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11" name="Equation"/>
          <p:cNvSpPr txBox="1"/>
          <p:nvPr/>
        </p:nvSpPr>
        <p:spPr>
          <a:xfrm>
            <a:off x="11677022" y="8587061"/>
            <a:ext cx="5659136" cy="143938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900" i="1">
                          <a:solidFill>
                            <a:srgbClr val="000000"/>
                          </a:solidFill>
                          <a:latin typeface="Cambria Math" panose="02040503050406030204" pitchFamily="18" charset="0"/>
                        </a:rPr>
                        <m:t>c</m:t>
                      </m:r>
                    </m:e>
                    <m:sub>
                      <m:r>
                        <a:rPr xmlns:a="http://schemas.openxmlformats.org/drawingml/2006/main" sz="4900" i="1">
                          <a:solidFill>
                            <a:srgbClr val="000000"/>
                          </a:solidFill>
                          <a:latin typeface="Cambria Math" panose="02040503050406030204" pitchFamily="18" charset="0"/>
                        </a:rPr>
                        <m:t>M</m:t>
                      </m:r>
                    </m:sub>
                  </m:sSub>
                  <m:r>
                    <a:rPr xmlns:a="http://schemas.openxmlformats.org/drawingml/2006/main" sz="4900" i="1">
                      <a:solidFill>
                        <a:srgbClr val="000000"/>
                      </a:solidFill>
                      <a:latin typeface="Cambria Math" panose="02040503050406030204" pitchFamily="18" charset="0"/>
                    </a:rPr>
                    <m:t>=</m:t>
                  </m:r>
                  <m:sSubSup>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M</m:t>
                      </m:r>
                    </m:sub>
                    <m:sup>
                      <m:f>
                        <m:fPr>
                          <m:ctrlPr>
                            <a:rPr xmlns:a="http://schemas.openxmlformats.org/drawingml/2006/main" sz="4900" i="1">
                              <a:solidFill>
                                <a:srgbClr val="000000"/>
                              </a:solidFill>
                              <a:latin typeface="Cambria Math" panose="02040503050406030204" pitchFamily="18" charset="0"/>
                            </a:rPr>
                          </m:ctrlPr>
                          <m:type m:val="bar"/>
                        </m:fPr>
                        <m:num>
                          <m:sSub>
                            <m:e>
                              <m:r>
                                <a:rPr xmlns:a="http://schemas.openxmlformats.org/drawingml/2006/main" sz="4900" i="1">
                                  <a:solidFill>
                                    <a:srgbClr val="000000"/>
                                  </a:solidFill>
                                  <a:latin typeface="Cambria Math" panose="02040503050406030204" pitchFamily="18" charset="0"/>
                                </a:rPr>
                                <m:t>σ</m:t>
                              </m:r>
                            </m:e>
                            <m:sub>
                              <m:r>
                                <a:rPr xmlns:a="http://schemas.openxmlformats.org/drawingml/2006/main" sz="4900" i="1">
                                  <a:solidFill>
                                    <a:srgbClr val="000000"/>
                                  </a:solidFill>
                                  <a:latin typeface="Cambria Math" panose="02040503050406030204" pitchFamily="18" charset="0"/>
                                </a:rPr>
                                <m:t>S</m:t>
                              </m:r>
                            </m:sub>
                          </m:sSub>
                        </m:num>
                        <m:den>
                          <m:sSub>
                            <m:e>
                              <m:r>
                                <a:rPr xmlns:a="http://schemas.openxmlformats.org/drawingml/2006/main" sz="4900" i="1">
                                  <a:solidFill>
                                    <a:srgbClr val="000000"/>
                                  </a:solidFill>
                                  <a:latin typeface="Cambria Math" panose="02040503050406030204" pitchFamily="18" charset="0"/>
                                </a:rPr>
                                <m:t>σ</m:t>
                              </m:r>
                            </m:e>
                            <m:sub>
                              <m:r>
                                <a:rPr xmlns:a="http://schemas.openxmlformats.org/drawingml/2006/main" sz="4900" i="1">
                                  <a:solidFill>
                                    <a:srgbClr val="000000"/>
                                  </a:solidFill>
                                  <a:latin typeface="Cambria Math" panose="02040503050406030204" pitchFamily="18" charset="0"/>
                                </a:rPr>
                                <m:t>S</m:t>
                              </m:r>
                            </m:sub>
                          </m:sSub>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1</m:t>
                          </m:r>
                        </m:den>
                      </m:f>
                    </m:sup>
                  </m:sSubSup>
                  <m:r>
                    <a:rPr xmlns:a="http://schemas.openxmlformats.org/drawingml/2006/main" sz="4900" i="1">
                      <a:solidFill>
                        <a:srgbClr val="000000"/>
                      </a:solidFill>
                      <a:latin typeface="Cambria Math" panose="02040503050406030204" pitchFamily="18" charset="0"/>
                    </a:rPr>
                    <m:t>q</m:t>
                  </m:r>
                  <m:r>
                    <a:rPr xmlns:a="http://schemas.openxmlformats.org/drawingml/2006/main" sz="4900" i="1">
                      <a:solidFill>
                        <a:srgbClr val="000000"/>
                      </a:solidFill>
                      <a:latin typeface="Cambria Math" panose="02040503050406030204" pitchFamily="18" charset="0"/>
                    </a:rPr>
                    <m:t>=</m:t>
                  </m:r>
                  <m:sSubSup>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M</m:t>
                      </m:r>
                    </m:sub>
                    <m:sup>
                      <m:f>
                        <m:fPr>
                          <m:ctrlPr>
                            <a:rPr xmlns:a="http://schemas.openxmlformats.org/drawingml/2006/main" sz="4900" i="1">
                              <a:solidFill>
                                <a:srgbClr val="000000"/>
                              </a:solidFill>
                              <a:latin typeface="Cambria Math" panose="02040503050406030204" pitchFamily="18" charset="0"/>
                            </a:rPr>
                          </m:ctrlPr>
                          <m:type m:val="bar"/>
                        </m:fPr>
                        <m:num>
                          <m:r>
                            <a:rPr xmlns:a="http://schemas.openxmlformats.org/drawingml/2006/main" sz="4900" i="1">
                              <a:solidFill>
                                <a:srgbClr val="000000"/>
                              </a:solidFill>
                              <a:latin typeface="Cambria Math" panose="02040503050406030204" pitchFamily="18" charset="0"/>
                            </a:rPr>
                            <m:t>1</m:t>
                          </m:r>
                        </m:num>
                        <m:den>
                          <m:sSub>
                            <m:e>
                              <m:r>
                                <a:rPr xmlns:a="http://schemas.openxmlformats.org/drawingml/2006/main" sz="4900" i="1">
                                  <a:solidFill>
                                    <a:srgbClr val="000000"/>
                                  </a:solidFill>
                                  <a:latin typeface="Cambria Math" panose="02040503050406030204" pitchFamily="18" charset="0"/>
                                </a:rPr>
                                <m:t>σ</m:t>
                              </m:r>
                            </m:e>
                            <m:sub>
                              <m:r>
                                <a:rPr xmlns:a="http://schemas.openxmlformats.org/drawingml/2006/main" sz="4900" i="1">
                                  <a:solidFill>
                                    <a:srgbClr val="000000"/>
                                  </a:solidFill>
                                  <a:latin typeface="Cambria Math" panose="02040503050406030204" pitchFamily="18" charset="0"/>
                                </a:rPr>
                                <m:t>S</m:t>
                              </m:r>
                            </m:sub>
                          </m:sSub>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1</m:t>
                          </m:r>
                        </m:den>
                      </m:f>
                    </m:sup>
                  </m:sSubSup>
                  <m:f>
                    <m:fPr>
                      <m:ctrlPr>
                        <a:rPr xmlns:a="http://schemas.openxmlformats.org/drawingml/2006/main" sz="4900" i="1">
                          <a:solidFill>
                            <a:srgbClr val="000000"/>
                          </a:solidFill>
                          <a:latin typeface="Cambria Math" panose="02040503050406030204" pitchFamily="18" charset="0"/>
                        </a:rPr>
                      </m:ctrlPr>
                      <m:type m:val="bar"/>
                    </m:fPr>
                    <m:num>
                      <m:r>
                        <a:rPr xmlns:a="http://schemas.openxmlformats.org/drawingml/2006/main" sz="4900" i="1">
                          <a:solidFill>
                            <a:srgbClr val="000000"/>
                          </a:solidFill>
                          <a:latin typeface="Cambria Math" panose="02040503050406030204" pitchFamily="18" charset="0"/>
                        </a:rPr>
                        <m:t>Y</m:t>
                      </m:r>
                    </m:num>
                    <m:den>
                      <m:r>
                        <a:rPr xmlns:a="http://schemas.openxmlformats.org/drawingml/2006/main" sz="4900" i="1">
                          <a:solidFill>
                            <a:srgbClr val="000000"/>
                          </a:solidFill>
                          <a:latin typeface="Cambria Math" panose="02040503050406030204" pitchFamily="18" charset="0"/>
                        </a:rPr>
                        <m:t>p</m:t>
                      </m:r>
                    </m:den>
                  </m:f>
                </m:oMath>
              </m:oMathPara>
            </a14:m>
            <a:endParaRPr sz="4900"/>
          </a:p>
        </p:txBody>
      </p:sp>
      <p:sp>
        <p:nvSpPr>
          <p:cNvPr id="412" name="Line"/>
          <p:cNvSpPr/>
          <p:nvPr/>
        </p:nvSpPr>
        <p:spPr>
          <a:xfrm flipV="1">
            <a:off x="7557492" y="9650400"/>
            <a:ext cx="1" cy="3352019"/>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13" name="Line"/>
          <p:cNvSpPr/>
          <p:nvPr/>
        </p:nvSpPr>
        <p:spPr>
          <a:xfrm>
            <a:off x="7432476" y="12823825"/>
            <a:ext cx="6318242" cy="0"/>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33" name="Connection Line"/>
          <p:cNvSpPr/>
          <p:nvPr/>
        </p:nvSpPr>
        <p:spPr>
          <a:xfrm>
            <a:off x="7752483" y="10356502"/>
            <a:ext cx="4850984" cy="2142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3854" y="8182"/>
                  <a:pt x="11054" y="982"/>
                  <a:pt x="21600" y="0"/>
                </a:cubicBezTo>
              </a:path>
            </a:pathLst>
          </a:custGeom>
          <a:ln w="25400">
            <a:solidFill>
              <a:srgbClr val="000000"/>
            </a:solidFill>
            <a:miter lim="400000"/>
          </a:ln>
        </p:spPr>
        <p:txBody>
          <a:bodyPr/>
          <a:lstStyle/>
          <a:p>
            <a:pPr/>
          </a:p>
        </p:txBody>
      </p:sp>
      <p:sp>
        <p:nvSpPr>
          <p:cNvPr id="415" name="Equation"/>
          <p:cNvSpPr txBox="1"/>
          <p:nvPr/>
        </p:nvSpPr>
        <p:spPr>
          <a:xfrm>
            <a:off x="6926843" y="9571070"/>
            <a:ext cx="446939" cy="45232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5300" i="1">
                      <a:solidFill>
                        <a:srgbClr val="000000"/>
                      </a:solidFill>
                      <a:latin typeface="Cambria Math" panose="02040503050406030204" pitchFamily="18" charset="0"/>
                    </a:rPr>
                    <m:t>U</m:t>
                  </m:r>
                </m:oMath>
              </m:oMathPara>
            </a14:m>
            <a:endParaRPr sz="5300"/>
          </a:p>
        </p:txBody>
      </p:sp>
      <p:sp>
        <p:nvSpPr>
          <p:cNvPr id="416" name="Equation"/>
          <p:cNvSpPr txBox="1"/>
          <p:nvPr/>
        </p:nvSpPr>
        <p:spPr>
          <a:xfrm>
            <a:off x="13280851" y="13225443"/>
            <a:ext cx="450813" cy="44103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7700" i="1">
                      <a:solidFill>
                        <a:srgbClr val="000000"/>
                      </a:solidFill>
                      <a:latin typeface="Cambria Math" panose="02040503050406030204" pitchFamily="18" charset="0"/>
                    </a:rPr>
                    <m:t>n</m:t>
                  </m:r>
                </m:oMath>
              </m:oMathPara>
            </a14:m>
            <a:endParaRPr sz="7700"/>
          </a:p>
        </p:txBody>
      </p:sp>
      <p:sp>
        <p:nvSpPr>
          <p:cNvPr id="417" name="Utility goes up…"/>
          <p:cNvSpPr txBox="1"/>
          <p:nvPr/>
        </p:nvSpPr>
        <p:spPr>
          <a:xfrm>
            <a:off x="10388190" y="10346060"/>
            <a:ext cx="6236133" cy="11089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Utility goes up </a:t>
            </a:r>
          </a:p>
          <a:p>
            <a:pPr defTabSz="821531">
              <a:defRPr b="1" sz="3200">
                <a:solidFill>
                  <a:srgbClr val="000000"/>
                </a:solidFill>
              </a:defRPr>
            </a:pPr>
            <a:r>
              <a:rPr b="0"/>
              <a:t>with </a:t>
            </a:r>
            <a:r>
              <a:t>more  products consumed </a:t>
            </a:r>
          </a:p>
        </p:txBody>
      </p:sp>
      <p:sp>
        <p:nvSpPr>
          <p:cNvPr id="418" name="“taste for variety”"/>
          <p:cNvSpPr txBox="1"/>
          <p:nvPr/>
        </p:nvSpPr>
        <p:spPr>
          <a:xfrm>
            <a:off x="10575544" y="11771796"/>
            <a:ext cx="3232913"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“taste for variety”</a:t>
            </a:r>
          </a:p>
        </p:txBody>
      </p:sp>
      <p:sp>
        <p:nvSpPr>
          <p:cNvPr id="419" name="This is the “Agglomeration Force” in the model"/>
          <p:cNvSpPr txBox="1"/>
          <p:nvPr/>
        </p:nvSpPr>
        <p:spPr>
          <a:xfrm>
            <a:off x="14324698" y="11759465"/>
            <a:ext cx="920651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This is the “Agglomeration Force” in the model</a:t>
            </a:r>
          </a:p>
        </p:txBody>
      </p:sp>
      <p:sp>
        <p:nvSpPr>
          <p:cNvPr id="420" name="Equation"/>
          <p:cNvSpPr txBox="1"/>
          <p:nvPr/>
        </p:nvSpPr>
        <p:spPr>
          <a:xfrm>
            <a:off x="14587215" y="2262981"/>
            <a:ext cx="1491352" cy="102186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p</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d</m:t>
                      </m:r>
                      <m:r>
                        <a:rPr xmlns:a="http://schemas.openxmlformats.org/drawingml/2006/main" sz="3400" i="1">
                          <a:solidFill>
                            <a:srgbClr val="000000"/>
                          </a:solidFill>
                          <a:latin typeface="Cambria Math" panose="02040503050406030204" pitchFamily="18" charset="0"/>
                        </a:rPr>
                        <m:t>U</m:t>
                      </m:r>
                    </m:num>
                    <m:den>
                      <m:r>
                        <a:rPr xmlns:a="http://schemas.openxmlformats.org/drawingml/2006/main" sz="3400" i="1">
                          <a:solidFill>
                            <a:srgbClr val="000000"/>
                          </a:solidFill>
                          <a:latin typeface="Cambria Math" panose="02040503050406030204" pitchFamily="18" charset="0"/>
                        </a:rPr>
                        <m:t>d</m:t>
                      </m:r>
                      <m:sSub>
                        <m:e>
                          <m:r>
                            <a:rPr xmlns:a="http://schemas.openxmlformats.org/drawingml/2006/main" sz="3400" i="1">
                              <a:solidFill>
                                <a:srgbClr val="000000"/>
                              </a:solidFill>
                              <a:latin typeface="Cambria Math" panose="02040503050406030204" pitchFamily="18" charset="0"/>
                            </a:rPr>
                            <m:t>q</m:t>
                          </m:r>
                        </m:e>
                        <m:sub>
                          <m:r>
                            <a:rPr xmlns:a="http://schemas.openxmlformats.org/drawingml/2006/main" sz="3400" i="1">
                              <a:solidFill>
                                <a:srgbClr val="000000"/>
                              </a:solidFill>
                              <a:latin typeface="Cambria Math" panose="02040503050406030204" pitchFamily="18" charset="0"/>
                            </a:rPr>
                            <m:t>i</m:t>
                          </m:r>
                        </m:sub>
                      </m:sSub>
                    </m:den>
                  </m:f>
                </m:oMath>
              </m:oMathPara>
            </a14:m>
            <a:endParaRPr sz="3400"/>
          </a:p>
        </p:txBody>
      </p:sp>
      <p:sp>
        <p:nvSpPr>
          <p:cNvPr id="421" name="Maximize Utility  (~happiness)"/>
          <p:cNvSpPr txBox="1"/>
          <p:nvPr/>
        </p:nvSpPr>
        <p:spPr>
          <a:xfrm>
            <a:off x="3534735" y="6458411"/>
            <a:ext cx="5402327"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Maximize Utility  (~happiness)</a:t>
            </a:r>
          </a:p>
        </p:txBody>
      </p:sp>
      <p:sp>
        <p:nvSpPr>
          <p:cNvPr id="422" name="index of diversity:…"/>
          <p:cNvSpPr txBox="1"/>
          <p:nvPr/>
        </p:nvSpPr>
        <p:spPr>
          <a:xfrm>
            <a:off x="7936990" y="4613308"/>
            <a:ext cx="3942284" cy="829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index of diversity: </a:t>
            </a:r>
          </a:p>
          <a:p>
            <a:pPr/>
            <a:r>
              <a:t>goes up with more products</a:t>
            </a:r>
          </a:p>
        </p:txBody>
      </p:sp>
      <p:sp>
        <p:nvSpPr>
          <p:cNvPr id="423" name="intuition from all q’s being the same"/>
          <p:cNvSpPr txBox="1"/>
          <p:nvPr/>
        </p:nvSpPr>
        <p:spPr>
          <a:xfrm>
            <a:off x="18103495" y="8570887"/>
            <a:ext cx="502676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intuition from all q’s being the same </a:t>
            </a:r>
          </a:p>
        </p:txBody>
      </p:sp>
      <p:sp>
        <p:nvSpPr>
          <p:cNvPr id="424" name="get more   from…"/>
          <p:cNvSpPr txBox="1"/>
          <p:nvPr/>
        </p:nvSpPr>
        <p:spPr>
          <a:xfrm>
            <a:off x="17932360" y="9286422"/>
            <a:ext cx="5369033" cy="10102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get more </a:t>
            </a:r>
            <a14:m>
              <m:oMath>
                <m:sSub>
                  <m:e>
                    <m:r>
                      <a:rPr xmlns:a="http://schemas.openxmlformats.org/drawingml/2006/main" sz="2850" i="1">
                        <a:solidFill>
                          <a:srgbClr val="5E5E5E"/>
                        </a:solidFill>
                        <a:latin typeface="Cambria Math" panose="02040503050406030204" pitchFamily="18" charset="0"/>
                      </a:rPr>
                      <m:t>c</m:t>
                    </m:r>
                  </m:e>
                  <m:sub>
                    <m:r>
                      <a:rPr xmlns:a="http://schemas.openxmlformats.org/drawingml/2006/main" sz="2850" i="1">
                        <a:solidFill>
                          <a:srgbClr val="5E5E5E"/>
                        </a:solidFill>
                        <a:latin typeface="Cambria Math" panose="02040503050406030204" pitchFamily="18" charset="0"/>
                      </a:rPr>
                      <m:t>M</m:t>
                    </m:r>
                  </m:sub>
                </m:sSub>
              </m:oMath>
            </a14:m>
            <a:r>
              <a:t> from </a:t>
            </a:r>
          </a:p>
          <a:p>
            <a:pPr/>
            <a:r>
              <a:t>smaller </a:t>
            </a:r>
            <a14:m>
              <m:oMath>
                <m:sSub>
                  <m:e>
                    <m:r>
                      <a:rPr xmlns:a="http://schemas.openxmlformats.org/drawingml/2006/main" sz="2850" i="1">
                        <a:solidFill>
                          <a:srgbClr val="5E5E5E"/>
                        </a:solidFill>
                        <a:latin typeface="Cambria Math" panose="02040503050406030204" pitchFamily="18" charset="0"/>
                      </a:rPr>
                      <m:t>σ</m:t>
                    </m:r>
                  </m:e>
                  <m:sub>
                    <m:r>
                      <a:rPr xmlns:a="http://schemas.openxmlformats.org/drawingml/2006/main" sz="2850" i="1">
                        <a:solidFill>
                          <a:srgbClr val="5E5E5E"/>
                        </a:solidFill>
                        <a:latin typeface="Cambria Math" panose="02040503050406030204" pitchFamily="18" charset="0"/>
                      </a:rPr>
                      <m:t>S</m:t>
                    </m:r>
                  </m:sub>
                </m:sSub>
              </m:oMath>
            </a14:m>
            <a:r>
              <a:t>, smaller price, larger budget</a:t>
            </a:r>
          </a:p>
        </p:txBody>
      </p:sp>
      <p:sp>
        <p:nvSpPr>
          <p:cNvPr id="425" name="cost of living"/>
          <p:cNvSpPr txBox="1"/>
          <p:nvPr/>
        </p:nvSpPr>
        <p:spPr>
          <a:xfrm>
            <a:off x="20637743" y="5854933"/>
            <a:ext cx="183581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cost of living</a:t>
            </a:r>
          </a:p>
        </p:txBody>
      </p:sp>
      <p:sp>
        <p:nvSpPr>
          <p:cNvPr id="426" name="will benefit from proximity to goods production"/>
          <p:cNvSpPr txBox="1"/>
          <p:nvPr/>
        </p:nvSpPr>
        <p:spPr>
          <a:xfrm>
            <a:off x="16806461" y="6528590"/>
            <a:ext cx="646541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will benefit from proximity to goods production</a:t>
            </a:r>
          </a:p>
        </p:txBody>
      </p:sp>
      <p:sp>
        <p:nvSpPr>
          <p:cNvPr id="427" name="Line"/>
          <p:cNvSpPr/>
          <p:nvPr/>
        </p:nvSpPr>
        <p:spPr>
          <a:xfrm>
            <a:off x="14140691" y="7362199"/>
            <a:ext cx="4085439" cy="1289614"/>
          </a:xfrm>
          <a:custGeom>
            <a:avLst/>
            <a:gdLst/>
            <a:ahLst/>
            <a:cxnLst>
              <a:cxn ang="0">
                <a:pos x="wd2" y="hd2"/>
              </a:cxn>
              <a:cxn ang="5400000">
                <a:pos x="wd2" y="hd2"/>
              </a:cxn>
              <a:cxn ang="10800000">
                <a:pos x="wd2" y="hd2"/>
              </a:cxn>
              <a:cxn ang="16200000">
                <a:pos x="wd2" y="hd2"/>
              </a:cxn>
            </a:cxnLst>
            <a:rect l="0" t="0" r="r" b="b"/>
            <a:pathLst>
              <a:path w="21501" h="18039" fill="norm" stroke="1" extrusionOk="0">
                <a:moveTo>
                  <a:pt x="21501" y="16586"/>
                </a:moveTo>
                <a:cubicBezTo>
                  <a:pt x="19449" y="13033"/>
                  <a:pt x="17348" y="9684"/>
                  <a:pt x="15203" y="6545"/>
                </a:cubicBezTo>
                <a:cubicBezTo>
                  <a:pt x="9393" y="-1957"/>
                  <a:pt x="2298" y="-3561"/>
                  <a:pt x="312" y="10145"/>
                </a:cubicBezTo>
                <a:cubicBezTo>
                  <a:pt x="-54" y="12669"/>
                  <a:pt x="-99" y="15441"/>
                  <a:pt x="183" y="18039"/>
                </a:cubicBezTo>
              </a:path>
            </a:pathLst>
          </a:custGeom>
          <a:ln w="38100">
            <a:solidFill>
              <a:srgbClr val="000000"/>
            </a:solidFill>
            <a:miter lim="400000"/>
            <a:tailEnd type="triangle"/>
          </a:ln>
        </p:spPr>
        <p:txBody>
          <a:bodyPr lIns="50800" tIns="50800" rIns="50800" bIns="50800" anchor="ctr"/>
          <a:lstStyle/>
          <a:p>
            <a:pPr/>
          </a:p>
        </p:txBody>
      </p:sp>
      <p:sp>
        <p:nvSpPr>
          <p:cNvPr id="428" name="This is an assumption built into the model"/>
          <p:cNvSpPr txBox="1"/>
          <p:nvPr/>
        </p:nvSpPr>
        <p:spPr>
          <a:xfrm>
            <a:off x="17672203" y="1297106"/>
            <a:ext cx="5889347" cy="4625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This is an </a:t>
            </a:r>
            <a:r>
              <a:rPr b="1"/>
              <a:t>assumption </a:t>
            </a:r>
            <a:r>
              <a:t>built into the model</a:t>
            </a:r>
          </a:p>
        </p:txBody>
      </p:sp>
      <p:sp>
        <p:nvSpPr>
          <p:cNvPr id="429" name="“taste for variety”"/>
          <p:cNvSpPr txBox="1"/>
          <p:nvPr/>
        </p:nvSpPr>
        <p:spPr>
          <a:xfrm>
            <a:off x="17737204" y="529916"/>
            <a:ext cx="3232913"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“taste for variety”</a:t>
            </a:r>
          </a:p>
        </p:txBody>
      </p:sp>
      <p:sp>
        <p:nvSpPr>
          <p:cNvPr id="430" name="What is   as a function of"/>
          <p:cNvSpPr txBox="1"/>
          <p:nvPr/>
        </p:nvSpPr>
        <p:spPr>
          <a:xfrm>
            <a:off x="308113" y="3526895"/>
            <a:ext cx="4178286" cy="5521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5">
                    <a:hueOff val="-82419"/>
                    <a:satOff val="-9513"/>
                    <a:lumOff val="-16343"/>
                  </a:schemeClr>
                </a:solidFill>
              </a:defRPr>
            </a:pPr>
            <a:r>
              <a:t>What is </a:t>
            </a:r>
            <a14:m>
              <m:oMath>
                <m:sSub>
                  <m:e>
                    <m:r>
                      <a:rPr xmlns:a="http://schemas.openxmlformats.org/drawingml/2006/main" sz="2850" i="1">
                        <a:solidFill>
                          <a:srgbClr val="ED220B"/>
                        </a:solidFill>
                        <a:latin typeface="Cambria Math" panose="02040503050406030204" pitchFamily="18" charset="0"/>
                      </a:rPr>
                      <m:t>q</m:t>
                    </m:r>
                  </m:e>
                  <m:sub>
                    <m:r>
                      <a:rPr xmlns:a="http://schemas.openxmlformats.org/drawingml/2006/main" sz="2850" i="1">
                        <a:solidFill>
                          <a:srgbClr val="ED220B"/>
                        </a:solidFill>
                        <a:latin typeface="Cambria Math" panose="02040503050406030204" pitchFamily="18" charset="0"/>
                      </a:rPr>
                      <m:t>i</m:t>
                    </m:r>
                  </m:sub>
                </m:sSub>
              </m:oMath>
            </a14:m>
            <a:r>
              <a:t> as a function of </a:t>
            </a:r>
            <a14:m>
              <m:oMath>
                <m:sSub>
                  <m:e>
                    <m:r>
                      <a:rPr xmlns:a="http://schemas.openxmlformats.org/drawingml/2006/main" sz="2850" i="1">
                        <a:solidFill>
                          <a:srgbClr val="ED220B"/>
                        </a:solidFill>
                        <a:latin typeface="Cambria Math" panose="02040503050406030204" pitchFamily="18" charset="0"/>
                      </a:rPr>
                      <m:t>p</m:t>
                    </m:r>
                  </m:e>
                  <m:sub>
                    <m:r>
                      <a:rPr xmlns:a="http://schemas.openxmlformats.org/drawingml/2006/main" sz="2850" i="1">
                        <a:solidFill>
                          <a:srgbClr val="ED220B"/>
                        </a:solidFill>
                        <a:latin typeface="Cambria Math" panose="02040503050406030204" pitchFamily="18" charset="0"/>
                      </a:rPr>
                      <m:t>i</m:t>
                    </m:r>
                  </m:sub>
                </m:sSub>
                <m:r>
                  <a:rPr xmlns:a="http://schemas.openxmlformats.org/drawingml/2006/main" sz="2850" i="1">
                    <a:solidFill>
                      <a:srgbClr val="ED220B"/>
                    </a:solidFill>
                    <a:latin typeface="Cambria Math" panose="02040503050406030204" pitchFamily="18" charset="0"/>
                  </a:rPr>
                  <m:t>?</m:t>
                </m:r>
              </m:oMath>
            </a14:m>
            <a:endParaRPr>
              <a:solidFill>
                <a:srgbClr val="EE220C"/>
              </a:solidFill>
            </a:endParaRPr>
          </a:p>
        </p:txBody>
      </p:sp>
      <p:sp>
        <p:nvSpPr>
          <p:cNvPr id="431" name="demand curve"/>
          <p:cNvSpPr txBox="1"/>
          <p:nvPr/>
        </p:nvSpPr>
        <p:spPr>
          <a:xfrm>
            <a:off x="21539288" y="3345946"/>
            <a:ext cx="206806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82419"/>
                    <a:satOff val="-9513"/>
                    <a:lumOff val="-16343"/>
                  </a:schemeClr>
                </a:solidFill>
              </a:defRPr>
            </a:lvl1pPr>
          </a:lstStyle>
          <a:p>
            <a:pPr/>
            <a:r>
              <a:t>demand curve</a:t>
            </a:r>
          </a:p>
        </p:txBody>
      </p:sp>
      <p:sp>
        <p:nvSpPr>
          <p:cNvPr id="432" name="IUS Appendix A"/>
          <p:cNvSpPr txBox="1"/>
          <p:nvPr/>
        </p:nvSpPr>
        <p:spPr>
          <a:xfrm>
            <a:off x="21175745" y="4053044"/>
            <a:ext cx="2795156" cy="535417"/>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900">
                <a:solidFill>
                  <a:srgbClr val="FFFFFF"/>
                </a:solidFill>
                <a:latin typeface="Helvetica Neue Medium"/>
                <a:ea typeface="Helvetica Neue Medium"/>
                <a:cs typeface="Helvetica Neue Medium"/>
                <a:sym typeface="Helvetica Neue Medium"/>
              </a:defRPr>
            </a:lvl1pPr>
          </a:lstStyle>
          <a:p>
            <a:pPr/>
            <a:r>
              <a:t>IUS Appendix 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2. Transportation Costs and nominal industrial incomes per region"/>
          <p:cNvSpPr txBox="1"/>
          <p:nvPr/>
        </p:nvSpPr>
        <p:spPr>
          <a:xfrm>
            <a:off x="328819" y="468659"/>
            <a:ext cx="12931979"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2. Transportation Costs and nominal industrial incomes per region</a:t>
            </a:r>
          </a:p>
        </p:txBody>
      </p:sp>
      <p:sp>
        <p:nvSpPr>
          <p:cNvPr id="436" name="for imported goods from other regions:"/>
          <p:cNvSpPr txBox="1"/>
          <p:nvPr/>
        </p:nvSpPr>
        <p:spPr>
          <a:xfrm>
            <a:off x="3998563" y="1687549"/>
            <a:ext cx="7314312" cy="6140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for imported goods from other regions: </a:t>
            </a:r>
          </a:p>
        </p:txBody>
      </p:sp>
      <p:sp>
        <p:nvSpPr>
          <p:cNvPr id="437" name="Equation"/>
          <p:cNvSpPr txBox="1"/>
          <p:nvPr/>
        </p:nvSpPr>
        <p:spPr>
          <a:xfrm>
            <a:off x="13922757" y="1797799"/>
            <a:ext cx="2998386" cy="40352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p</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p</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&gt;</m:t>
                  </m:r>
                  <m:r>
                    <a:rPr xmlns:a="http://schemas.openxmlformats.org/drawingml/2006/main" sz="3400" i="1">
                      <a:solidFill>
                        <a:srgbClr val="000000"/>
                      </a:solidFill>
                      <a:latin typeface="Cambria Math" panose="02040503050406030204" pitchFamily="18" charset="0"/>
                    </a:rPr>
                    <m:t>1</m:t>
                  </m:r>
                </m:oMath>
              </m:oMathPara>
            </a14:m>
            <a:endParaRPr sz="3400"/>
          </a:p>
        </p:txBody>
      </p:sp>
      <p:sp>
        <p:nvSpPr>
          <p:cNvPr id="438" name="“iceberg transportation costs”"/>
          <p:cNvSpPr txBox="1"/>
          <p:nvPr/>
        </p:nvSpPr>
        <p:spPr>
          <a:xfrm>
            <a:off x="17481813" y="1646533"/>
            <a:ext cx="5470145"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“iceberg transportation costs”</a:t>
            </a:r>
          </a:p>
        </p:txBody>
      </p:sp>
      <p:sp>
        <p:nvSpPr>
          <p:cNvPr id="439" name=": Total expenditure in region 1 or region 2"/>
          <p:cNvSpPr txBox="1"/>
          <p:nvPr/>
        </p:nvSpPr>
        <p:spPr>
          <a:xfrm>
            <a:off x="10516836" y="5304756"/>
            <a:ext cx="8333094" cy="713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000">
                <a:solidFill>
                  <a:srgbClr val="FFFFFF"/>
                </a:solidFill>
                <a:latin typeface="Helvetica Neue Medium"/>
                <a:ea typeface="Helvetica Neue Medium"/>
                <a:cs typeface="Helvetica Neue Medium"/>
                <a:sym typeface="Helvetica Neue Medium"/>
              </a:defRPr>
            </a:pPr>
            <a14:m>
              <m:oMath>
                <m:sSub>
                  <m:e>
                    <m:r>
                      <a:rPr xmlns:a="http://schemas.openxmlformats.org/drawingml/2006/main" sz="3600" i="1">
                        <a:solidFill>
                          <a:srgbClr val="FEFFFE"/>
                        </a:solidFill>
                        <a:latin typeface="Cambria Math" panose="02040503050406030204" pitchFamily="18" charset="0"/>
                      </a:rPr>
                      <m:t>Y</m:t>
                    </m:r>
                  </m:e>
                  <m:sub>
                    <m:r>
                      <a:rPr xmlns:a="http://schemas.openxmlformats.org/drawingml/2006/main" sz="3600" i="1">
                        <a:solidFill>
                          <a:srgbClr val="FEFFFE"/>
                        </a:solidFill>
                        <a:latin typeface="Cambria Math" panose="02040503050406030204" pitchFamily="18" charset="0"/>
                      </a:rPr>
                      <m:t>1</m:t>
                    </m:r>
                  </m:sub>
                </m:sSub>
                <m:r>
                  <a:rPr xmlns:a="http://schemas.openxmlformats.org/drawingml/2006/main" sz="3600" i="1">
                    <a:solidFill>
                      <a:srgbClr val="FEFFFE"/>
                    </a:solidFill>
                    <a:latin typeface="Cambria Math" panose="02040503050406030204" pitchFamily="18" charset="0"/>
                  </a:rPr>
                  <m:t>,</m:t>
                </m:r>
                <m:sSub>
                  <m:e>
                    <m:r>
                      <a:rPr xmlns:a="http://schemas.openxmlformats.org/drawingml/2006/main" sz="3600" i="1">
                        <a:solidFill>
                          <a:srgbClr val="FEFFFE"/>
                        </a:solidFill>
                        <a:latin typeface="Cambria Math" panose="02040503050406030204" pitchFamily="18" charset="0"/>
                      </a:rPr>
                      <m:t>Y</m:t>
                    </m:r>
                  </m:e>
                  <m:sub>
                    <m:r>
                      <a:rPr xmlns:a="http://schemas.openxmlformats.org/drawingml/2006/main" sz="3600" i="1">
                        <a:solidFill>
                          <a:srgbClr val="FEFFFE"/>
                        </a:solidFill>
                        <a:latin typeface="Cambria Math" panose="02040503050406030204" pitchFamily="18" charset="0"/>
                      </a:rPr>
                      <m:t>2</m:t>
                    </m:r>
                  </m:sub>
                </m:sSub>
              </m:oMath>
            </a14:m>
            <a:r>
              <a:t>: Total expenditure in region 1 or region 2</a:t>
            </a:r>
          </a:p>
        </p:txBody>
      </p:sp>
      <p:sp>
        <p:nvSpPr>
          <p:cNvPr id="440" name=": fraction of expenditure from region  i spent on j"/>
          <p:cNvSpPr txBox="1"/>
          <p:nvPr/>
        </p:nvSpPr>
        <p:spPr>
          <a:xfrm>
            <a:off x="11427039" y="8303105"/>
            <a:ext cx="9426826" cy="80045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000">
                <a:solidFill>
                  <a:srgbClr val="FFFFFF"/>
                </a:solidFill>
              </a:defRPr>
            </a:pPr>
            <a14:m>
              <m:oMath>
                <m:sSubSup>
                  <m:e>
                    <m:r>
                      <a:rPr xmlns:a="http://schemas.openxmlformats.org/drawingml/2006/main" sz="3600" i="1">
                        <a:solidFill>
                          <a:srgbClr val="FEFFFE"/>
                        </a:solidFill>
                        <a:latin typeface="Cambria Math" panose="02040503050406030204" pitchFamily="18" charset="0"/>
                      </a:rPr>
                      <m:t>e</m:t>
                    </m:r>
                  </m:e>
                  <m:sub>
                    <m:r>
                      <a:rPr xmlns:a="http://schemas.openxmlformats.org/drawingml/2006/main" sz="3600" i="1">
                        <a:solidFill>
                          <a:srgbClr val="FEFFFE"/>
                        </a:solidFill>
                        <a:latin typeface="Cambria Math" panose="02040503050406030204" pitchFamily="18" charset="0"/>
                      </a:rPr>
                      <m:t>i</m:t>
                    </m:r>
                    <m:r>
                      <a:rPr xmlns:a="http://schemas.openxmlformats.org/drawingml/2006/main" sz="3600" i="1">
                        <a:solidFill>
                          <a:srgbClr val="FEFFFE"/>
                        </a:solidFill>
                        <a:latin typeface="Cambria Math" panose="02040503050406030204" pitchFamily="18" charset="0"/>
                      </a:rPr>
                      <m:t>j</m:t>
                    </m:r>
                  </m:sub>
                  <m:sup>
                    <m:r>
                      <a:rPr xmlns:a="http://schemas.openxmlformats.org/drawingml/2006/main" sz="3600" i="1">
                        <a:solidFill>
                          <a:srgbClr val="FEFFFE"/>
                        </a:solidFill>
                        <a:latin typeface="Cambria Math" panose="02040503050406030204" pitchFamily="18" charset="0"/>
                      </a:rPr>
                      <m:t>Y</m:t>
                    </m:r>
                  </m:sup>
                </m:sSubSup>
              </m:oMath>
            </a14:m>
            <a:r>
              <a:t> : fraction of expenditure from region  i spent on j</a:t>
            </a:r>
          </a:p>
        </p:txBody>
      </p:sp>
      <p:sp>
        <p:nvSpPr>
          <p:cNvPr id="441" name="Total nominal wages in each region 1, 2"/>
          <p:cNvSpPr txBox="1"/>
          <p:nvPr/>
        </p:nvSpPr>
        <p:spPr>
          <a:xfrm>
            <a:off x="13023541" y="11201727"/>
            <a:ext cx="8856090" cy="785219"/>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000">
                <a:solidFill>
                  <a:srgbClr val="FFFFFF"/>
                </a:solidFill>
                <a:latin typeface="Helvetica Neue Medium"/>
                <a:ea typeface="Helvetica Neue Medium"/>
                <a:cs typeface="Helvetica Neue Medium"/>
                <a:sym typeface="Helvetica Neue Medium"/>
              </a:defRPr>
            </a:pPr>
            <a14:m>
              <m:oMath>
                <m:sSub>
                  <m:e>
                    <m:r>
                      <a:rPr xmlns:a="http://schemas.openxmlformats.org/drawingml/2006/main" sz="3600" i="1">
                        <a:solidFill>
                          <a:srgbClr val="FEFFFE"/>
                        </a:solidFill>
                        <a:latin typeface="Cambria Math" panose="02040503050406030204" pitchFamily="18" charset="0"/>
                      </a:rPr>
                      <m:t>Y</m:t>
                    </m:r>
                  </m:e>
                  <m:sub>
                    <m:sSub>
                      <m:e>
                        <m:r>
                          <a:rPr xmlns:a="http://schemas.openxmlformats.org/drawingml/2006/main" sz="3600" i="1">
                            <a:solidFill>
                              <a:srgbClr val="FEFFFE"/>
                            </a:solidFill>
                            <a:latin typeface="Cambria Math" panose="02040503050406030204" pitchFamily="18" charset="0"/>
                          </a:rPr>
                          <m:t>W</m:t>
                        </m:r>
                      </m:e>
                      <m:sub>
                        <m:r>
                          <a:rPr xmlns:a="http://schemas.openxmlformats.org/drawingml/2006/main" sz="3600" i="1">
                            <a:solidFill>
                              <a:srgbClr val="FEFFFE"/>
                            </a:solidFill>
                            <a:latin typeface="Cambria Math" panose="02040503050406030204" pitchFamily="18" charset="0"/>
                          </a:rPr>
                          <m:t>1</m:t>
                        </m:r>
                      </m:sub>
                    </m:sSub>
                  </m:sub>
                </m:sSub>
                <m:r>
                  <a:rPr xmlns:a="http://schemas.openxmlformats.org/drawingml/2006/main" sz="3600" i="1">
                    <a:solidFill>
                      <a:srgbClr val="FEFFFE"/>
                    </a:solidFill>
                    <a:latin typeface="Cambria Math" panose="02040503050406030204" pitchFamily="18" charset="0"/>
                  </a:rPr>
                  <m:t>,</m:t>
                </m:r>
                <m:sSub>
                  <m:e>
                    <m:r>
                      <a:rPr xmlns:a="http://schemas.openxmlformats.org/drawingml/2006/main" sz="3600" i="1">
                        <a:solidFill>
                          <a:srgbClr val="FEFFFE"/>
                        </a:solidFill>
                        <a:latin typeface="Cambria Math" panose="02040503050406030204" pitchFamily="18" charset="0"/>
                      </a:rPr>
                      <m:t>Y</m:t>
                    </m:r>
                  </m:e>
                  <m:sub>
                    <m:sSub>
                      <m:e>
                        <m:r>
                          <a:rPr xmlns:a="http://schemas.openxmlformats.org/drawingml/2006/main" sz="3600" i="1">
                            <a:solidFill>
                              <a:srgbClr val="FEFFFE"/>
                            </a:solidFill>
                            <a:latin typeface="Cambria Math" panose="02040503050406030204" pitchFamily="18" charset="0"/>
                          </a:rPr>
                          <m:t>W</m:t>
                        </m:r>
                      </m:e>
                      <m:sub>
                        <m:r>
                          <a:rPr xmlns:a="http://schemas.openxmlformats.org/drawingml/2006/main" sz="3600" i="1">
                            <a:solidFill>
                              <a:srgbClr val="FEFFFE"/>
                            </a:solidFill>
                            <a:latin typeface="Cambria Math" panose="02040503050406030204" pitchFamily="18" charset="0"/>
                          </a:rPr>
                          <m:t>2</m:t>
                        </m:r>
                      </m:sub>
                    </m:sSub>
                  </m:sub>
                </m:sSub>
                <m:r>
                  <a:rPr xmlns:a="http://schemas.openxmlformats.org/drawingml/2006/main" sz="3600" i="1">
                    <a:solidFill>
                      <a:srgbClr val="FEFFFE"/>
                    </a:solidFill>
                    <a:latin typeface="Cambria Math" panose="02040503050406030204" pitchFamily="18" charset="0"/>
                  </a:rPr>
                  <m:t>:</m:t>
                </m:r>
              </m:oMath>
            </a14:m>
            <a:r>
              <a:t> Total nominal wages in each region 1, 2</a:t>
            </a:r>
          </a:p>
        </p:txBody>
      </p:sp>
      <p:sp>
        <p:nvSpPr>
          <p:cNvPr id="442" name="prices are larger if product comes from another region"/>
          <p:cNvSpPr txBox="1"/>
          <p:nvPr/>
        </p:nvSpPr>
        <p:spPr>
          <a:xfrm>
            <a:off x="13726320" y="2333156"/>
            <a:ext cx="745053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prices are larger if product comes from another region</a:t>
            </a:r>
          </a:p>
        </p:txBody>
      </p:sp>
      <p:sp>
        <p:nvSpPr>
          <p:cNvPr id="443" name="Equation"/>
          <p:cNvSpPr txBox="1"/>
          <p:nvPr/>
        </p:nvSpPr>
        <p:spPr>
          <a:xfrm>
            <a:off x="4632136" y="3292097"/>
            <a:ext cx="6047166" cy="131673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y</m:t>
                      </m:r>
                    </m:e>
                    <m:sub>
                      <m:r>
                        <a:rPr xmlns:a="http://schemas.openxmlformats.org/drawingml/2006/main" sz="4800" i="1">
                          <a:solidFill>
                            <a:srgbClr val="000000"/>
                          </a:solidFill>
                          <a:latin typeface="Cambria Math" panose="02040503050406030204" pitchFamily="18" charset="0"/>
                        </a:rPr>
                        <m:t>1</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n</m:t>
                      </m:r>
                    </m:e>
                    <m:sub>
                      <m:r>
                        <a:rPr xmlns:a="http://schemas.openxmlformats.org/drawingml/2006/main" sz="4800" i="1">
                          <a:solidFill>
                            <a:srgbClr val="000000"/>
                          </a:solidFill>
                          <a:latin typeface="Cambria Math" panose="02040503050406030204" pitchFamily="18" charset="0"/>
                        </a:rPr>
                        <m:t>M</m:t>
                      </m:r>
                      <m:r>
                        <a:rPr xmlns:a="http://schemas.openxmlformats.org/drawingml/2006/main" sz="4800" i="1">
                          <a:solidFill>
                            <a:srgbClr val="000000"/>
                          </a:solidFill>
                          <a:latin typeface="Cambria Math" panose="02040503050406030204" pitchFamily="18" charset="0"/>
                        </a:rPr>
                        <m:t>F</m:t>
                      </m:r>
                    </m:sub>
                  </m:sSub>
                  <m:sSub>
                    <m:e>
                      <m:r>
                        <a:rPr xmlns:a="http://schemas.openxmlformats.org/drawingml/2006/main" sz="4800" i="1">
                          <a:solidFill>
                            <a:srgbClr val="000000"/>
                          </a:solidFill>
                          <a:latin typeface="Cambria Math" panose="02040503050406030204" pitchFamily="18" charset="0"/>
                        </a:rPr>
                        <m:t>f</m:t>
                      </m:r>
                    </m:e>
                    <m:sub>
                      <m:r>
                        <a:rPr xmlns:a="http://schemas.openxmlformats.org/drawingml/2006/main" sz="4800" i="1">
                          <a:solidFill>
                            <a:srgbClr val="000000"/>
                          </a:solidFill>
                          <a:latin typeface="Cambria Math" panose="02040503050406030204" pitchFamily="18" charset="0"/>
                        </a:rPr>
                        <m:t>1</m:t>
                      </m:r>
                    </m:sub>
                  </m:sSub>
                  <m:sSub>
                    <m:e>
                      <m:r>
                        <a:rPr xmlns:a="http://schemas.openxmlformats.org/drawingml/2006/main" sz="4800" i="1">
                          <a:solidFill>
                            <a:srgbClr val="000000"/>
                          </a:solidFill>
                          <a:latin typeface="Cambria Math" panose="02040503050406030204" pitchFamily="18" charset="0"/>
                        </a:rPr>
                        <m:t>y</m:t>
                      </m:r>
                    </m:e>
                    <m:sub>
                      <m:sSub>
                        <m:e>
                          <m:r>
                            <a:rPr xmlns:a="http://schemas.openxmlformats.org/drawingml/2006/main" sz="4800" i="1">
                              <a:solidFill>
                                <a:srgbClr val="000000"/>
                              </a:solidFill>
                              <a:latin typeface="Cambria Math" panose="02040503050406030204" pitchFamily="18" charset="0"/>
                            </a:rPr>
                            <m:t>w</m:t>
                          </m:r>
                        </m:e>
                        <m:sub>
                          <m:r>
                            <a:rPr xmlns:a="http://schemas.openxmlformats.org/drawingml/2006/main" sz="4800" i="1">
                              <a:solidFill>
                                <a:srgbClr val="000000"/>
                              </a:solidFill>
                              <a:latin typeface="Cambria Math" panose="02040503050406030204" pitchFamily="18" charset="0"/>
                            </a:rPr>
                            <m:t>1</m:t>
                          </m:r>
                        </m:sub>
                      </m:sSub>
                    </m:sub>
                  </m:sSub>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n</m:t>
                          </m:r>
                        </m:e>
                        <m:sub>
                          <m:r>
                            <a:rPr xmlns:a="http://schemas.openxmlformats.org/drawingml/2006/main" sz="4800" i="1">
                              <a:solidFill>
                                <a:srgbClr val="000000"/>
                              </a:solidFill>
                              <a:latin typeface="Cambria Math" panose="02040503050406030204" pitchFamily="18" charset="0"/>
                            </a:rPr>
                            <m:t>M</m:t>
                          </m:r>
                          <m:r>
                            <a:rPr xmlns:a="http://schemas.openxmlformats.org/drawingml/2006/main" sz="4800" i="1">
                              <a:solidFill>
                                <a:srgbClr val="000000"/>
                              </a:solidFill>
                              <a:latin typeface="Cambria Math" panose="02040503050406030204" pitchFamily="18" charset="0"/>
                            </a:rPr>
                            <m:t>F</m:t>
                          </m:r>
                        </m:sub>
                      </m:sSub>
                    </m:num>
                    <m:den>
                      <m:r>
                        <a:rPr xmlns:a="http://schemas.openxmlformats.org/drawingml/2006/main" sz="4800" i="1">
                          <a:solidFill>
                            <a:srgbClr val="000000"/>
                          </a:solidFill>
                          <a:latin typeface="Cambria Math" panose="02040503050406030204" pitchFamily="18" charset="0"/>
                        </a:rPr>
                        <m:t>2</m:t>
                      </m:r>
                    </m:den>
                  </m:f>
                </m:oMath>
              </m:oMathPara>
            </a14:m>
            <a:endParaRPr sz="4800"/>
          </a:p>
        </p:txBody>
      </p:sp>
      <p:sp>
        <p:nvSpPr>
          <p:cNvPr id="444" name="Equation"/>
          <p:cNvSpPr txBox="1"/>
          <p:nvPr/>
        </p:nvSpPr>
        <p:spPr>
          <a:xfrm>
            <a:off x="11757230" y="3281888"/>
            <a:ext cx="7329441" cy="131673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y</m:t>
                      </m:r>
                    </m:e>
                    <m:sub>
                      <m:r>
                        <a:rPr xmlns:a="http://schemas.openxmlformats.org/drawingml/2006/main" sz="4800" i="1">
                          <a:solidFill>
                            <a:srgbClr val="000000"/>
                          </a:solidFill>
                          <a:latin typeface="Cambria Math" panose="02040503050406030204" pitchFamily="18" charset="0"/>
                        </a:rPr>
                        <m:t>2</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n</m:t>
                      </m:r>
                    </m:e>
                    <m:sub>
                      <m:r>
                        <a:rPr xmlns:a="http://schemas.openxmlformats.org/drawingml/2006/main" sz="4800" i="1">
                          <a:solidFill>
                            <a:srgbClr val="000000"/>
                          </a:solidFill>
                          <a:latin typeface="Cambria Math" panose="02040503050406030204" pitchFamily="18" charset="0"/>
                        </a:rPr>
                        <m:t>M</m:t>
                      </m:r>
                      <m:r>
                        <a:rPr xmlns:a="http://schemas.openxmlformats.org/drawingml/2006/main" sz="4800" i="1">
                          <a:solidFill>
                            <a:srgbClr val="000000"/>
                          </a:solidFill>
                          <a:latin typeface="Cambria Math" panose="02040503050406030204" pitchFamily="18" charset="0"/>
                        </a:rPr>
                        <m:t>F</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f</m:t>
                      </m:r>
                    </m:e>
                    <m:sub>
                      <m:r>
                        <a:rPr xmlns:a="http://schemas.openxmlformats.org/drawingml/2006/main" sz="4800" i="1">
                          <a:solidFill>
                            <a:srgbClr val="000000"/>
                          </a:solidFill>
                          <a:latin typeface="Cambria Math" panose="02040503050406030204" pitchFamily="18" charset="0"/>
                        </a:rPr>
                        <m:t>1</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y</m:t>
                      </m:r>
                    </m:e>
                    <m:sub>
                      <m:sSub>
                        <m:e>
                          <m:r>
                            <a:rPr xmlns:a="http://schemas.openxmlformats.org/drawingml/2006/main" sz="4800" i="1">
                              <a:solidFill>
                                <a:srgbClr val="000000"/>
                              </a:solidFill>
                              <a:latin typeface="Cambria Math" panose="02040503050406030204" pitchFamily="18" charset="0"/>
                            </a:rPr>
                            <m:t>w</m:t>
                          </m:r>
                        </m:e>
                        <m:sub>
                          <m:r>
                            <a:rPr xmlns:a="http://schemas.openxmlformats.org/drawingml/2006/main" sz="4800" i="1">
                              <a:solidFill>
                                <a:srgbClr val="000000"/>
                              </a:solidFill>
                              <a:latin typeface="Cambria Math" panose="02040503050406030204" pitchFamily="18" charset="0"/>
                            </a:rPr>
                            <m:t>2</m:t>
                          </m:r>
                        </m:sub>
                      </m:sSub>
                    </m:sub>
                  </m:sSub>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n</m:t>
                          </m:r>
                        </m:e>
                        <m:sub>
                          <m:r>
                            <a:rPr xmlns:a="http://schemas.openxmlformats.org/drawingml/2006/main" sz="4800" i="1">
                              <a:solidFill>
                                <a:srgbClr val="000000"/>
                              </a:solidFill>
                              <a:latin typeface="Cambria Math" panose="02040503050406030204" pitchFamily="18" charset="0"/>
                            </a:rPr>
                            <m:t>M</m:t>
                          </m:r>
                          <m:r>
                            <a:rPr xmlns:a="http://schemas.openxmlformats.org/drawingml/2006/main" sz="4800" i="1">
                              <a:solidFill>
                                <a:srgbClr val="000000"/>
                              </a:solidFill>
                              <a:latin typeface="Cambria Math" panose="02040503050406030204" pitchFamily="18" charset="0"/>
                            </a:rPr>
                            <m:t>F</m:t>
                          </m:r>
                        </m:sub>
                      </m:sSub>
                    </m:num>
                    <m:den>
                      <m:r>
                        <a:rPr xmlns:a="http://schemas.openxmlformats.org/drawingml/2006/main" sz="4800" i="1">
                          <a:solidFill>
                            <a:srgbClr val="000000"/>
                          </a:solidFill>
                          <a:latin typeface="Cambria Math" panose="02040503050406030204" pitchFamily="18" charset="0"/>
                        </a:rPr>
                        <m:t>2</m:t>
                      </m:r>
                    </m:den>
                  </m:f>
                </m:oMath>
              </m:oMathPara>
            </a14:m>
            <a:endParaRPr sz="4800"/>
          </a:p>
        </p:txBody>
      </p:sp>
      <p:sp>
        <p:nvSpPr>
          <p:cNvPr id="445" name="income from wages"/>
          <p:cNvSpPr txBox="1"/>
          <p:nvPr/>
        </p:nvSpPr>
        <p:spPr>
          <a:xfrm>
            <a:off x="2372053" y="4952141"/>
            <a:ext cx="2790141"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income from wages</a:t>
            </a:r>
          </a:p>
        </p:txBody>
      </p:sp>
      <p:sp>
        <p:nvSpPr>
          <p:cNvPr id="446" name="income from farmers"/>
          <p:cNvSpPr txBox="1"/>
          <p:nvPr/>
        </p:nvSpPr>
        <p:spPr>
          <a:xfrm>
            <a:off x="7143375" y="5120638"/>
            <a:ext cx="293735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income from farmers</a:t>
            </a:r>
          </a:p>
        </p:txBody>
      </p:sp>
      <p:sp>
        <p:nvSpPr>
          <p:cNvPr id="447" name="Line"/>
          <p:cNvSpPr/>
          <p:nvPr/>
        </p:nvSpPr>
        <p:spPr>
          <a:xfrm>
            <a:off x="4175015" y="4350723"/>
            <a:ext cx="2466636" cy="632931"/>
          </a:xfrm>
          <a:custGeom>
            <a:avLst/>
            <a:gdLst/>
            <a:ahLst/>
            <a:cxnLst>
              <a:cxn ang="0">
                <a:pos x="wd2" y="hd2"/>
              </a:cxn>
              <a:cxn ang="5400000">
                <a:pos x="wd2" y="hd2"/>
              </a:cxn>
              <a:cxn ang="10800000">
                <a:pos x="wd2" y="hd2"/>
              </a:cxn>
              <a:cxn ang="16200000">
                <a:pos x="wd2" y="hd2"/>
              </a:cxn>
            </a:cxnLst>
            <a:rect l="0" t="0" r="r" b="b"/>
            <a:pathLst>
              <a:path w="21600" h="20683" fill="norm" stroke="1" extrusionOk="0">
                <a:moveTo>
                  <a:pt x="0" y="20683"/>
                </a:moveTo>
                <a:cubicBezTo>
                  <a:pt x="1630" y="15463"/>
                  <a:pt x="3691" y="12503"/>
                  <a:pt x="5837" y="12286"/>
                </a:cubicBezTo>
                <a:cubicBezTo>
                  <a:pt x="9891" y="11877"/>
                  <a:pt x="13977" y="21600"/>
                  <a:pt x="17933" y="15675"/>
                </a:cubicBezTo>
                <a:cubicBezTo>
                  <a:pt x="19757" y="12944"/>
                  <a:pt x="21121" y="7111"/>
                  <a:pt x="21600" y="0"/>
                </a:cubicBezTo>
              </a:path>
            </a:pathLst>
          </a:custGeom>
          <a:ln w="25400">
            <a:solidFill>
              <a:schemeClr val="accent5">
                <a:hueOff val="-82419"/>
                <a:satOff val="-9513"/>
                <a:lumOff val="-16343"/>
              </a:schemeClr>
            </a:solidFill>
            <a:miter lim="400000"/>
            <a:tailEnd type="triangle"/>
          </a:ln>
        </p:spPr>
        <p:txBody>
          <a:bodyPr lIns="50800" tIns="50800" rIns="50800" bIns="50800" anchor="ctr"/>
          <a:lstStyle/>
          <a:p>
            <a:pPr/>
          </a:p>
        </p:txBody>
      </p:sp>
      <p:sp>
        <p:nvSpPr>
          <p:cNvPr id="448" name="Line"/>
          <p:cNvSpPr/>
          <p:nvPr/>
        </p:nvSpPr>
        <p:spPr>
          <a:xfrm flipH="1" flipV="1">
            <a:off x="9329829" y="4362070"/>
            <a:ext cx="196142" cy="776458"/>
          </a:xfrm>
          <a:prstGeom prst="line">
            <a:avLst/>
          </a:prstGeom>
          <a:ln w="25400">
            <a:solidFill>
              <a:schemeClr val="accent5">
                <a:hueOff val="-82419"/>
                <a:satOff val="-9513"/>
                <a:lumOff val="-16343"/>
              </a:schemeClr>
            </a:solidFill>
            <a:miter lim="400000"/>
            <a:tailEnd type="triangle"/>
          </a:ln>
        </p:spPr>
        <p:txBody>
          <a:bodyPr lIns="50800" tIns="50800" rIns="50800" bIns="50800" anchor="ctr"/>
          <a:lstStyle/>
          <a:p>
            <a:pPr/>
          </a:p>
        </p:txBody>
      </p:sp>
      <p:sp>
        <p:nvSpPr>
          <p:cNvPr id="449" name="income from wages"/>
          <p:cNvSpPr txBox="1"/>
          <p:nvPr/>
        </p:nvSpPr>
        <p:spPr>
          <a:xfrm>
            <a:off x="11670134" y="4721916"/>
            <a:ext cx="279014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income from wages</a:t>
            </a:r>
          </a:p>
        </p:txBody>
      </p:sp>
      <p:sp>
        <p:nvSpPr>
          <p:cNvPr id="450" name="income from farmers"/>
          <p:cNvSpPr txBox="1"/>
          <p:nvPr/>
        </p:nvSpPr>
        <p:spPr>
          <a:xfrm>
            <a:off x="17891465" y="4721458"/>
            <a:ext cx="293735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income from farmers</a:t>
            </a:r>
          </a:p>
        </p:txBody>
      </p:sp>
      <p:sp>
        <p:nvSpPr>
          <p:cNvPr id="451" name="Line"/>
          <p:cNvSpPr/>
          <p:nvPr/>
        </p:nvSpPr>
        <p:spPr>
          <a:xfrm flipV="1">
            <a:off x="13301661" y="4367941"/>
            <a:ext cx="1" cy="461367"/>
          </a:xfrm>
          <a:prstGeom prst="line">
            <a:avLst/>
          </a:prstGeom>
          <a:ln w="25400">
            <a:solidFill>
              <a:schemeClr val="accent5">
                <a:hueOff val="-82419"/>
                <a:satOff val="-9513"/>
                <a:lumOff val="-16343"/>
              </a:schemeClr>
            </a:solidFill>
            <a:miter lim="400000"/>
            <a:tailEnd type="triangle"/>
          </a:ln>
        </p:spPr>
        <p:txBody>
          <a:bodyPr lIns="50800" tIns="50800" rIns="50800" bIns="50800" anchor="ctr"/>
          <a:lstStyle/>
          <a:p>
            <a:pPr/>
          </a:p>
        </p:txBody>
      </p:sp>
      <p:sp>
        <p:nvSpPr>
          <p:cNvPr id="452" name="Line"/>
          <p:cNvSpPr/>
          <p:nvPr/>
        </p:nvSpPr>
        <p:spPr>
          <a:xfrm flipH="1" flipV="1">
            <a:off x="18561253" y="4230182"/>
            <a:ext cx="820109" cy="470112"/>
          </a:xfrm>
          <a:prstGeom prst="line">
            <a:avLst/>
          </a:prstGeom>
          <a:ln w="25400">
            <a:solidFill>
              <a:schemeClr val="accent5">
                <a:hueOff val="-82419"/>
                <a:satOff val="-9513"/>
                <a:lumOff val="-16343"/>
              </a:schemeClr>
            </a:solidFill>
            <a:miter lim="400000"/>
            <a:tailEnd type="triangle"/>
          </a:ln>
        </p:spPr>
        <p:txBody>
          <a:bodyPr lIns="50800" tIns="50800" rIns="50800" bIns="50800" anchor="ctr"/>
          <a:lstStyle/>
          <a:p>
            <a:pPr/>
          </a:p>
        </p:txBody>
      </p:sp>
      <p:sp>
        <p:nvSpPr>
          <p:cNvPr id="453" name="Equation"/>
          <p:cNvSpPr txBox="1"/>
          <p:nvPr/>
        </p:nvSpPr>
        <p:spPr>
          <a:xfrm>
            <a:off x="17463949" y="6477845"/>
            <a:ext cx="2148669" cy="62323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200" i="1">
                          <a:solidFill>
                            <a:srgbClr val="000000"/>
                          </a:solidFill>
                          <a:latin typeface="Cambria Math" panose="02040503050406030204" pitchFamily="18" charset="0"/>
                        </a:rPr>
                        <m:t>q</m:t>
                      </m:r>
                    </m:e>
                    <m:sub>
                      <m:r>
                        <a:rPr xmlns:a="http://schemas.openxmlformats.org/drawingml/2006/main" sz="4200" i="1">
                          <a:solidFill>
                            <a:srgbClr val="000000"/>
                          </a:solidFill>
                          <a:latin typeface="Cambria Math" panose="02040503050406030204" pitchFamily="18" charset="0"/>
                        </a:rPr>
                        <m:t>11</m:t>
                      </m:r>
                    </m:sub>
                  </m:sSub>
                  <m:r>
                    <a:rPr xmlns:a="http://schemas.openxmlformats.org/drawingml/2006/main" sz="4200" i="1">
                      <a:solidFill>
                        <a:srgbClr val="000000"/>
                      </a:solidFill>
                      <a:latin typeface="Cambria Math" panose="02040503050406030204" pitchFamily="18" charset="0"/>
                    </a:rPr>
                    <m:t>∝</m:t>
                  </m:r>
                  <m:sSubSup>
                    <m:e>
                      <m:r>
                        <a:rPr xmlns:a="http://schemas.openxmlformats.org/drawingml/2006/main" sz="4200" i="1">
                          <a:solidFill>
                            <a:srgbClr val="000000"/>
                          </a:solidFill>
                          <a:latin typeface="Cambria Math" panose="02040503050406030204" pitchFamily="18" charset="0"/>
                        </a:rPr>
                        <m:t>p</m:t>
                      </m:r>
                    </m:e>
                    <m:sub>
                      <m:r>
                        <a:rPr xmlns:a="http://schemas.openxmlformats.org/drawingml/2006/main" sz="4200" i="1">
                          <a:solidFill>
                            <a:srgbClr val="000000"/>
                          </a:solidFill>
                          <a:latin typeface="Cambria Math" panose="02040503050406030204" pitchFamily="18" charset="0"/>
                        </a:rPr>
                        <m:t>1</m:t>
                      </m:r>
                    </m:sub>
                    <m:sup>
                      <m:r>
                        <a:rPr xmlns:a="http://schemas.openxmlformats.org/drawingml/2006/main" sz="4200" i="1">
                          <a:solidFill>
                            <a:srgbClr val="000000"/>
                          </a:solidFill>
                          <a:latin typeface="Cambria Math" panose="02040503050406030204" pitchFamily="18" charset="0"/>
                        </a:rPr>
                        <m:t>-</m:t>
                      </m:r>
                      <m:sSub>
                        <m:e>
                          <m:r>
                            <a:rPr xmlns:a="http://schemas.openxmlformats.org/drawingml/2006/main" sz="4200" i="1">
                              <a:solidFill>
                                <a:srgbClr val="000000"/>
                              </a:solidFill>
                              <a:latin typeface="Cambria Math" panose="02040503050406030204" pitchFamily="18" charset="0"/>
                            </a:rPr>
                            <m:t>σ</m:t>
                          </m:r>
                        </m:e>
                        <m:sub>
                          <m:r>
                            <a:rPr xmlns:a="http://schemas.openxmlformats.org/drawingml/2006/main" sz="4200" i="1">
                              <a:solidFill>
                                <a:srgbClr val="000000"/>
                              </a:solidFill>
                              <a:latin typeface="Cambria Math" panose="02040503050406030204" pitchFamily="18" charset="0"/>
                            </a:rPr>
                            <m:t>S</m:t>
                          </m:r>
                        </m:sub>
                      </m:sSub>
                    </m:sup>
                  </m:sSubSup>
                </m:oMath>
              </m:oMathPara>
            </a14:m>
            <a:endParaRPr sz="4200"/>
          </a:p>
        </p:txBody>
      </p:sp>
      <p:sp>
        <p:nvSpPr>
          <p:cNvPr id="454" name="Equation"/>
          <p:cNvSpPr txBox="1"/>
          <p:nvPr/>
        </p:nvSpPr>
        <p:spPr>
          <a:xfrm>
            <a:off x="17463949" y="7286140"/>
            <a:ext cx="3021033" cy="49392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200" i="1">
                          <a:solidFill>
                            <a:srgbClr val="000000"/>
                          </a:solidFill>
                          <a:latin typeface="Cambria Math" panose="02040503050406030204" pitchFamily="18" charset="0"/>
                        </a:rPr>
                        <m:t>q</m:t>
                      </m:r>
                    </m:e>
                    <m:sub>
                      <m:r>
                        <a:rPr xmlns:a="http://schemas.openxmlformats.org/drawingml/2006/main" sz="4200" i="1">
                          <a:solidFill>
                            <a:srgbClr val="000000"/>
                          </a:solidFill>
                          <a:latin typeface="Cambria Math" panose="02040503050406030204" pitchFamily="18" charset="0"/>
                        </a:rPr>
                        <m:t>12</m:t>
                      </m:r>
                    </m:sub>
                  </m:sSub>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m:t>
                  </m:r>
                  <m:sSub>
                    <m:e>
                      <m:r>
                        <a:rPr xmlns:a="http://schemas.openxmlformats.org/drawingml/2006/main" sz="4200" i="1">
                          <a:solidFill>
                            <a:srgbClr val="000000"/>
                          </a:solidFill>
                          <a:latin typeface="Cambria Math" panose="02040503050406030204" pitchFamily="18" charset="0"/>
                        </a:rPr>
                        <m:t>p</m:t>
                      </m:r>
                    </m:e>
                    <m:sub>
                      <m:r>
                        <a:rPr xmlns:a="http://schemas.openxmlformats.org/drawingml/2006/main" sz="4200" i="1">
                          <a:solidFill>
                            <a:srgbClr val="000000"/>
                          </a:solidFill>
                          <a:latin typeface="Cambria Math" panose="02040503050406030204" pitchFamily="18" charset="0"/>
                        </a:rPr>
                        <m:t>2</m:t>
                      </m:r>
                    </m:sub>
                  </m:sSub>
                  <m:r>
                    <a:rPr xmlns:a="http://schemas.openxmlformats.org/drawingml/2006/main" sz="4200" i="1">
                      <a:solidFill>
                        <a:srgbClr val="000000"/>
                      </a:solidFill>
                      <a:latin typeface="Cambria Math" panose="02040503050406030204" pitchFamily="18" charset="0"/>
                    </a:rPr>
                    <m:t>T</m:t>
                  </m:r>
                  <m:sSup>
                    <m:e>
                      <m:r>
                        <a:rPr xmlns:a="http://schemas.openxmlformats.org/drawingml/2006/main" sz="4200" i="1">
                          <a:solidFill>
                            <a:srgbClr val="000000"/>
                          </a:solidFill>
                          <a:latin typeface="Cambria Math" panose="02040503050406030204" pitchFamily="18" charset="0"/>
                        </a:rPr>
                        <m:t>)</m:t>
                      </m:r>
                    </m:e>
                    <m:sup>
                      <m:r>
                        <a:rPr xmlns:a="http://schemas.openxmlformats.org/drawingml/2006/main" sz="4200" i="1">
                          <a:solidFill>
                            <a:srgbClr val="000000"/>
                          </a:solidFill>
                          <a:latin typeface="Cambria Math" panose="02040503050406030204" pitchFamily="18" charset="0"/>
                        </a:rPr>
                        <m:t>-</m:t>
                      </m:r>
                      <m:sSub>
                        <m:e>
                          <m:r>
                            <a:rPr xmlns:a="http://schemas.openxmlformats.org/drawingml/2006/main" sz="4200" i="1">
                              <a:solidFill>
                                <a:srgbClr val="000000"/>
                              </a:solidFill>
                              <a:latin typeface="Cambria Math" panose="02040503050406030204" pitchFamily="18" charset="0"/>
                            </a:rPr>
                            <m:t>σ</m:t>
                          </m:r>
                        </m:e>
                        <m:sub>
                          <m:r>
                            <a:rPr xmlns:a="http://schemas.openxmlformats.org/drawingml/2006/main" sz="4200" i="1">
                              <a:solidFill>
                                <a:srgbClr val="000000"/>
                              </a:solidFill>
                              <a:latin typeface="Cambria Math" panose="02040503050406030204" pitchFamily="18" charset="0"/>
                            </a:rPr>
                            <m:t>S</m:t>
                          </m:r>
                        </m:sub>
                      </m:sSub>
                    </m:sup>
                  </m:sSup>
                </m:oMath>
              </m:oMathPara>
            </a14:m>
            <a:endParaRPr sz="4200"/>
          </a:p>
        </p:txBody>
      </p:sp>
      <p:sp>
        <p:nvSpPr>
          <p:cNvPr id="455" name="local consumption in region 1"/>
          <p:cNvSpPr txBox="1"/>
          <p:nvPr/>
        </p:nvSpPr>
        <p:spPr>
          <a:xfrm>
            <a:off x="20007011" y="6512281"/>
            <a:ext cx="412303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local consumption in region 1</a:t>
            </a:r>
          </a:p>
        </p:txBody>
      </p:sp>
      <p:sp>
        <p:nvSpPr>
          <p:cNvPr id="456" name="consumption of products…"/>
          <p:cNvSpPr txBox="1"/>
          <p:nvPr/>
        </p:nvSpPr>
        <p:spPr>
          <a:xfrm>
            <a:off x="20501297" y="7118461"/>
            <a:ext cx="3626511"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consumption of products </a:t>
            </a:r>
          </a:p>
          <a:p>
            <a:pPr/>
            <a:r>
              <a:t>from region 2 in region 1</a:t>
            </a:r>
          </a:p>
        </p:txBody>
      </p:sp>
      <p:sp>
        <p:nvSpPr>
          <p:cNvPr id="457" name="Equation"/>
          <p:cNvSpPr txBox="1"/>
          <p:nvPr/>
        </p:nvSpPr>
        <p:spPr>
          <a:xfrm>
            <a:off x="439735" y="6492527"/>
            <a:ext cx="3928507" cy="131077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4200" i="1">
                          <a:solidFill>
                            <a:srgbClr val="000000"/>
                          </a:solidFill>
                          <a:latin typeface="Cambria Math" panose="02040503050406030204" pitchFamily="18" charset="0"/>
                        </a:rPr>
                      </m:ctrlPr>
                      <m:type m:val="bar"/>
                    </m:fPr>
                    <m:num>
                      <m:sSub>
                        <m:e>
                          <m:r>
                            <a:rPr xmlns:a="http://schemas.openxmlformats.org/drawingml/2006/main" sz="4200" i="1">
                              <a:solidFill>
                                <a:srgbClr val="000000"/>
                              </a:solidFill>
                              <a:latin typeface="Cambria Math" panose="02040503050406030204" pitchFamily="18" charset="0"/>
                            </a:rPr>
                            <m:t>e</m:t>
                          </m:r>
                        </m:e>
                        <m:sub>
                          <m:r>
                            <a:rPr xmlns:a="http://schemas.openxmlformats.org/drawingml/2006/main" sz="4200" i="1">
                              <a:solidFill>
                                <a:srgbClr val="000000"/>
                              </a:solidFill>
                              <a:latin typeface="Cambria Math" panose="02040503050406030204" pitchFamily="18" charset="0"/>
                            </a:rPr>
                            <m:t>11</m:t>
                          </m:r>
                        </m:sub>
                      </m:sSub>
                    </m:num>
                    <m:den>
                      <m:sSub>
                        <m:e>
                          <m:r>
                            <a:rPr xmlns:a="http://schemas.openxmlformats.org/drawingml/2006/main" sz="4200" i="1">
                              <a:solidFill>
                                <a:srgbClr val="000000"/>
                              </a:solidFill>
                              <a:latin typeface="Cambria Math" panose="02040503050406030204" pitchFamily="18" charset="0"/>
                            </a:rPr>
                            <m:t>e</m:t>
                          </m:r>
                        </m:e>
                        <m:sub>
                          <m:r>
                            <a:rPr xmlns:a="http://schemas.openxmlformats.org/drawingml/2006/main" sz="4200" i="1">
                              <a:solidFill>
                                <a:srgbClr val="000000"/>
                              </a:solidFill>
                              <a:latin typeface="Cambria Math" panose="02040503050406030204" pitchFamily="18" charset="0"/>
                            </a:rPr>
                            <m:t>12</m:t>
                          </m:r>
                        </m:sub>
                      </m:sSub>
                    </m:den>
                  </m:f>
                  <m:r>
                    <a:rPr xmlns:a="http://schemas.openxmlformats.org/drawingml/2006/main" sz="4200" i="1">
                      <a:solidFill>
                        <a:srgbClr val="000000"/>
                      </a:solidFill>
                      <a:latin typeface="Cambria Math" panose="02040503050406030204" pitchFamily="18" charset="0"/>
                    </a:rPr>
                    <m:t>=</m:t>
                  </m:r>
                  <m:f>
                    <m:fPr>
                      <m:ctrlPr>
                        <a:rPr xmlns:a="http://schemas.openxmlformats.org/drawingml/2006/main" sz="4200" i="1">
                          <a:solidFill>
                            <a:srgbClr val="000000"/>
                          </a:solidFill>
                          <a:latin typeface="Cambria Math" panose="02040503050406030204" pitchFamily="18" charset="0"/>
                        </a:rPr>
                      </m:ctrlPr>
                      <m:type m:val="bar"/>
                    </m:fPr>
                    <m:num>
                      <m:sSub>
                        <m:e>
                          <m:r>
                            <a:rPr xmlns:a="http://schemas.openxmlformats.org/drawingml/2006/main" sz="4200" i="1">
                              <a:solidFill>
                                <a:srgbClr val="000000"/>
                              </a:solidFill>
                              <a:latin typeface="Cambria Math" panose="02040503050406030204" pitchFamily="18" charset="0"/>
                            </a:rPr>
                            <m:t>n</m:t>
                          </m:r>
                        </m:e>
                        <m:sub>
                          <m:sSub>
                            <m:e>
                              <m:r>
                                <a:rPr xmlns:a="http://schemas.openxmlformats.org/drawingml/2006/main" sz="4200" i="1">
                                  <a:solidFill>
                                    <a:srgbClr val="000000"/>
                                  </a:solidFill>
                                  <a:latin typeface="Cambria Math" panose="02040503050406030204" pitchFamily="18" charset="0"/>
                                </a:rPr>
                                <m:t>M</m:t>
                              </m:r>
                            </m:e>
                            <m:sub>
                              <m:r>
                                <a:rPr xmlns:a="http://schemas.openxmlformats.org/drawingml/2006/main" sz="4200" i="1">
                                  <a:solidFill>
                                    <a:srgbClr val="000000"/>
                                  </a:solidFill>
                                  <a:latin typeface="Cambria Math" panose="02040503050406030204" pitchFamily="18" charset="0"/>
                                </a:rPr>
                                <m:t>1</m:t>
                              </m:r>
                            </m:sub>
                          </m:sSub>
                        </m:sub>
                      </m:sSub>
                    </m:num>
                    <m:den>
                      <m:sSub>
                        <m:e>
                          <m:r>
                            <a:rPr xmlns:a="http://schemas.openxmlformats.org/drawingml/2006/main" sz="4200" i="1">
                              <a:solidFill>
                                <a:srgbClr val="000000"/>
                              </a:solidFill>
                              <a:latin typeface="Cambria Math" panose="02040503050406030204" pitchFamily="18" charset="0"/>
                            </a:rPr>
                            <m:t>n</m:t>
                          </m:r>
                        </m:e>
                        <m:sub>
                          <m:sSub>
                            <m:e>
                              <m:r>
                                <a:rPr xmlns:a="http://schemas.openxmlformats.org/drawingml/2006/main" sz="4200" i="1">
                                  <a:solidFill>
                                    <a:srgbClr val="000000"/>
                                  </a:solidFill>
                                  <a:latin typeface="Cambria Math" panose="02040503050406030204" pitchFamily="18" charset="0"/>
                                </a:rPr>
                                <m:t>M</m:t>
                              </m:r>
                            </m:e>
                            <m:sub>
                              <m:r>
                                <a:rPr xmlns:a="http://schemas.openxmlformats.org/drawingml/2006/main" sz="4200" i="1">
                                  <a:solidFill>
                                    <a:srgbClr val="000000"/>
                                  </a:solidFill>
                                  <a:latin typeface="Cambria Math" panose="02040503050406030204" pitchFamily="18" charset="0"/>
                                </a:rPr>
                                <m:t>2</m:t>
                              </m:r>
                            </m:sub>
                          </m:sSub>
                        </m:sub>
                      </m:sSub>
                    </m:den>
                  </m:f>
                  <m:f>
                    <m:fPr>
                      <m:ctrlPr>
                        <a:rPr xmlns:a="http://schemas.openxmlformats.org/drawingml/2006/main" sz="4200" i="1">
                          <a:solidFill>
                            <a:srgbClr val="000000"/>
                          </a:solidFill>
                          <a:latin typeface="Cambria Math" panose="02040503050406030204" pitchFamily="18" charset="0"/>
                        </a:rPr>
                      </m:ctrlPr>
                      <m:type m:val="bar"/>
                    </m:fPr>
                    <m:num>
                      <m:sSub>
                        <m:e>
                          <m:r>
                            <a:rPr xmlns:a="http://schemas.openxmlformats.org/drawingml/2006/main" sz="4200" i="1">
                              <a:solidFill>
                                <a:srgbClr val="000000"/>
                              </a:solidFill>
                              <a:latin typeface="Cambria Math" panose="02040503050406030204" pitchFamily="18" charset="0"/>
                            </a:rPr>
                            <m:t>p</m:t>
                          </m:r>
                        </m:e>
                        <m:sub>
                          <m:r>
                            <a:rPr xmlns:a="http://schemas.openxmlformats.org/drawingml/2006/main" sz="4200" i="1">
                              <a:solidFill>
                                <a:srgbClr val="000000"/>
                              </a:solidFill>
                              <a:latin typeface="Cambria Math" panose="02040503050406030204" pitchFamily="18" charset="0"/>
                            </a:rPr>
                            <m:t>1</m:t>
                          </m:r>
                        </m:sub>
                      </m:sSub>
                    </m:num>
                    <m:den>
                      <m:sSub>
                        <m:e>
                          <m:r>
                            <a:rPr xmlns:a="http://schemas.openxmlformats.org/drawingml/2006/main" sz="4200" i="1">
                              <a:solidFill>
                                <a:srgbClr val="000000"/>
                              </a:solidFill>
                              <a:latin typeface="Cambria Math" panose="02040503050406030204" pitchFamily="18" charset="0"/>
                            </a:rPr>
                            <m:t>p</m:t>
                          </m:r>
                        </m:e>
                        <m:sub>
                          <m:r>
                            <a:rPr xmlns:a="http://schemas.openxmlformats.org/drawingml/2006/main" sz="4200" i="1">
                              <a:solidFill>
                                <a:srgbClr val="000000"/>
                              </a:solidFill>
                              <a:latin typeface="Cambria Math" panose="02040503050406030204" pitchFamily="18" charset="0"/>
                            </a:rPr>
                            <m:t>2</m:t>
                          </m:r>
                        </m:sub>
                      </m:sSub>
                      <m:r>
                        <a:rPr xmlns:a="http://schemas.openxmlformats.org/drawingml/2006/main" sz="4200" i="1">
                          <a:solidFill>
                            <a:srgbClr val="000000"/>
                          </a:solidFill>
                          <a:latin typeface="Cambria Math" panose="02040503050406030204" pitchFamily="18" charset="0"/>
                        </a:rPr>
                        <m:t>T</m:t>
                      </m:r>
                    </m:den>
                  </m:f>
                  <m:f>
                    <m:fPr>
                      <m:ctrlPr>
                        <a:rPr xmlns:a="http://schemas.openxmlformats.org/drawingml/2006/main" sz="4200" i="1">
                          <a:solidFill>
                            <a:srgbClr val="000000"/>
                          </a:solidFill>
                          <a:latin typeface="Cambria Math" panose="02040503050406030204" pitchFamily="18" charset="0"/>
                        </a:rPr>
                      </m:ctrlPr>
                      <m:type m:val="bar"/>
                    </m:fPr>
                    <m:num>
                      <m:sSub>
                        <m:e>
                          <m:r>
                            <a:rPr xmlns:a="http://schemas.openxmlformats.org/drawingml/2006/main" sz="4200" i="1">
                              <a:solidFill>
                                <a:srgbClr val="000000"/>
                              </a:solidFill>
                              <a:latin typeface="Cambria Math" panose="02040503050406030204" pitchFamily="18" charset="0"/>
                            </a:rPr>
                            <m:t>q</m:t>
                          </m:r>
                        </m:e>
                        <m:sub>
                          <m:r>
                            <a:rPr xmlns:a="http://schemas.openxmlformats.org/drawingml/2006/main" sz="4200" i="1">
                              <a:solidFill>
                                <a:srgbClr val="000000"/>
                              </a:solidFill>
                              <a:latin typeface="Cambria Math" panose="02040503050406030204" pitchFamily="18" charset="0"/>
                            </a:rPr>
                            <m:t>11</m:t>
                          </m:r>
                        </m:sub>
                      </m:sSub>
                    </m:num>
                    <m:den>
                      <m:sSub>
                        <m:e>
                          <m:r>
                            <a:rPr xmlns:a="http://schemas.openxmlformats.org/drawingml/2006/main" sz="4200" i="1">
                              <a:solidFill>
                                <a:srgbClr val="000000"/>
                              </a:solidFill>
                              <a:latin typeface="Cambria Math" panose="02040503050406030204" pitchFamily="18" charset="0"/>
                            </a:rPr>
                            <m:t>q</m:t>
                          </m:r>
                        </m:e>
                        <m:sub>
                          <m:r>
                            <a:rPr xmlns:a="http://schemas.openxmlformats.org/drawingml/2006/main" sz="4200" i="1">
                              <a:solidFill>
                                <a:srgbClr val="000000"/>
                              </a:solidFill>
                              <a:latin typeface="Cambria Math" panose="02040503050406030204" pitchFamily="18" charset="0"/>
                            </a:rPr>
                            <m:t>12</m:t>
                          </m:r>
                        </m:sub>
                      </m:sSub>
                    </m:den>
                  </m:f>
                </m:oMath>
              </m:oMathPara>
            </a14:m>
            <a:endParaRPr sz="4200"/>
          </a:p>
        </p:txBody>
      </p:sp>
      <p:sp>
        <p:nvSpPr>
          <p:cNvPr id="458" name="Equation"/>
          <p:cNvSpPr txBox="1"/>
          <p:nvPr/>
        </p:nvSpPr>
        <p:spPr>
          <a:xfrm>
            <a:off x="5386327" y="6434032"/>
            <a:ext cx="4297767" cy="146821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4600" i="1">
                          <a:solidFill>
                            <a:srgbClr val="000000"/>
                          </a:solidFill>
                          <a:latin typeface="Cambria Math" panose="02040503050406030204" pitchFamily="18" charset="0"/>
                        </a:rPr>
                      </m:ctrlPr>
                      <m:type m:val="bar"/>
                    </m:fPr>
                    <m:num>
                      <m:sSub>
                        <m:e>
                          <m:r>
                            <a:rPr xmlns:a="http://schemas.openxmlformats.org/drawingml/2006/main" sz="4600" i="1">
                              <a:solidFill>
                                <a:srgbClr val="000000"/>
                              </a:solidFill>
                              <a:latin typeface="Cambria Math" panose="02040503050406030204" pitchFamily="18" charset="0"/>
                            </a:rPr>
                            <m:t>e</m:t>
                          </m:r>
                        </m:e>
                        <m:sub>
                          <m:r>
                            <a:rPr xmlns:a="http://schemas.openxmlformats.org/drawingml/2006/main" sz="4600" i="1">
                              <a:solidFill>
                                <a:srgbClr val="000000"/>
                              </a:solidFill>
                              <a:latin typeface="Cambria Math" panose="02040503050406030204" pitchFamily="18" charset="0"/>
                            </a:rPr>
                            <m:t>21</m:t>
                          </m:r>
                        </m:sub>
                      </m:sSub>
                    </m:num>
                    <m:den>
                      <m:sSub>
                        <m:e>
                          <m:r>
                            <a:rPr xmlns:a="http://schemas.openxmlformats.org/drawingml/2006/main" sz="4600" i="1">
                              <a:solidFill>
                                <a:srgbClr val="000000"/>
                              </a:solidFill>
                              <a:latin typeface="Cambria Math" panose="02040503050406030204" pitchFamily="18" charset="0"/>
                            </a:rPr>
                            <m:t>e</m:t>
                          </m:r>
                        </m:e>
                        <m:sub>
                          <m:r>
                            <a:rPr xmlns:a="http://schemas.openxmlformats.org/drawingml/2006/main" sz="4600" i="1">
                              <a:solidFill>
                                <a:srgbClr val="000000"/>
                              </a:solidFill>
                              <a:latin typeface="Cambria Math" panose="02040503050406030204" pitchFamily="18" charset="0"/>
                            </a:rPr>
                            <m:t>22</m:t>
                          </m:r>
                        </m:sub>
                      </m:sSub>
                    </m:den>
                  </m:f>
                  <m:r>
                    <a:rPr xmlns:a="http://schemas.openxmlformats.org/drawingml/2006/main" sz="4600" i="1">
                      <a:solidFill>
                        <a:srgbClr val="000000"/>
                      </a:solidFill>
                      <a:latin typeface="Cambria Math" panose="02040503050406030204" pitchFamily="18" charset="0"/>
                    </a:rPr>
                    <m:t>=</m:t>
                  </m:r>
                  <m:f>
                    <m:fPr>
                      <m:ctrlPr>
                        <a:rPr xmlns:a="http://schemas.openxmlformats.org/drawingml/2006/main" sz="4600" i="1">
                          <a:solidFill>
                            <a:srgbClr val="000000"/>
                          </a:solidFill>
                          <a:latin typeface="Cambria Math" panose="02040503050406030204" pitchFamily="18" charset="0"/>
                        </a:rPr>
                      </m:ctrlPr>
                      <m:type m:val="bar"/>
                    </m:fPr>
                    <m:num>
                      <m:sSub>
                        <m:e>
                          <m:r>
                            <a:rPr xmlns:a="http://schemas.openxmlformats.org/drawingml/2006/main" sz="4600" i="1">
                              <a:solidFill>
                                <a:srgbClr val="000000"/>
                              </a:solidFill>
                              <a:latin typeface="Cambria Math" panose="02040503050406030204" pitchFamily="18" charset="0"/>
                            </a:rPr>
                            <m:t>n</m:t>
                          </m:r>
                        </m:e>
                        <m:sub>
                          <m:sSub>
                            <m:e>
                              <m:r>
                                <a:rPr xmlns:a="http://schemas.openxmlformats.org/drawingml/2006/main" sz="4600" i="1">
                                  <a:solidFill>
                                    <a:srgbClr val="000000"/>
                                  </a:solidFill>
                                  <a:latin typeface="Cambria Math" panose="02040503050406030204" pitchFamily="18" charset="0"/>
                                </a:rPr>
                                <m:t>M</m:t>
                              </m:r>
                            </m:e>
                            <m:sub>
                              <m:r>
                                <a:rPr xmlns:a="http://schemas.openxmlformats.org/drawingml/2006/main" sz="4600" i="1">
                                  <a:solidFill>
                                    <a:srgbClr val="000000"/>
                                  </a:solidFill>
                                  <a:latin typeface="Cambria Math" panose="02040503050406030204" pitchFamily="18" charset="0"/>
                                </a:rPr>
                                <m:t>1</m:t>
                              </m:r>
                            </m:sub>
                          </m:sSub>
                        </m:sub>
                      </m:sSub>
                    </m:num>
                    <m:den>
                      <m:sSub>
                        <m:e>
                          <m:r>
                            <a:rPr xmlns:a="http://schemas.openxmlformats.org/drawingml/2006/main" sz="4600" i="1">
                              <a:solidFill>
                                <a:srgbClr val="000000"/>
                              </a:solidFill>
                              <a:latin typeface="Cambria Math" panose="02040503050406030204" pitchFamily="18" charset="0"/>
                            </a:rPr>
                            <m:t>n</m:t>
                          </m:r>
                        </m:e>
                        <m:sub>
                          <m:sSub>
                            <m:e>
                              <m:r>
                                <a:rPr xmlns:a="http://schemas.openxmlformats.org/drawingml/2006/main" sz="4600" i="1">
                                  <a:solidFill>
                                    <a:srgbClr val="000000"/>
                                  </a:solidFill>
                                  <a:latin typeface="Cambria Math" panose="02040503050406030204" pitchFamily="18" charset="0"/>
                                </a:rPr>
                                <m:t>M</m:t>
                              </m:r>
                            </m:e>
                            <m:sub>
                              <m:r>
                                <a:rPr xmlns:a="http://schemas.openxmlformats.org/drawingml/2006/main" sz="4600" i="1">
                                  <a:solidFill>
                                    <a:srgbClr val="000000"/>
                                  </a:solidFill>
                                  <a:latin typeface="Cambria Math" panose="02040503050406030204" pitchFamily="18" charset="0"/>
                                </a:rPr>
                                <m:t>2</m:t>
                              </m:r>
                            </m:sub>
                          </m:sSub>
                        </m:sub>
                      </m:sSub>
                    </m:den>
                  </m:f>
                  <m:f>
                    <m:fPr>
                      <m:ctrlPr>
                        <a:rPr xmlns:a="http://schemas.openxmlformats.org/drawingml/2006/main" sz="4600" i="1">
                          <a:solidFill>
                            <a:srgbClr val="000000"/>
                          </a:solidFill>
                          <a:latin typeface="Cambria Math" panose="02040503050406030204" pitchFamily="18" charset="0"/>
                        </a:rPr>
                      </m:ctrlPr>
                      <m:type m:val="bar"/>
                    </m:fPr>
                    <m:num>
                      <m:sSub>
                        <m:e>
                          <m:r>
                            <a:rPr xmlns:a="http://schemas.openxmlformats.org/drawingml/2006/main" sz="4600" i="1">
                              <a:solidFill>
                                <a:srgbClr val="000000"/>
                              </a:solidFill>
                              <a:latin typeface="Cambria Math" panose="02040503050406030204" pitchFamily="18" charset="0"/>
                            </a:rPr>
                            <m:t>p</m:t>
                          </m:r>
                        </m:e>
                        <m:sub>
                          <m:r>
                            <a:rPr xmlns:a="http://schemas.openxmlformats.org/drawingml/2006/main" sz="4600" i="1">
                              <a:solidFill>
                                <a:srgbClr val="000000"/>
                              </a:solidFill>
                              <a:latin typeface="Cambria Math" panose="02040503050406030204" pitchFamily="18" charset="0"/>
                            </a:rPr>
                            <m:t>1</m:t>
                          </m:r>
                        </m:sub>
                      </m:sSub>
                      <m:r>
                        <a:rPr xmlns:a="http://schemas.openxmlformats.org/drawingml/2006/main" sz="4600" i="1">
                          <a:solidFill>
                            <a:srgbClr val="000000"/>
                          </a:solidFill>
                          <a:latin typeface="Cambria Math" panose="02040503050406030204" pitchFamily="18" charset="0"/>
                        </a:rPr>
                        <m:t>T</m:t>
                      </m:r>
                    </m:num>
                    <m:den>
                      <m:sSub>
                        <m:e>
                          <m:r>
                            <a:rPr xmlns:a="http://schemas.openxmlformats.org/drawingml/2006/main" sz="4600" i="1">
                              <a:solidFill>
                                <a:srgbClr val="000000"/>
                              </a:solidFill>
                              <a:latin typeface="Cambria Math" panose="02040503050406030204" pitchFamily="18" charset="0"/>
                            </a:rPr>
                            <m:t>p</m:t>
                          </m:r>
                        </m:e>
                        <m:sub>
                          <m:r>
                            <a:rPr xmlns:a="http://schemas.openxmlformats.org/drawingml/2006/main" sz="4600" i="1">
                              <a:solidFill>
                                <a:srgbClr val="000000"/>
                              </a:solidFill>
                              <a:latin typeface="Cambria Math" panose="02040503050406030204" pitchFamily="18" charset="0"/>
                            </a:rPr>
                            <m:t>2</m:t>
                          </m:r>
                        </m:sub>
                      </m:sSub>
                    </m:den>
                  </m:f>
                  <m:f>
                    <m:fPr>
                      <m:ctrlPr>
                        <a:rPr xmlns:a="http://schemas.openxmlformats.org/drawingml/2006/main" sz="4600" i="1">
                          <a:solidFill>
                            <a:srgbClr val="000000"/>
                          </a:solidFill>
                          <a:latin typeface="Cambria Math" panose="02040503050406030204" pitchFamily="18" charset="0"/>
                        </a:rPr>
                      </m:ctrlPr>
                      <m:type m:val="bar"/>
                    </m:fPr>
                    <m:num>
                      <m:sSub>
                        <m:e>
                          <m:r>
                            <a:rPr xmlns:a="http://schemas.openxmlformats.org/drawingml/2006/main" sz="4600" i="1">
                              <a:solidFill>
                                <a:srgbClr val="000000"/>
                              </a:solidFill>
                              <a:latin typeface="Cambria Math" panose="02040503050406030204" pitchFamily="18" charset="0"/>
                            </a:rPr>
                            <m:t>q</m:t>
                          </m:r>
                        </m:e>
                        <m:sub>
                          <m:r>
                            <a:rPr xmlns:a="http://schemas.openxmlformats.org/drawingml/2006/main" sz="4600" i="1">
                              <a:solidFill>
                                <a:srgbClr val="000000"/>
                              </a:solidFill>
                              <a:latin typeface="Cambria Math" panose="02040503050406030204" pitchFamily="18" charset="0"/>
                            </a:rPr>
                            <m:t>21</m:t>
                          </m:r>
                        </m:sub>
                      </m:sSub>
                    </m:num>
                    <m:den>
                      <m:sSub>
                        <m:e>
                          <m:r>
                            <a:rPr xmlns:a="http://schemas.openxmlformats.org/drawingml/2006/main" sz="4600" i="1">
                              <a:solidFill>
                                <a:srgbClr val="000000"/>
                              </a:solidFill>
                              <a:latin typeface="Cambria Math" panose="02040503050406030204" pitchFamily="18" charset="0"/>
                            </a:rPr>
                            <m:t>q</m:t>
                          </m:r>
                        </m:e>
                        <m:sub>
                          <m:r>
                            <a:rPr xmlns:a="http://schemas.openxmlformats.org/drawingml/2006/main" sz="4600" i="1">
                              <a:solidFill>
                                <a:srgbClr val="000000"/>
                              </a:solidFill>
                              <a:latin typeface="Cambria Math" panose="02040503050406030204" pitchFamily="18" charset="0"/>
                            </a:rPr>
                            <m:t>22</m:t>
                          </m:r>
                        </m:sub>
                      </m:sSub>
                    </m:den>
                  </m:f>
                </m:oMath>
              </m:oMathPara>
            </a14:m>
            <a:endParaRPr sz="4600"/>
          </a:p>
        </p:txBody>
      </p:sp>
      <p:sp>
        <p:nvSpPr>
          <p:cNvPr id="459" name="Equation"/>
          <p:cNvSpPr txBox="1"/>
          <p:nvPr/>
        </p:nvSpPr>
        <p:spPr>
          <a:xfrm>
            <a:off x="2239682" y="10397171"/>
            <a:ext cx="9960803" cy="148399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800" i="1">
                          <a:solidFill>
                            <a:srgbClr val="000000"/>
                          </a:solidFill>
                          <a:latin typeface="Cambria Math" panose="02040503050406030204" pitchFamily="18" charset="0"/>
                        </a:rPr>
                        <m:t>Y</m:t>
                      </m:r>
                    </m:e>
                    <m:sub>
                      <m:sSub>
                        <m:e>
                          <m:r>
                            <a:rPr xmlns:a="http://schemas.openxmlformats.org/drawingml/2006/main" sz="3800" i="1">
                              <a:solidFill>
                                <a:srgbClr val="000000"/>
                              </a:solidFill>
                              <a:latin typeface="Cambria Math" panose="02040503050406030204" pitchFamily="18" charset="0"/>
                            </a:rPr>
                            <m:t>W</m:t>
                          </m:r>
                        </m:e>
                        <m:sub>
                          <m:r>
                            <a:rPr xmlns:a="http://schemas.openxmlformats.org/drawingml/2006/main" sz="3800" i="1">
                              <a:solidFill>
                                <a:srgbClr val="000000"/>
                              </a:solidFill>
                              <a:latin typeface="Cambria Math" panose="02040503050406030204" pitchFamily="18" charset="0"/>
                            </a:rPr>
                            <m:t>1</m:t>
                          </m:r>
                        </m:sub>
                      </m:sSub>
                    </m:sub>
                  </m:sSub>
                  <m:r>
                    <a:rPr xmlns:a="http://schemas.openxmlformats.org/drawingml/2006/main" sz="3800" i="1">
                      <a:solidFill>
                        <a:srgbClr val="000000"/>
                      </a:solidFill>
                      <a:latin typeface="Cambria Math" panose="02040503050406030204" pitchFamily="18" charset="0"/>
                    </a:rPr>
                    <m:t>=</m:t>
                  </m:r>
                  <m:sSub>
                    <m:e>
                      <m:r>
                        <a:rPr xmlns:a="http://schemas.openxmlformats.org/drawingml/2006/main" sz="3800" i="1">
                          <a:solidFill>
                            <a:srgbClr val="000000"/>
                          </a:solidFill>
                          <a:latin typeface="Cambria Math" panose="02040503050406030204" pitchFamily="18" charset="0"/>
                        </a:rPr>
                        <m:t>y</m:t>
                      </m:r>
                    </m:e>
                    <m:sub>
                      <m:sSub>
                        <m:e>
                          <m:r>
                            <a:rPr xmlns:a="http://schemas.openxmlformats.org/drawingml/2006/main" sz="3800" i="1">
                              <a:solidFill>
                                <a:srgbClr val="000000"/>
                              </a:solidFill>
                              <a:latin typeface="Cambria Math" panose="02040503050406030204" pitchFamily="18" charset="0"/>
                            </a:rPr>
                            <m:t>w</m:t>
                          </m:r>
                        </m:e>
                        <m:sub>
                          <m:r>
                            <a:rPr xmlns:a="http://schemas.openxmlformats.org/drawingml/2006/main" sz="3800" i="1">
                              <a:solidFill>
                                <a:srgbClr val="000000"/>
                              </a:solidFill>
                              <a:latin typeface="Cambria Math" panose="02040503050406030204" pitchFamily="18" charset="0"/>
                            </a:rPr>
                            <m:t>1</m:t>
                          </m:r>
                        </m:sub>
                      </m:sSub>
                    </m:sub>
                  </m:sSub>
                  <m:sSub>
                    <m:e>
                      <m:r>
                        <a:rPr xmlns:a="http://schemas.openxmlformats.org/drawingml/2006/main" sz="3800" i="1">
                          <a:solidFill>
                            <a:srgbClr val="000000"/>
                          </a:solidFill>
                          <a:latin typeface="Cambria Math" panose="02040503050406030204" pitchFamily="18" charset="0"/>
                        </a:rPr>
                        <m:t>n</m:t>
                      </m:r>
                    </m:e>
                    <m:sub>
                      <m:r>
                        <a:rPr xmlns:a="http://schemas.openxmlformats.org/drawingml/2006/main" sz="3800" i="1">
                          <a:solidFill>
                            <a:srgbClr val="000000"/>
                          </a:solidFill>
                          <a:latin typeface="Cambria Math" panose="02040503050406030204" pitchFamily="18" charset="0"/>
                        </a:rPr>
                        <m:t>M</m:t>
                      </m:r>
                      <m:r>
                        <a:rPr xmlns:a="http://schemas.openxmlformats.org/drawingml/2006/main" sz="3800" i="1">
                          <a:solidFill>
                            <a:srgbClr val="000000"/>
                          </a:solidFill>
                          <a:latin typeface="Cambria Math" panose="02040503050406030204" pitchFamily="18" charset="0"/>
                        </a:rPr>
                        <m:t>F</m:t>
                      </m:r>
                    </m:sub>
                  </m:sSub>
                  <m:sSub>
                    <m:e>
                      <m:r>
                        <a:rPr xmlns:a="http://schemas.openxmlformats.org/drawingml/2006/main" sz="3800" i="1">
                          <a:solidFill>
                            <a:srgbClr val="000000"/>
                          </a:solidFill>
                          <a:latin typeface="Cambria Math" panose="02040503050406030204" pitchFamily="18" charset="0"/>
                        </a:rPr>
                        <m:t>f</m:t>
                      </m:r>
                    </m:e>
                    <m:sub>
                      <m:r>
                        <a:rPr xmlns:a="http://schemas.openxmlformats.org/drawingml/2006/main" sz="3800" i="1">
                          <a:solidFill>
                            <a:srgbClr val="000000"/>
                          </a:solidFill>
                          <a:latin typeface="Cambria Math" panose="02040503050406030204" pitchFamily="18" charset="0"/>
                        </a:rPr>
                        <m:t>1</m:t>
                      </m:r>
                    </m:sub>
                  </m:sSub>
                  <m:r>
                    <a:rPr xmlns:a="http://schemas.openxmlformats.org/drawingml/2006/main" sz="3800" i="1">
                      <a:solidFill>
                        <a:srgbClr val="000000"/>
                      </a:solidFill>
                      <a:latin typeface="Cambria Math" panose="02040503050406030204" pitchFamily="18" charset="0"/>
                    </a:rPr>
                    <m:t>N</m:t>
                  </m:r>
                  <m:r>
                    <a:rPr xmlns:a="http://schemas.openxmlformats.org/drawingml/2006/main" sz="3800" i="1">
                      <a:solidFill>
                        <a:srgbClr val="000000"/>
                      </a:solidFill>
                      <a:latin typeface="Cambria Math" panose="02040503050406030204" pitchFamily="18" charset="0"/>
                    </a:rPr>
                    <m:t>=</m:t>
                  </m:r>
                  <m:sSub>
                    <m:e>
                      <m:r>
                        <a:rPr xmlns:a="http://schemas.openxmlformats.org/drawingml/2006/main" sz="3800" i="1">
                          <a:solidFill>
                            <a:srgbClr val="000000"/>
                          </a:solidFill>
                          <a:latin typeface="Cambria Math" panose="02040503050406030204" pitchFamily="18" charset="0"/>
                        </a:rPr>
                        <m:t>n</m:t>
                      </m:r>
                    </m:e>
                    <m:sub>
                      <m:r>
                        <a:rPr xmlns:a="http://schemas.openxmlformats.org/drawingml/2006/main" sz="3800" i="1">
                          <a:solidFill>
                            <a:srgbClr val="000000"/>
                          </a:solidFill>
                          <a:latin typeface="Cambria Math" panose="02040503050406030204" pitchFamily="18" charset="0"/>
                        </a:rPr>
                        <m:t>M</m:t>
                      </m:r>
                      <m:r>
                        <a:rPr xmlns:a="http://schemas.openxmlformats.org/drawingml/2006/main" sz="3800" i="1">
                          <a:solidFill>
                            <a:srgbClr val="000000"/>
                          </a:solidFill>
                          <a:latin typeface="Cambria Math" panose="02040503050406030204" pitchFamily="18" charset="0"/>
                        </a:rPr>
                        <m:t>F</m:t>
                      </m:r>
                    </m:sub>
                  </m:sSub>
                  <m:d>
                    <m:dPr>
                      <m:ctrlPr>
                        <a:rPr xmlns:a="http://schemas.openxmlformats.org/drawingml/2006/main" sz="3800" i="1">
                          <a:solidFill>
                            <a:srgbClr val="000000"/>
                          </a:solidFill>
                          <a:latin typeface="Cambria Math" panose="02040503050406030204" pitchFamily="18" charset="0"/>
                        </a:rPr>
                      </m:ctrlPr>
                      <m:begChr m:val="["/>
                      <m:endChr m:val="]"/>
                    </m:dPr>
                    <m:e>
                      <m:f>
                        <m:fPr>
                          <m:ctrlPr>
                            <a:rPr xmlns:a="http://schemas.openxmlformats.org/drawingml/2006/main" sz="3800" i="1">
                              <a:solidFill>
                                <a:srgbClr val="000000"/>
                              </a:solidFill>
                              <a:latin typeface="Cambria Math" panose="02040503050406030204" pitchFamily="18" charset="0"/>
                            </a:rPr>
                          </m:ctrlPr>
                          <m:type m:val="bar"/>
                        </m:fPr>
                        <m:num>
                          <m:sSubSup>
                            <m:e>
                              <m:r>
                                <a:rPr xmlns:a="http://schemas.openxmlformats.org/drawingml/2006/main" sz="3800" i="1">
                                  <a:solidFill>
                                    <a:srgbClr val="000000"/>
                                  </a:solidFill>
                                  <a:latin typeface="Cambria Math" panose="02040503050406030204" pitchFamily="18" charset="0"/>
                                </a:rPr>
                                <m:t>e</m:t>
                              </m:r>
                            </m:e>
                            <m:sub>
                              <m:r>
                                <a:rPr xmlns:a="http://schemas.openxmlformats.org/drawingml/2006/main" sz="3800" i="1">
                                  <a:solidFill>
                                    <a:srgbClr val="000000"/>
                                  </a:solidFill>
                                  <a:latin typeface="Cambria Math" panose="02040503050406030204" pitchFamily="18" charset="0"/>
                                </a:rPr>
                                <m:t>11</m:t>
                              </m:r>
                            </m:sub>
                            <m:sup>
                              <m:r>
                                <a:rPr xmlns:a="http://schemas.openxmlformats.org/drawingml/2006/main" sz="3800" i="1">
                                  <a:solidFill>
                                    <a:srgbClr val="000000"/>
                                  </a:solidFill>
                                  <a:latin typeface="Cambria Math" panose="02040503050406030204" pitchFamily="18" charset="0"/>
                                </a:rPr>
                                <m:t>Y</m:t>
                              </m:r>
                            </m:sup>
                          </m:sSubSup>
                        </m:num>
                        <m:den>
                          <m:sSubSup>
                            <m:e>
                              <m:r>
                                <a:rPr xmlns:a="http://schemas.openxmlformats.org/drawingml/2006/main" sz="3800" i="1">
                                  <a:solidFill>
                                    <a:srgbClr val="000000"/>
                                  </a:solidFill>
                                  <a:latin typeface="Cambria Math" panose="02040503050406030204" pitchFamily="18" charset="0"/>
                                </a:rPr>
                                <m:t>e</m:t>
                              </m:r>
                            </m:e>
                            <m:sub>
                              <m:r>
                                <a:rPr xmlns:a="http://schemas.openxmlformats.org/drawingml/2006/main" sz="3800" i="1">
                                  <a:solidFill>
                                    <a:srgbClr val="000000"/>
                                  </a:solidFill>
                                  <a:latin typeface="Cambria Math" panose="02040503050406030204" pitchFamily="18" charset="0"/>
                                </a:rPr>
                                <m:t>11</m:t>
                              </m:r>
                            </m:sub>
                            <m:sup>
                              <m:r>
                                <a:rPr xmlns:a="http://schemas.openxmlformats.org/drawingml/2006/main" sz="3800" i="1">
                                  <a:solidFill>
                                    <a:srgbClr val="000000"/>
                                  </a:solidFill>
                                  <a:latin typeface="Cambria Math" panose="02040503050406030204" pitchFamily="18" charset="0"/>
                                </a:rPr>
                                <m:t>Y</m:t>
                              </m:r>
                            </m:sup>
                          </m:sSubSup>
                          <m:r>
                            <a:rPr xmlns:a="http://schemas.openxmlformats.org/drawingml/2006/main" sz="3800" i="1">
                              <a:solidFill>
                                <a:srgbClr val="000000"/>
                              </a:solidFill>
                              <a:latin typeface="Cambria Math" panose="02040503050406030204" pitchFamily="18" charset="0"/>
                            </a:rPr>
                            <m:t>+</m:t>
                          </m:r>
                          <m:sSubSup>
                            <m:e>
                              <m:r>
                                <a:rPr xmlns:a="http://schemas.openxmlformats.org/drawingml/2006/main" sz="3800" i="1">
                                  <a:solidFill>
                                    <a:srgbClr val="000000"/>
                                  </a:solidFill>
                                  <a:latin typeface="Cambria Math" panose="02040503050406030204" pitchFamily="18" charset="0"/>
                                </a:rPr>
                                <m:t>e</m:t>
                              </m:r>
                            </m:e>
                            <m:sub>
                              <m:r>
                                <a:rPr xmlns:a="http://schemas.openxmlformats.org/drawingml/2006/main" sz="3800" i="1">
                                  <a:solidFill>
                                    <a:srgbClr val="000000"/>
                                  </a:solidFill>
                                  <a:latin typeface="Cambria Math" panose="02040503050406030204" pitchFamily="18" charset="0"/>
                                </a:rPr>
                                <m:t>21</m:t>
                              </m:r>
                            </m:sub>
                            <m:sup>
                              <m:r>
                                <a:rPr xmlns:a="http://schemas.openxmlformats.org/drawingml/2006/main" sz="3800" i="1">
                                  <a:solidFill>
                                    <a:srgbClr val="000000"/>
                                  </a:solidFill>
                                  <a:latin typeface="Cambria Math" panose="02040503050406030204" pitchFamily="18" charset="0"/>
                                </a:rPr>
                                <m:t>Y</m:t>
                              </m:r>
                            </m:sup>
                          </m:sSubSup>
                        </m:den>
                      </m:f>
                      <m:sSub>
                        <m:e>
                          <m:r>
                            <a:rPr xmlns:a="http://schemas.openxmlformats.org/drawingml/2006/main" sz="3800" i="1">
                              <a:solidFill>
                                <a:srgbClr val="000000"/>
                              </a:solidFill>
                              <a:latin typeface="Cambria Math" panose="02040503050406030204" pitchFamily="18" charset="0"/>
                            </a:rPr>
                            <m:t>Y</m:t>
                          </m:r>
                        </m:e>
                        <m:sub>
                          <m:r>
                            <a:rPr xmlns:a="http://schemas.openxmlformats.org/drawingml/2006/main" sz="3800" i="1">
                              <a:solidFill>
                                <a:srgbClr val="000000"/>
                              </a:solidFill>
                              <a:latin typeface="Cambria Math" panose="02040503050406030204" pitchFamily="18" charset="0"/>
                            </a:rPr>
                            <m:t>1</m:t>
                          </m:r>
                        </m:sub>
                      </m:sSub>
                      <m:r>
                        <a:rPr xmlns:a="http://schemas.openxmlformats.org/drawingml/2006/main" sz="3800" i="1">
                          <a:solidFill>
                            <a:srgbClr val="000000"/>
                          </a:solidFill>
                          <a:latin typeface="Cambria Math" panose="02040503050406030204" pitchFamily="18" charset="0"/>
                        </a:rPr>
                        <m:t>+</m:t>
                      </m:r>
                      <m:f>
                        <m:fPr>
                          <m:ctrlPr>
                            <a:rPr xmlns:a="http://schemas.openxmlformats.org/drawingml/2006/main" sz="3800" i="1">
                              <a:solidFill>
                                <a:srgbClr val="000000"/>
                              </a:solidFill>
                              <a:latin typeface="Cambria Math" panose="02040503050406030204" pitchFamily="18" charset="0"/>
                            </a:rPr>
                          </m:ctrlPr>
                          <m:type m:val="bar"/>
                        </m:fPr>
                        <m:num>
                          <m:sSubSup>
                            <m:e>
                              <m:r>
                                <a:rPr xmlns:a="http://schemas.openxmlformats.org/drawingml/2006/main" sz="3800" i="1">
                                  <a:solidFill>
                                    <a:srgbClr val="000000"/>
                                  </a:solidFill>
                                  <a:latin typeface="Cambria Math" panose="02040503050406030204" pitchFamily="18" charset="0"/>
                                </a:rPr>
                                <m:t>e</m:t>
                              </m:r>
                            </m:e>
                            <m:sub>
                              <m:r>
                                <a:rPr xmlns:a="http://schemas.openxmlformats.org/drawingml/2006/main" sz="3800" i="1">
                                  <a:solidFill>
                                    <a:srgbClr val="000000"/>
                                  </a:solidFill>
                                  <a:latin typeface="Cambria Math" panose="02040503050406030204" pitchFamily="18" charset="0"/>
                                </a:rPr>
                                <m:t>21</m:t>
                              </m:r>
                            </m:sub>
                            <m:sup>
                              <m:r>
                                <a:rPr xmlns:a="http://schemas.openxmlformats.org/drawingml/2006/main" sz="3800" i="1">
                                  <a:solidFill>
                                    <a:srgbClr val="000000"/>
                                  </a:solidFill>
                                  <a:latin typeface="Cambria Math" panose="02040503050406030204" pitchFamily="18" charset="0"/>
                                </a:rPr>
                                <m:t>Y</m:t>
                              </m:r>
                            </m:sup>
                          </m:sSubSup>
                        </m:num>
                        <m:den>
                          <m:sSubSup>
                            <m:e>
                              <m:r>
                                <a:rPr xmlns:a="http://schemas.openxmlformats.org/drawingml/2006/main" sz="3800" i="1">
                                  <a:solidFill>
                                    <a:srgbClr val="000000"/>
                                  </a:solidFill>
                                  <a:latin typeface="Cambria Math" panose="02040503050406030204" pitchFamily="18" charset="0"/>
                                </a:rPr>
                                <m:t>e</m:t>
                              </m:r>
                            </m:e>
                            <m:sub>
                              <m:r>
                                <a:rPr xmlns:a="http://schemas.openxmlformats.org/drawingml/2006/main" sz="3800" i="1">
                                  <a:solidFill>
                                    <a:srgbClr val="000000"/>
                                  </a:solidFill>
                                  <a:latin typeface="Cambria Math" panose="02040503050406030204" pitchFamily="18" charset="0"/>
                                </a:rPr>
                                <m:t>21</m:t>
                              </m:r>
                            </m:sub>
                            <m:sup>
                              <m:r>
                                <a:rPr xmlns:a="http://schemas.openxmlformats.org/drawingml/2006/main" sz="3800" i="1">
                                  <a:solidFill>
                                    <a:srgbClr val="000000"/>
                                  </a:solidFill>
                                  <a:latin typeface="Cambria Math" panose="02040503050406030204" pitchFamily="18" charset="0"/>
                                </a:rPr>
                                <m:t>Y</m:t>
                              </m:r>
                            </m:sup>
                          </m:sSubSup>
                          <m:r>
                            <a:rPr xmlns:a="http://schemas.openxmlformats.org/drawingml/2006/main" sz="3800" i="1">
                              <a:solidFill>
                                <a:srgbClr val="000000"/>
                              </a:solidFill>
                              <a:latin typeface="Cambria Math" panose="02040503050406030204" pitchFamily="18" charset="0"/>
                            </a:rPr>
                            <m:t>+</m:t>
                          </m:r>
                          <m:sSubSup>
                            <m:e>
                              <m:r>
                                <a:rPr xmlns:a="http://schemas.openxmlformats.org/drawingml/2006/main" sz="3800" i="1">
                                  <a:solidFill>
                                    <a:srgbClr val="000000"/>
                                  </a:solidFill>
                                  <a:latin typeface="Cambria Math" panose="02040503050406030204" pitchFamily="18" charset="0"/>
                                </a:rPr>
                                <m:t>e</m:t>
                              </m:r>
                            </m:e>
                            <m:sub>
                              <m:r>
                                <a:rPr xmlns:a="http://schemas.openxmlformats.org/drawingml/2006/main" sz="3800" i="1">
                                  <a:solidFill>
                                    <a:srgbClr val="000000"/>
                                  </a:solidFill>
                                  <a:latin typeface="Cambria Math" panose="02040503050406030204" pitchFamily="18" charset="0"/>
                                </a:rPr>
                                <m:t>22</m:t>
                              </m:r>
                            </m:sub>
                            <m:sup>
                              <m:r>
                                <a:rPr xmlns:a="http://schemas.openxmlformats.org/drawingml/2006/main" sz="3800" i="1">
                                  <a:solidFill>
                                    <a:srgbClr val="000000"/>
                                  </a:solidFill>
                                  <a:latin typeface="Cambria Math" panose="02040503050406030204" pitchFamily="18" charset="0"/>
                                </a:rPr>
                                <m:t>Y</m:t>
                              </m:r>
                            </m:sup>
                          </m:sSubSup>
                        </m:den>
                      </m:f>
                      <m:sSub>
                        <m:e>
                          <m:r>
                            <a:rPr xmlns:a="http://schemas.openxmlformats.org/drawingml/2006/main" sz="3800" i="1">
                              <a:solidFill>
                                <a:srgbClr val="000000"/>
                              </a:solidFill>
                              <a:latin typeface="Cambria Math" panose="02040503050406030204" pitchFamily="18" charset="0"/>
                            </a:rPr>
                            <m:t>Y</m:t>
                          </m:r>
                        </m:e>
                        <m:sub>
                          <m:r>
                            <a:rPr xmlns:a="http://schemas.openxmlformats.org/drawingml/2006/main" sz="3800" i="1">
                              <a:solidFill>
                                <a:srgbClr val="000000"/>
                              </a:solidFill>
                              <a:latin typeface="Cambria Math" panose="02040503050406030204" pitchFamily="18" charset="0"/>
                            </a:rPr>
                            <m:t>2</m:t>
                          </m:r>
                        </m:sub>
                      </m:sSub>
                    </m:e>
                  </m:d>
                </m:oMath>
              </m:oMathPara>
            </a14:m>
            <a:endParaRPr sz="3800"/>
          </a:p>
        </p:txBody>
      </p:sp>
      <p:sp>
        <p:nvSpPr>
          <p:cNvPr id="460" name="Equation"/>
          <p:cNvSpPr txBox="1"/>
          <p:nvPr/>
        </p:nvSpPr>
        <p:spPr>
          <a:xfrm>
            <a:off x="2167872" y="12034632"/>
            <a:ext cx="10974477" cy="148399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800" i="1">
                          <a:solidFill>
                            <a:srgbClr val="000000"/>
                          </a:solidFill>
                          <a:latin typeface="Cambria Math" panose="02040503050406030204" pitchFamily="18" charset="0"/>
                        </a:rPr>
                        <m:t>Y</m:t>
                      </m:r>
                    </m:e>
                    <m:sub>
                      <m:sSub>
                        <m:e>
                          <m:r>
                            <a:rPr xmlns:a="http://schemas.openxmlformats.org/drawingml/2006/main" sz="3800" i="1">
                              <a:solidFill>
                                <a:srgbClr val="000000"/>
                              </a:solidFill>
                              <a:latin typeface="Cambria Math" panose="02040503050406030204" pitchFamily="18" charset="0"/>
                            </a:rPr>
                            <m:t>W</m:t>
                          </m:r>
                        </m:e>
                        <m:sub>
                          <m:r>
                            <a:rPr xmlns:a="http://schemas.openxmlformats.org/drawingml/2006/main" sz="3800" i="1">
                              <a:solidFill>
                                <a:srgbClr val="000000"/>
                              </a:solidFill>
                              <a:latin typeface="Cambria Math" panose="02040503050406030204" pitchFamily="18" charset="0"/>
                            </a:rPr>
                            <m:t>2</m:t>
                          </m:r>
                        </m:sub>
                      </m:sSub>
                    </m:sub>
                  </m:sSub>
                  <m:r>
                    <a:rPr xmlns:a="http://schemas.openxmlformats.org/drawingml/2006/main" sz="3800" i="1">
                      <a:solidFill>
                        <a:srgbClr val="000000"/>
                      </a:solidFill>
                      <a:latin typeface="Cambria Math" panose="02040503050406030204" pitchFamily="18" charset="0"/>
                    </a:rPr>
                    <m:t>=</m:t>
                  </m:r>
                  <m:sSub>
                    <m:e>
                      <m:r>
                        <a:rPr xmlns:a="http://schemas.openxmlformats.org/drawingml/2006/main" sz="3800" i="1">
                          <a:solidFill>
                            <a:srgbClr val="000000"/>
                          </a:solidFill>
                          <a:latin typeface="Cambria Math" panose="02040503050406030204" pitchFamily="18" charset="0"/>
                        </a:rPr>
                        <m:t>y</m:t>
                      </m:r>
                    </m:e>
                    <m:sub>
                      <m:sSub>
                        <m:e>
                          <m:r>
                            <a:rPr xmlns:a="http://schemas.openxmlformats.org/drawingml/2006/main" sz="3800" i="1">
                              <a:solidFill>
                                <a:srgbClr val="000000"/>
                              </a:solidFill>
                              <a:latin typeface="Cambria Math" panose="02040503050406030204" pitchFamily="18" charset="0"/>
                            </a:rPr>
                            <m:t>w</m:t>
                          </m:r>
                        </m:e>
                        <m:sub>
                          <m:r>
                            <a:rPr xmlns:a="http://schemas.openxmlformats.org/drawingml/2006/main" sz="3800" i="1">
                              <a:solidFill>
                                <a:srgbClr val="000000"/>
                              </a:solidFill>
                              <a:latin typeface="Cambria Math" panose="02040503050406030204" pitchFamily="18" charset="0"/>
                            </a:rPr>
                            <m:t>2</m:t>
                          </m:r>
                        </m:sub>
                      </m:sSub>
                    </m:sub>
                  </m:sSub>
                  <m:sSub>
                    <m:e>
                      <m:r>
                        <a:rPr xmlns:a="http://schemas.openxmlformats.org/drawingml/2006/main" sz="3800" i="1">
                          <a:solidFill>
                            <a:srgbClr val="000000"/>
                          </a:solidFill>
                          <a:latin typeface="Cambria Math" panose="02040503050406030204" pitchFamily="18" charset="0"/>
                        </a:rPr>
                        <m:t>n</m:t>
                      </m:r>
                    </m:e>
                    <m:sub>
                      <m:r>
                        <a:rPr xmlns:a="http://schemas.openxmlformats.org/drawingml/2006/main" sz="3800" i="1">
                          <a:solidFill>
                            <a:srgbClr val="000000"/>
                          </a:solidFill>
                          <a:latin typeface="Cambria Math" panose="02040503050406030204" pitchFamily="18" charset="0"/>
                        </a:rPr>
                        <m:t>M</m:t>
                      </m:r>
                      <m:r>
                        <a:rPr xmlns:a="http://schemas.openxmlformats.org/drawingml/2006/main" sz="3800" i="1">
                          <a:solidFill>
                            <a:srgbClr val="000000"/>
                          </a:solidFill>
                          <a:latin typeface="Cambria Math" panose="02040503050406030204" pitchFamily="18" charset="0"/>
                        </a:rPr>
                        <m:t>F</m:t>
                      </m:r>
                    </m:sub>
                  </m:sSub>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1</m:t>
                  </m:r>
                  <m:r>
                    <a:rPr xmlns:a="http://schemas.openxmlformats.org/drawingml/2006/main" sz="3800" i="1">
                      <a:solidFill>
                        <a:srgbClr val="000000"/>
                      </a:solidFill>
                      <a:latin typeface="Cambria Math" panose="02040503050406030204" pitchFamily="18" charset="0"/>
                    </a:rPr>
                    <m:t>-</m:t>
                  </m:r>
                  <m:sSub>
                    <m:e>
                      <m:r>
                        <a:rPr xmlns:a="http://schemas.openxmlformats.org/drawingml/2006/main" sz="3800" i="1">
                          <a:solidFill>
                            <a:srgbClr val="000000"/>
                          </a:solidFill>
                          <a:latin typeface="Cambria Math" panose="02040503050406030204" pitchFamily="18" charset="0"/>
                        </a:rPr>
                        <m:t>f</m:t>
                      </m:r>
                    </m:e>
                    <m:sub>
                      <m:r>
                        <a:rPr xmlns:a="http://schemas.openxmlformats.org/drawingml/2006/main" sz="3800" i="1">
                          <a:solidFill>
                            <a:srgbClr val="000000"/>
                          </a:solidFill>
                          <a:latin typeface="Cambria Math" panose="02040503050406030204" pitchFamily="18" charset="0"/>
                        </a:rPr>
                        <m:t>1</m:t>
                      </m:r>
                    </m:sub>
                  </m:sSub>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N</m:t>
                  </m:r>
                  <m:r>
                    <a:rPr xmlns:a="http://schemas.openxmlformats.org/drawingml/2006/main" sz="3800" i="1">
                      <a:solidFill>
                        <a:srgbClr val="000000"/>
                      </a:solidFill>
                      <a:latin typeface="Cambria Math" panose="02040503050406030204" pitchFamily="18" charset="0"/>
                    </a:rPr>
                    <m:t>=</m:t>
                  </m:r>
                  <m:sSub>
                    <m:e>
                      <m:r>
                        <a:rPr xmlns:a="http://schemas.openxmlformats.org/drawingml/2006/main" sz="3800" i="1">
                          <a:solidFill>
                            <a:srgbClr val="000000"/>
                          </a:solidFill>
                          <a:latin typeface="Cambria Math" panose="02040503050406030204" pitchFamily="18" charset="0"/>
                        </a:rPr>
                        <m:t>n</m:t>
                      </m:r>
                    </m:e>
                    <m:sub>
                      <m:r>
                        <a:rPr xmlns:a="http://schemas.openxmlformats.org/drawingml/2006/main" sz="3800" i="1">
                          <a:solidFill>
                            <a:srgbClr val="000000"/>
                          </a:solidFill>
                          <a:latin typeface="Cambria Math" panose="02040503050406030204" pitchFamily="18" charset="0"/>
                        </a:rPr>
                        <m:t>M</m:t>
                      </m:r>
                      <m:r>
                        <a:rPr xmlns:a="http://schemas.openxmlformats.org/drawingml/2006/main" sz="3800" i="1">
                          <a:solidFill>
                            <a:srgbClr val="000000"/>
                          </a:solidFill>
                          <a:latin typeface="Cambria Math" panose="02040503050406030204" pitchFamily="18" charset="0"/>
                        </a:rPr>
                        <m:t>F</m:t>
                      </m:r>
                    </m:sub>
                  </m:sSub>
                  <m:d>
                    <m:dPr>
                      <m:ctrlPr>
                        <a:rPr xmlns:a="http://schemas.openxmlformats.org/drawingml/2006/main" sz="3800" i="1">
                          <a:solidFill>
                            <a:srgbClr val="000000"/>
                          </a:solidFill>
                          <a:latin typeface="Cambria Math" panose="02040503050406030204" pitchFamily="18" charset="0"/>
                        </a:rPr>
                      </m:ctrlPr>
                      <m:begChr m:val="["/>
                      <m:endChr m:val="]"/>
                    </m:dPr>
                    <m:e>
                      <m:f>
                        <m:fPr>
                          <m:ctrlPr>
                            <a:rPr xmlns:a="http://schemas.openxmlformats.org/drawingml/2006/main" sz="3800" i="1">
                              <a:solidFill>
                                <a:srgbClr val="000000"/>
                              </a:solidFill>
                              <a:latin typeface="Cambria Math" panose="02040503050406030204" pitchFamily="18" charset="0"/>
                            </a:rPr>
                          </m:ctrlPr>
                          <m:type m:val="bar"/>
                        </m:fPr>
                        <m:num>
                          <m:sSubSup>
                            <m:e>
                              <m:r>
                                <a:rPr xmlns:a="http://schemas.openxmlformats.org/drawingml/2006/main" sz="3800" i="1">
                                  <a:solidFill>
                                    <a:srgbClr val="000000"/>
                                  </a:solidFill>
                                  <a:latin typeface="Cambria Math" panose="02040503050406030204" pitchFamily="18" charset="0"/>
                                </a:rPr>
                                <m:t>e</m:t>
                              </m:r>
                            </m:e>
                            <m:sub>
                              <m:r>
                                <a:rPr xmlns:a="http://schemas.openxmlformats.org/drawingml/2006/main" sz="3800" i="1">
                                  <a:solidFill>
                                    <a:srgbClr val="000000"/>
                                  </a:solidFill>
                                  <a:latin typeface="Cambria Math" panose="02040503050406030204" pitchFamily="18" charset="0"/>
                                </a:rPr>
                                <m:t>12</m:t>
                              </m:r>
                            </m:sub>
                            <m:sup>
                              <m:r>
                                <a:rPr xmlns:a="http://schemas.openxmlformats.org/drawingml/2006/main" sz="3800" i="1">
                                  <a:solidFill>
                                    <a:srgbClr val="000000"/>
                                  </a:solidFill>
                                  <a:latin typeface="Cambria Math" panose="02040503050406030204" pitchFamily="18" charset="0"/>
                                </a:rPr>
                                <m:t>Y</m:t>
                              </m:r>
                            </m:sup>
                          </m:sSubSup>
                        </m:num>
                        <m:den>
                          <m:sSubSup>
                            <m:e>
                              <m:r>
                                <a:rPr xmlns:a="http://schemas.openxmlformats.org/drawingml/2006/main" sz="3800" i="1">
                                  <a:solidFill>
                                    <a:srgbClr val="000000"/>
                                  </a:solidFill>
                                  <a:latin typeface="Cambria Math" panose="02040503050406030204" pitchFamily="18" charset="0"/>
                                </a:rPr>
                                <m:t>e</m:t>
                              </m:r>
                            </m:e>
                            <m:sub>
                              <m:r>
                                <a:rPr xmlns:a="http://schemas.openxmlformats.org/drawingml/2006/main" sz="3800" i="1">
                                  <a:solidFill>
                                    <a:srgbClr val="000000"/>
                                  </a:solidFill>
                                  <a:latin typeface="Cambria Math" panose="02040503050406030204" pitchFamily="18" charset="0"/>
                                </a:rPr>
                                <m:t>11</m:t>
                              </m:r>
                            </m:sub>
                            <m:sup>
                              <m:r>
                                <a:rPr xmlns:a="http://schemas.openxmlformats.org/drawingml/2006/main" sz="3800" i="1">
                                  <a:solidFill>
                                    <a:srgbClr val="000000"/>
                                  </a:solidFill>
                                  <a:latin typeface="Cambria Math" panose="02040503050406030204" pitchFamily="18" charset="0"/>
                                </a:rPr>
                                <m:t>Y</m:t>
                              </m:r>
                            </m:sup>
                          </m:sSubSup>
                          <m:r>
                            <a:rPr xmlns:a="http://schemas.openxmlformats.org/drawingml/2006/main" sz="3800" i="1">
                              <a:solidFill>
                                <a:srgbClr val="000000"/>
                              </a:solidFill>
                              <a:latin typeface="Cambria Math" panose="02040503050406030204" pitchFamily="18" charset="0"/>
                            </a:rPr>
                            <m:t>+</m:t>
                          </m:r>
                          <m:sSubSup>
                            <m:e>
                              <m:r>
                                <a:rPr xmlns:a="http://schemas.openxmlformats.org/drawingml/2006/main" sz="3800" i="1">
                                  <a:solidFill>
                                    <a:srgbClr val="000000"/>
                                  </a:solidFill>
                                  <a:latin typeface="Cambria Math" panose="02040503050406030204" pitchFamily="18" charset="0"/>
                                </a:rPr>
                                <m:t>e</m:t>
                              </m:r>
                            </m:e>
                            <m:sub>
                              <m:r>
                                <a:rPr xmlns:a="http://schemas.openxmlformats.org/drawingml/2006/main" sz="3800" i="1">
                                  <a:solidFill>
                                    <a:srgbClr val="000000"/>
                                  </a:solidFill>
                                  <a:latin typeface="Cambria Math" panose="02040503050406030204" pitchFamily="18" charset="0"/>
                                </a:rPr>
                                <m:t>21</m:t>
                              </m:r>
                            </m:sub>
                            <m:sup>
                              <m:r>
                                <a:rPr xmlns:a="http://schemas.openxmlformats.org/drawingml/2006/main" sz="3800" i="1">
                                  <a:solidFill>
                                    <a:srgbClr val="000000"/>
                                  </a:solidFill>
                                  <a:latin typeface="Cambria Math" panose="02040503050406030204" pitchFamily="18" charset="0"/>
                                </a:rPr>
                                <m:t>Y</m:t>
                              </m:r>
                            </m:sup>
                          </m:sSubSup>
                        </m:den>
                      </m:f>
                      <m:sSub>
                        <m:e>
                          <m:r>
                            <a:rPr xmlns:a="http://schemas.openxmlformats.org/drawingml/2006/main" sz="3800" i="1">
                              <a:solidFill>
                                <a:srgbClr val="000000"/>
                              </a:solidFill>
                              <a:latin typeface="Cambria Math" panose="02040503050406030204" pitchFamily="18" charset="0"/>
                            </a:rPr>
                            <m:t>Y</m:t>
                          </m:r>
                        </m:e>
                        <m:sub>
                          <m:r>
                            <a:rPr xmlns:a="http://schemas.openxmlformats.org/drawingml/2006/main" sz="3800" i="1">
                              <a:solidFill>
                                <a:srgbClr val="000000"/>
                              </a:solidFill>
                              <a:latin typeface="Cambria Math" panose="02040503050406030204" pitchFamily="18" charset="0"/>
                            </a:rPr>
                            <m:t>1</m:t>
                          </m:r>
                        </m:sub>
                      </m:sSub>
                      <m:r>
                        <a:rPr xmlns:a="http://schemas.openxmlformats.org/drawingml/2006/main" sz="3800" i="1">
                          <a:solidFill>
                            <a:srgbClr val="000000"/>
                          </a:solidFill>
                          <a:latin typeface="Cambria Math" panose="02040503050406030204" pitchFamily="18" charset="0"/>
                        </a:rPr>
                        <m:t>+</m:t>
                      </m:r>
                      <m:f>
                        <m:fPr>
                          <m:ctrlPr>
                            <a:rPr xmlns:a="http://schemas.openxmlformats.org/drawingml/2006/main" sz="3800" i="1">
                              <a:solidFill>
                                <a:srgbClr val="000000"/>
                              </a:solidFill>
                              <a:latin typeface="Cambria Math" panose="02040503050406030204" pitchFamily="18" charset="0"/>
                            </a:rPr>
                          </m:ctrlPr>
                          <m:type m:val="bar"/>
                        </m:fPr>
                        <m:num>
                          <m:sSubSup>
                            <m:e>
                              <m:r>
                                <a:rPr xmlns:a="http://schemas.openxmlformats.org/drawingml/2006/main" sz="3800" i="1">
                                  <a:solidFill>
                                    <a:srgbClr val="000000"/>
                                  </a:solidFill>
                                  <a:latin typeface="Cambria Math" panose="02040503050406030204" pitchFamily="18" charset="0"/>
                                </a:rPr>
                                <m:t>e</m:t>
                              </m:r>
                            </m:e>
                            <m:sub>
                              <m:r>
                                <a:rPr xmlns:a="http://schemas.openxmlformats.org/drawingml/2006/main" sz="3800" i="1">
                                  <a:solidFill>
                                    <a:srgbClr val="000000"/>
                                  </a:solidFill>
                                  <a:latin typeface="Cambria Math" panose="02040503050406030204" pitchFamily="18" charset="0"/>
                                </a:rPr>
                                <m:t>22</m:t>
                              </m:r>
                            </m:sub>
                            <m:sup>
                              <m:r>
                                <a:rPr xmlns:a="http://schemas.openxmlformats.org/drawingml/2006/main" sz="3800" i="1">
                                  <a:solidFill>
                                    <a:srgbClr val="000000"/>
                                  </a:solidFill>
                                  <a:latin typeface="Cambria Math" panose="02040503050406030204" pitchFamily="18" charset="0"/>
                                </a:rPr>
                                <m:t>Y</m:t>
                              </m:r>
                            </m:sup>
                          </m:sSubSup>
                        </m:num>
                        <m:den>
                          <m:sSubSup>
                            <m:e>
                              <m:r>
                                <a:rPr xmlns:a="http://schemas.openxmlformats.org/drawingml/2006/main" sz="3800" i="1">
                                  <a:solidFill>
                                    <a:srgbClr val="000000"/>
                                  </a:solidFill>
                                  <a:latin typeface="Cambria Math" panose="02040503050406030204" pitchFamily="18" charset="0"/>
                                </a:rPr>
                                <m:t>e</m:t>
                              </m:r>
                            </m:e>
                            <m:sub>
                              <m:r>
                                <a:rPr xmlns:a="http://schemas.openxmlformats.org/drawingml/2006/main" sz="3800" i="1">
                                  <a:solidFill>
                                    <a:srgbClr val="000000"/>
                                  </a:solidFill>
                                  <a:latin typeface="Cambria Math" panose="02040503050406030204" pitchFamily="18" charset="0"/>
                                </a:rPr>
                                <m:t>21</m:t>
                              </m:r>
                            </m:sub>
                            <m:sup>
                              <m:r>
                                <a:rPr xmlns:a="http://schemas.openxmlformats.org/drawingml/2006/main" sz="3800" i="1">
                                  <a:solidFill>
                                    <a:srgbClr val="000000"/>
                                  </a:solidFill>
                                  <a:latin typeface="Cambria Math" panose="02040503050406030204" pitchFamily="18" charset="0"/>
                                </a:rPr>
                                <m:t>Y</m:t>
                              </m:r>
                            </m:sup>
                          </m:sSubSup>
                          <m:r>
                            <a:rPr xmlns:a="http://schemas.openxmlformats.org/drawingml/2006/main" sz="3800" i="1">
                              <a:solidFill>
                                <a:srgbClr val="000000"/>
                              </a:solidFill>
                              <a:latin typeface="Cambria Math" panose="02040503050406030204" pitchFamily="18" charset="0"/>
                            </a:rPr>
                            <m:t>+</m:t>
                          </m:r>
                          <m:sSubSup>
                            <m:e>
                              <m:r>
                                <a:rPr xmlns:a="http://schemas.openxmlformats.org/drawingml/2006/main" sz="3800" i="1">
                                  <a:solidFill>
                                    <a:srgbClr val="000000"/>
                                  </a:solidFill>
                                  <a:latin typeface="Cambria Math" panose="02040503050406030204" pitchFamily="18" charset="0"/>
                                </a:rPr>
                                <m:t>e</m:t>
                              </m:r>
                            </m:e>
                            <m:sub>
                              <m:r>
                                <a:rPr xmlns:a="http://schemas.openxmlformats.org/drawingml/2006/main" sz="3800" i="1">
                                  <a:solidFill>
                                    <a:srgbClr val="000000"/>
                                  </a:solidFill>
                                  <a:latin typeface="Cambria Math" panose="02040503050406030204" pitchFamily="18" charset="0"/>
                                </a:rPr>
                                <m:t>22</m:t>
                              </m:r>
                            </m:sub>
                            <m:sup>
                              <m:r>
                                <a:rPr xmlns:a="http://schemas.openxmlformats.org/drawingml/2006/main" sz="3800" i="1">
                                  <a:solidFill>
                                    <a:srgbClr val="000000"/>
                                  </a:solidFill>
                                  <a:latin typeface="Cambria Math" panose="02040503050406030204" pitchFamily="18" charset="0"/>
                                </a:rPr>
                                <m:t>Y</m:t>
                              </m:r>
                            </m:sup>
                          </m:sSubSup>
                        </m:den>
                      </m:f>
                      <m:sSub>
                        <m:e>
                          <m:r>
                            <a:rPr xmlns:a="http://schemas.openxmlformats.org/drawingml/2006/main" sz="3800" i="1">
                              <a:solidFill>
                                <a:srgbClr val="000000"/>
                              </a:solidFill>
                              <a:latin typeface="Cambria Math" panose="02040503050406030204" pitchFamily="18" charset="0"/>
                            </a:rPr>
                            <m:t>Y</m:t>
                          </m:r>
                        </m:e>
                        <m:sub>
                          <m:r>
                            <a:rPr xmlns:a="http://schemas.openxmlformats.org/drawingml/2006/main" sz="3800" i="1">
                              <a:solidFill>
                                <a:srgbClr val="000000"/>
                              </a:solidFill>
                              <a:latin typeface="Cambria Math" panose="02040503050406030204" pitchFamily="18" charset="0"/>
                            </a:rPr>
                            <m:t>2</m:t>
                          </m:r>
                        </m:sub>
                      </m:sSub>
                    </m:e>
                  </m:d>
                </m:oMath>
              </m:oMathPara>
            </a14:m>
            <a:endParaRPr sz="3800"/>
          </a:p>
        </p:txBody>
      </p:sp>
      <p:sp>
        <p:nvSpPr>
          <p:cNvPr id="461" name="Line"/>
          <p:cNvSpPr/>
          <p:nvPr/>
        </p:nvSpPr>
        <p:spPr>
          <a:xfrm>
            <a:off x="10727580" y="6420945"/>
            <a:ext cx="2517370" cy="4576244"/>
          </a:xfrm>
          <a:custGeom>
            <a:avLst/>
            <a:gdLst/>
            <a:ahLst/>
            <a:cxnLst>
              <a:cxn ang="0">
                <a:pos x="wd2" y="hd2"/>
              </a:cxn>
              <a:cxn ang="5400000">
                <a:pos x="wd2" y="hd2"/>
              </a:cxn>
              <a:cxn ang="10800000">
                <a:pos x="wd2" y="hd2"/>
              </a:cxn>
              <a:cxn ang="16200000">
                <a:pos x="wd2" y="hd2"/>
              </a:cxn>
            </a:cxnLst>
            <a:rect l="0" t="0" r="r" b="b"/>
            <a:pathLst>
              <a:path w="20178" h="21600" fill="norm" stroke="1" extrusionOk="0">
                <a:moveTo>
                  <a:pt x="2426" y="0"/>
                </a:moveTo>
                <a:cubicBezTo>
                  <a:pt x="-1422" y="4476"/>
                  <a:pt x="-647" y="9849"/>
                  <a:pt x="4427" y="13879"/>
                </a:cubicBezTo>
                <a:cubicBezTo>
                  <a:pt x="6974" y="15902"/>
                  <a:pt x="10448" y="17414"/>
                  <a:pt x="13893" y="18900"/>
                </a:cubicBezTo>
                <a:cubicBezTo>
                  <a:pt x="15985" y="19802"/>
                  <a:pt x="18080" y="20702"/>
                  <a:pt x="20178" y="21600"/>
                </a:cubicBezTo>
              </a:path>
            </a:pathLst>
          </a:cu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462" name="Line"/>
          <p:cNvSpPr/>
          <p:nvPr/>
        </p:nvSpPr>
        <p:spPr>
          <a:xfrm>
            <a:off x="13461038" y="9255704"/>
            <a:ext cx="1862835" cy="1737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7279" y="1732"/>
                  <a:pt x="13284" y="4280"/>
                  <a:pt x="9803" y="7525"/>
                </a:cubicBezTo>
                <a:cubicBezTo>
                  <a:pt x="5634" y="11411"/>
                  <a:pt x="2291" y="16211"/>
                  <a:pt x="0" y="21600"/>
                </a:cubicBezTo>
              </a:path>
            </a:pathLst>
          </a:cu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463" name="Equation"/>
          <p:cNvSpPr txBox="1"/>
          <p:nvPr/>
        </p:nvSpPr>
        <p:spPr>
          <a:xfrm>
            <a:off x="14128864" y="6604845"/>
            <a:ext cx="2988303" cy="108614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3400" i="1">
                          <a:solidFill>
                            <a:srgbClr val="5E5E5E"/>
                          </a:solidFill>
                          <a:latin typeface="Cambria Math" panose="02040503050406030204" pitchFamily="18" charset="0"/>
                        </a:rPr>
                      </m:ctrlPr>
                      <m:type m:val="bar"/>
                    </m:fPr>
                    <m:num>
                      <m:sSub>
                        <m:e>
                          <m:r>
                            <a:rPr xmlns:a="http://schemas.openxmlformats.org/drawingml/2006/main" sz="3400" i="1">
                              <a:solidFill>
                                <a:srgbClr val="5E5E5E"/>
                              </a:solidFill>
                              <a:latin typeface="Cambria Math" panose="02040503050406030204" pitchFamily="18" charset="0"/>
                            </a:rPr>
                            <m:t>q</m:t>
                          </m:r>
                        </m:e>
                        <m:sub>
                          <m:r>
                            <a:rPr xmlns:a="http://schemas.openxmlformats.org/drawingml/2006/main" sz="3400" i="1">
                              <a:solidFill>
                                <a:srgbClr val="5E5E5E"/>
                              </a:solidFill>
                              <a:latin typeface="Cambria Math" panose="02040503050406030204" pitchFamily="18" charset="0"/>
                            </a:rPr>
                            <m:t>21</m:t>
                          </m:r>
                        </m:sub>
                      </m:sSub>
                    </m:num>
                    <m:den>
                      <m:sSub>
                        <m:e>
                          <m:r>
                            <a:rPr xmlns:a="http://schemas.openxmlformats.org/drawingml/2006/main" sz="3400" i="1">
                              <a:solidFill>
                                <a:srgbClr val="5E5E5E"/>
                              </a:solidFill>
                              <a:latin typeface="Cambria Math" panose="02040503050406030204" pitchFamily="18" charset="0"/>
                            </a:rPr>
                            <m:t>q</m:t>
                          </m:r>
                        </m:e>
                        <m:sub>
                          <m:r>
                            <a:rPr xmlns:a="http://schemas.openxmlformats.org/drawingml/2006/main" sz="3400" i="1">
                              <a:solidFill>
                                <a:srgbClr val="5E5E5E"/>
                              </a:solidFill>
                              <a:latin typeface="Cambria Math" panose="02040503050406030204" pitchFamily="18" charset="0"/>
                            </a:rPr>
                            <m:t>22</m:t>
                          </m:r>
                        </m:sub>
                      </m:sSub>
                    </m:den>
                  </m:f>
                  <m:r>
                    <a:rPr xmlns:a="http://schemas.openxmlformats.org/drawingml/2006/main" sz="3400" i="1">
                      <a:solidFill>
                        <a:srgbClr val="5E5E5E"/>
                      </a:solidFill>
                      <a:latin typeface="Cambria Math" panose="02040503050406030204" pitchFamily="18" charset="0"/>
                    </a:rPr>
                    <m:t>=</m:t>
                  </m:r>
                  <m:sSup>
                    <m:e>
                      <m:d>
                        <m:dPr>
                          <m:ctrlPr>
                            <a:rPr xmlns:a="http://schemas.openxmlformats.org/drawingml/2006/main" sz="3400" i="1">
                              <a:solidFill>
                                <a:srgbClr val="5E5E5E"/>
                              </a:solidFill>
                              <a:latin typeface="Cambria Math" panose="02040503050406030204" pitchFamily="18" charset="0"/>
                            </a:rPr>
                          </m:ctrlPr>
                        </m:dPr>
                        <m:e>
                          <m:f>
                            <m:fPr>
                              <m:ctrlPr>
                                <a:rPr xmlns:a="http://schemas.openxmlformats.org/drawingml/2006/main" sz="3400" i="1">
                                  <a:solidFill>
                                    <a:srgbClr val="5E5E5E"/>
                                  </a:solidFill>
                                  <a:latin typeface="Cambria Math" panose="02040503050406030204" pitchFamily="18" charset="0"/>
                                </a:rPr>
                              </m:ctrlPr>
                              <m:type m:val="bar"/>
                            </m:fPr>
                            <m:num>
                              <m:sSub>
                                <m:e>
                                  <m:r>
                                    <a:rPr xmlns:a="http://schemas.openxmlformats.org/drawingml/2006/main" sz="3400" i="1">
                                      <a:solidFill>
                                        <a:srgbClr val="5E5E5E"/>
                                      </a:solidFill>
                                      <a:latin typeface="Cambria Math" panose="02040503050406030204" pitchFamily="18" charset="0"/>
                                    </a:rPr>
                                    <m:t>p</m:t>
                                  </m:r>
                                </m:e>
                                <m:sub>
                                  <m:r>
                                    <a:rPr xmlns:a="http://schemas.openxmlformats.org/drawingml/2006/main" sz="3400" i="1">
                                      <a:solidFill>
                                        <a:srgbClr val="5E5E5E"/>
                                      </a:solidFill>
                                      <a:latin typeface="Cambria Math" panose="02040503050406030204" pitchFamily="18" charset="0"/>
                                    </a:rPr>
                                    <m:t>1</m:t>
                                  </m:r>
                                </m:sub>
                              </m:sSub>
                              <m:r>
                                <a:rPr xmlns:a="http://schemas.openxmlformats.org/drawingml/2006/main" sz="3400" i="1">
                                  <a:solidFill>
                                    <a:srgbClr val="5E5E5E"/>
                                  </a:solidFill>
                                  <a:latin typeface="Cambria Math" panose="02040503050406030204" pitchFamily="18" charset="0"/>
                                </a:rPr>
                                <m:t>T</m:t>
                              </m:r>
                            </m:num>
                            <m:den>
                              <m:sSub>
                                <m:e>
                                  <m:r>
                                    <a:rPr xmlns:a="http://schemas.openxmlformats.org/drawingml/2006/main" sz="3400" i="1">
                                      <a:solidFill>
                                        <a:srgbClr val="5E5E5E"/>
                                      </a:solidFill>
                                      <a:latin typeface="Cambria Math" panose="02040503050406030204" pitchFamily="18" charset="0"/>
                                    </a:rPr>
                                    <m:t>p</m:t>
                                  </m:r>
                                </m:e>
                                <m:sub>
                                  <m:r>
                                    <a:rPr xmlns:a="http://schemas.openxmlformats.org/drawingml/2006/main" sz="3400" i="1">
                                      <a:solidFill>
                                        <a:srgbClr val="5E5E5E"/>
                                      </a:solidFill>
                                      <a:latin typeface="Cambria Math" panose="02040503050406030204" pitchFamily="18" charset="0"/>
                                    </a:rPr>
                                    <m:t>2</m:t>
                                  </m:r>
                                </m:sub>
                              </m:sSub>
                            </m:den>
                          </m:f>
                        </m:e>
                      </m:d>
                    </m:e>
                    <m:sup>
                      <m:r>
                        <a:rPr xmlns:a="http://schemas.openxmlformats.org/drawingml/2006/main" sz="3400" i="1">
                          <a:solidFill>
                            <a:srgbClr val="5E5E5E"/>
                          </a:solidFill>
                          <a:latin typeface="Cambria Math" panose="02040503050406030204" pitchFamily="18" charset="0"/>
                        </a:rPr>
                        <m:t>-</m:t>
                      </m:r>
                      <m:sSub>
                        <m:e>
                          <m:r>
                            <a:rPr xmlns:a="http://schemas.openxmlformats.org/drawingml/2006/main" sz="3400" i="1">
                              <a:solidFill>
                                <a:srgbClr val="5E5E5E"/>
                              </a:solidFill>
                              <a:latin typeface="Cambria Math" panose="02040503050406030204" pitchFamily="18" charset="0"/>
                            </a:rPr>
                            <m:t>σ</m:t>
                          </m:r>
                        </m:e>
                        <m:sub>
                          <m:r>
                            <a:rPr xmlns:a="http://schemas.openxmlformats.org/drawingml/2006/main" sz="3400" i="1">
                              <a:solidFill>
                                <a:srgbClr val="5E5E5E"/>
                              </a:solidFill>
                              <a:latin typeface="Cambria Math" panose="02040503050406030204" pitchFamily="18" charset="0"/>
                            </a:rPr>
                            <m:t>S</m:t>
                          </m:r>
                        </m:sub>
                      </m:sSub>
                    </m:sup>
                  </m:sSup>
                </m:oMath>
              </m:oMathPara>
            </a14:m>
            <a:endParaRPr sz="3400">
              <a:solidFill>
                <a:srgbClr val="5E5E5E"/>
              </a:solidFill>
            </a:endParaRPr>
          </a:p>
        </p:txBody>
      </p:sp>
      <p:sp>
        <p:nvSpPr>
          <p:cNvPr id="464" name="Equation"/>
          <p:cNvSpPr txBox="1"/>
          <p:nvPr/>
        </p:nvSpPr>
        <p:spPr>
          <a:xfrm>
            <a:off x="10914308" y="6548146"/>
            <a:ext cx="2990123" cy="108614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3400" i="1">
                          <a:solidFill>
                            <a:srgbClr val="5E5E5E"/>
                          </a:solidFill>
                          <a:latin typeface="Cambria Math" panose="02040503050406030204" pitchFamily="18" charset="0"/>
                        </a:rPr>
                      </m:ctrlPr>
                      <m:type m:val="bar"/>
                    </m:fPr>
                    <m:num>
                      <m:sSub>
                        <m:e>
                          <m:r>
                            <a:rPr xmlns:a="http://schemas.openxmlformats.org/drawingml/2006/main" sz="3400" i="1">
                              <a:solidFill>
                                <a:srgbClr val="5E5E5E"/>
                              </a:solidFill>
                              <a:latin typeface="Cambria Math" panose="02040503050406030204" pitchFamily="18" charset="0"/>
                            </a:rPr>
                            <m:t>q</m:t>
                          </m:r>
                        </m:e>
                        <m:sub>
                          <m:r>
                            <a:rPr xmlns:a="http://schemas.openxmlformats.org/drawingml/2006/main" sz="3400" i="1">
                              <a:solidFill>
                                <a:srgbClr val="5E5E5E"/>
                              </a:solidFill>
                              <a:latin typeface="Cambria Math" panose="02040503050406030204" pitchFamily="18" charset="0"/>
                            </a:rPr>
                            <m:t>11</m:t>
                          </m:r>
                        </m:sub>
                      </m:sSub>
                    </m:num>
                    <m:den>
                      <m:sSub>
                        <m:e>
                          <m:r>
                            <a:rPr xmlns:a="http://schemas.openxmlformats.org/drawingml/2006/main" sz="3400" i="1">
                              <a:solidFill>
                                <a:srgbClr val="5E5E5E"/>
                              </a:solidFill>
                              <a:latin typeface="Cambria Math" panose="02040503050406030204" pitchFamily="18" charset="0"/>
                            </a:rPr>
                            <m:t>q</m:t>
                          </m:r>
                        </m:e>
                        <m:sub>
                          <m:r>
                            <a:rPr xmlns:a="http://schemas.openxmlformats.org/drawingml/2006/main" sz="3400" i="1">
                              <a:solidFill>
                                <a:srgbClr val="5E5E5E"/>
                              </a:solidFill>
                              <a:latin typeface="Cambria Math" panose="02040503050406030204" pitchFamily="18" charset="0"/>
                            </a:rPr>
                            <m:t>12</m:t>
                          </m:r>
                        </m:sub>
                      </m:sSub>
                    </m:den>
                  </m:f>
                  <m:r>
                    <a:rPr xmlns:a="http://schemas.openxmlformats.org/drawingml/2006/main" sz="3400" i="1">
                      <a:solidFill>
                        <a:srgbClr val="5E5E5E"/>
                      </a:solidFill>
                      <a:latin typeface="Cambria Math" panose="02040503050406030204" pitchFamily="18" charset="0"/>
                    </a:rPr>
                    <m:t>=</m:t>
                  </m:r>
                  <m:sSup>
                    <m:e>
                      <m:d>
                        <m:dPr>
                          <m:ctrlPr>
                            <a:rPr xmlns:a="http://schemas.openxmlformats.org/drawingml/2006/main" sz="3400" i="1">
                              <a:solidFill>
                                <a:srgbClr val="5E5E5E"/>
                              </a:solidFill>
                              <a:latin typeface="Cambria Math" panose="02040503050406030204" pitchFamily="18" charset="0"/>
                            </a:rPr>
                          </m:ctrlPr>
                        </m:dPr>
                        <m:e>
                          <m:f>
                            <m:fPr>
                              <m:ctrlPr>
                                <a:rPr xmlns:a="http://schemas.openxmlformats.org/drawingml/2006/main" sz="3400" i="1">
                                  <a:solidFill>
                                    <a:srgbClr val="5E5E5E"/>
                                  </a:solidFill>
                                  <a:latin typeface="Cambria Math" panose="02040503050406030204" pitchFamily="18" charset="0"/>
                                </a:rPr>
                              </m:ctrlPr>
                              <m:type m:val="bar"/>
                            </m:fPr>
                            <m:num>
                              <m:sSub>
                                <m:e>
                                  <m:r>
                                    <a:rPr xmlns:a="http://schemas.openxmlformats.org/drawingml/2006/main" sz="3400" i="1">
                                      <a:solidFill>
                                        <a:srgbClr val="5E5E5E"/>
                                      </a:solidFill>
                                      <a:latin typeface="Cambria Math" panose="02040503050406030204" pitchFamily="18" charset="0"/>
                                    </a:rPr>
                                    <m:t>p</m:t>
                                  </m:r>
                                </m:e>
                                <m:sub>
                                  <m:r>
                                    <a:rPr xmlns:a="http://schemas.openxmlformats.org/drawingml/2006/main" sz="3400" i="1">
                                      <a:solidFill>
                                        <a:srgbClr val="5E5E5E"/>
                                      </a:solidFill>
                                      <a:latin typeface="Cambria Math" panose="02040503050406030204" pitchFamily="18" charset="0"/>
                                    </a:rPr>
                                    <m:t>1</m:t>
                                  </m:r>
                                </m:sub>
                              </m:sSub>
                            </m:num>
                            <m:den>
                              <m:sSub>
                                <m:e>
                                  <m:r>
                                    <a:rPr xmlns:a="http://schemas.openxmlformats.org/drawingml/2006/main" sz="3400" i="1">
                                      <a:solidFill>
                                        <a:srgbClr val="5E5E5E"/>
                                      </a:solidFill>
                                      <a:latin typeface="Cambria Math" panose="02040503050406030204" pitchFamily="18" charset="0"/>
                                    </a:rPr>
                                    <m:t>p</m:t>
                                  </m:r>
                                </m:e>
                                <m:sub>
                                  <m:r>
                                    <a:rPr xmlns:a="http://schemas.openxmlformats.org/drawingml/2006/main" sz="3400" i="1">
                                      <a:solidFill>
                                        <a:srgbClr val="5E5E5E"/>
                                      </a:solidFill>
                                      <a:latin typeface="Cambria Math" panose="02040503050406030204" pitchFamily="18" charset="0"/>
                                    </a:rPr>
                                    <m:t>2</m:t>
                                  </m:r>
                                </m:sub>
                              </m:sSub>
                              <m:r>
                                <a:rPr xmlns:a="http://schemas.openxmlformats.org/drawingml/2006/main" sz="3400" i="1">
                                  <a:solidFill>
                                    <a:srgbClr val="5E5E5E"/>
                                  </a:solidFill>
                                  <a:latin typeface="Cambria Math" panose="02040503050406030204" pitchFamily="18" charset="0"/>
                                </a:rPr>
                                <m:t>T</m:t>
                              </m:r>
                            </m:den>
                          </m:f>
                        </m:e>
                      </m:d>
                    </m:e>
                    <m:sup>
                      <m:r>
                        <a:rPr xmlns:a="http://schemas.openxmlformats.org/drawingml/2006/main" sz="3400" i="1">
                          <a:solidFill>
                            <a:srgbClr val="5E5E5E"/>
                          </a:solidFill>
                          <a:latin typeface="Cambria Math" panose="02040503050406030204" pitchFamily="18" charset="0"/>
                        </a:rPr>
                        <m:t>-</m:t>
                      </m:r>
                      <m:sSub>
                        <m:e>
                          <m:r>
                            <a:rPr xmlns:a="http://schemas.openxmlformats.org/drawingml/2006/main" sz="3400" i="1">
                              <a:solidFill>
                                <a:srgbClr val="5E5E5E"/>
                              </a:solidFill>
                              <a:latin typeface="Cambria Math" panose="02040503050406030204" pitchFamily="18" charset="0"/>
                            </a:rPr>
                            <m:t>σ</m:t>
                          </m:r>
                        </m:e>
                        <m:sub>
                          <m:r>
                            <a:rPr xmlns:a="http://schemas.openxmlformats.org/drawingml/2006/main" sz="3400" i="1">
                              <a:solidFill>
                                <a:srgbClr val="5E5E5E"/>
                              </a:solidFill>
                              <a:latin typeface="Cambria Math" panose="02040503050406030204" pitchFamily="18" charset="0"/>
                            </a:rPr>
                            <m:t>S</m:t>
                          </m:r>
                        </m:sub>
                      </m:sSub>
                    </m:sup>
                  </m:sSup>
                </m:oMath>
              </m:oMathPara>
            </a14:m>
            <a:endParaRPr sz="3400">
              <a:solidFill>
                <a:srgbClr val="5E5E5E"/>
              </a:solidFill>
            </a:endParaR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3. Manufacturing Firm Profit Maximization : relating prices to wages"/>
          <p:cNvSpPr txBox="1"/>
          <p:nvPr/>
        </p:nvSpPr>
        <p:spPr>
          <a:xfrm>
            <a:off x="1368515" y="1119953"/>
            <a:ext cx="1327010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3. Manufacturing Firm Profit Maximization : relating prices to wages</a:t>
            </a:r>
          </a:p>
        </p:txBody>
      </p:sp>
      <p:sp>
        <p:nvSpPr>
          <p:cNvPr id="467" name="max"/>
          <p:cNvSpPr txBox="1"/>
          <p:nvPr/>
        </p:nvSpPr>
        <p:spPr>
          <a:xfrm>
            <a:off x="5531203" y="2873599"/>
            <a:ext cx="930987"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max</a:t>
            </a:r>
          </a:p>
        </p:txBody>
      </p:sp>
      <p:sp>
        <p:nvSpPr>
          <p:cNvPr id="468" name="Equation"/>
          <p:cNvSpPr txBox="1"/>
          <p:nvPr/>
        </p:nvSpPr>
        <p:spPr>
          <a:xfrm>
            <a:off x="6614014" y="2956124"/>
            <a:ext cx="4795482" cy="56350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π</m:t>
                      </m:r>
                    </m:e>
                    <m:sub>
                      <m:r>
                        <a:rPr xmlns:a="http://schemas.openxmlformats.org/drawingml/2006/main" sz="4100" i="1">
                          <a:solidFill>
                            <a:srgbClr val="000000"/>
                          </a:solidFill>
                          <a:latin typeface="Cambria Math" panose="02040503050406030204" pitchFamily="18" charset="0"/>
                        </a:rPr>
                        <m:t>r</m:t>
                      </m:r>
                    </m:sub>
                  </m:sSub>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p</m:t>
                      </m:r>
                    </m:e>
                    <m:sub>
                      <m:r>
                        <a:rPr xmlns:a="http://schemas.openxmlformats.org/drawingml/2006/main" sz="4100" i="1">
                          <a:solidFill>
                            <a:srgbClr val="000000"/>
                          </a:solidFill>
                          <a:latin typeface="Cambria Math" panose="02040503050406030204" pitchFamily="18" charset="0"/>
                        </a:rPr>
                        <m:t>r</m:t>
                      </m:r>
                    </m:sub>
                  </m:sSub>
                  <m:sSub>
                    <m:e>
                      <m:r>
                        <a:rPr xmlns:a="http://schemas.openxmlformats.org/drawingml/2006/main" sz="4100" i="1">
                          <a:solidFill>
                            <a:srgbClr val="000000"/>
                          </a:solidFill>
                          <a:latin typeface="Cambria Math" panose="02040503050406030204" pitchFamily="18" charset="0"/>
                        </a:rPr>
                        <m:t>q</m:t>
                      </m:r>
                    </m:e>
                    <m:sub>
                      <m:r>
                        <a:rPr xmlns:a="http://schemas.openxmlformats.org/drawingml/2006/main" sz="4100" i="1">
                          <a:solidFill>
                            <a:srgbClr val="000000"/>
                          </a:solidFill>
                          <a:latin typeface="Cambria Math" panose="02040503050406030204" pitchFamily="18" charset="0"/>
                        </a:rPr>
                        <m:t>r</m:t>
                      </m:r>
                    </m:sub>
                  </m:sSub>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y</m:t>
                      </m:r>
                    </m:e>
                    <m:sub>
                      <m:sSub>
                        <m:e>
                          <m:r>
                            <a:rPr xmlns:a="http://schemas.openxmlformats.org/drawingml/2006/main" sz="4100" i="1">
                              <a:solidFill>
                                <a:srgbClr val="000000"/>
                              </a:solidFill>
                              <a:latin typeface="Cambria Math" panose="02040503050406030204" pitchFamily="18" charset="0"/>
                            </a:rPr>
                            <m:t>w</m:t>
                          </m:r>
                        </m:e>
                        <m:sub>
                          <m:r>
                            <a:rPr xmlns:a="http://schemas.openxmlformats.org/drawingml/2006/main" sz="4100" i="1">
                              <a:solidFill>
                                <a:srgbClr val="000000"/>
                              </a:solidFill>
                              <a:latin typeface="Cambria Math" panose="02040503050406030204" pitchFamily="18" charset="0"/>
                            </a:rPr>
                            <m:t>r</m:t>
                          </m:r>
                        </m:sub>
                      </m:sSub>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F</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c</m:t>
                  </m:r>
                  <m:sSub>
                    <m:e>
                      <m:r>
                        <a:rPr xmlns:a="http://schemas.openxmlformats.org/drawingml/2006/main" sz="4100" i="1">
                          <a:solidFill>
                            <a:srgbClr val="000000"/>
                          </a:solidFill>
                          <a:latin typeface="Cambria Math" panose="02040503050406030204" pitchFamily="18" charset="0"/>
                        </a:rPr>
                        <m:t>q</m:t>
                      </m:r>
                    </m:e>
                    <m:sub>
                      <m:r>
                        <a:rPr xmlns:a="http://schemas.openxmlformats.org/drawingml/2006/main" sz="4100" i="1">
                          <a:solidFill>
                            <a:srgbClr val="000000"/>
                          </a:solidFill>
                          <a:latin typeface="Cambria Math" panose="02040503050406030204" pitchFamily="18" charset="0"/>
                        </a:rPr>
                        <m:t>r</m:t>
                      </m:r>
                    </m:sub>
                  </m:sSub>
                  <m:r>
                    <a:rPr xmlns:a="http://schemas.openxmlformats.org/drawingml/2006/main" sz="4100" i="1">
                      <a:solidFill>
                        <a:srgbClr val="000000"/>
                      </a:solidFill>
                      <a:latin typeface="Cambria Math" panose="02040503050406030204" pitchFamily="18" charset="0"/>
                    </a:rPr>
                    <m:t>)</m:t>
                  </m:r>
                </m:oMath>
              </m:oMathPara>
            </a14:m>
            <a:endParaRPr sz="4100"/>
          </a:p>
        </p:txBody>
      </p:sp>
      <p:sp>
        <p:nvSpPr>
          <p:cNvPr id="501" name="Connection Line"/>
          <p:cNvSpPr/>
          <p:nvPr/>
        </p:nvSpPr>
        <p:spPr>
          <a:xfrm>
            <a:off x="11435398" y="3188569"/>
            <a:ext cx="2495848" cy="8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88900">
            <a:solidFill>
              <a:schemeClr val="accent5">
                <a:hueOff val="-82419"/>
                <a:satOff val="-9513"/>
                <a:lumOff val="-16343"/>
              </a:schemeClr>
            </a:solidFill>
            <a:miter lim="400000"/>
            <a:tailEnd type="triangle"/>
          </a:ln>
        </p:spPr>
        <p:txBody>
          <a:bodyPr/>
          <a:lstStyle/>
          <a:p>
            <a:pPr/>
          </a:p>
        </p:txBody>
      </p:sp>
      <p:sp>
        <p:nvSpPr>
          <p:cNvPr id="470" name="Equation"/>
          <p:cNvSpPr txBox="1"/>
          <p:nvPr/>
        </p:nvSpPr>
        <p:spPr>
          <a:xfrm>
            <a:off x="14211087" y="3001088"/>
            <a:ext cx="1748364" cy="47341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400" i="1">
                          <a:solidFill>
                            <a:srgbClr val="000000"/>
                          </a:solidFill>
                          <a:latin typeface="Cambria Math" panose="02040503050406030204" pitchFamily="18" charset="0"/>
                        </a:rPr>
                        <m:t>p</m:t>
                      </m:r>
                    </m:e>
                    <m:sub>
                      <m:r>
                        <a:rPr xmlns:a="http://schemas.openxmlformats.org/drawingml/2006/main" sz="4400" i="1">
                          <a:solidFill>
                            <a:srgbClr val="000000"/>
                          </a:solidFill>
                          <a:latin typeface="Cambria Math" panose="02040503050406030204" pitchFamily="18" charset="0"/>
                        </a:rPr>
                        <m:t>r</m:t>
                      </m:r>
                    </m:sub>
                  </m:sSub>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y</m:t>
                      </m:r>
                    </m:e>
                    <m:sub>
                      <m:sSub>
                        <m:e>
                          <m:r>
                            <a:rPr xmlns:a="http://schemas.openxmlformats.org/drawingml/2006/main" sz="4400" i="1">
                              <a:solidFill>
                                <a:srgbClr val="000000"/>
                              </a:solidFill>
                              <a:latin typeface="Cambria Math" panose="02040503050406030204" pitchFamily="18" charset="0"/>
                            </a:rPr>
                            <m:t>w</m:t>
                          </m:r>
                        </m:e>
                        <m:sub>
                          <m:r>
                            <a:rPr xmlns:a="http://schemas.openxmlformats.org/drawingml/2006/main" sz="4400" i="1">
                              <a:solidFill>
                                <a:srgbClr val="000000"/>
                              </a:solidFill>
                              <a:latin typeface="Cambria Math" panose="02040503050406030204" pitchFamily="18" charset="0"/>
                            </a:rPr>
                            <m:t>r</m:t>
                          </m:r>
                        </m:sub>
                      </m:sSub>
                    </m:sub>
                  </m:sSub>
                </m:oMath>
              </m:oMathPara>
            </a14:m>
            <a:endParaRPr sz="4400"/>
          </a:p>
        </p:txBody>
      </p:sp>
      <p:sp>
        <p:nvSpPr>
          <p:cNvPr id="471" name="labor costs"/>
          <p:cNvSpPr txBox="1"/>
          <p:nvPr/>
        </p:nvSpPr>
        <p:spPr>
          <a:xfrm>
            <a:off x="8766152" y="4243024"/>
            <a:ext cx="2172539"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labor costs</a:t>
            </a:r>
          </a:p>
        </p:txBody>
      </p:sp>
      <p:sp>
        <p:nvSpPr>
          <p:cNvPr id="472" name="Line"/>
          <p:cNvSpPr/>
          <p:nvPr/>
        </p:nvSpPr>
        <p:spPr>
          <a:xfrm>
            <a:off x="8031791" y="7480730"/>
            <a:ext cx="1020635" cy="784931"/>
          </a:xfrm>
          <a:prstGeom prst="line">
            <a:avLst/>
          </a:prstGeom>
          <a:ln w="1016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73" name="profits"/>
          <p:cNvSpPr txBox="1"/>
          <p:nvPr/>
        </p:nvSpPr>
        <p:spPr>
          <a:xfrm>
            <a:off x="4440191" y="3950913"/>
            <a:ext cx="141257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profits</a:t>
            </a:r>
          </a:p>
        </p:txBody>
      </p:sp>
      <p:sp>
        <p:nvSpPr>
          <p:cNvPr id="474" name="Line"/>
          <p:cNvSpPr/>
          <p:nvPr/>
        </p:nvSpPr>
        <p:spPr>
          <a:xfrm flipV="1">
            <a:off x="5980594" y="3665264"/>
            <a:ext cx="505379" cy="505379"/>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75" name="Line"/>
          <p:cNvSpPr/>
          <p:nvPr/>
        </p:nvSpPr>
        <p:spPr>
          <a:xfrm flipH="1" flipV="1">
            <a:off x="10068633" y="3395344"/>
            <a:ext cx="1798825" cy="1338123"/>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76" name="fixed costs"/>
          <p:cNvSpPr txBox="1"/>
          <p:nvPr/>
        </p:nvSpPr>
        <p:spPr>
          <a:xfrm>
            <a:off x="11981878" y="4600776"/>
            <a:ext cx="2134744"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fixed costs</a:t>
            </a:r>
          </a:p>
        </p:txBody>
      </p:sp>
      <p:sp>
        <p:nvSpPr>
          <p:cNvPr id="477" name="Line"/>
          <p:cNvSpPr/>
          <p:nvPr/>
        </p:nvSpPr>
        <p:spPr>
          <a:xfrm flipH="1" flipV="1">
            <a:off x="11287258" y="3395344"/>
            <a:ext cx="4253930" cy="1080480"/>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78" name="costs per product"/>
          <p:cNvSpPr txBox="1"/>
          <p:nvPr/>
        </p:nvSpPr>
        <p:spPr>
          <a:xfrm>
            <a:off x="14912437" y="4586576"/>
            <a:ext cx="3377515"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costs per product</a:t>
            </a:r>
          </a:p>
        </p:txBody>
      </p:sp>
      <p:sp>
        <p:nvSpPr>
          <p:cNvPr id="479" name="the manufacturing population is proportional…"/>
          <p:cNvSpPr txBox="1"/>
          <p:nvPr/>
        </p:nvSpPr>
        <p:spPr>
          <a:xfrm>
            <a:off x="16059134" y="12332458"/>
            <a:ext cx="8323403" cy="11089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the manufacturing population is proportional </a:t>
            </a:r>
          </a:p>
          <a:p>
            <a:pPr defTabSz="821531">
              <a:defRPr b="1" sz="3200">
                <a:solidFill>
                  <a:srgbClr val="000000"/>
                </a:solidFill>
              </a:defRPr>
            </a:pPr>
            <a:r>
              <a:rPr b="0"/>
              <a:t>to products in each region </a:t>
            </a:r>
            <a:r>
              <a:t> </a:t>
            </a:r>
          </a:p>
        </p:txBody>
      </p:sp>
      <p:sp>
        <p:nvSpPr>
          <p:cNvPr id="480" name="profit maximization in each region:"/>
          <p:cNvSpPr txBox="1"/>
          <p:nvPr/>
        </p:nvSpPr>
        <p:spPr>
          <a:xfrm>
            <a:off x="2894340" y="5307335"/>
            <a:ext cx="6204713"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profit maximization in each region:</a:t>
            </a:r>
          </a:p>
        </p:txBody>
      </p:sp>
      <p:sp>
        <p:nvSpPr>
          <p:cNvPr id="481" name="Line"/>
          <p:cNvSpPr/>
          <p:nvPr/>
        </p:nvSpPr>
        <p:spPr>
          <a:xfrm flipH="1" flipV="1">
            <a:off x="9313565" y="3595213"/>
            <a:ext cx="248079" cy="792160"/>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482" name="zero profits (“free entry”) condition"/>
          <p:cNvSpPr txBox="1"/>
          <p:nvPr/>
        </p:nvSpPr>
        <p:spPr>
          <a:xfrm>
            <a:off x="3120993" y="9470055"/>
            <a:ext cx="6211952"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zero profits (“free entry”) condition</a:t>
            </a:r>
          </a:p>
        </p:txBody>
      </p:sp>
      <p:sp>
        <p:nvSpPr>
          <p:cNvPr id="483" name="Equation"/>
          <p:cNvSpPr txBox="1"/>
          <p:nvPr/>
        </p:nvSpPr>
        <p:spPr>
          <a:xfrm>
            <a:off x="19546379" y="2167182"/>
            <a:ext cx="2264677" cy="48766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300" i="1">
                      <a:solidFill>
                        <a:srgbClr val="000000"/>
                      </a:solidFill>
                      <a:latin typeface="Cambria Math" panose="02040503050406030204" pitchFamily="18" charset="0"/>
                    </a:rPr>
                    <m:t>l</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F</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c</m:t>
                  </m:r>
                  <m:r>
                    <a:rPr xmlns:a="http://schemas.openxmlformats.org/drawingml/2006/main" sz="4300" i="1">
                      <a:solidFill>
                        <a:srgbClr val="000000"/>
                      </a:solidFill>
                      <a:latin typeface="Cambria Math" panose="02040503050406030204" pitchFamily="18" charset="0"/>
                    </a:rPr>
                    <m:t>q</m:t>
                  </m:r>
                </m:oMath>
              </m:oMathPara>
            </a14:m>
            <a:endParaRPr sz="4300"/>
          </a:p>
        </p:txBody>
      </p:sp>
      <p:sp>
        <p:nvSpPr>
          <p:cNvPr id="484" name="labor"/>
          <p:cNvSpPr txBox="1"/>
          <p:nvPr/>
        </p:nvSpPr>
        <p:spPr>
          <a:xfrm>
            <a:off x="17979255" y="2110153"/>
            <a:ext cx="1052069" cy="601725"/>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labor</a:t>
            </a:r>
          </a:p>
        </p:txBody>
      </p:sp>
      <p:sp>
        <p:nvSpPr>
          <p:cNvPr id="502" name="Connection Line"/>
          <p:cNvSpPr/>
          <p:nvPr/>
        </p:nvSpPr>
        <p:spPr>
          <a:xfrm>
            <a:off x="5525457" y="5979048"/>
            <a:ext cx="9525402" cy="677137"/>
          </a:xfrm>
          <a:custGeom>
            <a:avLst/>
            <a:gdLst/>
            <a:ahLst/>
            <a:cxnLst>
              <a:cxn ang="0">
                <a:pos x="wd2" y="hd2"/>
              </a:cxn>
              <a:cxn ang="5400000">
                <a:pos x="wd2" y="hd2"/>
              </a:cxn>
              <a:cxn ang="10800000">
                <a:pos x="wd2" y="hd2"/>
              </a:cxn>
              <a:cxn ang="16200000">
                <a:pos x="wd2" y="hd2"/>
              </a:cxn>
            </a:cxnLst>
            <a:rect l="0" t="0" r="r" b="b"/>
            <a:pathLst>
              <a:path w="21600" h="16441" fill="norm" stroke="1" extrusionOk="0">
                <a:moveTo>
                  <a:pt x="0" y="16441"/>
                </a:moveTo>
                <a:cubicBezTo>
                  <a:pt x="5404" y="-2824"/>
                  <a:pt x="12604" y="-5159"/>
                  <a:pt x="21600" y="9437"/>
                </a:cubicBezTo>
              </a:path>
            </a:pathLst>
          </a:custGeom>
          <a:ln w="25400">
            <a:solidFill>
              <a:schemeClr val="accent5">
                <a:hueOff val="-82419"/>
                <a:satOff val="-9513"/>
                <a:lumOff val="-16343"/>
              </a:schemeClr>
            </a:solidFill>
            <a:miter lim="400000"/>
            <a:headEnd type="triangle"/>
          </a:ln>
        </p:spPr>
        <p:txBody>
          <a:bodyPr/>
          <a:lstStyle/>
          <a:p>
            <a:pPr/>
          </a:p>
        </p:txBody>
      </p:sp>
      <p:sp>
        <p:nvSpPr>
          <p:cNvPr id="486" name="Equation"/>
          <p:cNvSpPr txBox="1"/>
          <p:nvPr/>
        </p:nvSpPr>
        <p:spPr>
          <a:xfrm>
            <a:off x="11073354" y="11510138"/>
            <a:ext cx="2833332" cy="52850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400" i="1">
                          <a:solidFill>
                            <a:srgbClr val="000000"/>
                          </a:solidFill>
                          <a:latin typeface="Cambria Math" panose="02040503050406030204" pitchFamily="18" charset="0"/>
                        </a:rPr>
                        <m:t>l</m:t>
                      </m:r>
                    </m:e>
                    <m:sub>
                      <m:r>
                        <a:rPr xmlns:a="http://schemas.openxmlformats.org/drawingml/2006/main" sz="4400" i="1">
                          <a:solidFill>
                            <a:srgbClr val="000000"/>
                          </a:solidFill>
                          <a:latin typeface="Cambria Math" panose="02040503050406030204" pitchFamily="18" charset="0"/>
                        </a:rPr>
                        <m:t>1</m:t>
                      </m:r>
                    </m:sub>
                  </m:sSub>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l</m:t>
                      </m:r>
                    </m:e>
                    <m:sub>
                      <m:r>
                        <a:rPr xmlns:a="http://schemas.openxmlformats.org/drawingml/2006/main" sz="4400" i="1">
                          <a:solidFill>
                            <a:srgbClr val="000000"/>
                          </a:solidFill>
                          <a:latin typeface="Cambria Math" panose="02040503050406030204" pitchFamily="18" charset="0"/>
                        </a:rPr>
                        <m:t>2</m:t>
                      </m:r>
                    </m:sub>
                  </m:sSub>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F</m:t>
                  </m:r>
                  <m:sSub>
                    <m:e>
                      <m:r>
                        <a:rPr xmlns:a="http://schemas.openxmlformats.org/drawingml/2006/main" sz="4400" i="1">
                          <a:solidFill>
                            <a:srgbClr val="000000"/>
                          </a:solidFill>
                          <a:latin typeface="Cambria Math" panose="02040503050406030204" pitchFamily="18" charset="0"/>
                        </a:rPr>
                        <m:t>σ</m:t>
                      </m:r>
                    </m:e>
                    <m:sub>
                      <m:r>
                        <a:rPr xmlns:a="http://schemas.openxmlformats.org/drawingml/2006/main" sz="4400" i="1">
                          <a:solidFill>
                            <a:srgbClr val="000000"/>
                          </a:solidFill>
                          <a:latin typeface="Cambria Math" panose="02040503050406030204" pitchFamily="18" charset="0"/>
                        </a:rPr>
                        <m:t>S</m:t>
                      </m:r>
                    </m:sub>
                  </m:sSub>
                </m:oMath>
              </m:oMathPara>
            </a14:m>
            <a:endParaRPr sz="4400"/>
          </a:p>
        </p:txBody>
      </p:sp>
      <p:sp>
        <p:nvSpPr>
          <p:cNvPr id="487" name="labor in each firm is the same"/>
          <p:cNvSpPr txBox="1"/>
          <p:nvPr/>
        </p:nvSpPr>
        <p:spPr>
          <a:xfrm>
            <a:off x="18038961" y="11463969"/>
            <a:ext cx="5492827"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labor in each firm is the same</a:t>
            </a:r>
          </a:p>
        </p:txBody>
      </p:sp>
      <p:sp>
        <p:nvSpPr>
          <p:cNvPr id="488" name="quantity produced per firm…"/>
          <p:cNvSpPr txBox="1"/>
          <p:nvPr/>
        </p:nvSpPr>
        <p:spPr>
          <a:xfrm>
            <a:off x="18677138" y="9883785"/>
            <a:ext cx="5101870" cy="10966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quantity produced per firm </a:t>
            </a:r>
          </a:p>
          <a:p>
            <a:pPr defTabSz="821531">
              <a:defRPr sz="3200">
                <a:solidFill>
                  <a:srgbClr val="000000"/>
                </a:solidFill>
              </a:defRPr>
            </a:pPr>
            <a:r>
              <a:t>is the same in each region</a:t>
            </a:r>
          </a:p>
        </p:txBody>
      </p:sp>
      <p:sp>
        <p:nvSpPr>
          <p:cNvPr id="489" name="Equation"/>
          <p:cNvSpPr txBox="1"/>
          <p:nvPr/>
        </p:nvSpPr>
        <p:spPr>
          <a:xfrm>
            <a:off x="3833429" y="11043734"/>
            <a:ext cx="4585708" cy="172232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6400" i="1">
                      <a:solidFill>
                        <a:srgbClr val="5E5E5E"/>
                      </a:solidFill>
                      <a:latin typeface="Cambria Math" panose="02040503050406030204" pitchFamily="18" charset="0"/>
                    </a:rPr>
                    <m:t>q</m:t>
                  </m:r>
                  <m:r>
                    <a:rPr xmlns:a="http://schemas.openxmlformats.org/drawingml/2006/main" sz="6400" i="1">
                      <a:solidFill>
                        <a:srgbClr val="5E5E5E"/>
                      </a:solidFill>
                      <a:latin typeface="Cambria Math" panose="02040503050406030204" pitchFamily="18" charset="0"/>
                    </a:rPr>
                    <m:t>=</m:t>
                  </m:r>
                  <m:f>
                    <m:fPr>
                      <m:ctrlPr>
                        <a:rPr xmlns:a="http://schemas.openxmlformats.org/drawingml/2006/main" sz="6400" i="1">
                          <a:solidFill>
                            <a:srgbClr val="5E5E5E"/>
                          </a:solidFill>
                          <a:latin typeface="Cambria Math" panose="02040503050406030204" pitchFamily="18" charset="0"/>
                        </a:rPr>
                      </m:ctrlPr>
                      <m:type m:val="bar"/>
                    </m:fPr>
                    <m:num>
                      <m:r>
                        <a:rPr xmlns:a="http://schemas.openxmlformats.org/drawingml/2006/main" sz="6400" i="1">
                          <a:solidFill>
                            <a:srgbClr val="5E5E5E"/>
                          </a:solidFill>
                          <a:latin typeface="Cambria Math" panose="02040503050406030204" pitchFamily="18" charset="0"/>
                        </a:rPr>
                        <m:t>F</m:t>
                      </m:r>
                    </m:num>
                    <m:den>
                      <m:r>
                        <a:rPr xmlns:a="http://schemas.openxmlformats.org/drawingml/2006/main" sz="6400" i="1">
                          <a:solidFill>
                            <a:srgbClr val="5E5E5E"/>
                          </a:solidFill>
                          <a:latin typeface="Cambria Math" panose="02040503050406030204" pitchFamily="18" charset="0"/>
                        </a:rPr>
                        <m:t>c</m:t>
                      </m:r>
                    </m:den>
                  </m:f>
                  <m:r>
                    <a:rPr xmlns:a="http://schemas.openxmlformats.org/drawingml/2006/main" sz="6400" i="1">
                      <a:solidFill>
                        <a:srgbClr val="5E5E5E"/>
                      </a:solidFill>
                      <a:latin typeface="Cambria Math" panose="02040503050406030204" pitchFamily="18" charset="0"/>
                    </a:rPr>
                    <m:t>(</m:t>
                  </m:r>
                  <m:sSub>
                    <m:e>
                      <m:r>
                        <a:rPr xmlns:a="http://schemas.openxmlformats.org/drawingml/2006/main" sz="6400" i="1">
                          <a:solidFill>
                            <a:srgbClr val="5E5E5E"/>
                          </a:solidFill>
                          <a:latin typeface="Cambria Math" panose="02040503050406030204" pitchFamily="18" charset="0"/>
                        </a:rPr>
                        <m:t>σ</m:t>
                      </m:r>
                    </m:e>
                    <m:sub>
                      <m:r>
                        <a:rPr xmlns:a="http://schemas.openxmlformats.org/drawingml/2006/main" sz="6400" i="1">
                          <a:solidFill>
                            <a:srgbClr val="5E5E5E"/>
                          </a:solidFill>
                          <a:latin typeface="Cambria Math" panose="02040503050406030204" pitchFamily="18" charset="0"/>
                        </a:rPr>
                        <m:t>S</m:t>
                      </m:r>
                    </m:sub>
                  </m:sSub>
                  <m:r>
                    <a:rPr xmlns:a="http://schemas.openxmlformats.org/drawingml/2006/main" sz="6400" i="1">
                      <a:solidFill>
                        <a:srgbClr val="5E5E5E"/>
                      </a:solidFill>
                      <a:latin typeface="Cambria Math" panose="02040503050406030204" pitchFamily="18" charset="0"/>
                    </a:rPr>
                    <m:t>-</m:t>
                  </m:r>
                  <m:r>
                    <a:rPr xmlns:a="http://schemas.openxmlformats.org/drawingml/2006/main" sz="6400" i="1">
                      <a:solidFill>
                        <a:srgbClr val="5E5E5E"/>
                      </a:solidFill>
                      <a:latin typeface="Cambria Math" panose="02040503050406030204" pitchFamily="18" charset="0"/>
                    </a:rPr>
                    <m:t>1</m:t>
                  </m:r>
                  <m:r>
                    <a:rPr xmlns:a="http://schemas.openxmlformats.org/drawingml/2006/main" sz="6400" i="1">
                      <a:solidFill>
                        <a:srgbClr val="5E5E5E"/>
                      </a:solidFill>
                      <a:latin typeface="Cambria Math" panose="02040503050406030204" pitchFamily="18" charset="0"/>
                    </a:rPr>
                    <m:t>)</m:t>
                  </m:r>
                </m:oMath>
              </m:oMathPara>
            </a14:m>
            <a:endParaRPr sz="6400">
              <a:solidFill>
                <a:srgbClr val="5E5E5E"/>
              </a:solidFill>
            </a:endParaRPr>
          </a:p>
        </p:txBody>
      </p:sp>
      <p:sp>
        <p:nvSpPr>
          <p:cNvPr id="490" name="Equation"/>
          <p:cNvSpPr txBox="1"/>
          <p:nvPr/>
        </p:nvSpPr>
        <p:spPr>
          <a:xfrm>
            <a:off x="11067825" y="9785956"/>
            <a:ext cx="4890303" cy="129174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q</m:t>
                      </m:r>
                    </m:e>
                    <m:sub>
                      <m:r>
                        <a:rPr xmlns:a="http://schemas.openxmlformats.org/drawingml/2006/main" sz="4800" i="1">
                          <a:solidFill>
                            <a:srgbClr val="000000"/>
                          </a:solidFill>
                          <a:latin typeface="Cambria Math" panose="02040503050406030204" pitchFamily="18" charset="0"/>
                        </a:rPr>
                        <m:t>1</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q</m:t>
                      </m:r>
                    </m:e>
                    <m:sub>
                      <m:r>
                        <a:rPr xmlns:a="http://schemas.openxmlformats.org/drawingml/2006/main" sz="4800" i="1">
                          <a:solidFill>
                            <a:srgbClr val="000000"/>
                          </a:solidFill>
                          <a:latin typeface="Cambria Math" panose="02040503050406030204" pitchFamily="18" charset="0"/>
                        </a:rPr>
                        <m:t>2</m:t>
                      </m:r>
                    </m:sub>
                  </m:sSub>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F</m:t>
                      </m:r>
                    </m:num>
                    <m:den>
                      <m:r>
                        <a:rPr xmlns:a="http://schemas.openxmlformats.org/drawingml/2006/main" sz="4800" i="1">
                          <a:solidFill>
                            <a:srgbClr val="000000"/>
                          </a:solidFill>
                          <a:latin typeface="Cambria Math" panose="02040503050406030204" pitchFamily="18" charset="0"/>
                        </a:rPr>
                        <m:t>c</m:t>
                      </m:r>
                    </m:den>
                  </m:f>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σ</m:t>
                      </m:r>
                    </m:e>
                    <m:sub>
                      <m:r>
                        <a:rPr xmlns:a="http://schemas.openxmlformats.org/drawingml/2006/main" sz="4800" i="1">
                          <a:solidFill>
                            <a:srgbClr val="000000"/>
                          </a:solidFill>
                          <a:latin typeface="Cambria Math" panose="02040503050406030204" pitchFamily="18" charset="0"/>
                        </a:rPr>
                        <m:t>S</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oMath>
              </m:oMathPara>
            </a14:m>
            <a:endParaRPr sz="4800"/>
          </a:p>
        </p:txBody>
      </p:sp>
      <p:sp>
        <p:nvSpPr>
          <p:cNvPr id="491" name="Equation"/>
          <p:cNvSpPr txBox="1"/>
          <p:nvPr/>
        </p:nvSpPr>
        <p:spPr>
          <a:xfrm>
            <a:off x="9503820" y="7989349"/>
            <a:ext cx="3694994" cy="124363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600" i="1">
                      <a:solidFill>
                        <a:srgbClr val="000000"/>
                      </a:solidFill>
                      <a:latin typeface="Cambria Math" panose="02040503050406030204" pitchFamily="18" charset="0"/>
                    </a:rPr>
                    <m:t>p</m:t>
                  </m:r>
                  <m:r>
                    <a:rPr xmlns:a="http://schemas.openxmlformats.org/drawingml/2006/main" sz="4600" i="1">
                      <a:solidFill>
                        <a:srgbClr val="000000"/>
                      </a:solidFill>
                      <a:latin typeface="Cambria Math" panose="02040503050406030204" pitchFamily="18" charset="0"/>
                    </a:rPr>
                    <m:t>=</m:t>
                  </m:r>
                  <m:f>
                    <m:fPr>
                      <m:ctrlPr>
                        <a:rPr xmlns:a="http://schemas.openxmlformats.org/drawingml/2006/main" sz="4600" i="1">
                          <a:solidFill>
                            <a:srgbClr val="000000"/>
                          </a:solidFill>
                          <a:latin typeface="Cambria Math" panose="02040503050406030204" pitchFamily="18" charset="0"/>
                        </a:rPr>
                      </m:ctrlPr>
                      <m:type m:val="bar"/>
                    </m:fPr>
                    <m:num>
                      <m:r>
                        <a:rPr xmlns:a="http://schemas.openxmlformats.org/drawingml/2006/main" sz="4600" i="1">
                          <a:solidFill>
                            <a:srgbClr val="000000"/>
                          </a:solidFill>
                          <a:latin typeface="Cambria Math" panose="02040503050406030204" pitchFamily="18" charset="0"/>
                        </a:rPr>
                        <m:t>c</m:t>
                      </m:r>
                    </m:num>
                    <m:den>
                      <m:r>
                        <a:rPr xmlns:a="http://schemas.openxmlformats.org/drawingml/2006/main" sz="4600" i="1">
                          <a:solidFill>
                            <a:srgbClr val="000000"/>
                          </a:solidFill>
                          <a:latin typeface="Cambria Math" panose="02040503050406030204" pitchFamily="18" charset="0"/>
                        </a:rPr>
                        <m:t>1</m:t>
                      </m:r>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1</m:t>
                      </m:r>
                      <m:r>
                        <a:rPr xmlns:a="http://schemas.openxmlformats.org/drawingml/2006/main" sz="4600" i="1">
                          <a:solidFill>
                            <a:srgbClr val="000000"/>
                          </a:solidFill>
                          <a:latin typeface="Cambria Math" panose="02040503050406030204" pitchFamily="18" charset="0"/>
                        </a:rPr>
                        <m:t>/</m:t>
                      </m:r>
                      <m:sSub>
                        <m:e>
                          <m:r>
                            <a:rPr xmlns:a="http://schemas.openxmlformats.org/drawingml/2006/main" sz="4600" i="1">
                              <a:solidFill>
                                <a:srgbClr val="000000"/>
                              </a:solidFill>
                              <a:latin typeface="Cambria Math" panose="02040503050406030204" pitchFamily="18" charset="0"/>
                            </a:rPr>
                            <m:t>σ</m:t>
                          </m:r>
                        </m:e>
                        <m:sub>
                          <m:r>
                            <a:rPr xmlns:a="http://schemas.openxmlformats.org/drawingml/2006/main" sz="4600" i="1">
                              <a:solidFill>
                                <a:srgbClr val="000000"/>
                              </a:solidFill>
                              <a:latin typeface="Cambria Math" panose="02040503050406030204" pitchFamily="18" charset="0"/>
                            </a:rPr>
                            <m:t>S</m:t>
                          </m:r>
                        </m:sub>
                      </m:sSub>
                    </m:den>
                  </m:f>
                  <m:sSub>
                    <m:e>
                      <m:r>
                        <a:rPr xmlns:a="http://schemas.openxmlformats.org/drawingml/2006/main" sz="4600" i="1">
                          <a:solidFill>
                            <a:srgbClr val="000000"/>
                          </a:solidFill>
                          <a:latin typeface="Cambria Math" panose="02040503050406030204" pitchFamily="18" charset="0"/>
                        </a:rPr>
                        <m:t>y</m:t>
                      </m:r>
                    </m:e>
                    <m:sub>
                      <m:r>
                        <a:rPr xmlns:a="http://schemas.openxmlformats.org/drawingml/2006/main" sz="4600" i="1">
                          <a:solidFill>
                            <a:srgbClr val="000000"/>
                          </a:solidFill>
                          <a:latin typeface="Cambria Math" panose="02040503050406030204" pitchFamily="18" charset="0"/>
                        </a:rPr>
                        <m:t>w</m:t>
                      </m:r>
                    </m:sub>
                  </m:sSub>
                </m:oMath>
              </m:oMathPara>
            </a14:m>
            <a:endParaRPr sz="4600"/>
          </a:p>
        </p:txBody>
      </p:sp>
      <p:sp>
        <p:nvSpPr>
          <p:cNvPr id="492" name="Equation"/>
          <p:cNvSpPr txBox="1"/>
          <p:nvPr/>
        </p:nvSpPr>
        <p:spPr>
          <a:xfrm>
            <a:off x="12606157" y="6392673"/>
            <a:ext cx="6181017" cy="144522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sSup>
                    <m:e>
                      <m:r>
                        <a:rPr xmlns:a="http://schemas.openxmlformats.org/drawingml/2006/main" sz="4800" i="1">
                          <a:solidFill>
                            <a:srgbClr val="000000"/>
                          </a:solidFill>
                          <a:latin typeface="Cambria Math" panose="02040503050406030204" pitchFamily="18" charset="0"/>
                        </a:rPr>
                        <m:t>q</m:t>
                      </m:r>
                    </m:e>
                    <m:sup>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num>
                        <m:den>
                          <m:sSub>
                            <m:e>
                              <m:r>
                                <a:rPr xmlns:a="http://schemas.openxmlformats.org/drawingml/2006/main" sz="4800" i="1">
                                  <a:solidFill>
                                    <a:srgbClr val="000000"/>
                                  </a:solidFill>
                                  <a:latin typeface="Cambria Math" panose="02040503050406030204" pitchFamily="18" charset="0"/>
                                </a:rPr>
                                <m:t>σ</m:t>
                              </m:r>
                            </m:e>
                            <m:sub>
                              <m:r>
                                <a:rPr xmlns:a="http://schemas.openxmlformats.org/drawingml/2006/main" sz="4800" i="1">
                                  <a:solidFill>
                                    <a:srgbClr val="000000"/>
                                  </a:solidFill>
                                  <a:latin typeface="Cambria Math" panose="02040503050406030204" pitchFamily="18" charset="0"/>
                                </a:rPr>
                                <m:t>S</m:t>
                              </m:r>
                            </m:sub>
                          </m:sSub>
                        </m:den>
                      </m:f>
                    </m:sup>
                  </m:sSup>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d</m:t>
                      </m:r>
                      <m:r>
                        <a:rPr xmlns:a="http://schemas.openxmlformats.org/drawingml/2006/main" sz="4800" i="1">
                          <a:solidFill>
                            <a:srgbClr val="000000"/>
                          </a:solidFill>
                          <a:latin typeface="Cambria Math" panose="02040503050406030204" pitchFamily="18" charset="0"/>
                        </a:rPr>
                        <m:t>p</m:t>
                      </m:r>
                    </m:num>
                    <m:den>
                      <m:r>
                        <a:rPr xmlns:a="http://schemas.openxmlformats.org/drawingml/2006/main" sz="4800" i="1">
                          <a:solidFill>
                            <a:srgbClr val="000000"/>
                          </a:solidFill>
                          <a:latin typeface="Cambria Math" panose="02040503050406030204" pitchFamily="18" charset="0"/>
                        </a:rPr>
                        <m:t>d</m:t>
                      </m:r>
                      <m:r>
                        <a:rPr xmlns:a="http://schemas.openxmlformats.org/drawingml/2006/main" sz="4800" i="1">
                          <a:solidFill>
                            <a:srgbClr val="000000"/>
                          </a:solidFill>
                          <a:latin typeface="Cambria Math" panose="02040503050406030204" pitchFamily="18" charset="0"/>
                        </a:rPr>
                        <m:t>q</m:t>
                      </m:r>
                    </m:den>
                  </m:f>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num>
                    <m:den>
                      <m:sSub>
                        <m:e>
                          <m:r>
                            <a:rPr xmlns:a="http://schemas.openxmlformats.org/drawingml/2006/main" sz="4800" i="1">
                              <a:solidFill>
                                <a:srgbClr val="000000"/>
                              </a:solidFill>
                              <a:latin typeface="Cambria Math" panose="02040503050406030204" pitchFamily="18" charset="0"/>
                            </a:rPr>
                            <m:t>σ</m:t>
                          </m:r>
                        </m:e>
                        <m:sub>
                          <m:r>
                            <a:rPr xmlns:a="http://schemas.openxmlformats.org/drawingml/2006/main" sz="4800" i="1">
                              <a:solidFill>
                                <a:srgbClr val="000000"/>
                              </a:solidFill>
                              <a:latin typeface="Cambria Math" panose="02040503050406030204" pitchFamily="18" charset="0"/>
                            </a:rPr>
                            <m:t>S</m:t>
                          </m:r>
                        </m:sub>
                      </m:sSub>
                    </m:den>
                  </m:f>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p</m:t>
                      </m:r>
                    </m:num>
                    <m:den>
                      <m:r>
                        <a:rPr xmlns:a="http://schemas.openxmlformats.org/drawingml/2006/main" sz="4800" i="1">
                          <a:solidFill>
                            <a:srgbClr val="000000"/>
                          </a:solidFill>
                          <a:latin typeface="Cambria Math" panose="02040503050406030204" pitchFamily="18" charset="0"/>
                        </a:rPr>
                        <m:t>q</m:t>
                      </m:r>
                    </m:den>
                  </m:f>
                </m:oMath>
              </m:oMathPara>
            </a14:m>
            <a:endParaRPr sz="4800"/>
          </a:p>
        </p:txBody>
      </p:sp>
      <p:sp>
        <p:nvSpPr>
          <p:cNvPr id="493" name="Equation"/>
          <p:cNvSpPr txBox="1"/>
          <p:nvPr/>
        </p:nvSpPr>
        <p:spPr>
          <a:xfrm>
            <a:off x="3041590" y="6347944"/>
            <a:ext cx="6513296" cy="152015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5100" i="1">
                          <a:solidFill>
                            <a:srgbClr val="000000"/>
                          </a:solidFill>
                          <a:latin typeface="Cambria Math" panose="02040503050406030204" pitchFamily="18" charset="0"/>
                        </a:rPr>
                      </m:ctrlPr>
                      <m:type m:val="bar"/>
                    </m:fPr>
                    <m:num>
                      <m:r>
                        <a:rPr xmlns:a="http://schemas.openxmlformats.org/drawingml/2006/main" sz="5100" i="1">
                          <a:solidFill>
                            <a:srgbClr val="000000"/>
                          </a:solidFill>
                          <a:latin typeface="Cambria Math" panose="02040503050406030204" pitchFamily="18" charset="0"/>
                        </a:rPr>
                        <m:t>d</m:t>
                      </m:r>
                      <m:r>
                        <a:rPr xmlns:a="http://schemas.openxmlformats.org/drawingml/2006/main" sz="5100" i="1">
                          <a:solidFill>
                            <a:srgbClr val="000000"/>
                          </a:solidFill>
                          <a:latin typeface="Cambria Math" panose="02040503050406030204" pitchFamily="18" charset="0"/>
                        </a:rPr>
                        <m:t>π</m:t>
                      </m:r>
                    </m:num>
                    <m:den>
                      <m:r>
                        <a:rPr xmlns:a="http://schemas.openxmlformats.org/drawingml/2006/main" sz="5100" i="1">
                          <a:solidFill>
                            <a:srgbClr val="000000"/>
                          </a:solidFill>
                          <a:latin typeface="Cambria Math" panose="02040503050406030204" pitchFamily="18" charset="0"/>
                        </a:rPr>
                        <m:t>d</m:t>
                      </m:r>
                      <m:r>
                        <a:rPr xmlns:a="http://schemas.openxmlformats.org/drawingml/2006/main" sz="5100" i="1">
                          <a:solidFill>
                            <a:srgbClr val="000000"/>
                          </a:solidFill>
                          <a:latin typeface="Cambria Math" panose="02040503050406030204" pitchFamily="18" charset="0"/>
                        </a:rPr>
                        <m:t>q</m:t>
                      </m:r>
                    </m:den>
                  </m:f>
                  <m:r>
                    <a:rPr xmlns:a="http://schemas.openxmlformats.org/drawingml/2006/main" sz="5100" i="1">
                      <a:solidFill>
                        <a:srgbClr val="000000"/>
                      </a:solidFill>
                      <a:latin typeface="Cambria Math" panose="02040503050406030204" pitchFamily="18" charset="0"/>
                    </a:rPr>
                    <m:t>=</m:t>
                  </m:r>
                  <m:f>
                    <m:fPr>
                      <m:ctrlPr>
                        <a:rPr xmlns:a="http://schemas.openxmlformats.org/drawingml/2006/main" sz="5100" i="1">
                          <a:solidFill>
                            <a:srgbClr val="000000"/>
                          </a:solidFill>
                          <a:latin typeface="Cambria Math" panose="02040503050406030204" pitchFamily="18" charset="0"/>
                        </a:rPr>
                      </m:ctrlPr>
                      <m:type m:val="bar"/>
                    </m:fPr>
                    <m:num>
                      <m:r>
                        <a:rPr xmlns:a="http://schemas.openxmlformats.org/drawingml/2006/main" sz="5100" i="1">
                          <a:solidFill>
                            <a:srgbClr val="000000"/>
                          </a:solidFill>
                          <a:latin typeface="Cambria Math" panose="02040503050406030204" pitchFamily="18" charset="0"/>
                        </a:rPr>
                        <m:t>d</m:t>
                      </m:r>
                      <m:r>
                        <a:rPr xmlns:a="http://schemas.openxmlformats.org/drawingml/2006/main" sz="5100" i="1">
                          <a:solidFill>
                            <a:srgbClr val="000000"/>
                          </a:solidFill>
                          <a:latin typeface="Cambria Math" panose="02040503050406030204" pitchFamily="18" charset="0"/>
                        </a:rPr>
                        <m:t>p</m:t>
                      </m:r>
                    </m:num>
                    <m:den>
                      <m:r>
                        <a:rPr xmlns:a="http://schemas.openxmlformats.org/drawingml/2006/main" sz="5100" i="1">
                          <a:solidFill>
                            <a:srgbClr val="000000"/>
                          </a:solidFill>
                          <a:latin typeface="Cambria Math" panose="02040503050406030204" pitchFamily="18" charset="0"/>
                        </a:rPr>
                        <m:t>d</m:t>
                      </m:r>
                      <m:r>
                        <a:rPr xmlns:a="http://schemas.openxmlformats.org/drawingml/2006/main" sz="5100" i="1">
                          <a:solidFill>
                            <a:srgbClr val="000000"/>
                          </a:solidFill>
                          <a:latin typeface="Cambria Math" panose="02040503050406030204" pitchFamily="18" charset="0"/>
                        </a:rPr>
                        <m:t>q</m:t>
                      </m:r>
                    </m:den>
                  </m:f>
                  <m:r>
                    <a:rPr xmlns:a="http://schemas.openxmlformats.org/drawingml/2006/main" sz="5100" i="1">
                      <a:solidFill>
                        <a:srgbClr val="000000"/>
                      </a:solidFill>
                      <a:latin typeface="Cambria Math" panose="02040503050406030204" pitchFamily="18" charset="0"/>
                    </a:rPr>
                    <m:t>q</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p</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c</m:t>
                  </m:r>
                  <m:sSub>
                    <m:e>
                      <m:r>
                        <a:rPr xmlns:a="http://schemas.openxmlformats.org/drawingml/2006/main" sz="5100" i="1">
                          <a:solidFill>
                            <a:srgbClr val="000000"/>
                          </a:solidFill>
                          <a:latin typeface="Cambria Math" panose="02040503050406030204" pitchFamily="18" charset="0"/>
                        </a:rPr>
                        <m:t>y</m:t>
                      </m:r>
                    </m:e>
                    <m:sub>
                      <m:r>
                        <a:rPr xmlns:a="http://schemas.openxmlformats.org/drawingml/2006/main" sz="5100" i="1">
                          <a:solidFill>
                            <a:srgbClr val="000000"/>
                          </a:solidFill>
                          <a:latin typeface="Cambria Math" panose="02040503050406030204" pitchFamily="18" charset="0"/>
                        </a:rPr>
                        <m:t>w</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0</m:t>
                  </m:r>
                </m:oMath>
              </m:oMathPara>
            </a14:m>
            <a:endParaRPr sz="5100"/>
          </a:p>
        </p:txBody>
      </p:sp>
      <p:sp>
        <p:nvSpPr>
          <p:cNvPr id="494" name="from utility function"/>
          <p:cNvSpPr txBox="1"/>
          <p:nvPr/>
        </p:nvSpPr>
        <p:spPr>
          <a:xfrm>
            <a:off x="19152268" y="6840450"/>
            <a:ext cx="3266213" cy="5357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from utility function</a:t>
            </a:r>
          </a:p>
        </p:txBody>
      </p:sp>
      <p:sp>
        <p:nvSpPr>
          <p:cNvPr id="495" name="Equation"/>
          <p:cNvSpPr txBox="1"/>
          <p:nvPr/>
        </p:nvSpPr>
        <p:spPr>
          <a:xfrm>
            <a:off x="11009854" y="12362126"/>
            <a:ext cx="3442354" cy="112823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3500" i="1">
                          <a:solidFill>
                            <a:srgbClr val="000000"/>
                          </a:solidFill>
                          <a:latin typeface="Cambria Math" panose="02040503050406030204" pitchFamily="18" charset="0"/>
                        </a:rPr>
                      </m:ctrlPr>
                      <m:type m:val="bar"/>
                    </m:fPr>
                    <m:num>
                      <m:sSub>
                        <m:e>
                          <m:r>
                            <a:rPr xmlns:a="http://schemas.openxmlformats.org/drawingml/2006/main" sz="3500" i="1">
                              <a:solidFill>
                                <a:srgbClr val="000000"/>
                              </a:solidFill>
                              <a:latin typeface="Cambria Math" panose="02040503050406030204" pitchFamily="18" charset="0"/>
                            </a:rPr>
                            <m:t>n</m:t>
                          </m:r>
                        </m:e>
                        <m:sub>
                          <m:sSub>
                            <m:e>
                              <m:r>
                                <a:rPr xmlns:a="http://schemas.openxmlformats.org/drawingml/2006/main" sz="3500" i="1">
                                  <a:solidFill>
                                    <a:srgbClr val="000000"/>
                                  </a:solidFill>
                                  <a:latin typeface="Cambria Math" panose="02040503050406030204" pitchFamily="18" charset="0"/>
                                </a:rPr>
                                <m:t>M</m:t>
                              </m:r>
                            </m:e>
                            <m:sub>
                              <m:r>
                                <a:rPr xmlns:a="http://schemas.openxmlformats.org/drawingml/2006/main" sz="3500" i="1">
                                  <a:solidFill>
                                    <a:srgbClr val="000000"/>
                                  </a:solidFill>
                                  <a:latin typeface="Cambria Math" panose="02040503050406030204" pitchFamily="18" charset="0"/>
                                </a:rPr>
                                <m:t>1</m:t>
                              </m:r>
                            </m:sub>
                          </m:sSub>
                        </m:sub>
                      </m:sSub>
                    </m:num>
                    <m:den>
                      <m:sSub>
                        <m:e>
                          <m:r>
                            <a:rPr xmlns:a="http://schemas.openxmlformats.org/drawingml/2006/main" sz="3500" i="1">
                              <a:solidFill>
                                <a:srgbClr val="000000"/>
                              </a:solidFill>
                              <a:latin typeface="Cambria Math" panose="02040503050406030204" pitchFamily="18" charset="0"/>
                            </a:rPr>
                            <m:t>n</m:t>
                          </m:r>
                        </m:e>
                        <m:sub>
                          <m:sSub>
                            <m:e>
                              <m:r>
                                <a:rPr xmlns:a="http://schemas.openxmlformats.org/drawingml/2006/main" sz="3500" i="1">
                                  <a:solidFill>
                                    <a:srgbClr val="000000"/>
                                  </a:solidFill>
                                  <a:latin typeface="Cambria Math" panose="02040503050406030204" pitchFamily="18" charset="0"/>
                                </a:rPr>
                                <m:t>M</m:t>
                              </m:r>
                            </m:e>
                            <m:sub>
                              <m:r>
                                <a:rPr xmlns:a="http://schemas.openxmlformats.org/drawingml/2006/main" sz="3500" i="1">
                                  <a:solidFill>
                                    <a:srgbClr val="000000"/>
                                  </a:solidFill>
                                  <a:latin typeface="Cambria Math" panose="02040503050406030204" pitchFamily="18" charset="0"/>
                                </a:rPr>
                                <m:t>2</m:t>
                              </m:r>
                            </m:sub>
                          </m:sSub>
                        </m:sub>
                      </m:sSub>
                    </m:den>
                  </m:f>
                  <m:r>
                    <a:rPr xmlns:a="http://schemas.openxmlformats.org/drawingml/2006/main" sz="3500" i="1">
                      <a:solidFill>
                        <a:srgbClr val="000000"/>
                      </a:solidFill>
                      <a:latin typeface="Cambria Math" panose="02040503050406030204" pitchFamily="18" charset="0"/>
                    </a:rPr>
                    <m:t>=</m:t>
                  </m:r>
                  <m:f>
                    <m:fPr>
                      <m:ctrlPr>
                        <a:rPr xmlns:a="http://schemas.openxmlformats.org/drawingml/2006/main" sz="3500" i="1">
                          <a:solidFill>
                            <a:srgbClr val="000000"/>
                          </a:solidFill>
                          <a:latin typeface="Cambria Math" panose="02040503050406030204" pitchFamily="18" charset="0"/>
                        </a:rPr>
                      </m:ctrlPr>
                      <m:type m:val="bar"/>
                    </m:fPr>
                    <m:num>
                      <m:sSub>
                        <m:e>
                          <m:r>
                            <a:rPr xmlns:a="http://schemas.openxmlformats.org/drawingml/2006/main" sz="3500" i="1">
                              <a:solidFill>
                                <a:srgbClr val="000000"/>
                              </a:solidFill>
                              <a:latin typeface="Cambria Math" panose="02040503050406030204" pitchFamily="18" charset="0"/>
                            </a:rPr>
                            <m:t>N</m:t>
                          </m:r>
                        </m:e>
                        <m:sub>
                          <m:r>
                            <a:rPr xmlns:a="http://schemas.openxmlformats.org/drawingml/2006/main" sz="3500" i="1">
                              <a:solidFill>
                                <a:srgbClr val="000000"/>
                              </a:solidFill>
                              <a:latin typeface="Cambria Math" panose="02040503050406030204" pitchFamily="18" charset="0"/>
                            </a:rPr>
                            <m:t>1</m:t>
                          </m:r>
                        </m:sub>
                      </m:sSub>
                    </m:num>
                    <m:den>
                      <m:sSub>
                        <m:e>
                          <m:r>
                            <a:rPr xmlns:a="http://schemas.openxmlformats.org/drawingml/2006/main" sz="3500" i="1">
                              <a:solidFill>
                                <a:srgbClr val="000000"/>
                              </a:solidFill>
                              <a:latin typeface="Cambria Math" panose="02040503050406030204" pitchFamily="18" charset="0"/>
                            </a:rPr>
                            <m:t>N</m:t>
                          </m:r>
                        </m:e>
                        <m:sub>
                          <m:r>
                            <a:rPr xmlns:a="http://schemas.openxmlformats.org/drawingml/2006/main" sz="3500" i="1">
                              <a:solidFill>
                                <a:srgbClr val="000000"/>
                              </a:solidFill>
                              <a:latin typeface="Cambria Math" panose="02040503050406030204" pitchFamily="18" charset="0"/>
                            </a:rPr>
                            <m:t>2</m:t>
                          </m:r>
                        </m:sub>
                      </m:sSub>
                    </m:den>
                  </m:f>
                  <m:r>
                    <a:rPr xmlns:a="http://schemas.openxmlformats.org/drawingml/2006/main" sz="3500" i="1">
                      <a:solidFill>
                        <a:srgbClr val="000000"/>
                      </a:solidFill>
                      <a:latin typeface="Cambria Math" panose="02040503050406030204" pitchFamily="18" charset="0"/>
                    </a:rPr>
                    <m:t>=</m:t>
                  </m:r>
                  <m:f>
                    <m:fPr>
                      <m:ctrlPr>
                        <a:rPr xmlns:a="http://schemas.openxmlformats.org/drawingml/2006/main" sz="3500" i="1">
                          <a:solidFill>
                            <a:srgbClr val="000000"/>
                          </a:solidFill>
                          <a:latin typeface="Cambria Math" panose="02040503050406030204" pitchFamily="18" charset="0"/>
                        </a:rPr>
                      </m:ctrlPr>
                      <m:type m:val="bar"/>
                    </m:fPr>
                    <m:num>
                      <m:sSub>
                        <m:e>
                          <m:r>
                            <a:rPr xmlns:a="http://schemas.openxmlformats.org/drawingml/2006/main" sz="3500" i="1">
                              <a:solidFill>
                                <a:srgbClr val="000000"/>
                              </a:solidFill>
                              <a:latin typeface="Cambria Math" panose="02040503050406030204" pitchFamily="18" charset="0"/>
                            </a:rPr>
                            <m:t>f</m:t>
                          </m:r>
                        </m:e>
                        <m:sub>
                          <m:r>
                            <a:rPr xmlns:a="http://schemas.openxmlformats.org/drawingml/2006/main" sz="3500" i="1">
                              <a:solidFill>
                                <a:srgbClr val="000000"/>
                              </a:solidFill>
                              <a:latin typeface="Cambria Math" panose="02040503050406030204" pitchFamily="18" charset="0"/>
                            </a:rPr>
                            <m:t>1</m:t>
                          </m:r>
                        </m:sub>
                      </m:sSub>
                    </m:num>
                    <m:den>
                      <m:r>
                        <a:rPr xmlns:a="http://schemas.openxmlformats.org/drawingml/2006/main" sz="3500" i="1">
                          <a:solidFill>
                            <a:srgbClr val="000000"/>
                          </a:solidFill>
                          <a:latin typeface="Cambria Math" panose="02040503050406030204" pitchFamily="18" charset="0"/>
                        </a:rPr>
                        <m:t>1</m:t>
                      </m:r>
                      <m:r>
                        <a:rPr xmlns:a="http://schemas.openxmlformats.org/drawingml/2006/main" sz="3500" i="1">
                          <a:solidFill>
                            <a:srgbClr val="000000"/>
                          </a:solidFill>
                          <a:latin typeface="Cambria Math" panose="02040503050406030204" pitchFamily="18" charset="0"/>
                        </a:rPr>
                        <m:t>-</m:t>
                      </m:r>
                      <m:sSub>
                        <m:e>
                          <m:r>
                            <a:rPr xmlns:a="http://schemas.openxmlformats.org/drawingml/2006/main" sz="3500" i="1">
                              <a:solidFill>
                                <a:srgbClr val="000000"/>
                              </a:solidFill>
                              <a:latin typeface="Cambria Math" panose="02040503050406030204" pitchFamily="18" charset="0"/>
                            </a:rPr>
                            <m:t>f</m:t>
                          </m:r>
                        </m:e>
                        <m:sub>
                          <m:r>
                            <a:rPr xmlns:a="http://schemas.openxmlformats.org/drawingml/2006/main" sz="3500" i="1">
                              <a:solidFill>
                                <a:srgbClr val="000000"/>
                              </a:solidFill>
                              <a:latin typeface="Cambria Math" panose="02040503050406030204" pitchFamily="18" charset="0"/>
                            </a:rPr>
                            <m:t>1</m:t>
                          </m:r>
                        </m:sub>
                      </m:sSub>
                    </m:den>
                  </m:f>
                </m:oMath>
              </m:oMathPara>
            </a14:m>
            <a:endParaRPr sz="3500"/>
          </a:p>
        </p:txBody>
      </p:sp>
      <p:pic>
        <p:nvPicPr>
          <p:cNvPr id="496" name="Rectangle Rectangle" descr="Rectangle Rectangle"/>
          <p:cNvPicPr>
            <a:picLocks noChangeAspect="0"/>
          </p:cNvPicPr>
          <p:nvPr/>
        </p:nvPicPr>
        <p:blipFill>
          <a:blip r:embed="rId2">
            <a:extLst/>
          </a:blip>
          <a:stretch>
            <a:fillRect/>
          </a:stretch>
        </p:blipFill>
        <p:spPr>
          <a:xfrm>
            <a:off x="9364074" y="7853353"/>
            <a:ext cx="3996747" cy="1464599"/>
          </a:xfrm>
          <a:prstGeom prst="rect">
            <a:avLst/>
          </a:prstGeom>
        </p:spPr>
      </p:pic>
      <p:pic>
        <p:nvPicPr>
          <p:cNvPr id="498" name="Rectangle Rectangle" descr="Rectangle Rectangle"/>
          <p:cNvPicPr>
            <a:picLocks noChangeAspect="0"/>
          </p:cNvPicPr>
          <p:nvPr/>
        </p:nvPicPr>
        <p:blipFill>
          <a:blip r:embed="rId2">
            <a:extLst/>
          </a:blip>
          <a:stretch>
            <a:fillRect/>
          </a:stretch>
        </p:blipFill>
        <p:spPr>
          <a:xfrm>
            <a:off x="10600690" y="12154651"/>
            <a:ext cx="3996746" cy="1464600"/>
          </a:xfrm>
          <a:prstGeom prst="rect">
            <a:avLst/>
          </a:prstGeom>
        </p:spPr>
      </p:pic>
      <p:sp>
        <p:nvSpPr>
          <p:cNvPr id="500" name="Equation"/>
          <p:cNvSpPr txBox="1"/>
          <p:nvPr/>
        </p:nvSpPr>
        <p:spPr>
          <a:xfrm>
            <a:off x="2497515" y="3008165"/>
            <a:ext cx="1298042" cy="37353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600" i="1">
                      <a:solidFill>
                        <a:srgbClr val="5E5E5E"/>
                      </a:solidFill>
                      <a:latin typeface="Cambria Math" panose="02040503050406030204" pitchFamily="18" charset="0"/>
                    </a:rPr>
                    <m:t>r</m:t>
                  </m:r>
                  <m:r>
                    <a:rPr xmlns:a="http://schemas.openxmlformats.org/drawingml/2006/main" sz="3600" i="1">
                      <a:solidFill>
                        <a:srgbClr val="5E5E5E"/>
                      </a:solidFill>
                      <a:latin typeface="Cambria Math" panose="02040503050406030204" pitchFamily="18" charset="0"/>
                    </a:rPr>
                    <m:t>=</m:t>
                  </m:r>
                  <m:r>
                    <a:rPr xmlns:a="http://schemas.openxmlformats.org/drawingml/2006/main" sz="3600" i="1">
                      <a:solidFill>
                        <a:srgbClr val="5E5E5E"/>
                      </a:solidFill>
                      <a:latin typeface="Cambria Math" panose="02040503050406030204" pitchFamily="18" charset="0"/>
                    </a:rPr>
                    <m:t>1,2</m:t>
                  </m:r>
                </m:oMath>
              </m:oMathPara>
            </a14:m>
            <a:endParaRPr sz="3600">
              <a:solidFill>
                <a:srgbClr val="5E5E5E"/>
              </a:solidFill>
            </a:endParaR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4" name="“Dixit-Stieglitz” Model with Space + Transportation Costs"/>
          <p:cNvSpPr txBox="1"/>
          <p:nvPr/>
        </p:nvSpPr>
        <p:spPr>
          <a:xfrm>
            <a:off x="4993322" y="459318"/>
            <a:ext cx="14397356" cy="77510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4200">
                <a:solidFill>
                  <a:srgbClr val="000000"/>
                </a:solidFill>
                <a:latin typeface="Helvetica Neue Medium"/>
                <a:ea typeface="Helvetica Neue Medium"/>
                <a:cs typeface="Helvetica Neue Medium"/>
                <a:sym typeface="Helvetica Neue Medium"/>
              </a:defRPr>
            </a:lvl1pPr>
          </a:lstStyle>
          <a:p>
            <a:pPr/>
            <a:r>
              <a:t>“Dixit-Stieglitz” Model with Space + Transportation Costs </a:t>
            </a:r>
          </a:p>
        </p:txBody>
      </p:sp>
      <p:sp>
        <p:nvSpPr>
          <p:cNvPr id="505" name="Equation"/>
          <p:cNvSpPr txBox="1"/>
          <p:nvPr/>
        </p:nvSpPr>
        <p:spPr>
          <a:xfrm>
            <a:off x="14410411" y="3125627"/>
            <a:ext cx="2801472" cy="57879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900" i="1">
                          <a:solidFill>
                            <a:srgbClr val="000000"/>
                          </a:solidFill>
                          <a:latin typeface="Cambria Math" panose="02040503050406030204" pitchFamily="18" charset="0"/>
                        </a:rPr>
                        <m:t>y</m:t>
                      </m:r>
                    </m:e>
                    <m:sub>
                      <m:sSub>
                        <m:e>
                          <m:r>
                            <a:rPr xmlns:a="http://schemas.openxmlformats.org/drawingml/2006/main" sz="3900" i="1">
                              <a:solidFill>
                                <a:srgbClr val="000000"/>
                              </a:solidFill>
                              <a:latin typeface="Cambria Math" panose="02040503050406030204" pitchFamily="18" charset="0"/>
                            </a:rPr>
                            <m:t>ω</m:t>
                          </m:r>
                        </m:e>
                        <m:sub>
                          <m:r>
                            <a:rPr xmlns:a="http://schemas.openxmlformats.org/drawingml/2006/main" sz="3900" i="1">
                              <a:solidFill>
                                <a:srgbClr val="000000"/>
                              </a:solidFill>
                              <a:latin typeface="Cambria Math" panose="02040503050406030204" pitchFamily="18" charset="0"/>
                            </a:rPr>
                            <m:t>2</m:t>
                          </m:r>
                        </m:sub>
                      </m:sSub>
                    </m:sub>
                  </m:sSub>
                  <m:r>
                    <a:rPr xmlns:a="http://schemas.openxmlformats.org/drawingml/2006/main" sz="3900" i="1">
                      <a:solidFill>
                        <a:srgbClr val="000000"/>
                      </a:solidFill>
                      <a:latin typeface="Cambria Math" panose="02040503050406030204" pitchFamily="18" charset="0"/>
                    </a:rPr>
                    <m:t>=</m:t>
                  </m:r>
                  <m:sSub>
                    <m:e>
                      <m:r>
                        <a:rPr xmlns:a="http://schemas.openxmlformats.org/drawingml/2006/main" sz="3900" i="1">
                          <a:solidFill>
                            <a:srgbClr val="000000"/>
                          </a:solidFill>
                          <a:latin typeface="Cambria Math" panose="02040503050406030204" pitchFamily="18" charset="0"/>
                        </a:rPr>
                        <m:t>y</m:t>
                      </m:r>
                    </m:e>
                    <m:sub>
                      <m:sSub>
                        <m:e>
                          <m:r>
                            <a:rPr xmlns:a="http://schemas.openxmlformats.org/drawingml/2006/main" sz="3900" i="1">
                              <a:solidFill>
                                <a:srgbClr val="000000"/>
                              </a:solidFill>
                              <a:latin typeface="Cambria Math" panose="02040503050406030204" pitchFamily="18" charset="0"/>
                            </a:rPr>
                            <m:t>w</m:t>
                          </m:r>
                        </m:e>
                        <m:sub>
                          <m:r>
                            <a:rPr xmlns:a="http://schemas.openxmlformats.org/drawingml/2006/main" sz="3900" i="1">
                              <a:solidFill>
                                <a:srgbClr val="000000"/>
                              </a:solidFill>
                              <a:latin typeface="Cambria Math" panose="02040503050406030204" pitchFamily="18" charset="0"/>
                            </a:rPr>
                            <m:t>2</m:t>
                          </m:r>
                        </m:sub>
                      </m:sSub>
                    </m:sub>
                  </m:sSub>
                  <m:sSubSup>
                    <m:e>
                      <m:bar>
                        <m:barPr>
                          <m:ctrlPr>
                            <a:rPr xmlns:a="http://schemas.openxmlformats.org/drawingml/2006/main" sz="3900" i="1">
                              <a:solidFill>
                                <a:srgbClr val="000000"/>
                              </a:solidFill>
                              <a:latin typeface="Cambria Math" panose="02040503050406030204" pitchFamily="18" charset="0"/>
                            </a:rPr>
                          </m:ctrlPr>
                          <m:pos m:val="top"/>
                        </m:barPr>
                        <m:e>
                          <m:r>
                            <a:rPr xmlns:a="http://schemas.openxmlformats.org/drawingml/2006/main" sz="3900" i="1">
                              <a:solidFill>
                                <a:srgbClr val="000000"/>
                              </a:solidFill>
                              <a:latin typeface="Cambria Math" panose="02040503050406030204" pitchFamily="18" charset="0"/>
                            </a:rPr>
                            <m:t>p</m:t>
                          </m:r>
                        </m:e>
                      </m:bar>
                    </m:e>
                    <m:sub>
                      <m:r>
                        <a:rPr xmlns:a="http://schemas.openxmlformats.org/drawingml/2006/main" sz="3900" i="1">
                          <a:solidFill>
                            <a:srgbClr val="000000"/>
                          </a:solidFill>
                          <a:latin typeface="Cambria Math" panose="02040503050406030204" pitchFamily="18" charset="0"/>
                        </a:rPr>
                        <m:t>2</m:t>
                      </m:r>
                    </m:sub>
                    <m:sup>
                      <m:r>
                        <a:rPr xmlns:a="http://schemas.openxmlformats.org/drawingml/2006/main" sz="3900" i="1">
                          <a:solidFill>
                            <a:srgbClr val="000000"/>
                          </a:solidFill>
                          <a:latin typeface="Cambria Math" panose="02040503050406030204" pitchFamily="18" charset="0"/>
                        </a:rPr>
                        <m:t>-</m:t>
                      </m:r>
                      <m:sSub>
                        <m:e>
                          <m:r>
                            <a:rPr xmlns:a="http://schemas.openxmlformats.org/drawingml/2006/main" sz="3900" i="1">
                              <a:solidFill>
                                <a:srgbClr val="000000"/>
                              </a:solidFill>
                              <a:latin typeface="Cambria Math" panose="02040503050406030204" pitchFamily="18" charset="0"/>
                            </a:rPr>
                            <m:t>n</m:t>
                          </m:r>
                        </m:e>
                        <m:sub>
                          <m:r>
                            <a:rPr xmlns:a="http://schemas.openxmlformats.org/drawingml/2006/main" sz="3900" i="1">
                              <a:solidFill>
                                <a:srgbClr val="000000"/>
                              </a:solidFill>
                              <a:latin typeface="Cambria Math" panose="02040503050406030204" pitchFamily="18" charset="0"/>
                            </a:rPr>
                            <m:t>M</m:t>
                          </m:r>
                          <m:r>
                            <a:rPr xmlns:a="http://schemas.openxmlformats.org/drawingml/2006/main" sz="3900" i="1">
                              <a:solidFill>
                                <a:srgbClr val="000000"/>
                              </a:solidFill>
                              <a:latin typeface="Cambria Math" panose="02040503050406030204" pitchFamily="18" charset="0"/>
                            </a:rPr>
                            <m:t>F</m:t>
                          </m:r>
                        </m:sub>
                      </m:sSub>
                    </m:sup>
                  </m:sSubSup>
                </m:oMath>
              </m:oMathPara>
            </a14:m>
            <a:endParaRPr sz="3900"/>
          </a:p>
        </p:txBody>
      </p:sp>
      <p:sp>
        <p:nvSpPr>
          <p:cNvPr id="506" name="Equation"/>
          <p:cNvSpPr txBox="1"/>
          <p:nvPr/>
        </p:nvSpPr>
        <p:spPr>
          <a:xfrm>
            <a:off x="6641583" y="3125627"/>
            <a:ext cx="2781497" cy="57879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900" i="1">
                          <a:solidFill>
                            <a:srgbClr val="000000"/>
                          </a:solidFill>
                          <a:latin typeface="Cambria Math" panose="02040503050406030204" pitchFamily="18" charset="0"/>
                        </a:rPr>
                        <m:t>y</m:t>
                      </m:r>
                    </m:e>
                    <m:sub>
                      <m:sSub>
                        <m:e>
                          <m:r>
                            <a:rPr xmlns:a="http://schemas.openxmlformats.org/drawingml/2006/main" sz="3900" i="1">
                              <a:solidFill>
                                <a:srgbClr val="000000"/>
                              </a:solidFill>
                              <a:latin typeface="Cambria Math" panose="02040503050406030204" pitchFamily="18" charset="0"/>
                            </a:rPr>
                            <m:t>ω</m:t>
                          </m:r>
                        </m:e>
                        <m:sub>
                          <m:r>
                            <a:rPr xmlns:a="http://schemas.openxmlformats.org/drawingml/2006/main" sz="3900" i="1">
                              <a:solidFill>
                                <a:srgbClr val="000000"/>
                              </a:solidFill>
                              <a:latin typeface="Cambria Math" panose="02040503050406030204" pitchFamily="18" charset="0"/>
                            </a:rPr>
                            <m:t>1</m:t>
                          </m:r>
                        </m:sub>
                      </m:sSub>
                    </m:sub>
                  </m:sSub>
                  <m:r>
                    <a:rPr xmlns:a="http://schemas.openxmlformats.org/drawingml/2006/main" sz="3900" i="1">
                      <a:solidFill>
                        <a:srgbClr val="000000"/>
                      </a:solidFill>
                      <a:latin typeface="Cambria Math" panose="02040503050406030204" pitchFamily="18" charset="0"/>
                    </a:rPr>
                    <m:t>=</m:t>
                  </m:r>
                  <m:sSub>
                    <m:e>
                      <m:r>
                        <a:rPr xmlns:a="http://schemas.openxmlformats.org/drawingml/2006/main" sz="3900" i="1">
                          <a:solidFill>
                            <a:srgbClr val="000000"/>
                          </a:solidFill>
                          <a:latin typeface="Cambria Math" panose="02040503050406030204" pitchFamily="18" charset="0"/>
                        </a:rPr>
                        <m:t>y</m:t>
                      </m:r>
                    </m:e>
                    <m:sub>
                      <m:sSub>
                        <m:e>
                          <m:r>
                            <a:rPr xmlns:a="http://schemas.openxmlformats.org/drawingml/2006/main" sz="3900" i="1">
                              <a:solidFill>
                                <a:srgbClr val="000000"/>
                              </a:solidFill>
                              <a:latin typeface="Cambria Math" panose="02040503050406030204" pitchFamily="18" charset="0"/>
                            </a:rPr>
                            <m:t>w</m:t>
                          </m:r>
                        </m:e>
                        <m:sub>
                          <m:r>
                            <a:rPr xmlns:a="http://schemas.openxmlformats.org/drawingml/2006/main" sz="3900" i="1">
                              <a:solidFill>
                                <a:srgbClr val="000000"/>
                              </a:solidFill>
                              <a:latin typeface="Cambria Math" panose="02040503050406030204" pitchFamily="18" charset="0"/>
                            </a:rPr>
                            <m:t>1</m:t>
                          </m:r>
                        </m:sub>
                      </m:sSub>
                    </m:sub>
                  </m:sSub>
                  <m:sSubSup>
                    <m:e>
                      <m:bar>
                        <m:barPr>
                          <m:ctrlPr>
                            <a:rPr xmlns:a="http://schemas.openxmlformats.org/drawingml/2006/main" sz="3900" i="1">
                              <a:solidFill>
                                <a:srgbClr val="000000"/>
                              </a:solidFill>
                              <a:latin typeface="Cambria Math" panose="02040503050406030204" pitchFamily="18" charset="0"/>
                            </a:rPr>
                          </m:ctrlPr>
                          <m:pos m:val="top"/>
                        </m:barPr>
                        <m:e>
                          <m:r>
                            <a:rPr xmlns:a="http://schemas.openxmlformats.org/drawingml/2006/main" sz="3900" i="1">
                              <a:solidFill>
                                <a:srgbClr val="000000"/>
                              </a:solidFill>
                              <a:latin typeface="Cambria Math" panose="02040503050406030204" pitchFamily="18" charset="0"/>
                            </a:rPr>
                            <m:t>p</m:t>
                          </m:r>
                        </m:e>
                      </m:bar>
                    </m:e>
                    <m:sub>
                      <m:r>
                        <a:rPr xmlns:a="http://schemas.openxmlformats.org/drawingml/2006/main" sz="3900" i="1">
                          <a:solidFill>
                            <a:srgbClr val="000000"/>
                          </a:solidFill>
                          <a:latin typeface="Cambria Math" panose="02040503050406030204" pitchFamily="18" charset="0"/>
                        </a:rPr>
                        <m:t>1</m:t>
                      </m:r>
                    </m:sub>
                    <m:sup>
                      <m:r>
                        <a:rPr xmlns:a="http://schemas.openxmlformats.org/drawingml/2006/main" sz="3900" i="1">
                          <a:solidFill>
                            <a:srgbClr val="000000"/>
                          </a:solidFill>
                          <a:latin typeface="Cambria Math" panose="02040503050406030204" pitchFamily="18" charset="0"/>
                        </a:rPr>
                        <m:t>-</m:t>
                      </m:r>
                      <m:sSub>
                        <m:e>
                          <m:r>
                            <a:rPr xmlns:a="http://schemas.openxmlformats.org/drawingml/2006/main" sz="3900" i="1">
                              <a:solidFill>
                                <a:srgbClr val="000000"/>
                              </a:solidFill>
                              <a:latin typeface="Cambria Math" panose="02040503050406030204" pitchFamily="18" charset="0"/>
                            </a:rPr>
                            <m:t>n</m:t>
                          </m:r>
                        </m:e>
                        <m:sub>
                          <m:r>
                            <a:rPr xmlns:a="http://schemas.openxmlformats.org/drawingml/2006/main" sz="3900" i="1">
                              <a:solidFill>
                                <a:srgbClr val="000000"/>
                              </a:solidFill>
                              <a:latin typeface="Cambria Math" panose="02040503050406030204" pitchFamily="18" charset="0"/>
                            </a:rPr>
                            <m:t>M</m:t>
                          </m:r>
                          <m:r>
                            <a:rPr xmlns:a="http://schemas.openxmlformats.org/drawingml/2006/main" sz="3900" i="1">
                              <a:solidFill>
                                <a:srgbClr val="000000"/>
                              </a:solidFill>
                              <a:latin typeface="Cambria Math" panose="02040503050406030204" pitchFamily="18" charset="0"/>
                            </a:rPr>
                            <m:t>F</m:t>
                          </m:r>
                        </m:sub>
                      </m:sSub>
                    </m:sup>
                  </m:sSubSup>
                </m:oMath>
              </m:oMathPara>
            </a14:m>
            <a:endParaRPr sz="3900"/>
          </a:p>
        </p:txBody>
      </p:sp>
      <p:sp>
        <p:nvSpPr>
          <p:cNvPr id="507" name="nominal wage"/>
          <p:cNvSpPr txBox="1"/>
          <p:nvPr/>
        </p:nvSpPr>
        <p:spPr>
          <a:xfrm>
            <a:off x="14673071" y="4605594"/>
            <a:ext cx="2204137" cy="54003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nominal wage</a:t>
            </a:r>
          </a:p>
        </p:txBody>
      </p:sp>
      <p:sp>
        <p:nvSpPr>
          <p:cNvPr id="508" name="cost of living index"/>
          <p:cNvSpPr txBox="1"/>
          <p:nvPr/>
        </p:nvSpPr>
        <p:spPr>
          <a:xfrm>
            <a:off x="17515264" y="3730485"/>
            <a:ext cx="2913407"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cost of living index</a:t>
            </a:r>
          </a:p>
        </p:txBody>
      </p:sp>
      <p:sp>
        <p:nvSpPr>
          <p:cNvPr id="509" name="real wage"/>
          <p:cNvSpPr txBox="1"/>
          <p:nvPr/>
        </p:nvSpPr>
        <p:spPr>
          <a:xfrm>
            <a:off x="12059309" y="3926938"/>
            <a:ext cx="1573785"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real wage</a:t>
            </a:r>
          </a:p>
        </p:txBody>
      </p:sp>
      <p:sp>
        <p:nvSpPr>
          <p:cNvPr id="510" name="Line"/>
          <p:cNvSpPr/>
          <p:nvPr/>
        </p:nvSpPr>
        <p:spPr>
          <a:xfrm flipV="1">
            <a:off x="15775139" y="3651092"/>
            <a:ext cx="1" cy="1091723"/>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11" name="Line"/>
          <p:cNvSpPr/>
          <p:nvPr/>
        </p:nvSpPr>
        <p:spPr>
          <a:xfrm flipH="1" flipV="1">
            <a:off x="16614137" y="3543935"/>
            <a:ext cx="1003335" cy="322724"/>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12" name="Line"/>
          <p:cNvSpPr/>
          <p:nvPr/>
        </p:nvSpPr>
        <p:spPr>
          <a:xfrm flipV="1">
            <a:off x="13525302" y="3543935"/>
            <a:ext cx="820695" cy="529080"/>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13" name="Region 1"/>
          <p:cNvSpPr txBox="1"/>
          <p:nvPr/>
        </p:nvSpPr>
        <p:spPr>
          <a:xfrm>
            <a:off x="6913739" y="1687056"/>
            <a:ext cx="186367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Region 1</a:t>
            </a:r>
          </a:p>
        </p:txBody>
      </p:sp>
      <p:sp>
        <p:nvSpPr>
          <p:cNvPr id="514" name="Region 2"/>
          <p:cNvSpPr txBox="1"/>
          <p:nvPr/>
        </p:nvSpPr>
        <p:spPr>
          <a:xfrm>
            <a:off x="14682567" y="1687056"/>
            <a:ext cx="186367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Region 2</a:t>
            </a:r>
          </a:p>
        </p:txBody>
      </p:sp>
      <p:sp>
        <p:nvSpPr>
          <p:cNvPr id="515" name="Equation"/>
          <p:cNvSpPr txBox="1"/>
          <p:nvPr/>
        </p:nvSpPr>
        <p:spPr>
          <a:xfrm>
            <a:off x="12776531" y="6301646"/>
            <a:ext cx="5650780" cy="89661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2</m:t>
                          </m:r>
                        </m:sub>
                      </m:sSub>
                    </m:sub>
                  </m:sSub>
                  <m:r>
                    <a:rPr xmlns:a="http://schemas.openxmlformats.org/drawingml/2006/main" sz="3400" i="1">
                      <a:solidFill>
                        <a:srgbClr val="000000"/>
                      </a:solidFill>
                      <a:latin typeface="Cambria Math" panose="02040503050406030204" pitchFamily="18" charset="0"/>
                    </a:rPr>
                    <m:t>=</m:t>
                  </m:r>
                  <m:sSup>
                    <m:e>
                      <m:d>
                        <m:dPr>
                          <m:ctrlPr>
                            <a:rPr xmlns:a="http://schemas.openxmlformats.org/drawingml/2006/main" sz="3400" i="1">
                              <a:solidFill>
                                <a:srgbClr val="000000"/>
                              </a:solidFill>
                              <a:latin typeface="Cambria Math" panose="02040503050406030204" pitchFamily="18" charset="0"/>
                            </a:rPr>
                          </m:ctrlPr>
                          <m:begChr m:val="["/>
                          <m:endChr m:val="]"/>
                        </m:dPr>
                        <m:e>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1</m:t>
                              </m:r>
                            </m:sub>
                          </m:sSub>
                          <m:sSubSup>
                            <m:e>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e>
                            <m:sub>
                              <m:r>
                                <a:rPr xmlns:a="http://schemas.openxmlformats.org/drawingml/2006/main" sz="3400" i="1">
                                  <a:solidFill>
                                    <a:srgbClr val="000000"/>
                                  </a:solidFill>
                                  <a:latin typeface="Cambria Math" panose="02040503050406030204" pitchFamily="18" charset="0"/>
                                </a:rPr>
                                <m:t>1</m:t>
                              </m:r>
                            </m:sub>
                            <m:sup>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sup>
                          </m:sSubSup>
                          <m:sSup>
                            <m:e>
                              <m:r>
                                <a:rPr xmlns:a="http://schemas.openxmlformats.org/drawingml/2006/main" sz="3400" i="1">
                                  <a:solidFill>
                                    <a:srgbClr val="000000"/>
                                  </a:solidFill>
                                  <a:latin typeface="Cambria Math" panose="02040503050406030204" pitchFamily="18" charset="0"/>
                                </a:rPr>
                                <m:t>T</m:t>
                              </m:r>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p>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2</m:t>
                              </m:r>
                            </m:sub>
                          </m:sSub>
                          <m:sSubSup>
                            <m:e>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e>
                            <m:sub>
                              <m:r>
                                <a:rPr xmlns:a="http://schemas.openxmlformats.org/drawingml/2006/main" sz="3400" i="1">
                                  <a:solidFill>
                                    <a:srgbClr val="000000"/>
                                  </a:solidFill>
                                  <a:latin typeface="Cambria Math" panose="02040503050406030204" pitchFamily="18" charset="0"/>
                                </a:rPr>
                                <m:t>2</m:t>
                              </m:r>
                            </m:sub>
                            <m:sup>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sup>
                          </m:sSubSup>
                        </m:e>
                      </m:d>
                    </m:e>
                    <m:sup>
                      <m:f>
                        <m:fPr>
                          <m:ctrlPr>
                            <a:rPr xmlns:a="http://schemas.openxmlformats.org/drawingml/2006/main" sz="3400" i="1">
                              <a:solidFill>
                                <a:srgbClr val="000000"/>
                              </a:solidFill>
                              <a:latin typeface="Cambria Math" panose="02040503050406030204" pitchFamily="18" charset="0"/>
                            </a:rPr>
                          </m:ctrlPr>
                          <m:type m:val="lin"/>
                        </m:fPr>
                        <m:num>
                          <m:r>
                            <a:rPr xmlns:a="http://schemas.openxmlformats.org/drawingml/2006/main" sz="3400" i="1">
                              <a:solidFill>
                                <a:srgbClr val="000000"/>
                              </a:solidFill>
                              <a:latin typeface="Cambria Math" panose="02040503050406030204" pitchFamily="18" charset="0"/>
                            </a:rPr>
                            <m:t>1</m:t>
                          </m:r>
                        </m:num>
                        <m:den>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den>
                      </m:f>
                    </m:sup>
                  </m:sSup>
                </m:oMath>
              </m:oMathPara>
            </a14:m>
            <a:endParaRPr sz="3400"/>
          </a:p>
        </p:txBody>
      </p:sp>
      <p:sp>
        <p:nvSpPr>
          <p:cNvPr id="516" name="Equation"/>
          <p:cNvSpPr txBox="1"/>
          <p:nvPr/>
        </p:nvSpPr>
        <p:spPr>
          <a:xfrm>
            <a:off x="5156321" y="6301646"/>
            <a:ext cx="5650779" cy="89661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1</m:t>
                          </m:r>
                        </m:sub>
                      </m:sSub>
                    </m:sub>
                  </m:sSub>
                  <m:r>
                    <a:rPr xmlns:a="http://schemas.openxmlformats.org/drawingml/2006/main" sz="3400" i="1">
                      <a:solidFill>
                        <a:srgbClr val="000000"/>
                      </a:solidFill>
                      <a:latin typeface="Cambria Math" panose="02040503050406030204" pitchFamily="18" charset="0"/>
                    </a:rPr>
                    <m:t>=</m:t>
                  </m:r>
                  <m:sSup>
                    <m:e>
                      <m:d>
                        <m:dPr>
                          <m:ctrlPr>
                            <a:rPr xmlns:a="http://schemas.openxmlformats.org/drawingml/2006/main" sz="3400" i="1">
                              <a:solidFill>
                                <a:srgbClr val="000000"/>
                              </a:solidFill>
                              <a:latin typeface="Cambria Math" panose="02040503050406030204" pitchFamily="18" charset="0"/>
                            </a:rPr>
                          </m:ctrlPr>
                          <m:begChr m:val="["/>
                          <m:endChr m:val="]"/>
                        </m:dPr>
                        <m:e>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1</m:t>
                              </m:r>
                            </m:sub>
                          </m:sSub>
                          <m:sSubSup>
                            <m:e>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e>
                            <m:sub>
                              <m:r>
                                <a:rPr xmlns:a="http://schemas.openxmlformats.org/drawingml/2006/main" sz="3400" i="1">
                                  <a:solidFill>
                                    <a:srgbClr val="000000"/>
                                  </a:solidFill>
                                  <a:latin typeface="Cambria Math" panose="02040503050406030204" pitchFamily="18" charset="0"/>
                                </a:rPr>
                                <m:t>1</m:t>
                              </m:r>
                            </m:sub>
                            <m:sup>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sup>
                          </m:sSubSup>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2</m:t>
                              </m:r>
                            </m:sub>
                          </m:sSub>
                          <m:sSubSup>
                            <m:e>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e>
                            <m:sub>
                              <m:r>
                                <a:rPr xmlns:a="http://schemas.openxmlformats.org/drawingml/2006/main" sz="3400" i="1">
                                  <a:solidFill>
                                    <a:srgbClr val="000000"/>
                                  </a:solidFill>
                                  <a:latin typeface="Cambria Math" panose="02040503050406030204" pitchFamily="18" charset="0"/>
                                </a:rPr>
                                <m:t>2</m:t>
                              </m:r>
                            </m:sub>
                            <m:sup>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sup>
                          </m:sSubSup>
                          <m:sSup>
                            <m:e>
                              <m:r>
                                <a:rPr xmlns:a="http://schemas.openxmlformats.org/drawingml/2006/main" sz="3400" i="1">
                                  <a:solidFill>
                                    <a:srgbClr val="000000"/>
                                  </a:solidFill>
                                  <a:latin typeface="Cambria Math" panose="02040503050406030204" pitchFamily="18" charset="0"/>
                                </a:rPr>
                                <m:t>T</m:t>
                              </m:r>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p>
                        </m:e>
                      </m:d>
                    </m:e>
                    <m:sup>
                      <m:f>
                        <m:fPr>
                          <m:ctrlPr>
                            <a:rPr xmlns:a="http://schemas.openxmlformats.org/drawingml/2006/main" sz="3400" i="1">
                              <a:solidFill>
                                <a:srgbClr val="000000"/>
                              </a:solidFill>
                              <a:latin typeface="Cambria Math" panose="02040503050406030204" pitchFamily="18" charset="0"/>
                            </a:rPr>
                          </m:ctrlPr>
                          <m:type m:val="lin"/>
                        </m:fPr>
                        <m:num>
                          <m:r>
                            <a:rPr xmlns:a="http://schemas.openxmlformats.org/drawingml/2006/main" sz="3400" i="1">
                              <a:solidFill>
                                <a:srgbClr val="000000"/>
                              </a:solidFill>
                              <a:latin typeface="Cambria Math" panose="02040503050406030204" pitchFamily="18" charset="0"/>
                            </a:rPr>
                            <m:t>1</m:t>
                          </m:r>
                        </m:num>
                        <m:den>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den>
                      </m:f>
                    </m:sup>
                  </m:sSup>
                </m:oMath>
              </m:oMathPara>
            </a14:m>
            <a:endParaRPr sz="3400"/>
          </a:p>
        </p:txBody>
      </p:sp>
      <p:sp>
        <p:nvSpPr>
          <p:cNvPr id="544" name="Connection Line"/>
          <p:cNvSpPr/>
          <p:nvPr/>
        </p:nvSpPr>
        <p:spPr>
          <a:xfrm>
            <a:off x="9410997" y="7035700"/>
            <a:ext cx="5715350" cy="1119276"/>
          </a:xfrm>
          <a:custGeom>
            <a:avLst/>
            <a:gdLst/>
            <a:ahLst/>
            <a:cxnLst>
              <a:cxn ang="0">
                <a:pos x="wd2" y="hd2"/>
              </a:cxn>
              <a:cxn ang="5400000">
                <a:pos x="wd2" y="hd2"/>
              </a:cxn>
              <a:cxn ang="10800000">
                <a:pos x="wd2" y="hd2"/>
              </a:cxn>
              <a:cxn ang="16200000">
                <a:pos x="wd2" y="hd2"/>
              </a:cxn>
            </a:cxnLst>
            <a:rect l="0" t="0" r="r" b="b"/>
            <a:pathLst>
              <a:path w="21600" h="16202" fill="norm" stroke="1" extrusionOk="0">
                <a:moveTo>
                  <a:pt x="21600" y="731"/>
                </a:moveTo>
                <a:cubicBezTo>
                  <a:pt x="14075" y="21600"/>
                  <a:pt x="6875" y="21356"/>
                  <a:pt x="0" y="0"/>
                </a:cubicBezTo>
              </a:path>
            </a:pathLst>
          </a:custGeom>
          <a:ln w="25400">
            <a:solidFill>
              <a:schemeClr val="accent5">
                <a:hueOff val="-82419"/>
                <a:satOff val="-9513"/>
                <a:lumOff val="-16343"/>
              </a:schemeClr>
            </a:solidFill>
            <a:miter lim="400000"/>
            <a:headEnd type="triangle"/>
            <a:tailEnd type="triangle"/>
          </a:ln>
        </p:spPr>
        <p:txBody>
          <a:bodyPr/>
          <a:lstStyle/>
          <a:p>
            <a:pPr/>
          </a:p>
        </p:txBody>
      </p:sp>
      <p:sp>
        <p:nvSpPr>
          <p:cNvPr id="518" name="transportation"/>
          <p:cNvSpPr txBox="1"/>
          <p:nvPr/>
        </p:nvSpPr>
        <p:spPr>
          <a:xfrm>
            <a:off x="10956952" y="7297134"/>
            <a:ext cx="2699640"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chemeClr val="accent5">
                    <a:hueOff val="-82419"/>
                    <a:satOff val="-9513"/>
                    <a:lumOff val="-16343"/>
                  </a:schemeClr>
                </a:solidFill>
              </a:defRPr>
            </a:lvl1pPr>
          </a:lstStyle>
          <a:p>
            <a:pPr/>
            <a:r>
              <a:t>transportation</a:t>
            </a:r>
          </a:p>
        </p:txBody>
      </p:sp>
      <p:sp>
        <p:nvSpPr>
          <p:cNvPr id="519" name="Equation"/>
          <p:cNvSpPr txBox="1"/>
          <p:nvPr/>
        </p:nvSpPr>
        <p:spPr>
          <a:xfrm>
            <a:off x="12776531" y="8487325"/>
            <a:ext cx="6920394" cy="89661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e>
                    <m:sub>
                      <m:r>
                        <a:rPr xmlns:a="http://schemas.openxmlformats.org/drawingml/2006/main" sz="3400" i="1">
                          <a:solidFill>
                            <a:srgbClr val="000000"/>
                          </a:solidFill>
                          <a:latin typeface="Cambria Math" panose="02040503050406030204" pitchFamily="18" charset="0"/>
                        </a:rPr>
                        <m:t>2</m:t>
                      </m:r>
                    </m:sub>
                  </m:sSub>
                  <m:r>
                    <a:rPr xmlns:a="http://schemas.openxmlformats.org/drawingml/2006/main" sz="3400" i="1">
                      <a:solidFill>
                        <a:srgbClr val="000000"/>
                      </a:solidFill>
                      <a:latin typeface="Cambria Math" panose="02040503050406030204" pitchFamily="18" charset="0"/>
                    </a:rPr>
                    <m:t>=</m:t>
                  </m:r>
                  <m:sSup>
                    <m:e>
                      <m:d>
                        <m:dPr>
                          <m:ctrlPr>
                            <a:rPr xmlns:a="http://schemas.openxmlformats.org/drawingml/2006/main" sz="3400" i="1">
                              <a:solidFill>
                                <a:srgbClr val="000000"/>
                              </a:solidFill>
                              <a:latin typeface="Cambria Math" panose="02040503050406030204" pitchFamily="18" charset="0"/>
                            </a:rPr>
                          </m:ctrlPr>
                          <m:begChr m:val="["/>
                          <m:endChr m:val="]"/>
                        </m:dPr>
                        <m:e>
                          <m:sSub>
                            <m:e>
                              <m:r>
                                <a:rPr xmlns:a="http://schemas.openxmlformats.org/drawingml/2006/main" sz="3400" i="1">
                                  <a:solidFill>
                                    <a:srgbClr val="000000"/>
                                  </a:solidFill>
                                  <a:latin typeface="Cambria Math" panose="02040503050406030204" pitchFamily="18" charset="0"/>
                                </a:rPr>
                                <m:t>f</m:t>
                              </m:r>
                            </m:e>
                            <m:sub>
                              <m:r>
                                <a:rPr xmlns:a="http://schemas.openxmlformats.org/drawingml/2006/main" sz="3400" i="1">
                                  <a:solidFill>
                                    <a:srgbClr val="000000"/>
                                  </a:solidFill>
                                  <a:latin typeface="Cambria Math" panose="02040503050406030204" pitchFamily="18" charset="0"/>
                                </a:rPr>
                                <m:t>1</m:t>
                              </m:r>
                            </m:sub>
                          </m:sSub>
                          <m:sSubSup>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1</m:t>
                                  </m:r>
                                </m:sub>
                              </m:sSub>
                            </m:sub>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bSup>
                          <m:sSup>
                            <m:e>
                              <m:r>
                                <a:rPr xmlns:a="http://schemas.openxmlformats.org/drawingml/2006/main" sz="3400" i="1">
                                  <a:solidFill>
                                    <a:srgbClr val="000000"/>
                                  </a:solidFill>
                                  <a:latin typeface="Cambria Math" panose="02040503050406030204" pitchFamily="18" charset="0"/>
                                </a:rPr>
                                <m:t>T</m:t>
                              </m:r>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p>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f</m:t>
                              </m:r>
                            </m:e>
                            <m:sub>
                              <m:r>
                                <a:rPr xmlns:a="http://schemas.openxmlformats.org/drawingml/2006/main" sz="3400" i="1">
                                  <a:solidFill>
                                    <a:srgbClr val="000000"/>
                                  </a:solidFill>
                                  <a:latin typeface="Cambria Math" panose="02040503050406030204" pitchFamily="18" charset="0"/>
                                </a:rPr>
                                <m:t>1</m:t>
                              </m:r>
                            </m:sub>
                          </m:sSub>
                          <m:r>
                            <a:rPr xmlns:a="http://schemas.openxmlformats.org/drawingml/2006/main" sz="3400" i="1">
                              <a:solidFill>
                                <a:srgbClr val="000000"/>
                              </a:solidFill>
                              <a:latin typeface="Cambria Math" panose="02040503050406030204" pitchFamily="18" charset="0"/>
                            </a:rPr>
                            <m:t>)</m:t>
                          </m:r>
                          <m:sSubSup>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2</m:t>
                                  </m:r>
                                </m:sub>
                              </m:sSub>
                            </m:sub>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bSup>
                        </m:e>
                      </m:d>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sup>
                  </m:sSup>
                </m:oMath>
              </m:oMathPara>
            </a14:m>
            <a:endParaRPr sz="3400"/>
          </a:p>
        </p:txBody>
      </p:sp>
      <p:sp>
        <p:nvSpPr>
          <p:cNvPr id="520" name="Equation"/>
          <p:cNvSpPr txBox="1"/>
          <p:nvPr/>
        </p:nvSpPr>
        <p:spPr>
          <a:xfrm>
            <a:off x="4775531" y="8496059"/>
            <a:ext cx="6920394" cy="89661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bar>
                        <m:barPr>
                          <m:ctrlPr>
                            <a:rPr xmlns:a="http://schemas.openxmlformats.org/drawingml/2006/main" sz="3400" i="1">
                              <a:solidFill>
                                <a:srgbClr val="000000"/>
                              </a:solidFill>
                              <a:latin typeface="Cambria Math" panose="02040503050406030204" pitchFamily="18" charset="0"/>
                            </a:rPr>
                          </m:ctrlPr>
                          <m:pos m:val="top"/>
                        </m:barPr>
                        <m:e>
                          <m:r>
                            <a:rPr xmlns:a="http://schemas.openxmlformats.org/drawingml/2006/main" sz="3400" i="1">
                              <a:solidFill>
                                <a:srgbClr val="000000"/>
                              </a:solidFill>
                              <a:latin typeface="Cambria Math" panose="02040503050406030204" pitchFamily="18" charset="0"/>
                            </a:rPr>
                            <m:t>p</m:t>
                          </m:r>
                        </m:e>
                      </m:bar>
                    </m:e>
                    <m:sub>
                      <m:r>
                        <a:rPr xmlns:a="http://schemas.openxmlformats.org/drawingml/2006/main" sz="3400" i="1">
                          <a:solidFill>
                            <a:srgbClr val="000000"/>
                          </a:solidFill>
                          <a:latin typeface="Cambria Math" panose="02040503050406030204" pitchFamily="18" charset="0"/>
                        </a:rPr>
                        <m:t>1</m:t>
                      </m:r>
                    </m:sub>
                  </m:sSub>
                  <m:r>
                    <a:rPr xmlns:a="http://schemas.openxmlformats.org/drawingml/2006/main" sz="3400" i="1">
                      <a:solidFill>
                        <a:srgbClr val="000000"/>
                      </a:solidFill>
                      <a:latin typeface="Cambria Math" panose="02040503050406030204" pitchFamily="18" charset="0"/>
                    </a:rPr>
                    <m:t>=</m:t>
                  </m:r>
                  <m:sSup>
                    <m:e>
                      <m:d>
                        <m:dPr>
                          <m:ctrlPr>
                            <a:rPr xmlns:a="http://schemas.openxmlformats.org/drawingml/2006/main" sz="3400" i="1">
                              <a:solidFill>
                                <a:srgbClr val="000000"/>
                              </a:solidFill>
                              <a:latin typeface="Cambria Math" panose="02040503050406030204" pitchFamily="18" charset="0"/>
                            </a:rPr>
                          </m:ctrlPr>
                          <m:begChr m:val="["/>
                          <m:endChr m:val="]"/>
                        </m:dPr>
                        <m:e>
                          <m:sSub>
                            <m:e>
                              <m:r>
                                <a:rPr xmlns:a="http://schemas.openxmlformats.org/drawingml/2006/main" sz="3400" i="1">
                                  <a:solidFill>
                                    <a:srgbClr val="000000"/>
                                  </a:solidFill>
                                  <a:latin typeface="Cambria Math" panose="02040503050406030204" pitchFamily="18" charset="0"/>
                                </a:rPr>
                                <m:t>f</m:t>
                              </m:r>
                            </m:e>
                            <m:sub>
                              <m:r>
                                <a:rPr xmlns:a="http://schemas.openxmlformats.org/drawingml/2006/main" sz="3400" i="1">
                                  <a:solidFill>
                                    <a:srgbClr val="000000"/>
                                  </a:solidFill>
                                  <a:latin typeface="Cambria Math" panose="02040503050406030204" pitchFamily="18" charset="0"/>
                                </a:rPr>
                                <m:t>1</m:t>
                              </m:r>
                            </m:sub>
                          </m:sSub>
                          <m:sSubSup>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1</m:t>
                                  </m:r>
                                </m:sub>
                              </m:sSub>
                            </m:sub>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bSup>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f</m:t>
                              </m:r>
                            </m:e>
                            <m:sub>
                              <m:r>
                                <a:rPr xmlns:a="http://schemas.openxmlformats.org/drawingml/2006/main" sz="3400" i="1">
                                  <a:solidFill>
                                    <a:srgbClr val="000000"/>
                                  </a:solidFill>
                                  <a:latin typeface="Cambria Math" panose="02040503050406030204" pitchFamily="18" charset="0"/>
                                </a:rPr>
                                <m:t>1</m:t>
                              </m:r>
                            </m:sub>
                          </m:sSub>
                          <m:r>
                            <a:rPr xmlns:a="http://schemas.openxmlformats.org/drawingml/2006/main" sz="3400" i="1">
                              <a:solidFill>
                                <a:srgbClr val="000000"/>
                              </a:solidFill>
                              <a:latin typeface="Cambria Math" panose="02040503050406030204" pitchFamily="18" charset="0"/>
                            </a:rPr>
                            <m:t>)</m:t>
                          </m:r>
                          <m:sSubSup>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2</m:t>
                                  </m:r>
                                </m:sub>
                              </m:sSub>
                            </m:sub>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bSup>
                          <m:sSup>
                            <m:e>
                              <m:r>
                                <a:rPr xmlns:a="http://schemas.openxmlformats.org/drawingml/2006/main" sz="3400" i="1">
                                  <a:solidFill>
                                    <a:srgbClr val="000000"/>
                                  </a:solidFill>
                                  <a:latin typeface="Cambria Math" panose="02040503050406030204" pitchFamily="18" charset="0"/>
                                </a:rPr>
                                <m:t>T</m:t>
                              </m:r>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sup>
                          </m:sSup>
                        </m:e>
                      </m:d>
                    </m:e>
                    <m:sup>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sup>
                  </m:sSup>
                </m:oMath>
              </m:oMathPara>
            </a14:m>
            <a:endParaRPr sz="3400"/>
          </a:p>
        </p:txBody>
      </p:sp>
      <p:sp>
        <p:nvSpPr>
          <p:cNvPr id="545" name="Connection Line"/>
          <p:cNvSpPr/>
          <p:nvPr/>
        </p:nvSpPr>
        <p:spPr>
          <a:xfrm>
            <a:off x="9792879" y="9189901"/>
            <a:ext cx="5147687" cy="110558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0"/>
                </a:moveTo>
                <a:cubicBezTo>
                  <a:pt x="14150" y="21493"/>
                  <a:pt x="6950" y="21600"/>
                  <a:pt x="0" y="321"/>
                </a:cubicBezTo>
              </a:path>
            </a:pathLst>
          </a:custGeom>
          <a:ln w="25400">
            <a:solidFill>
              <a:schemeClr val="accent5">
                <a:hueOff val="-82419"/>
                <a:satOff val="-9513"/>
                <a:lumOff val="-16343"/>
              </a:schemeClr>
            </a:solidFill>
            <a:miter lim="400000"/>
            <a:headEnd type="triangle"/>
            <a:tailEnd type="triangle"/>
          </a:ln>
        </p:spPr>
        <p:txBody>
          <a:bodyPr/>
          <a:lstStyle/>
          <a:p>
            <a:pPr/>
          </a:p>
        </p:txBody>
      </p:sp>
      <p:sp>
        <p:nvSpPr>
          <p:cNvPr id="522" name="transportation"/>
          <p:cNvSpPr txBox="1"/>
          <p:nvPr/>
        </p:nvSpPr>
        <p:spPr>
          <a:xfrm>
            <a:off x="10956952" y="10193979"/>
            <a:ext cx="2699640"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chemeClr val="accent5">
                    <a:hueOff val="-82419"/>
                    <a:satOff val="-9513"/>
                    <a:lumOff val="-16343"/>
                  </a:schemeClr>
                </a:solidFill>
              </a:defRPr>
            </a:lvl1pPr>
          </a:lstStyle>
          <a:p>
            <a:pPr/>
            <a:r>
              <a:t>transportation</a:t>
            </a:r>
          </a:p>
        </p:txBody>
      </p:sp>
      <p:sp>
        <p:nvSpPr>
          <p:cNvPr id="523" name="Equation"/>
          <p:cNvSpPr txBox="1"/>
          <p:nvPr/>
        </p:nvSpPr>
        <p:spPr>
          <a:xfrm>
            <a:off x="6223821" y="10905707"/>
            <a:ext cx="4287114" cy="93269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1</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sSub>
                    <m:e>
                      <m:r>
                        <a:rPr xmlns:a="http://schemas.openxmlformats.org/drawingml/2006/main" sz="3400" i="1">
                          <a:solidFill>
                            <a:srgbClr val="000000"/>
                          </a:solidFill>
                          <a:latin typeface="Cambria Math" panose="02040503050406030204" pitchFamily="18" charset="0"/>
                        </a:rPr>
                        <m:t>f</m:t>
                      </m:r>
                    </m:e>
                    <m:sub>
                      <m:r>
                        <a:rPr xmlns:a="http://schemas.openxmlformats.org/drawingml/2006/main" sz="3400" i="1">
                          <a:solidFill>
                            <a:srgbClr val="000000"/>
                          </a:solidFill>
                          <a:latin typeface="Cambria Math" panose="02040503050406030204" pitchFamily="18" charset="0"/>
                        </a:rPr>
                        <m:t>1</m:t>
                      </m:r>
                    </m:sub>
                  </m:sSub>
                  <m:sSub>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1</m:t>
                          </m:r>
                        </m:sub>
                      </m:sSub>
                    </m:sub>
                  </m:sSub>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num>
                    <m:den>
                      <m:r>
                        <a:rPr xmlns:a="http://schemas.openxmlformats.org/drawingml/2006/main" sz="3400" i="1">
                          <a:solidFill>
                            <a:srgbClr val="000000"/>
                          </a:solidFill>
                          <a:latin typeface="Cambria Math" panose="02040503050406030204" pitchFamily="18" charset="0"/>
                        </a:rPr>
                        <m:t>2</m:t>
                      </m:r>
                    </m:den>
                  </m:f>
                </m:oMath>
              </m:oMathPara>
            </a14:m>
            <a:endParaRPr sz="3400"/>
          </a:p>
        </p:txBody>
      </p:sp>
      <p:sp>
        <p:nvSpPr>
          <p:cNvPr id="524" name="Equation"/>
          <p:cNvSpPr txBox="1"/>
          <p:nvPr/>
        </p:nvSpPr>
        <p:spPr>
          <a:xfrm>
            <a:off x="13666385" y="10905707"/>
            <a:ext cx="5194086" cy="93269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2</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f</m:t>
                      </m:r>
                    </m:e>
                    <m:sub>
                      <m:r>
                        <a:rPr xmlns:a="http://schemas.openxmlformats.org/drawingml/2006/main" sz="3400" i="1">
                          <a:solidFill>
                            <a:srgbClr val="000000"/>
                          </a:solidFill>
                          <a:latin typeface="Cambria Math" panose="02040503050406030204" pitchFamily="18" charset="0"/>
                        </a:rPr>
                        <m:t>1</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y</m:t>
                      </m:r>
                    </m:e>
                    <m:sub>
                      <m:sSub>
                        <m:e>
                          <m:r>
                            <a:rPr xmlns:a="http://schemas.openxmlformats.org/drawingml/2006/main" sz="3400" i="1">
                              <a:solidFill>
                                <a:srgbClr val="000000"/>
                              </a:solidFill>
                              <a:latin typeface="Cambria Math" panose="02040503050406030204" pitchFamily="18" charset="0"/>
                            </a:rPr>
                            <m:t>w</m:t>
                          </m:r>
                        </m:e>
                        <m:sub>
                          <m:r>
                            <a:rPr xmlns:a="http://schemas.openxmlformats.org/drawingml/2006/main" sz="3400" i="1">
                              <a:solidFill>
                                <a:srgbClr val="000000"/>
                              </a:solidFill>
                              <a:latin typeface="Cambria Math" panose="02040503050406030204" pitchFamily="18" charset="0"/>
                            </a:rPr>
                            <m:t>2</m:t>
                          </m:r>
                        </m:sub>
                      </m:sSub>
                    </m:sub>
                  </m:sSub>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num>
                    <m:den>
                      <m:r>
                        <a:rPr xmlns:a="http://schemas.openxmlformats.org/drawingml/2006/main" sz="3400" i="1">
                          <a:solidFill>
                            <a:srgbClr val="000000"/>
                          </a:solidFill>
                          <a:latin typeface="Cambria Math" panose="02040503050406030204" pitchFamily="18" charset="0"/>
                        </a:rPr>
                        <m:t>2</m:t>
                      </m:r>
                    </m:den>
                  </m:f>
                </m:oMath>
              </m:oMathPara>
            </a14:m>
            <a:endParaRPr sz="3400"/>
          </a:p>
        </p:txBody>
      </p:sp>
      <p:sp>
        <p:nvSpPr>
          <p:cNvPr id="525" name="Nominal wages"/>
          <p:cNvSpPr txBox="1"/>
          <p:nvPr/>
        </p:nvSpPr>
        <p:spPr>
          <a:xfrm>
            <a:off x="3463350" y="5348228"/>
            <a:ext cx="313408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Nominal wages</a:t>
            </a:r>
          </a:p>
        </p:txBody>
      </p:sp>
      <p:sp>
        <p:nvSpPr>
          <p:cNvPr id="526" name="Local Price index"/>
          <p:cNvSpPr txBox="1"/>
          <p:nvPr/>
        </p:nvSpPr>
        <p:spPr>
          <a:xfrm>
            <a:off x="3500466" y="7839477"/>
            <a:ext cx="348846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Local Price index</a:t>
            </a:r>
          </a:p>
        </p:txBody>
      </p:sp>
      <p:sp>
        <p:nvSpPr>
          <p:cNvPr id="527" name="Region’s Nominal Income"/>
          <p:cNvSpPr txBox="1"/>
          <p:nvPr/>
        </p:nvSpPr>
        <p:spPr>
          <a:xfrm>
            <a:off x="3362356" y="10330726"/>
            <a:ext cx="509740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Region’s Nominal Income</a:t>
            </a:r>
          </a:p>
        </p:txBody>
      </p:sp>
      <p:sp>
        <p:nvSpPr>
          <p:cNvPr id="528" name="wages of workers"/>
          <p:cNvSpPr txBox="1"/>
          <p:nvPr/>
        </p:nvSpPr>
        <p:spPr>
          <a:xfrm>
            <a:off x="5269232" y="12357322"/>
            <a:ext cx="2759533"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wages of workers</a:t>
            </a:r>
          </a:p>
        </p:txBody>
      </p:sp>
      <p:sp>
        <p:nvSpPr>
          <p:cNvPr id="529" name="wages of workers"/>
          <p:cNvSpPr txBox="1"/>
          <p:nvPr/>
        </p:nvSpPr>
        <p:spPr>
          <a:xfrm>
            <a:off x="13252373" y="12357322"/>
            <a:ext cx="2759533"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wages of workers</a:t>
            </a:r>
          </a:p>
        </p:txBody>
      </p:sp>
      <p:sp>
        <p:nvSpPr>
          <p:cNvPr id="530" name="wages of farmers"/>
          <p:cNvSpPr txBox="1"/>
          <p:nvPr/>
        </p:nvSpPr>
        <p:spPr>
          <a:xfrm>
            <a:off x="8439724" y="12357322"/>
            <a:ext cx="2705050"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wages of farmers</a:t>
            </a:r>
          </a:p>
        </p:txBody>
      </p:sp>
      <p:sp>
        <p:nvSpPr>
          <p:cNvPr id="531" name="wages of farmers"/>
          <p:cNvSpPr txBox="1"/>
          <p:nvPr/>
        </p:nvSpPr>
        <p:spPr>
          <a:xfrm>
            <a:off x="17012224" y="12357322"/>
            <a:ext cx="2705050"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wages of farmers</a:t>
            </a:r>
          </a:p>
        </p:txBody>
      </p:sp>
      <p:sp>
        <p:nvSpPr>
          <p:cNvPr id="532" name="Line"/>
          <p:cNvSpPr/>
          <p:nvPr/>
        </p:nvSpPr>
        <p:spPr>
          <a:xfrm flipV="1">
            <a:off x="7039561" y="11625502"/>
            <a:ext cx="605249" cy="904487"/>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33" name="Line"/>
          <p:cNvSpPr/>
          <p:nvPr/>
        </p:nvSpPr>
        <p:spPr>
          <a:xfrm flipV="1">
            <a:off x="14567297" y="11625502"/>
            <a:ext cx="605249" cy="904487"/>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34" name="Line"/>
          <p:cNvSpPr/>
          <p:nvPr/>
        </p:nvSpPr>
        <p:spPr>
          <a:xfrm flipH="1" flipV="1">
            <a:off x="9314671" y="11625502"/>
            <a:ext cx="635736" cy="635736"/>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35" name="Line"/>
          <p:cNvSpPr/>
          <p:nvPr/>
        </p:nvSpPr>
        <p:spPr>
          <a:xfrm flipH="1" flipV="1">
            <a:off x="17780014" y="11625502"/>
            <a:ext cx="635736" cy="635736"/>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36" name="share of expenditure…"/>
          <p:cNvSpPr txBox="1"/>
          <p:nvPr/>
        </p:nvSpPr>
        <p:spPr>
          <a:xfrm>
            <a:off x="17605507" y="2009238"/>
            <a:ext cx="3268702" cy="9464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2600">
                <a:solidFill>
                  <a:srgbClr val="000000"/>
                </a:solidFill>
              </a:defRPr>
            </a:pPr>
            <a:r>
              <a:t>share of expenditure </a:t>
            </a:r>
          </a:p>
          <a:p>
            <a:pPr defTabSz="821531">
              <a:defRPr sz="2600">
                <a:solidFill>
                  <a:srgbClr val="000000"/>
                </a:solidFill>
              </a:defRPr>
            </a:pPr>
            <a:r>
              <a:t>in manufacturing </a:t>
            </a:r>
          </a:p>
        </p:txBody>
      </p:sp>
      <p:sp>
        <p:nvSpPr>
          <p:cNvPr id="537" name="Line"/>
          <p:cNvSpPr/>
          <p:nvPr/>
        </p:nvSpPr>
        <p:spPr>
          <a:xfrm flipH="1">
            <a:off x="16882814" y="2581339"/>
            <a:ext cx="832206" cy="528510"/>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38" name="solve 2 coupled equations: 3 input parameters: T, σS, nMF"/>
          <p:cNvSpPr txBox="1"/>
          <p:nvPr/>
        </p:nvSpPr>
        <p:spPr>
          <a:xfrm>
            <a:off x="7251029" y="12986784"/>
            <a:ext cx="10111487"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000">
                <a:solidFill>
                  <a:srgbClr val="FFFFFF"/>
                </a:solidFill>
                <a:latin typeface="Helvetica Neue Medium"/>
                <a:ea typeface="Helvetica Neue Medium"/>
                <a:cs typeface="Helvetica Neue Medium"/>
                <a:sym typeface="Helvetica Neue Medium"/>
              </a:defRPr>
            </a:pPr>
            <a:r>
              <a:t>solve 2 coupled equations: 3 input parameters: </a:t>
            </a:r>
            <a:r>
              <a:rPr i="1">
                <a:latin typeface="+mn-lt"/>
                <a:ea typeface="+mn-ea"/>
                <a:cs typeface="+mn-cs"/>
                <a:sym typeface="Helvetica Neue"/>
              </a:rPr>
              <a:t>T, σ</a:t>
            </a:r>
            <a:r>
              <a:rPr baseline="-5999" i="1">
                <a:latin typeface="+mn-lt"/>
                <a:ea typeface="+mn-ea"/>
                <a:cs typeface="+mn-cs"/>
                <a:sym typeface="Helvetica Neue"/>
              </a:rPr>
              <a:t>S</a:t>
            </a:r>
            <a:r>
              <a:rPr i="1">
                <a:latin typeface="+mn-lt"/>
                <a:ea typeface="+mn-ea"/>
                <a:cs typeface="+mn-cs"/>
                <a:sym typeface="Helvetica Neue"/>
              </a:rPr>
              <a:t>, n</a:t>
            </a:r>
            <a:r>
              <a:rPr baseline="-5999" i="1">
                <a:latin typeface="+mn-lt"/>
                <a:ea typeface="+mn-ea"/>
                <a:cs typeface="+mn-cs"/>
                <a:sym typeface="Helvetica Neue"/>
              </a:rPr>
              <a:t>MF</a:t>
            </a:r>
          </a:p>
        </p:txBody>
      </p:sp>
      <p:sp>
        <p:nvSpPr>
          <p:cNvPr id="539" name="Objective :"/>
          <p:cNvSpPr txBox="1"/>
          <p:nvPr/>
        </p:nvSpPr>
        <p:spPr>
          <a:xfrm>
            <a:off x="1713138" y="3113364"/>
            <a:ext cx="2230426" cy="58511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Objective : </a:t>
            </a:r>
          </a:p>
        </p:txBody>
      </p:sp>
      <p:sp>
        <p:nvSpPr>
          <p:cNvPr id="540" name="real wage"/>
          <p:cNvSpPr txBox="1"/>
          <p:nvPr/>
        </p:nvSpPr>
        <p:spPr>
          <a:xfrm>
            <a:off x="4796489" y="4139809"/>
            <a:ext cx="1573785"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real wage</a:t>
            </a:r>
          </a:p>
        </p:txBody>
      </p:sp>
      <p:sp>
        <p:nvSpPr>
          <p:cNvPr id="541" name="Line"/>
          <p:cNvSpPr/>
          <p:nvPr/>
        </p:nvSpPr>
        <p:spPr>
          <a:xfrm flipV="1">
            <a:off x="5708847" y="3543935"/>
            <a:ext cx="820695" cy="529080"/>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42" name="Line"/>
          <p:cNvSpPr/>
          <p:nvPr/>
        </p:nvSpPr>
        <p:spPr>
          <a:xfrm flipV="1">
            <a:off x="7868896" y="3545102"/>
            <a:ext cx="1" cy="1091723"/>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43" name="nominal wage"/>
          <p:cNvSpPr txBox="1"/>
          <p:nvPr/>
        </p:nvSpPr>
        <p:spPr>
          <a:xfrm>
            <a:off x="6940584" y="4605594"/>
            <a:ext cx="2204137" cy="54003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nominal wage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Solve for"/>
          <p:cNvSpPr txBox="1"/>
          <p:nvPr/>
        </p:nvSpPr>
        <p:spPr>
          <a:xfrm>
            <a:off x="10702458" y="2929036"/>
            <a:ext cx="187180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Solve for</a:t>
            </a:r>
          </a:p>
        </p:txBody>
      </p:sp>
      <p:sp>
        <p:nvSpPr>
          <p:cNvPr id="548" name="Equation"/>
          <p:cNvSpPr txBox="1"/>
          <p:nvPr/>
        </p:nvSpPr>
        <p:spPr>
          <a:xfrm>
            <a:off x="8687066" y="4329356"/>
            <a:ext cx="8044774" cy="82325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900" i="1">
                          <a:solidFill>
                            <a:srgbClr val="000000"/>
                          </a:solidFill>
                          <a:latin typeface="Cambria Math" panose="02040503050406030204" pitchFamily="18" charset="0"/>
                        </a:rPr>
                        <m:t>y</m:t>
                      </m:r>
                    </m:e>
                    <m:sub>
                      <m:sSub>
                        <m:e>
                          <m:r>
                            <a:rPr xmlns:a="http://schemas.openxmlformats.org/drawingml/2006/main" sz="5900" i="1">
                              <a:solidFill>
                                <a:srgbClr val="000000"/>
                              </a:solidFill>
                              <a:latin typeface="Cambria Math" panose="02040503050406030204" pitchFamily="18" charset="0"/>
                            </a:rPr>
                            <m:t>ω</m:t>
                          </m:r>
                        </m:e>
                        <m:sub>
                          <m:r>
                            <a:rPr xmlns:a="http://schemas.openxmlformats.org/drawingml/2006/main" sz="5900" i="1">
                              <a:solidFill>
                                <a:srgbClr val="000000"/>
                              </a:solidFill>
                              <a:latin typeface="Cambria Math" panose="02040503050406030204" pitchFamily="18" charset="0"/>
                            </a:rPr>
                            <m:t>1</m:t>
                          </m:r>
                        </m:sub>
                      </m:sSub>
                    </m:sub>
                  </m:sSub>
                  <m:r>
                    <a:rPr xmlns:a="http://schemas.openxmlformats.org/drawingml/2006/main" sz="5900" i="1">
                      <a:solidFill>
                        <a:srgbClr val="000000"/>
                      </a:solidFill>
                      <a:latin typeface="Cambria Math" panose="02040503050406030204" pitchFamily="18" charset="0"/>
                    </a:rPr>
                    <m:t>-</m:t>
                  </m:r>
                  <m:sSub>
                    <m:e>
                      <m:r>
                        <a:rPr xmlns:a="http://schemas.openxmlformats.org/drawingml/2006/main" sz="5900" i="1">
                          <a:solidFill>
                            <a:srgbClr val="000000"/>
                          </a:solidFill>
                          <a:latin typeface="Cambria Math" panose="02040503050406030204" pitchFamily="18" charset="0"/>
                        </a:rPr>
                        <m:t>y</m:t>
                      </m:r>
                    </m:e>
                    <m:sub>
                      <m:sSub>
                        <m:e>
                          <m:r>
                            <a:rPr xmlns:a="http://schemas.openxmlformats.org/drawingml/2006/main" sz="5900" i="1">
                              <a:solidFill>
                                <a:srgbClr val="000000"/>
                              </a:solidFill>
                              <a:latin typeface="Cambria Math" panose="02040503050406030204" pitchFamily="18" charset="0"/>
                            </a:rPr>
                            <m:t>ω</m:t>
                          </m:r>
                        </m:e>
                        <m:sub>
                          <m:r>
                            <a:rPr xmlns:a="http://schemas.openxmlformats.org/drawingml/2006/main" sz="5900" i="1">
                              <a:solidFill>
                                <a:srgbClr val="000000"/>
                              </a:solidFill>
                              <a:latin typeface="Cambria Math" panose="02040503050406030204" pitchFamily="18" charset="0"/>
                            </a:rPr>
                            <m:t>2</m:t>
                          </m:r>
                        </m:sub>
                      </m:sSub>
                    </m:sub>
                  </m:sSub>
                  <m:r>
                    <a:rPr xmlns:a="http://schemas.openxmlformats.org/drawingml/2006/main" sz="5900" i="1">
                      <a:solidFill>
                        <a:srgbClr val="000000"/>
                      </a:solidFill>
                      <a:latin typeface="Cambria Math" panose="02040503050406030204" pitchFamily="18" charset="0"/>
                    </a:rPr>
                    <m:t>=</m:t>
                  </m:r>
                  <m:r>
                    <a:rPr xmlns:a="http://schemas.openxmlformats.org/drawingml/2006/main" sz="5900" i="1">
                      <a:solidFill>
                        <a:srgbClr val="000000"/>
                      </a:solidFill>
                      <a:latin typeface="Cambria Math" panose="02040503050406030204" pitchFamily="18" charset="0"/>
                    </a:rPr>
                    <m:t>g</m:t>
                  </m:r>
                  <m:r>
                    <a:rPr xmlns:a="http://schemas.openxmlformats.org/drawingml/2006/main" sz="5900" i="1">
                      <a:solidFill>
                        <a:srgbClr val="000000"/>
                      </a:solidFill>
                      <a:latin typeface="Cambria Math" panose="02040503050406030204" pitchFamily="18" charset="0"/>
                    </a:rPr>
                    <m:t>(</m:t>
                  </m:r>
                  <m:sSub>
                    <m:e>
                      <m:r>
                        <a:rPr xmlns:a="http://schemas.openxmlformats.org/drawingml/2006/main" sz="5900" i="1">
                          <a:solidFill>
                            <a:srgbClr val="000000"/>
                          </a:solidFill>
                          <a:latin typeface="Cambria Math" panose="02040503050406030204" pitchFamily="18" charset="0"/>
                        </a:rPr>
                        <m:t>f</m:t>
                      </m:r>
                    </m:e>
                    <m:sub>
                      <m:r>
                        <a:rPr xmlns:a="http://schemas.openxmlformats.org/drawingml/2006/main" sz="5900" i="1">
                          <a:solidFill>
                            <a:srgbClr val="000000"/>
                          </a:solidFill>
                          <a:latin typeface="Cambria Math" panose="02040503050406030204" pitchFamily="18" charset="0"/>
                        </a:rPr>
                        <m:t>1</m:t>
                      </m:r>
                    </m:sub>
                  </m:sSub>
                  <m:r>
                    <a:rPr xmlns:a="http://schemas.openxmlformats.org/drawingml/2006/main" sz="5900" i="1">
                      <a:solidFill>
                        <a:srgbClr val="000000"/>
                      </a:solidFill>
                      <a:latin typeface="Cambria Math" panose="02040503050406030204" pitchFamily="18" charset="0"/>
                    </a:rPr>
                    <m:t>|</m:t>
                  </m:r>
                  <m:r>
                    <a:rPr xmlns:a="http://schemas.openxmlformats.org/drawingml/2006/main" sz="5900" i="1">
                      <a:solidFill>
                        <a:srgbClr val="000000"/>
                      </a:solidFill>
                      <a:latin typeface="Cambria Math" panose="02040503050406030204" pitchFamily="18" charset="0"/>
                    </a:rPr>
                    <m:t>T</m:t>
                  </m:r>
                  <m:r>
                    <a:rPr xmlns:a="http://schemas.openxmlformats.org/drawingml/2006/main" sz="5900" i="1">
                      <a:solidFill>
                        <a:srgbClr val="000000"/>
                      </a:solidFill>
                      <a:latin typeface="Cambria Math" panose="02040503050406030204" pitchFamily="18" charset="0"/>
                    </a:rPr>
                    <m:t>,</m:t>
                  </m:r>
                  <m:sSub>
                    <m:e>
                      <m:r>
                        <a:rPr xmlns:a="http://schemas.openxmlformats.org/drawingml/2006/main" sz="5900" i="1">
                          <a:solidFill>
                            <a:srgbClr val="000000"/>
                          </a:solidFill>
                          <a:latin typeface="Cambria Math" panose="02040503050406030204" pitchFamily="18" charset="0"/>
                        </a:rPr>
                        <m:t>n</m:t>
                      </m:r>
                    </m:e>
                    <m:sub>
                      <m:r>
                        <a:rPr xmlns:a="http://schemas.openxmlformats.org/drawingml/2006/main" sz="5900" i="1">
                          <a:solidFill>
                            <a:srgbClr val="000000"/>
                          </a:solidFill>
                          <a:latin typeface="Cambria Math" panose="02040503050406030204" pitchFamily="18" charset="0"/>
                        </a:rPr>
                        <m:t>M</m:t>
                      </m:r>
                      <m:r>
                        <a:rPr xmlns:a="http://schemas.openxmlformats.org/drawingml/2006/main" sz="5900" i="1">
                          <a:solidFill>
                            <a:srgbClr val="000000"/>
                          </a:solidFill>
                          <a:latin typeface="Cambria Math" panose="02040503050406030204" pitchFamily="18" charset="0"/>
                        </a:rPr>
                        <m:t>F</m:t>
                      </m:r>
                    </m:sub>
                  </m:sSub>
                  <m:r>
                    <a:rPr xmlns:a="http://schemas.openxmlformats.org/drawingml/2006/main" sz="5900" i="1">
                      <a:solidFill>
                        <a:srgbClr val="000000"/>
                      </a:solidFill>
                      <a:latin typeface="Cambria Math" panose="02040503050406030204" pitchFamily="18" charset="0"/>
                    </a:rPr>
                    <m:t>,</m:t>
                  </m:r>
                  <m:sSub>
                    <m:e>
                      <m:r>
                        <a:rPr xmlns:a="http://schemas.openxmlformats.org/drawingml/2006/main" sz="5900" i="1">
                          <a:solidFill>
                            <a:srgbClr val="000000"/>
                          </a:solidFill>
                          <a:latin typeface="Cambria Math" panose="02040503050406030204" pitchFamily="18" charset="0"/>
                        </a:rPr>
                        <m:t>σ</m:t>
                      </m:r>
                    </m:e>
                    <m:sub>
                      <m:r>
                        <a:rPr xmlns:a="http://schemas.openxmlformats.org/drawingml/2006/main" sz="5900" i="1">
                          <a:solidFill>
                            <a:srgbClr val="000000"/>
                          </a:solidFill>
                          <a:latin typeface="Cambria Math" panose="02040503050406030204" pitchFamily="18" charset="0"/>
                        </a:rPr>
                        <m:t>S</m:t>
                      </m:r>
                    </m:sub>
                  </m:sSub>
                  <m:r>
                    <a:rPr xmlns:a="http://schemas.openxmlformats.org/drawingml/2006/main" sz="5900" i="1">
                      <a:solidFill>
                        <a:srgbClr val="000000"/>
                      </a:solidFill>
                      <a:latin typeface="Cambria Math" panose="02040503050406030204" pitchFamily="18" charset="0"/>
                    </a:rPr>
                    <m:t>)</m:t>
                  </m:r>
                </m:oMath>
              </m:oMathPara>
            </a14:m>
            <a:endParaRPr sz="5900"/>
          </a:p>
        </p:txBody>
      </p:sp>
      <p:sp>
        <p:nvSpPr>
          <p:cNvPr id="549" name="difference in real wages between regions"/>
          <p:cNvSpPr txBox="1"/>
          <p:nvPr/>
        </p:nvSpPr>
        <p:spPr>
          <a:xfrm>
            <a:off x="3915107" y="5910082"/>
            <a:ext cx="6161584"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2600">
                <a:solidFill>
                  <a:srgbClr val="000000"/>
                </a:solidFill>
              </a:defRPr>
            </a:pPr>
            <a:r>
              <a:t>difference in </a:t>
            </a:r>
            <a:r>
              <a:rPr i="1"/>
              <a:t>real</a:t>
            </a:r>
            <a:r>
              <a:t> wages between regions</a:t>
            </a:r>
          </a:p>
        </p:txBody>
      </p:sp>
      <p:sp>
        <p:nvSpPr>
          <p:cNvPr id="550" name="fraction of workers…"/>
          <p:cNvSpPr txBox="1"/>
          <p:nvPr/>
        </p:nvSpPr>
        <p:spPr>
          <a:xfrm>
            <a:off x="10523595" y="6384785"/>
            <a:ext cx="3004542" cy="9464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2600">
                <a:solidFill>
                  <a:srgbClr val="000000"/>
                </a:solidFill>
              </a:defRPr>
            </a:pPr>
            <a:r>
              <a:t>fraction of workers </a:t>
            </a:r>
          </a:p>
          <a:p>
            <a:pPr defTabSz="821531">
              <a:defRPr sz="2600">
                <a:solidFill>
                  <a:srgbClr val="000000"/>
                </a:solidFill>
              </a:defRPr>
            </a:pPr>
            <a:r>
              <a:t>in region 1</a:t>
            </a:r>
          </a:p>
        </p:txBody>
      </p:sp>
      <p:sp>
        <p:nvSpPr>
          <p:cNvPr id="551" name="fraction of manufacturing workers…"/>
          <p:cNvSpPr txBox="1"/>
          <p:nvPr/>
        </p:nvSpPr>
        <p:spPr>
          <a:xfrm>
            <a:off x="16101180" y="6384785"/>
            <a:ext cx="5218863" cy="9464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2600">
                <a:solidFill>
                  <a:srgbClr val="000000"/>
                </a:solidFill>
              </a:defRPr>
            </a:pPr>
            <a:r>
              <a:t>fraction of manufacturing workers </a:t>
            </a:r>
          </a:p>
          <a:p>
            <a:pPr defTabSz="821531">
              <a:defRPr sz="2600">
                <a:solidFill>
                  <a:srgbClr val="000000"/>
                </a:solidFill>
              </a:defRPr>
            </a:pPr>
            <a:r>
              <a:t>to population</a:t>
            </a:r>
          </a:p>
        </p:txBody>
      </p:sp>
      <p:sp>
        <p:nvSpPr>
          <p:cNvPr id="552" name="strength of taste for variety"/>
          <p:cNvSpPr txBox="1"/>
          <p:nvPr/>
        </p:nvSpPr>
        <p:spPr>
          <a:xfrm>
            <a:off x="18039008" y="5271333"/>
            <a:ext cx="4118306"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strength of taste for variety</a:t>
            </a:r>
          </a:p>
        </p:txBody>
      </p:sp>
      <p:sp>
        <p:nvSpPr>
          <p:cNvPr id="553" name="transportation costs"/>
          <p:cNvSpPr txBox="1"/>
          <p:nvPr/>
        </p:nvSpPr>
        <p:spPr>
          <a:xfrm>
            <a:off x="13598912" y="7320973"/>
            <a:ext cx="3115489" cy="540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600">
                <a:solidFill>
                  <a:srgbClr val="000000"/>
                </a:solidFill>
              </a:defRPr>
            </a:lvl1pPr>
          </a:lstStyle>
          <a:p>
            <a:pPr/>
            <a:r>
              <a:t>transportation costs</a:t>
            </a:r>
          </a:p>
        </p:txBody>
      </p:sp>
      <p:sp>
        <p:nvSpPr>
          <p:cNvPr id="554" name="Line"/>
          <p:cNvSpPr/>
          <p:nvPr/>
        </p:nvSpPr>
        <p:spPr>
          <a:xfrm flipH="1" flipV="1">
            <a:off x="13981103" y="5196512"/>
            <a:ext cx="870933" cy="2075359"/>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55" name="Line"/>
          <p:cNvSpPr/>
          <p:nvPr/>
        </p:nvSpPr>
        <p:spPr>
          <a:xfrm flipV="1">
            <a:off x="13090421" y="5196512"/>
            <a:ext cx="1" cy="1293273"/>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56" name="Line"/>
          <p:cNvSpPr/>
          <p:nvPr/>
        </p:nvSpPr>
        <p:spPr>
          <a:xfrm flipH="1" flipV="1">
            <a:off x="16307565" y="5176828"/>
            <a:ext cx="1662614" cy="456192"/>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57" name="Line"/>
          <p:cNvSpPr/>
          <p:nvPr/>
        </p:nvSpPr>
        <p:spPr>
          <a:xfrm flipH="1" flipV="1">
            <a:off x="15274192" y="5293386"/>
            <a:ext cx="1554612" cy="939757"/>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58" name="Line"/>
          <p:cNvSpPr/>
          <p:nvPr/>
        </p:nvSpPr>
        <p:spPr>
          <a:xfrm flipV="1">
            <a:off x="9095963" y="5136679"/>
            <a:ext cx="800358" cy="800358"/>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59" name="Python code provided : next weeks assignment"/>
          <p:cNvSpPr txBox="1"/>
          <p:nvPr/>
        </p:nvSpPr>
        <p:spPr>
          <a:xfrm>
            <a:off x="14965532" y="10900377"/>
            <a:ext cx="9005927" cy="58511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Python code provided : next weeks assignment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pillover effects are economic events in one context that occur because of something else in a seemingly unrelated context. For example, externalities of economic activity are non-monetary effects upon non-participants.…"/>
          <p:cNvSpPr txBox="1"/>
          <p:nvPr/>
        </p:nvSpPr>
        <p:spPr>
          <a:xfrm>
            <a:off x="3315045" y="8037790"/>
            <a:ext cx="17561975" cy="234414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just" defTabSz="821531">
              <a:defRPr>
                <a:solidFill>
                  <a:srgbClr val="000000"/>
                </a:solidFill>
              </a:defRPr>
            </a:pPr>
            <a:r>
              <a:t>Spillover effects are economic events in one context that occur because of something else in a seemingly unrelated context. For example, </a:t>
            </a:r>
            <a:r>
              <a:rPr>
                <a:solidFill>
                  <a:srgbClr val="0645AD"/>
                </a:solidFill>
                <a:hlinkClick r:id="rId2" invalidUrl="" action="" tgtFrame="" tooltip="" history="1" highlightClick="0" endSnd="0"/>
              </a:rPr>
              <a:t>externalities</a:t>
            </a:r>
            <a:r>
              <a:t> of economic activity are non-monetary effects upon non-participants. </a:t>
            </a:r>
          </a:p>
          <a:p>
            <a:pPr algn="just" defTabSz="821531">
              <a:defRPr>
                <a:solidFill>
                  <a:srgbClr val="000000"/>
                </a:solidFill>
              </a:defRPr>
            </a:pPr>
          </a:p>
          <a:p>
            <a:pPr algn="just" defTabSz="821531">
              <a:defRPr>
                <a:solidFill>
                  <a:srgbClr val="000000"/>
                </a:solidFill>
              </a:defRPr>
            </a:pPr>
            <a:r>
              <a:t>Odors from a rendering plant are negative spillover effects upon its neighbors; </a:t>
            </a:r>
          </a:p>
          <a:p>
            <a:pPr algn="just" defTabSz="821531">
              <a:defRPr>
                <a:solidFill>
                  <a:srgbClr val="000000"/>
                </a:solidFill>
              </a:defRPr>
            </a:pPr>
          </a:p>
          <a:p>
            <a:pPr algn="just" defTabSz="821531">
              <a:defRPr>
                <a:solidFill>
                  <a:srgbClr val="000000"/>
                </a:solidFill>
              </a:defRPr>
            </a:pPr>
            <a:r>
              <a:t>The beauty of a homeowner's </a:t>
            </a:r>
            <a:r>
              <a:rPr>
                <a:solidFill>
                  <a:srgbClr val="0645AD"/>
                </a:solidFill>
                <a:hlinkClick r:id="rId3" invalidUrl="" action="" tgtFrame="" tooltip="" history="1" highlightClick="0" endSnd="0"/>
              </a:rPr>
              <a:t>flower garden</a:t>
            </a:r>
            <a:r>
              <a:t> is a positive spillover effect upon neighbors.</a:t>
            </a:r>
          </a:p>
        </p:txBody>
      </p:sp>
      <p:sp>
        <p:nvSpPr>
          <p:cNvPr id="179" name="Externalities:"/>
          <p:cNvSpPr txBox="1"/>
          <p:nvPr/>
        </p:nvSpPr>
        <p:spPr>
          <a:xfrm>
            <a:off x="3391752" y="2817790"/>
            <a:ext cx="2428241"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Externalities:</a:t>
            </a:r>
          </a:p>
        </p:txBody>
      </p:sp>
      <p:sp>
        <p:nvSpPr>
          <p:cNvPr id="180" name="In economics, an externality is the cost or benefit that affects a party who did not choose to incur that cost or benefit.…"/>
          <p:cNvSpPr txBox="1"/>
          <p:nvPr/>
        </p:nvSpPr>
        <p:spPr>
          <a:xfrm>
            <a:off x="3315045" y="3471077"/>
            <a:ext cx="17561977" cy="2581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642937">
              <a:spcBef>
                <a:spcPts val="700"/>
              </a:spcBef>
              <a:defRPr>
                <a:solidFill>
                  <a:srgbClr val="222222"/>
                </a:solidFill>
                <a:latin typeface="Helvetica"/>
                <a:ea typeface="Helvetica"/>
                <a:cs typeface="Helvetica"/>
                <a:sym typeface="Helvetica"/>
              </a:defRPr>
            </a:pPr>
            <a:r>
              <a:t>In </a:t>
            </a:r>
            <a:r>
              <a:rPr>
                <a:solidFill>
                  <a:srgbClr val="0645AD"/>
                </a:solidFill>
                <a:hlinkClick r:id="rId4" invalidUrl="" action="" tgtFrame="" tooltip="" history="1" highlightClick="0" endSnd="0"/>
              </a:rPr>
              <a:t>economics</a:t>
            </a:r>
            <a:r>
              <a:t>, an </a:t>
            </a:r>
            <a:r>
              <a:rPr b="1"/>
              <a:t>externality</a:t>
            </a:r>
            <a:r>
              <a:t> is the cost or benefit that affects a party who did not choose to incur that cost or benefit.</a:t>
            </a:r>
            <a:endParaRPr baseline="31999" sz="2000">
              <a:solidFill>
                <a:srgbClr val="0645AD"/>
              </a:solidFill>
            </a:endParaRPr>
          </a:p>
          <a:p>
            <a:pPr algn="l" defTabSz="642937">
              <a:spcBef>
                <a:spcPts val="700"/>
              </a:spcBef>
              <a:defRPr>
                <a:solidFill>
                  <a:srgbClr val="222222"/>
                </a:solidFill>
                <a:latin typeface="Helvetica"/>
                <a:ea typeface="Helvetica"/>
                <a:cs typeface="Helvetica"/>
                <a:sym typeface="Helvetica"/>
              </a:defRPr>
            </a:pPr>
            <a:endParaRPr baseline="31999" sz="2000">
              <a:solidFill>
                <a:srgbClr val="0645AD"/>
              </a:solidFill>
            </a:endParaRPr>
          </a:p>
          <a:p>
            <a:pPr algn="l" defTabSz="642937">
              <a:spcBef>
                <a:spcPts val="700"/>
              </a:spcBef>
              <a:defRPr>
                <a:solidFill>
                  <a:srgbClr val="222222"/>
                </a:solidFill>
                <a:latin typeface="Helvetica"/>
                <a:ea typeface="Helvetica"/>
                <a:cs typeface="Helvetica"/>
                <a:sym typeface="Helvetica"/>
              </a:defRPr>
            </a:pPr>
            <a:r>
              <a:t>When there is no externality, </a:t>
            </a:r>
            <a:r>
              <a:rPr>
                <a:solidFill>
                  <a:srgbClr val="0645AD"/>
                </a:solidFill>
                <a:hlinkClick r:id="rId5" invalidUrl="" action="" tgtFrame="" tooltip="" history="1" highlightClick="0" endSnd="0"/>
              </a:rPr>
              <a:t>allocative efficiency</a:t>
            </a:r>
            <a:r>
              <a:t> is achieved; however, this rarely happens in the free market.</a:t>
            </a:r>
            <a:endParaRPr baseline="31999" sz="2000">
              <a:solidFill>
                <a:srgbClr val="0645AD"/>
              </a:solidFill>
            </a:endParaRPr>
          </a:p>
          <a:p>
            <a:pPr algn="l" defTabSz="642937">
              <a:spcBef>
                <a:spcPts val="700"/>
              </a:spcBef>
              <a:defRPr>
                <a:solidFill>
                  <a:srgbClr val="222222"/>
                </a:solidFill>
                <a:latin typeface="Helvetica"/>
                <a:ea typeface="Helvetica"/>
                <a:cs typeface="Helvetica"/>
                <a:sym typeface="Helvetica"/>
              </a:defRPr>
            </a:pPr>
            <a:endParaRPr baseline="31999" sz="2000">
              <a:solidFill>
                <a:srgbClr val="0645AD"/>
              </a:solidFill>
            </a:endParaRPr>
          </a:p>
          <a:p>
            <a:pPr algn="l" defTabSz="642937">
              <a:spcBef>
                <a:spcPts val="700"/>
              </a:spcBef>
              <a:defRPr>
                <a:solidFill>
                  <a:srgbClr val="222222"/>
                </a:solidFill>
                <a:latin typeface="Helvetica"/>
                <a:ea typeface="Helvetica"/>
                <a:cs typeface="Helvetica"/>
                <a:sym typeface="Helvetica"/>
              </a:defRPr>
            </a:pPr>
            <a:r>
              <a:t>Economists often urge governments to adopt policies that will "internalize" an externality, so that costs and benefits will affect mainly parties who choose to incur them</a:t>
            </a:r>
          </a:p>
        </p:txBody>
      </p:sp>
      <p:sp>
        <p:nvSpPr>
          <p:cNvPr id="181" name="Spillover Effects:"/>
          <p:cNvSpPr txBox="1"/>
          <p:nvPr/>
        </p:nvSpPr>
        <p:spPr>
          <a:xfrm>
            <a:off x="3359734" y="7294939"/>
            <a:ext cx="3113660"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Spillover Effects:</a:t>
            </a:r>
          </a:p>
        </p:txBody>
      </p:sp>
      <p:sp>
        <p:nvSpPr>
          <p:cNvPr id="182" name="credit: wikipedia"/>
          <p:cNvSpPr txBox="1"/>
          <p:nvPr/>
        </p:nvSpPr>
        <p:spPr>
          <a:xfrm>
            <a:off x="17278990" y="12579939"/>
            <a:ext cx="3113355" cy="6140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credit: wikipedia</a:t>
            </a:r>
          </a:p>
        </p:txBody>
      </p:sp>
      <p:sp>
        <p:nvSpPr>
          <p:cNvPr id="183" name="unintended outcomes"/>
          <p:cNvSpPr txBox="1"/>
          <p:nvPr/>
        </p:nvSpPr>
        <p:spPr>
          <a:xfrm>
            <a:off x="7103481" y="7282607"/>
            <a:ext cx="437726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unintended outcomes</a:t>
            </a:r>
          </a:p>
        </p:txBody>
      </p:sp>
      <p:sp>
        <p:nvSpPr>
          <p:cNvPr id="184" name="unpriced outcomes"/>
          <p:cNvSpPr txBox="1"/>
          <p:nvPr/>
        </p:nvSpPr>
        <p:spPr>
          <a:xfrm>
            <a:off x="6479708" y="2805458"/>
            <a:ext cx="391030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unpriced outcomes</a:t>
            </a:r>
          </a:p>
        </p:txBody>
      </p:sp>
      <p:sp>
        <p:nvSpPr>
          <p:cNvPr id="185" name="Two important concepts from Economics"/>
          <p:cNvSpPr txBox="1"/>
          <p:nvPr/>
        </p:nvSpPr>
        <p:spPr>
          <a:xfrm>
            <a:off x="7283488" y="1232921"/>
            <a:ext cx="9817024" cy="709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solidFill>
                  <a:srgbClr val="000000"/>
                </a:solidFill>
              </a:defRPr>
            </a:lvl1pPr>
          </a:lstStyle>
          <a:p>
            <a:pPr/>
            <a:r>
              <a:t>Two important concepts from Economics </a:t>
            </a:r>
          </a:p>
        </p:txBody>
      </p:sp>
      <p:sp>
        <p:nvSpPr>
          <p:cNvPr id="186" name="https://en.wikipedia.org/wiki/Spillover_(economics)"/>
          <p:cNvSpPr txBox="1"/>
          <p:nvPr/>
        </p:nvSpPr>
        <p:spPr>
          <a:xfrm>
            <a:off x="17227962" y="13203509"/>
            <a:ext cx="702533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https://en.wikipedia.org/wiki/Spillover_(economics)</a:t>
            </a:r>
          </a:p>
        </p:txBody>
      </p:sp>
      <p:sp>
        <p:nvSpPr>
          <p:cNvPr id="187" name="These are signs of incomplete theory: c.f. Physics or Biology"/>
          <p:cNvSpPr txBox="1"/>
          <p:nvPr/>
        </p:nvSpPr>
        <p:spPr>
          <a:xfrm>
            <a:off x="3279604" y="11195959"/>
            <a:ext cx="11560557" cy="58511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These are signs of incomplete theory: c.f. Physics or Biology </a:t>
            </a:r>
          </a:p>
        </p:txBody>
      </p:sp>
      <p:sp>
        <p:nvSpPr>
          <p:cNvPr id="188" name="Line"/>
          <p:cNvSpPr/>
          <p:nvPr/>
        </p:nvSpPr>
        <p:spPr>
          <a:xfrm flipV="1">
            <a:off x="20936775" y="3503737"/>
            <a:ext cx="1" cy="6708526"/>
          </a:xfrm>
          <a:prstGeom prst="line">
            <a:avLst/>
          </a:prstGeom>
          <a:ln w="38100">
            <a:solidFill>
              <a:schemeClr val="accent5">
                <a:hueOff val="-82419"/>
                <a:satOff val="-9513"/>
                <a:lumOff val="-16343"/>
              </a:schemeClr>
            </a:solidFill>
            <a:miter lim="400000"/>
          </a:ln>
        </p:spPr>
        <p:txBody>
          <a:bodyPr lIns="50800" tIns="50800" rIns="50800" bIns="50800" anchor="ctr"/>
          <a:lstStyle/>
          <a:p>
            <a:pPr/>
          </a:p>
        </p:txBody>
      </p:sp>
      <p:sp>
        <p:nvSpPr>
          <p:cNvPr id="189" name="Cities…"/>
          <p:cNvSpPr txBox="1"/>
          <p:nvPr/>
        </p:nvSpPr>
        <p:spPr>
          <a:xfrm>
            <a:off x="21034628" y="5764250"/>
            <a:ext cx="3233319" cy="218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700">
                <a:solidFill>
                  <a:srgbClr val="000000"/>
                </a:solidFill>
              </a:defRPr>
            </a:pPr>
            <a:r>
              <a:t>Cities </a:t>
            </a:r>
          </a:p>
          <a:p>
            <a:pPr>
              <a:defRPr sz="2700"/>
            </a:pPr>
          </a:p>
          <a:p>
            <a:pPr>
              <a:defRPr sz="2700"/>
            </a:pPr>
            <a:r>
              <a:t>are all about </a:t>
            </a:r>
          </a:p>
          <a:p>
            <a:pPr>
              <a:defRPr sz="2700"/>
            </a:pPr>
          </a:p>
          <a:p>
            <a:pPr>
              <a:defRPr sz="2700"/>
            </a:pPr>
            <a:r>
              <a:t>these “extra” effects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7" grpId="3"/>
      <p:bldP build="whole" bldLvl="1" animBg="1" rev="0" advAuto="0" spid="180" grpId="1"/>
      <p:bldP build="whole" bldLvl="1" animBg="1" rev="0" advAuto="0" spid="178" grpId="2"/>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63" name="lowT_costs_sigma=4_mu=0.3.pdf" descr="lowT_costs_sigma=4_mu=0.3.pdf"/>
          <p:cNvPicPr>
            <a:picLocks noChangeAspect="1"/>
          </p:cNvPicPr>
          <p:nvPr/>
        </p:nvPicPr>
        <p:blipFill>
          <a:blip r:embed="rId3">
            <a:extLst/>
          </a:blip>
          <a:stretch>
            <a:fillRect/>
          </a:stretch>
        </p:blipFill>
        <p:spPr>
          <a:xfrm>
            <a:off x="13536158" y="225898"/>
            <a:ext cx="6429376" cy="4753852"/>
          </a:xfrm>
          <a:prstGeom prst="rect">
            <a:avLst/>
          </a:prstGeom>
          <a:ln w="12700">
            <a:miter lim="400000"/>
          </a:ln>
        </p:spPr>
      </p:pic>
      <p:pic>
        <p:nvPicPr>
          <p:cNvPr id="564" name="lowT_costs_sigma=4_mu=0.3.pdf" descr="lowT_costs_sigma=4_mu=0.3.pdf"/>
          <p:cNvPicPr>
            <a:picLocks noChangeAspect="1"/>
          </p:cNvPicPr>
          <p:nvPr/>
        </p:nvPicPr>
        <p:blipFill>
          <a:blip r:embed="rId4">
            <a:extLst/>
          </a:blip>
          <a:stretch>
            <a:fillRect/>
          </a:stretch>
        </p:blipFill>
        <p:spPr>
          <a:xfrm>
            <a:off x="13518298" y="4575025"/>
            <a:ext cx="6465095" cy="4780263"/>
          </a:xfrm>
          <a:prstGeom prst="rect">
            <a:avLst/>
          </a:prstGeom>
          <a:ln w="12700">
            <a:miter lim="400000"/>
          </a:ln>
        </p:spPr>
      </p:pic>
      <p:pic>
        <p:nvPicPr>
          <p:cNvPr id="565" name="highT_costs_sigma=4_mu=0.3.pdf" descr="highT_costs_sigma=4_mu=0.3.pdf"/>
          <p:cNvPicPr>
            <a:picLocks noChangeAspect="1"/>
          </p:cNvPicPr>
          <p:nvPr/>
        </p:nvPicPr>
        <p:blipFill>
          <a:blip r:embed="rId5">
            <a:extLst/>
          </a:blip>
          <a:stretch>
            <a:fillRect/>
          </a:stretch>
        </p:blipFill>
        <p:spPr>
          <a:xfrm>
            <a:off x="4327538" y="224565"/>
            <a:ext cx="6432980" cy="4756518"/>
          </a:xfrm>
          <a:prstGeom prst="rect">
            <a:avLst/>
          </a:prstGeom>
          <a:ln w="12700">
            <a:miter lim="400000"/>
          </a:ln>
        </p:spPr>
      </p:pic>
      <p:sp>
        <p:nvSpPr>
          <p:cNvPr id="566" name="Equation"/>
          <p:cNvSpPr txBox="1"/>
          <p:nvPr/>
        </p:nvSpPr>
        <p:spPr>
          <a:xfrm>
            <a:off x="8817816" y="3156537"/>
            <a:ext cx="1244257" cy="29664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1.1</m:t>
                  </m:r>
                </m:oMath>
              </m:oMathPara>
            </a14:m>
            <a:endParaRPr sz="3400"/>
          </a:p>
        </p:txBody>
      </p:sp>
      <p:pic>
        <p:nvPicPr>
          <p:cNvPr id="567" name="mediumT_costs_sigma=4_mu=0.3.pdf" descr="mediumT_costs_sigma=4_mu=0.3.pdf"/>
          <p:cNvPicPr>
            <a:picLocks noChangeAspect="1"/>
          </p:cNvPicPr>
          <p:nvPr/>
        </p:nvPicPr>
        <p:blipFill>
          <a:blip r:embed="rId6">
            <a:extLst/>
          </a:blip>
          <a:stretch>
            <a:fillRect/>
          </a:stretch>
        </p:blipFill>
        <p:spPr>
          <a:xfrm>
            <a:off x="4213950" y="4537955"/>
            <a:ext cx="6660156" cy="4854403"/>
          </a:xfrm>
          <a:prstGeom prst="rect">
            <a:avLst/>
          </a:prstGeom>
          <a:ln w="12700">
            <a:miter lim="400000"/>
          </a:ln>
        </p:spPr>
      </p:pic>
      <p:sp>
        <p:nvSpPr>
          <p:cNvPr id="568" name="Equation"/>
          <p:cNvSpPr txBox="1"/>
          <p:nvPr/>
        </p:nvSpPr>
        <p:spPr>
          <a:xfrm>
            <a:off x="8806029" y="5448490"/>
            <a:ext cx="1268005" cy="29664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1.7</m:t>
                  </m:r>
                </m:oMath>
              </m:oMathPara>
            </a14:m>
            <a:endParaRPr sz="3400"/>
          </a:p>
        </p:txBody>
      </p:sp>
      <p:pic>
        <p:nvPicPr>
          <p:cNvPr id="569" name="lowT_costs_sigma=4_mu=0.3.pdf" descr="lowT_costs_sigma=4_mu=0.3.pdf"/>
          <p:cNvPicPr>
            <a:picLocks noChangeAspect="1"/>
          </p:cNvPicPr>
          <p:nvPr/>
        </p:nvPicPr>
        <p:blipFill>
          <a:blip r:embed="rId7">
            <a:extLst/>
          </a:blip>
          <a:stretch>
            <a:fillRect/>
          </a:stretch>
        </p:blipFill>
        <p:spPr>
          <a:xfrm>
            <a:off x="4281099" y="8955182"/>
            <a:ext cx="6525858" cy="4756518"/>
          </a:xfrm>
          <a:prstGeom prst="rect">
            <a:avLst/>
          </a:prstGeom>
          <a:ln w="12700">
            <a:miter lim="400000"/>
          </a:ln>
        </p:spPr>
      </p:pic>
      <p:sp>
        <p:nvSpPr>
          <p:cNvPr id="570" name="Equation"/>
          <p:cNvSpPr txBox="1"/>
          <p:nvPr/>
        </p:nvSpPr>
        <p:spPr>
          <a:xfrm>
            <a:off x="8800671" y="9651397"/>
            <a:ext cx="1278801" cy="29664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2.2</m:t>
                  </m:r>
                </m:oMath>
              </m:oMathPara>
            </a14:m>
            <a:endParaRPr sz="3400"/>
          </a:p>
        </p:txBody>
      </p:sp>
      <p:sp>
        <p:nvSpPr>
          <p:cNvPr id="571" name="Circle"/>
          <p:cNvSpPr/>
          <p:nvPr/>
        </p:nvSpPr>
        <p:spPr>
          <a:xfrm>
            <a:off x="7798593" y="2190750"/>
            <a:ext cx="267892" cy="267891"/>
          </a:xfrm>
          <a:prstGeom prst="ellips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72" name="Circle"/>
          <p:cNvSpPr/>
          <p:nvPr/>
        </p:nvSpPr>
        <p:spPr>
          <a:xfrm>
            <a:off x="5548312" y="6530578"/>
            <a:ext cx="267892" cy="267891"/>
          </a:xfrm>
          <a:prstGeom prst="ellips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73" name="Circle"/>
          <p:cNvSpPr/>
          <p:nvPr/>
        </p:nvSpPr>
        <p:spPr>
          <a:xfrm>
            <a:off x="10173890" y="6530578"/>
            <a:ext cx="267892" cy="267891"/>
          </a:xfrm>
          <a:prstGeom prst="ellips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74" name="Circle"/>
          <p:cNvSpPr/>
          <p:nvPr/>
        </p:nvSpPr>
        <p:spPr>
          <a:xfrm>
            <a:off x="5262562" y="9173764"/>
            <a:ext cx="267892" cy="267892"/>
          </a:xfrm>
          <a:prstGeom prst="ellips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75" name="Circle"/>
          <p:cNvSpPr/>
          <p:nvPr/>
        </p:nvSpPr>
        <p:spPr>
          <a:xfrm>
            <a:off x="10423921" y="12674202"/>
            <a:ext cx="267892" cy="267891"/>
          </a:xfrm>
          <a:prstGeom prst="ellips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76" name="Circle"/>
          <p:cNvSpPr/>
          <p:nvPr/>
        </p:nvSpPr>
        <p:spPr>
          <a:xfrm>
            <a:off x="10441781" y="404813"/>
            <a:ext cx="267891" cy="267891"/>
          </a:xfrm>
          <a:prstGeom prst="ellipse">
            <a:avLst/>
          </a:prstGeom>
          <a:solidFill>
            <a:srgbClr val="000000"/>
          </a:solidFill>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77" name="Circle"/>
          <p:cNvSpPr/>
          <p:nvPr/>
        </p:nvSpPr>
        <p:spPr>
          <a:xfrm>
            <a:off x="5173265" y="3957446"/>
            <a:ext cx="267892" cy="267892"/>
          </a:xfrm>
          <a:prstGeom prst="ellipse">
            <a:avLst/>
          </a:prstGeom>
          <a:solidFill>
            <a:srgbClr val="000000"/>
          </a:solidFill>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78" name="Circle"/>
          <p:cNvSpPr/>
          <p:nvPr/>
        </p:nvSpPr>
        <p:spPr>
          <a:xfrm>
            <a:off x="10495359" y="5155406"/>
            <a:ext cx="267891" cy="267892"/>
          </a:xfrm>
          <a:prstGeom prst="ellipse">
            <a:avLst/>
          </a:prstGeom>
          <a:solidFill>
            <a:srgbClr val="000000"/>
          </a:solidFill>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79" name="Circle"/>
          <p:cNvSpPr/>
          <p:nvPr/>
        </p:nvSpPr>
        <p:spPr>
          <a:xfrm>
            <a:off x="5173265" y="8012906"/>
            <a:ext cx="267892" cy="267891"/>
          </a:xfrm>
          <a:prstGeom prst="ellipse">
            <a:avLst/>
          </a:prstGeom>
          <a:solidFill>
            <a:srgbClr val="000000"/>
          </a:solidFill>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80" name="Circle"/>
          <p:cNvSpPr/>
          <p:nvPr/>
        </p:nvSpPr>
        <p:spPr>
          <a:xfrm>
            <a:off x="7861101" y="6530578"/>
            <a:ext cx="267892" cy="267891"/>
          </a:xfrm>
          <a:prstGeom prst="ellipse">
            <a:avLst/>
          </a:prstGeom>
          <a:solidFill>
            <a:srgbClr val="D6D5D5"/>
          </a:solidFill>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81" name="Circle"/>
          <p:cNvSpPr/>
          <p:nvPr/>
        </p:nvSpPr>
        <p:spPr>
          <a:xfrm>
            <a:off x="7843242" y="10888265"/>
            <a:ext cx="267891" cy="267892"/>
          </a:xfrm>
          <a:prstGeom prst="ellipse">
            <a:avLst/>
          </a:prstGeom>
          <a:solidFill>
            <a:srgbClr val="000000"/>
          </a:solidFill>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82" name="Line"/>
          <p:cNvSpPr/>
          <p:nvPr/>
        </p:nvSpPr>
        <p:spPr>
          <a:xfrm flipH="1">
            <a:off x="6499672" y="3057577"/>
            <a:ext cx="344077" cy="202385"/>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83" name="Line"/>
          <p:cNvSpPr/>
          <p:nvPr/>
        </p:nvSpPr>
        <p:spPr>
          <a:xfrm flipV="1">
            <a:off x="8936642" y="1438430"/>
            <a:ext cx="327887" cy="227681"/>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84" name="Line"/>
          <p:cNvSpPr/>
          <p:nvPr/>
        </p:nvSpPr>
        <p:spPr>
          <a:xfrm>
            <a:off x="7252263" y="1327547"/>
            <a:ext cx="1360552" cy="1"/>
          </a:xfrm>
          <a:prstGeom prst="line">
            <a:avLst/>
          </a:prstGeom>
          <a:ln w="1016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85" name="Line"/>
          <p:cNvSpPr/>
          <p:nvPr/>
        </p:nvSpPr>
        <p:spPr>
          <a:xfrm flipH="1">
            <a:off x="7252263" y="3702844"/>
            <a:ext cx="1360552" cy="1"/>
          </a:xfrm>
          <a:prstGeom prst="line">
            <a:avLst/>
          </a:prstGeom>
          <a:ln w="1016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86" name="flow"/>
          <p:cNvSpPr txBox="1"/>
          <p:nvPr/>
        </p:nvSpPr>
        <p:spPr>
          <a:xfrm>
            <a:off x="7441036" y="523483"/>
            <a:ext cx="983006" cy="626388"/>
          </a:xfrm>
          <a:prstGeom prst="rect">
            <a:avLst/>
          </a:prstGeom>
          <a:solidFill>
            <a:srgbClr val="FFFFFF">
              <a:alpha val="88415"/>
            </a:srgb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flow</a:t>
            </a:r>
          </a:p>
        </p:txBody>
      </p:sp>
      <p:sp>
        <p:nvSpPr>
          <p:cNvPr id="587" name="Line"/>
          <p:cNvSpPr/>
          <p:nvPr/>
        </p:nvSpPr>
        <p:spPr>
          <a:xfrm flipH="1">
            <a:off x="5441628" y="7121562"/>
            <a:ext cx="138447" cy="374408"/>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88" name="Line"/>
          <p:cNvSpPr/>
          <p:nvPr/>
        </p:nvSpPr>
        <p:spPr>
          <a:xfrm flipV="1">
            <a:off x="6259571" y="4905829"/>
            <a:ext cx="225970" cy="329069"/>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89" name="Line"/>
          <p:cNvSpPr/>
          <p:nvPr/>
        </p:nvSpPr>
        <p:spPr>
          <a:xfrm>
            <a:off x="7349946" y="5382763"/>
            <a:ext cx="188344" cy="351959"/>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90" name="Line"/>
          <p:cNvSpPr/>
          <p:nvPr/>
        </p:nvSpPr>
        <p:spPr>
          <a:xfrm flipV="1">
            <a:off x="10395445" y="5867205"/>
            <a:ext cx="111827" cy="383201"/>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91" name="Line"/>
          <p:cNvSpPr/>
          <p:nvPr/>
        </p:nvSpPr>
        <p:spPr>
          <a:xfrm flipH="1">
            <a:off x="9872440" y="7480435"/>
            <a:ext cx="157712" cy="366709"/>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92" name="Line"/>
          <p:cNvSpPr/>
          <p:nvPr/>
        </p:nvSpPr>
        <p:spPr>
          <a:xfrm flipH="1" flipV="1">
            <a:off x="8229353" y="7239177"/>
            <a:ext cx="193480" cy="349162"/>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93" name="Line"/>
          <p:cNvSpPr/>
          <p:nvPr/>
        </p:nvSpPr>
        <p:spPr>
          <a:xfrm flipH="1" flipV="1">
            <a:off x="8875414" y="12149486"/>
            <a:ext cx="301411" cy="261726"/>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594" name="Line"/>
          <p:cNvSpPr/>
          <p:nvPr/>
        </p:nvSpPr>
        <p:spPr>
          <a:xfrm>
            <a:off x="6905413" y="9788228"/>
            <a:ext cx="276632" cy="287791"/>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pic>
        <p:nvPicPr>
          <p:cNvPr id="595" name="lowT_costs_sigma=4_mu=0.3.pdf" descr="lowT_costs_sigma=4_mu=0.3.pdf"/>
          <p:cNvPicPr>
            <a:picLocks noChangeAspect="1"/>
          </p:cNvPicPr>
          <p:nvPr/>
        </p:nvPicPr>
        <p:blipFill>
          <a:blip r:embed="rId8">
            <a:extLst/>
          </a:blip>
          <a:srcRect l="0" t="0" r="0" b="0"/>
          <a:stretch>
            <a:fillRect/>
          </a:stretch>
        </p:blipFill>
        <p:spPr>
          <a:xfrm>
            <a:off x="13562947" y="8901496"/>
            <a:ext cx="6482954" cy="4863688"/>
          </a:xfrm>
          <a:prstGeom prst="rect">
            <a:avLst/>
          </a:prstGeom>
          <a:ln w="12700">
            <a:miter lim="400000"/>
          </a:ln>
        </p:spPr>
      </p:pic>
      <p:sp>
        <p:nvSpPr>
          <p:cNvPr id="596" name="Equation"/>
          <p:cNvSpPr txBox="1"/>
          <p:nvPr/>
        </p:nvSpPr>
        <p:spPr>
          <a:xfrm>
            <a:off x="17783937" y="9651397"/>
            <a:ext cx="1244257" cy="29664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4.1</m:t>
                  </m:r>
                </m:oMath>
              </m:oMathPara>
            </a14:m>
            <a:endParaRPr sz="3400"/>
          </a:p>
        </p:txBody>
      </p:sp>
      <p:sp>
        <p:nvSpPr>
          <p:cNvPr id="597" name="Equation"/>
          <p:cNvSpPr txBox="1"/>
          <p:nvPr/>
        </p:nvSpPr>
        <p:spPr>
          <a:xfrm>
            <a:off x="17783937" y="5448490"/>
            <a:ext cx="1244257" cy="29664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2.1</m:t>
                  </m:r>
                </m:oMath>
              </m:oMathPara>
            </a14:m>
            <a:endParaRPr sz="3400"/>
          </a:p>
        </p:txBody>
      </p:sp>
      <p:sp>
        <p:nvSpPr>
          <p:cNvPr id="598" name="Equation"/>
          <p:cNvSpPr txBox="1"/>
          <p:nvPr/>
        </p:nvSpPr>
        <p:spPr>
          <a:xfrm>
            <a:off x="17605343" y="689229"/>
            <a:ext cx="1260234" cy="29794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1.3</m:t>
                  </m:r>
                </m:oMath>
              </m:oMathPara>
            </a14:m>
            <a:endParaRPr sz="3400"/>
          </a:p>
        </p:txBody>
      </p:sp>
      <p:sp>
        <p:nvSpPr>
          <p:cNvPr id="599" name="Circle"/>
          <p:cNvSpPr/>
          <p:nvPr/>
        </p:nvSpPr>
        <p:spPr>
          <a:xfrm>
            <a:off x="19621500" y="440531"/>
            <a:ext cx="267891" cy="267892"/>
          </a:xfrm>
          <a:prstGeom prst="ellipse">
            <a:avLst/>
          </a:prstGeom>
          <a:solidFill>
            <a:srgbClr val="000000"/>
          </a:solidFill>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00" name="Circle"/>
          <p:cNvSpPr/>
          <p:nvPr/>
        </p:nvSpPr>
        <p:spPr>
          <a:xfrm>
            <a:off x="14388703" y="3957446"/>
            <a:ext cx="267891" cy="267892"/>
          </a:xfrm>
          <a:prstGeom prst="ellipse">
            <a:avLst/>
          </a:prstGeom>
          <a:solidFill>
            <a:srgbClr val="000000"/>
          </a:solidFill>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01" name="Circle"/>
          <p:cNvSpPr/>
          <p:nvPr/>
        </p:nvSpPr>
        <p:spPr>
          <a:xfrm>
            <a:off x="14388703" y="8279414"/>
            <a:ext cx="267891" cy="267892"/>
          </a:xfrm>
          <a:prstGeom prst="ellipse">
            <a:avLst/>
          </a:prstGeom>
          <a:solidFill>
            <a:srgbClr val="000000"/>
          </a:solidFill>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02" name="Circle"/>
          <p:cNvSpPr/>
          <p:nvPr/>
        </p:nvSpPr>
        <p:spPr>
          <a:xfrm>
            <a:off x="19621500" y="4814696"/>
            <a:ext cx="267891" cy="267892"/>
          </a:xfrm>
          <a:prstGeom prst="ellipse">
            <a:avLst/>
          </a:prstGeom>
          <a:solidFill>
            <a:srgbClr val="000000"/>
          </a:solidFill>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03" name="Circle"/>
          <p:cNvSpPr/>
          <p:nvPr/>
        </p:nvSpPr>
        <p:spPr>
          <a:xfrm>
            <a:off x="17014031" y="10888265"/>
            <a:ext cx="267891" cy="267892"/>
          </a:xfrm>
          <a:prstGeom prst="ellipse">
            <a:avLst/>
          </a:prstGeom>
          <a:solidFill>
            <a:srgbClr val="000000"/>
          </a:solidFill>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04" name="Circle"/>
          <p:cNvSpPr/>
          <p:nvPr/>
        </p:nvSpPr>
        <p:spPr>
          <a:xfrm>
            <a:off x="14370843" y="9209483"/>
            <a:ext cx="267892" cy="267892"/>
          </a:xfrm>
          <a:prstGeom prst="ellips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05" name="Circle"/>
          <p:cNvSpPr/>
          <p:nvPr/>
        </p:nvSpPr>
        <p:spPr>
          <a:xfrm>
            <a:off x="19692937" y="12620624"/>
            <a:ext cx="267892" cy="267891"/>
          </a:xfrm>
          <a:prstGeom prst="ellips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06" name="Circle"/>
          <p:cNvSpPr/>
          <p:nvPr/>
        </p:nvSpPr>
        <p:spPr>
          <a:xfrm>
            <a:off x="15335250" y="6548437"/>
            <a:ext cx="267891" cy="267892"/>
          </a:xfrm>
          <a:prstGeom prst="ellips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07" name="Circle"/>
          <p:cNvSpPr/>
          <p:nvPr/>
        </p:nvSpPr>
        <p:spPr>
          <a:xfrm>
            <a:off x="18692812" y="6530578"/>
            <a:ext cx="267892" cy="267891"/>
          </a:xfrm>
          <a:prstGeom prst="ellips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08" name="Circle"/>
          <p:cNvSpPr/>
          <p:nvPr/>
        </p:nvSpPr>
        <p:spPr>
          <a:xfrm>
            <a:off x="17014031" y="2190749"/>
            <a:ext cx="267891" cy="267892"/>
          </a:xfrm>
          <a:prstGeom prst="ellips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09" name="Circle"/>
          <p:cNvSpPr/>
          <p:nvPr/>
        </p:nvSpPr>
        <p:spPr>
          <a:xfrm>
            <a:off x="17014031" y="6530578"/>
            <a:ext cx="267891" cy="267891"/>
          </a:xfrm>
          <a:prstGeom prst="ellipse">
            <a:avLst/>
          </a:prstGeom>
          <a:solidFill>
            <a:srgbClr val="D6D5D5"/>
          </a:solidFill>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10" name="Line"/>
          <p:cNvSpPr/>
          <p:nvPr/>
        </p:nvSpPr>
        <p:spPr>
          <a:xfrm flipV="1">
            <a:off x="18275399" y="1349133"/>
            <a:ext cx="327887" cy="227682"/>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11" name="Line"/>
          <p:cNvSpPr/>
          <p:nvPr/>
        </p:nvSpPr>
        <p:spPr>
          <a:xfrm flipH="1">
            <a:off x="15715109" y="3039718"/>
            <a:ext cx="344077" cy="202384"/>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12" name="Line"/>
          <p:cNvSpPr/>
          <p:nvPr/>
        </p:nvSpPr>
        <p:spPr>
          <a:xfrm flipV="1">
            <a:off x="19247746" y="5688240"/>
            <a:ext cx="195162" cy="348225"/>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13" name="Line"/>
          <p:cNvSpPr/>
          <p:nvPr/>
        </p:nvSpPr>
        <p:spPr>
          <a:xfrm flipH="1">
            <a:off x="17842324" y="7098446"/>
            <a:ext cx="398498" cy="23406"/>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14" name="Line"/>
          <p:cNvSpPr/>
          <p:nvPr/>
        </p:nvSpPr>
        <p:spPr>
          <a:xfrm>
            <a:off x="16105289" y="6239993"/>
            <a:ext cx="394157" cy="63158"/>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15" name="Line"/>
          <p:cNvSpPr/>
          <p:nvPr/>
        </p:nvSpPr>
        <p:spPr>
          <a:xfrm flipH="1">
            <a:off x="14854788" y="7287352"/>
            <a:ext cx="207344" cy="341112"/>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16" name="Line"/>
          <p:cNvSpPr/>
          <p:nvPr/>
        </p:nvSpPr>
        <p:spPr>
          <a:xfrm>
            <a:off x="16160532" y="9687645"/>
            <a:ext cx="276632" cy="287792"/>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17" name="Line"/>
          <p:cNvSpPr/>
          <p:nvPr/>
        </p:nvSpPr>
        <p:spPr>
          <a:xfrm flipH="1" flipV="1">
            <a:off x="17891554" y="12167345"/>
            <a:ext cx="301411" cy="261726"/>
          </a:xfrm>
          <a:prstGeom prst="line">
            <a:avLst/>
          </a:prstGeom>
          <a:ln w="88900">
            <a:solidFill>
              <a:srgbClr val="1832F5">
                <a:alpha val="59011"/>
              </a:srgb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18" name="A."/>
          <p:cNvSpPr txBox="1"/>
          <p:nvPr/>
        </p:nvSpPr>
        <p:spPr>
          <a:xfrm>
            <a:off x="3747866" y="100549"/>
            <a:ext cx="54694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A.</a:t>
            </a:r>
          </a:p>
        </p:txBody>
      </p:sp>
      <p:sp>
        <p:nvSpPr>
          <p:cNvPr id="619" name="B."/>
          <p:cNvSpPr txBox="1"/>
          <p:nvPr/>
        </p:nvSpPr>
        <p:spPr>
          <a:xfrm>
            <a:off x="12749964" y="225565"/>
            <a:ext cx="554661"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B.</a:t>
            </a:r>
          </a:p>
        </p:txBody>
      </p:sp>
      <p:sp>
        <p:nvSpPr>
          <p:cNvPr id="620" name="Equation"/>
          <p:cNvSpPr txBox="1"/>
          <p:nvPr/>
        </p:nvSpPr>
        <p:spPr>
          <a:xfrm>
            <a:off x="3318554" y="793616"/>
            <a:ext cx="1488619" cy="35280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000" i="1">
                          <a:solidFill>
                            <a:srgbClr val="000000"/>
                          </a:solidFill>
                          <a:latin typeface="Cambria Math" panose="02040503050406030204" pitchFamily="18" charset="0"/>
                        </a:rPr>
                        <m:t>n</m:t>
                      </m:r>
                    </m:e>
                    <m:sub>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F</m:t>
                      </m:r>
                    </m:sub>
                  </m:sSub>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0.3</m:t>
                  </m:r>
                </m:oMath>
              </m:oMathPara>
            </a14:m>
            <a:endParaRPr sz="3000"/>
          </a:p>
        </p:txBody>
      </p:sp>
      <p:sp>
        <p:nvSpPr>
          <p:cNvPr id="621" name="Equation"/>
          <p:cNvSpPr txBox="1"/>
          <p:nvPr/>
        </p:nvSpPr>
        <p:spPr>
          <a:xfrm>
            <a:off x="3306694" y="1180100"/>
            <a:ext cx="1081410" cy="40536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4</m:t>
                  </m:r>
                </m:oMath>
              </m:oMathPara>
            </a14:m>
            <a:endParaRPr sz="3400"/>
          </a:p>
        </p:txBody>
      </p:sp>
      <p:sp>
        <p:nvSpPr>
          <p:cNvPr id="622" name="Equation"/>
          <p:cNvSpPr txBox="1"/>
          <p:nvPr/>
        </p:nvSpPr>
        <p:spPr>
          <a:xfrm>
            <a:off x="12467389" y="793616"/>
            <a:ext cx="1504621" cy="35280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000" i="1">
                          <a:solidFill>
                            <a:srgbClr val="000000"/>
                          </a:solidFill>
                          <a:latin typeface="Cambria Math" panose="02040503050406030204" pitchFamily="18" charset="0"/>
                        </a:rPr>
                        <m:t>n</m:t>
                      </m:r>
                    </m:e>
                    <m:sub>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F</m:t>
                      </m:r>
                    </m:sub>
                  </m:sSub>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0.4</m:t>
                  </m:r>
                </m:oMath>
              </m:oMathPara>
            </a14:m>
            <a:endParaRPr sz="3000"/>
          </a:p>
        </p:txBody>
      </p:sp>
      <p:sp>
        <p:nvSpPr>
          <p:cNvPr id="623" name="Equation"/>
          <p:cNvSpPr txBox="1"/>
          <p:nvPr/>
        </p:nvSpPr>
        <p:spPr>
          <a:xfrm>
            <a:off x="12473389" y="1180100"/>
            <a:ext cx="1081409" cy="40536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4</m:t>
                  </m:r>
                </m:oMath>
              </m:oMathPara>
            </a14:m>
            <a:endParaRPr sz="3400"/>
          </a:p>
        </p:txBody>
      </p:sp>
      <p:sp>
        <p:nvSpPr>
          <p:cNvPr id="624" name="Line"/>
          <p:cNvSpPr/>
          <p:nvPr/>
        </p:nvSpPr>
        <p:spPr>
          <a:xfrm flipV="1">
            <a:off x="11935582" y="1697768"/>
            <a:ext cx="1" cy="10805443"/>
          </a:xfrm>
          <a:prstGeom prst="line">
            <a:avLst/>
          </a:prstGeom>
          <a:ln w="114300">
            <a:solidFill>
              <a:schemeClr val="accent5">
                <a:hueOff val="-82419"/>
                <a:satOff val="-9513"/>
                <a:lumOff val="-16343"/>
              </a:schemeClr>
            </a:solidFill>
            <a:miter lim="400000"/>
            <a:headEnd type="triangle"/>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25" name="agglomeration"/>
          <p:cNvSpPr txBox="1"/>
          <p:nvPr/>
        </p:nvSpPr>
        <p:spPr>
          <a:xfrm rot="16200000">
            <a:off x="10795707" y="2846346"/>
            <a:ext cx="296867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agglomeration</a:t>
            </a:r>
          </a:p>
        </p:txBody>
      </p:sp>
      <p:sp>
        <p:nvSpPr>
          <p:cNvPr id="626" name="dispersion"/>
          <p:cNvSpPr txBox="1"/>
          <p:nvPr/>
        </p:nvSpPr>
        <p:spPr>
          <a:xfrm rot="16200000">
            <a:off x="11190525" y="11127404"/>
            <a:ext cx="217904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dispersion</a:t>
            </a:r>
          </a:p>
        </p:txBody>
      </p:sp>
      <p:sp>
        <p:nvSpPr>
          <p:cNvPr id="627" name="Rectangle"/>
          <p:cNvSpPr/>
          <p:nvPr/>
        </p:nvSpPr>
        <p:spPr>
          <a:xfrm>
            <a:off x="16255007" y="13292263"/>
            <a:ext cx="1785939" cy="428626"/>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28" name="Rectangle"/>
          <p:cNvSpPr/>
          <p:nvPr/>
        </p:nvSpPr>
        <p:spPr>
          <a:xfrm>
            <a:off x="7182445" y="13272027"/>
            <a:ext cx="1785938" cy="428626"/>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29" name="Rectangle"/>
          <p:cNvSpPr/>
          <p:nvPr/>
        </p:nvSpPr>
        <p:spPr>
          <a:xfrm>
            <a:off x="4274655" y="10016511"/>
            <a:ext cx="472777" cy="2091687"/>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30" name="Rectangle"/>
          <p:cNvSpPr/>
          <p:nvPr/>
        </p:nvSpPr>
        <p:spPr>
          <a:xfrm>
            <a:off x="4239416" y="5493664"/>
            <a:ext cx="472777" cy="2091687"/>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31" name="Rectangle"/>
          <p:cNvSpPr/>
          <p:nvPr/>
        </p:nvSpPr>
        <p:spPr>
          <a:xfrm>
            <a:off x="4239416" y="1556980"/>
            <a:ext cx="472777" cy="2091688"/>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32" name="Rectangle"/>
          <p:cNvSpPr/>
          <p:nvPr/>
        </p:nvSpPr>
        <p:spPr>
          <a:xfrm>
            <a:off x="13462362" y="6054646"/>
            <a:ext cx="472777" cy="2091687"/>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33" name="Rectangle"/>
          <p:cNvSpPr/>
          <p:nvPr/>
        </p:nvSpPr>
        <p:spPr>
          <a:xfrm>
            <a:off x="13547298" y="1582789"/>
            <a:ext cx="472777" cy="2091687"/>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34" name="Rectangle"/>
          <p:cNvSpPr/>
          <p:nvPr/>
        </p:nvSpPr>
        <p:spPr>
          <a:xfrm>
            <a:off x="13531017" y="9976368"/>
            <a:ext cx="472777" cy="2091687"/>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35" name="Equation"/>
          <p:cNvSpPr txBox="1"/>
          <p:nvPr/>
        </p:nvSpPr>
        <p:spPr>
          <a:xfrm>
            <a:off x="7788881" y="13136148"/>
            <a:ext cx="374177" cy="51856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400" i="1">
                          <a:solidFill>
                            <a:srgbClr val="000000"/>
                          </a:solidFill>
                          <a:latin typeface="Cambria Math" panose="02040503050406030204" pitchFamily="18" charset="0"/>
                        </a:rPr>
                        <m:t>f</m:t>
                      </m:r>
                    </m:e>
                    <m:sub>
                      <m:r>
                        <a:rPr xmlns:a="http://schemas.openxmlformats.org/drawingml/2006/main" sz="4400" i="1">
                          <a:solidFill>
                            <a:srgbClr val="000000"/>
                          </a:solidFill>
                          <a:latin typeface="Cambria Math" panose="02040503050406030204" pitchFamily="18" charset="0"/>
                        </a:rPr>
                        <m:t>1</m:t>
                      </m:r>
                    </m:sub>
                  </m:sSub>
                </m:oMath>
              </m:oMathPara>
            </a14:m>
            <a:endParaRPr sz="4400"/>
          </a:p>
        </p:txBody>
      </p:sp>
      <p:sp>
        <p:nvSpPr>
          <p:cNvPr id="636" name="Equation"/>
          <p:cNvSpPr txBox="1"/>
          <p:nvPr/>
        </p:nvSpPr>
        <p:spPr>
          <a:xfrm>
            <a:off x="16962418" y="13136148"/>
            <a:ext cx="374177" cy="51856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400" i="1">
                          <a:solidFill>
                            <a:srgbClr val="000000"/>
                          </a:solidFill>
                          <a:latin typeface="Cambria Math" panose="02040503050406030204" pitchFamily="18" charset="0"/>
                        </a:rPr>
                        <m:t>f</m:t>
                      </m:r>
                    </m:e>
                    <m:sub>
                      <m:r>
                        <a:rPr xmlns:a="http://schemas.openxmlformats.org/drawingml/2006/main" sz="4400" i="1">
                          <a:solidFill>
                            <a:srgbClr val="000000"/>
                          </a:solidFill>
                          <a:latin typeface="Cambria Math" panose="02040503050406030204" pitchFamily="18" charset="0"/>
                        </a:rPr>
                        <m:t>1</m:t>
                      </m:r>
                    </m:sub>
                  </m:sSub>
                </m:oMath>
              </m:oMathPara>
            </a14:m>
            <a:endParaRPr sz="4400"/>
          </a:p>
        </p:txBody>
      </p:sp>
      <p:sp>
        <p:nvSpPr>
          <p:cNvPr id="637" name="Equation"/>
          <p:cNvSpPr txBox="1"/>
          <p:nvPr/>
        </p:nvSpPr>
        <p:spPr>
          <a:xfrm rot="16200000">
            <a:off x="11896031" y="6259643"/>
            <a:ext cx="3015829" cy="75316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7000" i="1">
                          <a:solidFill>
                            <a:srgbClr val="000000"/>
                          </a:solidFill>
                          <a:latin typeface="Cambria Math" panose="02040503050406030204" pitchFamily="18" charset="0"/>
                        </a:rPr>
                        <m:t>y</m:t>
                      </m:r>
                    </m:e>
                    <m:sub>
                      <m:sSub>
                        <m:e>
                          <m:r>
                            <a:rPr xmlns:a="http://schemas.openxmlformats.org/drawingml/2006/main" sz="7000" i="1">
                              <a:solidFill>
                                <a:srgbClr val="000000"/>
                              </a:solidFill>
                              <a:latin typeface="Cambria Math" panose="02040503050406030204" pitchFamily="18" charset="0"/>
                            </a:rPr>
                            <m:t>ω</m:t>
                          </m:r>
                        </m:e>
                        <m:sub>
                          <m:r>
                            <a:rPr xmlns:a="http://schemas.openxmlformats.org/drawingml/2006/main" sz="7000" i="1">
                              <a:solidFill>
                                <a:srgbClr val="000000"/>
                              </a:solidFill>
                              <a:latin typeface="Cambria Math" panose="02040503050406030204" pitchFamily="18" charset="0"/>
                            </a:rPr>
                            <m:t>1</m:t>
                          </m:r>
                        </m:sub>
                      </m:sSub>
                    </m:sub>
                  </m:sSub>
                  <m:r>
                    <a:rPr xmlns:a="http://schemas.openxmlformats.org/drawingml/2006/main" sz="7000" i="1">
                      <a:solidFill>
                        <a:srgbClr val="000000"/>
                      </a:solidFill>
                      <a:latin typeface="Cambria Math" panose="02040503050406030204" pitchFamily="18" charset="0"/>
                    </a:rPr>
                    <m:t>-</m:t>
                  </m:r>
                  <m:sSub>
                    <m:e>
                      <m:r>
                        <a:rPr xmlns:a="http://schemas.openxmlformats.org/drawingml/2006/main" sz="7000" i="1">
                          <a:solidFill>
                            <a:srgbClr val="000000"/>
                          </a:solidFill>
                          <a:latin typeface="Cambria Math" panose="02040503050406030204" pitchFamily="18" charset="0"/>
                        </a:rPr>
                        <m:t>y</m:t>
                      </m:r>
                    </m:e>
                    <m:sub>
                      <m:sSub>
                        <m:e>
                          <m:r>
                            <a:rPr xmlns:a="http://schemas.openxmlformats.org/drawingml/2006/main" sz="7000" i="1">
                              <a:solidFill>
                                <a:srgbClr val="000000"/>
                              </a:solidFill>
                              <a:latin typeface="Cambria Math" panose="02040503050406030204" pitchFamily="18" charset="0"/>
                            </a:rPr>
                            <m:t>ω</m:t>
                          </m:r>
                        </m:e>
                        <m:sub>
                          <m:r>
                            <a:rPr xmlns:a="http://schemas.openxmlformats.org/drawingml/2006/main" sz="7000" i="1">
                              <a:solidFill>
                                <a:srgbClr val="000000"/>
                              </a:solidFill>
                              <a:latin typeface="Cambria Math" panose="02040503050406030204" pitchFamily="18" charset="0"/>
                            </a:rPr>
                            <m:t>2</m:t>
                          </m:r>
                        </m:sub>
                      </m:sSub>
                    </m:sub>
                  </m:sSub>
                </m:oMath>
              </m:oMathPara>
            </a14:m>
            <a:endParaRPr sz="7000"/>
          </a:p>
        </p:txBody>
      </p:sp>
      <p:sp>
        <p:nvSpPr>
          <p:cNvPr id="638" name="Equation"/>
          <p:cNvSpPr txBox="1"/>
          <p:nvPr/>
        </p:nvSpPr>
        <p:spPr>
          <a:xfrm rot="16200000">
            <a:off x="2539362" y="6259643"/>
            <a:ext cx="3015829" cy="75316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7000" i="1">
                          <a:solidFill>
                            <a:srgbClr val="000000"/>
                          </a:solidFill>
                          <a:latin typeface="Cambria Math" panose="02040503050406030204" pitchFamily="18" charset="0"/>
                        </a:rPr>
                        <m:t>y</m:t>
                      </m:r>
                    </m:e>
                    <m:sub>
                      <m:sSub>
                        <m:e>
                          <m:r>
                            <a:rPr xmlns:a="http://schemas.openxmlformats.org/drawingml/2006/main" sz="7000" i="1">
                              <a:solidFill>
                                <a:srgbClr val="000000"/>
                              </a:solidFill>
                              <a:latin typeface="Cambria Math" panose="02040503050406030204" pitchFamily="18" charset="0"/>
                            </a:rPr>
                            <m:t>ω</m:t>
                          </m:r>
                        </m:e>
                        <m:sub>
                          <m:r>
                            <a:rPr xmlns:a="http://schemas.openxmlformats.org/drawingml/2006/main" sz="7000" i="1">
                              <a:solidFill>
                                <a:srgbClr val="000000"/>
                              </a:solidFill>
                              <a:latin typeface="Cambria Math" panose="02040503050406030204" pitchFamily="18" charset="0"/>
                            </a:rPr>
                            <m:t>1</m:t>
                          </m:r>
                        </m:sub>
                      </m:sSub>
                    </m:sub>
                  </m:sSub>
                  <m:r>
                    <a:rPr xmlns:a="http://schemas.openxmlformats.org/drawingml/2006/main" sz="7000" i="1">
                      <a:solidFill>
                        <a:srgbClr val="000000"/>
                      </a:solidFill>
                      <a:latin typeface="Cambria Math" panose="02040503050406030204" pitchFamily="18" charset="0"/>
                    </a:rPr>
                    <m:t>-</m:t>
                  </m:r>
                  <m:sSub>
                    <m:e>
                      <m:r>
                        <a:rPr xmlns:a="http://schemas.openxmlformats.org/drawingml/2006/main" sz="7000" i="1">
                          <a:solidFill>
                            <a:srgbClr val="000000"/>
                          </a:solidFill>
                          <a:latin typeface="Cambria Math" panose="02040503050406030204" pitchFamily="18" charset="0"/>
                        </a:rPr>
                        <m:t>y</m:t>
                      </m:r>
                    </m:e>
                    <m:sub>
                      <m:sSub>
                        <m:e>
                          <m:r>
                            <a:rPr xmlns:a="http://schemas.openxmlformats.org/drawingml/2006/main" sz="7000" i="1">
                              <a:solidFill>
                                <a:srgbClr val="000000"/>
                              </a:solidFill>
                              <a:latin typeface="Cambria Math" panose="02040503050406030204" pitchFamily="18" charset="0"/>
                            </a:rPr>
                            <m:t>ω</m:t>
                          </m:r>
                        </m:e>
                        <m:sub>
                          <m:r>
                            <a:rPr xmlns:a="http://schemas.openxmlformats.org/drawingml/2006/main" sz="7000" i="1">
                              <a:solidFill>
                                <a:srgbClr val="000000"/>
                              </a:solidFill>
                              <a:latin typeface="Cambria Math" panose="02040503050406030204" pitchFamily="18" charset="0"/>
                            </a:rPr>
                            <m:t>2</m:t>
                          </m:r>
                        </m:sub>
                      </m:sSub>
                    </m:sub>
                  </m:sSub>
                </m:oMath>
              </m:oMathPara>
            </a14:m>
            <a:endParaRPr sz="7000"/>
          </a:p>
        </p:txBody>
      </p:sp>
      <p:sp>
        <p:nvSpPr>
          <p:cNvPr id="639" name="Fraction of Workers in Region 1"/>
          <p:cNvSpPr txBox="1"/>
          <p:nvPr/>
        </p:nvSpPr>
        <p:spPr>
          <a:xfrm>
            <a:off x="17800419" y="13234489"/>
            <a:ext cx="5453635" cy="5230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800"/>
            </a:lvl1pPr>
          </a:lstStyle>
          <a:p>
            <a:pPr/>
            <a:r>
              <a:t>Fraction of Workers in Region 1</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43" name="phase_diagram.pdf" descr="phase_diagram.pdf"/>
          <p:cNvPicPr>
            <a:picLocks noChangeAspect="1"/>
          </p:cNvPicPr>
          <p:nvPr/>
        </p:nvPicPr>
        <p:blipFill>
          <a:blip r:embed="rId2">
            <a:extLst/>
          </a:blip>
          <a:stretch>
            <a:fillRect/>
          </a:stretch>
        </p:blipFill>
        <p:spPr>
          <a:xfrm>
            <a:off x="12296082" y="7203080"/>
            <a:ext cx="7523899" cy="5787211"/>
          </a:xfrm>
          <a:prstGeom prst="rect">
            <a:avLst/>
          </a:prstGeom>
          <a:ln w="12700">
            <a:miter lim="400000"/>
          </a:ln>
        </p:spPr>
      </p:pic>
      <p:pic>
        <p:nvPicPr>
          <p:cNvPr id="644" name="phase_diagram.pdf" descr="phase_diagram.pdf"/>
          <p:cNvPicPr>
            <a:picLocks noChangeAspect="1"/>
          </p:cNvPicPr>
          <p:nvPr/>
        </p:nvPicPr>
        <p:blipFill>
          <a:blip r:embed="rId3">
            <a:extLst/>
          </a:blip>
          <a:stretch>
            <a:fillRect/>
          </a:stretch>
        </p:blipFill>
        <p:spPr>
          <a:xfrm>
            <a:off x="12296082" y="1303348"/>
            <a:ext cx="7523899" cy="5787211"/>
          </a:xfrm>
          <a:prstGeom prst="rect">
            <a:avLst/>
          </a:prstGeom>
          <a:ln w="12700">
            <a:miter lim="400000"/>
          </a:ln>
        </p:spPr>
      </p:pic>
      <p:sp>
        <p:nvSpPr>
          <p:cNvPr id="645" name="Equation"/>
          <p:cNvSpPr txBox="1"/>
          <p:nvPr/>
        </p:nvSpPr>
        <p:spPr>
          <a:xfrm>
            <a:off x="13768158" y="8516205"/>
            <a:ext cx="1703543" cy="39984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0.4</m:t>
                  </m:r>
                </m:oMath>
              </m:oMathPara>
            </a14:m>
            <a:endParaRPr sz="3400"/>
          </a:p>
        </p:txBody>
      </p:sp>
      <p:pic>
        <p:nvPicPr>
          <p:cNvPr id="646" name="phase_diagram.pdf" descr="phase_diagram.pdf"/>
          <p:cNvPicPr>
            <a:picLocks noChangeAspect="1"/>
          </p:cNvPicPr>
          <p:nvPr/>
        </p:nvPicPr>
        <p:blipFill>
          <a:blip r:embed="rId4">
            <a:extLst/>
          </a:blip>
          <a:stretch>
            <a:fillRect/>
          </a:stretch>
        </p:blipFill>
        <p:spPr>
          <a:xfrm>
            <a:off x="3456738" y="1303348"/>
            <a:ext cx="7523899" cy="5787211"/>
          </a:xfrm>
          <a:prstGeom prst="rect">
            <a:avLst/>
          </a:prstGeom>
          <a:ln w="12700">
            <a:miter lim="400000"/>
          </a:ln>
        </p:spPr>
      </p:pic>
      <p:pic>
        <p:nvPicPr>
          <p:cNvPr id="647" name="phase_diagram.pdf" descr="phase_diagram.pdf"/>
          <p:cNvPicPr>
            <a:picLocks noChangeAspect="1"/>
          </p:cNvPicPr>
          <p:nvPr/>
        </p:nvPicPr>
        <p:blipFill>
          <a:blip r:embed="rId5">
            <a:extLst/>
          </a:blip>
          <a:stretch>
            <a:fillRect/>
          </a:stretch>
        </p:blipFill>
        <p:spPr>
          <a:xfrm>
            <a:off x="3456738" y="7203080"/>
            <a:ext cx="7523899" cy="5787211"/>
          </a:xfrm>
          <a:prstGeom prst="rect">
            <a:avLst/>
          </a:prstGeom>
          <a:ln w="12700">
            <a:miter lim="400000"/>
          </a:ln>
        </p:spPr>
      </p:pic>
      <p:sp>
        <p:nvSpPr>
          <p:cNvPr id="648" name="Equation"/>
          <p:cNvSpPr txBox="1"/>
          <p:nvPr/>
        </p:nvSpPr>
        <p:spPr>
          <a:xfrm>
            <a:off x="4716984" y="8516205"/>
            <a:ext cx="1703543" cy="39984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0.4</m:t>
                  </m:r>
                </m:oMath>
              </m:oMathPara>
            </a14:m>
            <a:endParaRPr sz="3400"/>
          </a:p>
        </p:txBody>
      </p:sp>
      <p:sp>
        <p:nvSpPr>
          <p:cNvPr id="649" name="Equation"/>
          <p:cNvSpPr txBox="1"/>
          <p:nvPr/>
        </p:nvSpPr>
        <p:spPr>
          <a:xfrm>
            <a:off x="4730767" y="3127888"/>
            <a:ext cx="1063274" cy="40536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3</m:t>
                  </m:r>
                </m:oMath>
              </m:oMathPara>
            </a14:m>
            <a:endParaRPr sz="3400"/>
          </a:p>
        </p:txBody>
      </p:sp>
      <p:sp>
        <p:nvSpPr>
          <p:cNvPr id="650" name="Equation"/>
          <p:cNvSpPr txBox="1"/>
          <p:nvPr/>
        </p:nvSpPr>
        <p:spPr>
          <a:xfrm>
            <a:off x="13723580" y="2557031"/>
            <a:ext cx="1685408" cy="39984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0.3</m:t>
                  </m:r>
                </m:oMath>
              </m:oMathPara>
            </a14:m>
            <a:endParaRPr sz="3400"/>
          </a:p>
        </p:txBody>
      </p:sp>
      <p:sp>
        <p:nvSpPr>
          <p:cNvPr id="651" name="Equation"/>
          <p:cNvSpPr txBox="1"/>
          <p:nvPr/>
        </p:nvSpPr>
        <p:spPr>
          <a:xfrm>
            <a:off x="13740750" y="3127888"/>
            <a:ext cx="1081410" cy="40536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4</m:t>
                  </m:r>
                </m:oMath>
              </m:oMathPara>
            </a14:m>
            <a:endParaRPr sz="3400"/>
          </a:p>
        </p:txBody>
      </p:sp>
      <p:sp>
        <p:nvSpPr>
          <p:cNvPr id="652" name="Equation"/>
          <p:cNvSpPr txBox="1"/>
          <p:nvPr/>
        </p:nvSpPr>
        <p:spPr>
          <a:xfrm>
            <a:off x="13826517" y="9026414"/>
            <a:ext cx="1081409" cy="40536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4</m:t>
                  </m:r>
                </m:oMath>
              </m:oMathPara>
            </a14:m>
            <a:endParaRPr sz="3400"/>
          </a:p>
        </p:txBody>
      </p:sp>
      <p:sp>
        <p:nvSpPr>
          <p:cNvPr id="653" name="Equation"/>
          <p:cNvSpPr txBox="1"/>
          <p:nvPr/>
        </p:nvSpPr>
        <p:spPr>
          <a:xfrm>
            <a:off x="4725985" y="2557031"/>
            <a:ext cx="1685408" cy="39984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0.3</m:t>
                  </m:r>
                </m:oMath>
              </m:oMathPara>
            </a14:m>
            <a:endParaRPr sz="3400"/>
          </a:p>
        </p:txBody>
      </p:sp>
      <p:sp>
        <p:nvSpPr>
          <p:cNvPr id="654" name="Equation"/>
          <p:cNvSpPr txBox="1"/>
          <p:nvPr/>
        </p:nvSpPr>
        <p:spPr>
          <a:xfrm>
            <a:off x="4730767" y="9025770"/>
            <a:ext cx="1063274" cy="40536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3</m:t>
                  </m:r>
                </m:oMath>
              </m:oMathPara>
            </a14:m>
            <a:endParaRPr sz="3400"/>
          </a:p>
        </p:txBody>
      </p:sp>
      <p:sp>
        <p:nvSpPr>
          <p:cNvPr id="655" name="Rectangle"/>
          <p:cNvSpPr/>
          <p:nvPr/>
        </p:nvSpPr>
        <p:spPr>
          <a:xfrm>
            <a:off x="12138421" y="3341656"/>
            <a:ext cx="678657" cy="1069610"/>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56" name="Rectangle"/>
          <p:cNvSpPr/>
          <p:nvPr/>
        </p:nvSpPr>
        <p:spPr>
          <a:xfrm>
            <a:off x="12138421" y="9304734"/>
            <a:ext cx="678657" cy="1069610"/>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57" name="Rectangle"/>
          <p:cNvSpPr/>
          <p:nvPr/>
        </p:nvSpPr>
        <p:spPr>
          <a:xfrm>
            <a:off x="3244453" y="9304734"/>
            <a:ext cx="678656" cy="1069610"/>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58" name="Rectangle"/>
          <p:cNvSpPr/>
          <p:nvPr/>
        </p:nvSpPr>
        <p:spPr>
          <a:xfrm>
            <a:off x="3244453" y="3341656"/>
            <a:ext cx="678656" cy="1069610"/>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59" name="Equation"/>
          <p:cNvSpPr txBox="1"/>
          <p:nvPr/>
        </p:nvSpPr>
        <p:spPr>
          <a:xfrm>
            <a:off x="11993394" y="3450675"/>
            <a:ext cx="391184" cy="54213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600" i="1">
                          <a:solidFill>
                            <a:srgbClr val="000000"/>
                          </a:solidFill>
                          <a:latin typeface="Cambria Math" panose="02040503050406030204" pitchFamily="18" charset="0"/>
                        </a:rPr>
                        <m:t>f</m:t>
                      </m:r>
                    </m:e>
                    <m:sub>
                      <m:r>
                        <a:rPr xmlns:a="http://schemas.openxmlformats.org/drawingml/2006/main" sz="4600" i="1">
                          <a:solidFill>
                            <a:srgbClr val="000000"/>
                          </a:solidFill>
                          <a:latin typeface="Cambria Math" panose="02040503050406030204" pitchFamily="18" charset="0"/>
                        </a:rPr>
                        <m:t>1</m:t>
                      </m:r>
                    </m:sub>
                  </m:sSub>
                </m:oMath>
              </m:oMathPara>
            </a14:m>
            <a:endParaRPr sz="4600"/>
          </a:p>
        </p:txBody>
      </p:sp>
      <p:sp>
        <p:nvSpPr>
          <p:cNvPr id="660" name="Equation"/>
          <p:cNvSpPr txBox="1"/>
          <p:nvPr/>
        </p:nvSpPr>
        <p:spPr>
          <a:xfrm>
            <a:off x="12280221" y="9565866"/>
            <a:ext cx="391184" cy="54213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600" i="1">
                          <a:solidFill>
                            <a:srgbClr val="000000"/>
                          </a:solidFill>
                          <a:latin typeface="Cambria Math" panose="02040503050406030204" pitchFamily="18" charset="0"/>
                        </a:rPr>
                        <m:t>f</m:t>
                      </m:r>
                    </m:e>
                    <m:sub>
                      <m:r>
                        <a:rPr xmlns:a="http://schemas.openxmlformats.org/drawingml/2006/main" sz="4600" i="1">
                          <a:solidFill>
                            <a:srgbClr val="000000"/>
                          </a:solidFill>
                          <a:latin typeface="Cambria Math" panose="02040503050406030204" pitchFamily="18" charset="0"/>
                        </a:rPr>
                        <m:t>1</m:t>
                      </m:r>
                    </m:sub>
                  </m:sSub>
                </m:oMath>
              </m:oMathPara>
            </a14:m>
            <a:endParaRPr sz="4600"/>
          </a:p>
        </p:txBody>
      </p:sp>
      <p:sp>
        <p:nvSpPr>
          <p:cNvPr id="661" name="Equation"/>
          <p:cNvSpPr txBox="1"/>
          <p:nvPr/>
        </p:nvSpPr>
        <p:spPr>
          <a:xfrm>
            <a:off x="3386253" y="9565866"/>
            <a:ext cx="391184" cy="54213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600" i="1">
                          <a:solidFill>
                            <a:srgbClr val="000000"/>
                          </a:solidFill>
                          <a:latin typeface="Cambria Math" panose="02040503050406030204" pitchFamily="18" charset="0"/>
                        </a:rPr>
                        <m:t>f</m:t>
                      </m:r>
                    </m:e>
                    <m:sub>
                      <m:r>
                        <a:rPr xmlns:a="http://schemas.openxmlformats.org/drawingml/2006/main" sz="4600" i="1">
                          <a:solidFill>
                            <a:srgbClr val="000000"/>
                          </a:solidFill>
                          <a:latin typeface="Cambria Math" panose="02040503050406030204" pitchFamily="18" charset="0"/>
                        </a:rPr>
                        <m:t>1</m:t>
                      </m:r>
                    </m:sub>
                  </m:sSub>
                </m:oMath>
              </m:oMathPara>
            </a14:m>
            <a:endParaRPr sz="4600"/>
          </a:p>
        </p:txBody>
      </p:sp>
      <p:sp>
        <p:nvSpPr>
          <p:cNvPr id="662" name="Equation"/>
          <p:cNvSpPr txBox="1"/>
          <p:nvPr/>
        </p:nvSpPr>
        <p:spPr>
          <a:xfrm>
            <a:off x="3386252" y="3450675"/>
            <a:ext cx="391185" cy="54213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600" i="1">
                          <a:solidFill>
                            <a:srgbClr val="000000"/>
                          </a:solidFill>
                          <a:latin typeface="Cambria Math" panose="02040503050406030204" pitchFamily="18" charset="0"/>
                        </a:rPr>
                        <m:t>f</m:t>
                      </m:r>
                    </m:e>
                    <m:sub>
                      <m:r>
                        <a:rPr xmlns:a="http://schemas.openxmlformats.org/drawingml/2006/main" sz="4600" i="1">
                          <a:solidFill>
                            <a:srgbClr val="000000"/>
                          </a:solidFill>
                          <a:latin typeface="Cambria Math" panose="02040503050406030204" pitchFamily="18" charset="0"/>
                        </a:rPr>
                        <m:t>1</m:t>
                      </m:r>
                    </m:sub>
                  </m:sSub>
                </m:oMath>
              </m:oMathPara>
            </a14:m>
            <a:endParaRPr sz="4600"/>
          </a:p>
        </p:txBody>
      </p:sp>
      <p:sp>
        <p:nvSpPr>
          <p:cNvPr id="663" name="Line"/>
          <p:cNvSpPr/>
          <p:nvPr/>
        </p:nvSpPr>
        <p:spPr>
          <a:xfrm>
            <a:off x="4625554" y="1696640"/>
            <a:ext cx="4441539" cy="1"/>
          </a:xfrm>
          <a:prstGeom prst="line">
            <a:avLst/>
          </a:prstGeom>
          <a:ln w="1143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64" name="Line"/>
          <p:cNvSpPr/>
          <p:nvPr/>
        </p:nvSpPr>
        <p:spPr>
          <a:xfrm>
            <a:off x="4625554" y="5990328"/>
            <a:ext cx="4441539" cy="1"/>
          </a:xfrm>
          <a:prstGeom prst="line">
            <a:avLst/>
          </a:prstGeom>
          <a:ln w="1143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65" name="Line"/>
          <p:cNvSpPr/>
          <p:nvPr/>
        </p:nvSpPr>
        <p:spPr>
          <a:xfrm>
            <a:off x="4625554" y="7610740"/>
            <a:ext cx="5186266" cy="1"/>
          </a:xfrm>
          <a:prstGeom prst="line">
            <a:avLst/>
          </a:prstGeom>
          <a:ln w="1143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66" name="Line"/>
          <p:cNvSpPr/>
          <p:nvPr/>
        </p:nvSpPr>
        <p:spPr>
          <a:xfrm>
            <a:off x="4625554" y="11932708"/>
            <a:ext cx="5186266" cy="1"/>
          </a:xfrm>
          <a:prstGeom prst="line">
            <a:avLst/>
          </a:prstGeom>
          <a:ln w="1143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67" name="Line"/>
          <p:cNvSpPr/>
          <p:nvPr/>
        </p:nvSpPr>
        <p:spPr>
          <a:xfrm>
            <a:off x="13508147" y="11932708"/>
            <a:ext cx="4268954" cy="1"/>
          </a:xfrm>
          <a:prstGeom prst="line">
            <a:avLst/>
          </a:prstGeom>
          <a:ln w="1143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68" name="Line"/>
          <p:cNvSpPr/>
          <p:nvPr/>
        </p:nvSpPr>
        <p:spPr>
          <a:xfrm>
            <a:off x="13508147" y="7610740"/>
            <a:ext cx="4268954" cy="1"/>
          </a:xfrm>
          <a:prstGeom prst="line">
            <a:avLst/>
          </a:prstGeom>
          <a:ln w="1143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69" name="Line"/>
          <p:cNvSpPr/>
          <p:nvPr/>
        </p:nvSpPr>
        <p:spPr>
          <a:xfrm>
            <a:off x="13508147" y="1696640"/>
            <a:ext cx="3467552" cy="1"/>
          </a:xfrm>
          <a:prstGeom prst="line">
            <a:avLst/>
          </a:prstGeom>
          <a:ln w="1143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70" name="Line"/>
          <p:cNvSpPr/>
          <p:nvPr/>
        </p:nvSpPr>
        <p:spPr>
          <a:xfrm>
            <a:off x="13508147" y="6023391"/>
            <a:ext cx="3467552" cy="1"/>
          </a:xfrm>
          <a:prstGeom prst="line">
            <a:avLst/>
          </a:prstGeom>
          <a:ln w="1143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71" name="Line"/>
          <p:cNvSpPr/>
          <p:nvPr/>
        </p:nvSpPr>
        <p:spPr>
          <a:xfrm>
            <a:off x="16526381" y="3876461"/>
            <a:ext cx="2898091" cy="1"/>
          </a:xfrm>
          <a:prstGeom prst="line">
            <a:avLst/>
          </a:prstGeom>
          <a:ln w="1143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72" name="Line"/>
          <p:cNvSpPr/>
          <p:nvPr/>
        </p:nvSpPr>
        <p:spPr>
          <a:xfrm>
            <a:off x="16633538" y="9771726"/>
            <a:ext cx="2898090" cy="1"/>
          </a:xfrm>
          <a:prstGeom prst="line">
            <a:avLst/>
          </a:prstGeom>
          <a:ln w="1143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73" name="Line"/>
          <p:cNvSpPr/>
          <p:nvPr/>
        </p:nvSpPr>
        <p:spPr>
          <a:xfrm>
            <a:off x="7721710" y="9771726"/>
            <a:ext cx="2898090" cy="1"/>
          </a:xfrm>
          <a:prstGeom prst="line">
            <a:avLst/>
          </a:prstGeom>
          <a:ln w="1143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74" name="Line"/>
          <p:cNvSpPr/>
          <p:nvPr/>
        </p:nvSpPr>
        <p:spPr>
          <a:xfrm>
            <a:off x="8245222" y="3876461"/>
            <a:ext cx="2321000" cy="1"/>
          </a:xfrm>
          <a:prstGeom prst="line">
            <a:avLst/>
          </a:prstGeom>
          <a:ln w="1143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75" name="Equation"/>
          <p:cNvSpPr txBox="1"/>
          <p:nvPr/>
        </p:nvSpPr>
        <p:spPr>
          <a:xfrm>
            <a:off x="21496263" y="8208547"/>
            <a:ext cx="2333960" cy="101516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σ</m:t>
                      </m:r>
                    </m:e>
                    <m:sub>
                      <m:r>
                        <a:rPr xmlns:a="http://schemas.openxmlformats.org/drawingml/2006/main" sz="3400" i="1">
                          <a:solidFill>
                            <a:srgbClr val="000000"/>
                          </a:solidFill>
                          <a:latin typeface="Cambria Math" panose="02040503050406030204" pitchFamily="18" charset="0"/>
                        </a:rPr>
                        <m:t>S</m:t>
                      </m:r>
                    </m:sub>
                  </m:sSub>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1</m:t>
                      </m:r>
                    </m:num>
                    <m:den>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F</m:t>
                          </m:r>
                        </m:sub>
                      </m:sSub>
                    </m:den>
                  </m:f>
                </m:oMath>
              </m:oMathPara>
            </a14:m>
            <a:endParaRPr sz="3400"/>
          </a:p>
        </p:txBody>
      </p:sp>
      <p:sp>
        <p:nvSpPr>
          <p:cNvPr id="676" name="Equation"/>
          <p:cNvSpPr txBox="1"/>
          <p:nvPr/>
        </p:nvSpPr>
        <p:spPr>
          <a:xfrm>
            <a:off x="18793567" y="6302474"/>
            <a:ext cx="5543491" cy="104980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2500" i="1">
                          <a:solidFill>
                            <a:srgbClr val="000000"/>
                          </a:solidFill>
                          <a:latin typeface="Cambria Math" panose="02040503050406030204" pitchFamily="18" charset="0"/>
                        </a:rPr>
                        <m:t>T</m:t>
                      </m:r>
                    </m:e>
                    <m:sub>
                      <m:r>
                        <a:rPr xmlns:a="http://schemas.openxmlformats.org/drawingml/2006/main" sz="2500" i="1">
                          <a:solidFill>
                            <a:srgbClr val="000000"/>
                          </a:solidFill>
                          <a:latin typeface="Cambria Math" panose="02040503050406030204" pitchFamily="18" charset="0"/>
                        </a:rPr>
                        <m:t>*</m:t>
                      </m:r>
                    </m:sub>
                  </m:sSub>
                  <m:r>
                    <a:rPr xmlns:a="http://schemas.openxmlformats.org/drawingml/2006/main" sz="2500" i="1">
                      <a:solidFill>
                        <a:srgbClr val="000000"/>
                      </a:solidFill>
                      <a:latin typeface="Cambria Math" panose="02040503050406030204" pitchFamily="18" charset="0"/>
                    </a:rPr>
                    <m:t>=</m:t>
                  </m:r>
                  <m:sSup>
                    <m:e>
                      <m:d>
                        <m:dPr>
                          <m:ctrlPr>
                            <a:rPr xmlns:a="http://schemas.openxmlformats.org/drawingml/2006/main" sz="2500" i="1">
                              <a:solidFill>
                                <a:srgbClr val="000000"/>
                              </a:solidFill>
                              <a:latin typeface="Cambria Math" panose="02040503050406030204" pitchFamily="18" charset="0"/>
                            </a:rPr>
                          </m:ctrlPr>
                          <m:begChr m:val="["/>
                          <m:endChr m:val="]"/>
                        </m:dPr>
                        <m:e>
                          <m:f>
                            <m:fPr>
                              <m:ctrlPr>
                                <a:rPr xmlns:a="http://schemas.openxmlformats.org/drawingml/2006/main" sz="2500" i="1">
                                  <a:solidFill>
                                    <a:srgbClr val="000000"/>
                                  </a:solidFill>
                                  <a:latin typeface="Cambria Math" panose="02040503050406030204" pitchFamily="18" charset="0"/>
                                </a:rPr>
                              </m:ctrlPr>
                              <m:type m:val="bar"/>
                            </m:fPr>
                            <m:num>
                              <m:sSub>
                                <m:e>
                                  <m:r>
                                    <a:rPr xmlns:a="http://schemas.openxmlformats.org/drawingml/2006/main" sz="2500" i="1">
                                      <a:solidFill>
                                        <a:srgbClr val="000000"/>
                                      </a:solidFill>
                                      <a:latin typeface="Cambria Math" panose="02040503050406030204" pitchFamily="18" charset="0"/>
                                    </a:rPr>
                                    <m:t>σ</m:t>
                                  </m:r>
                                </m:e>
                                <m:sub>
                                  <m:r>
                                    <a:rPr xmlns:a="http://schemas.openxmlformats.org/drawingml/2006/main" sz="2500" i="1">
                                      <a:solidFill>
                                        <a:srgbClr val="000000"/>
                                      </a:solidFill>
                                      <a:latin typeface="Cambria Math" panose="02040503050406030204" pitchFamily="18" charset="0"/>
                                    </a:rPr>
                                    <m:t>S</m:t>
                                  </m:r>
                                </m:sub>
                              </m:sSub>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n</m:t>
                                  </m:r>
                                </m:e>
                                <m:sub>
                                  <m:r>
                                    <a:rPr xmlns:a="http://schemas.openxmlformats.org/drawingml/2006/main" sz="2500" i="1">
                                      <a:solidFill>
                                        <a:srgbClr val="000000"/>
                                      </a:solidFill>
                                      <a:latin typeface="Cambria Math" panose="02040503050406030204" pitchFamily="18" charset="0"/>
                                    </a:rPr>
                                    <m:t>M</m:t>
                                  </m:r>
                                  <m:r>
                                    <a:rPr xmlns:a="http://schemas.openxmlformats.org/drawingml/2006/main" sz="2500" i="1">
                                      <a:solidFill>
                                        <a:srgbClr val="000000"/>
                                      </a:solidFill>
                                      <a:latin typeface="Cambria Math" panose="02040503050406030204" pitchFamily="18" charset="0"/>
                                    </a:rPr>
                                    <m:t>F</m:t>
                                  </m:r>
                                </m:sub>
                              </m:sSub>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num>
                            <m:den>
                              <m:sSub>
                                <m:e>
                                  <m:r>
                                    <a:rPr xmlns:a="http://schemas.openxmlformats.org/drawingml/2006/main" sz="2500" i="1">
                                      <a:solidFill>
                                        <a:srgbClr val="000000"/>
                                      </a:solidFill>
                                      <a:latin typeface="Cambria Math" panose="02040503050406030204" pitchFamily="18" charset="0"/>
                                    </a:rPr>
                                    <m:t>σ</m:t>
                                  </m:r>
                                </m:e>
                                <m:sub>
                                  <m:r>
                                    <a:rPr xmlns:a="http://schemas.openxmlformats.org/drawingml/2006/main" sz="2500" i="1">
                                      <a:solidFill>
                                        <a:srgbClr val="000000"/>
                                      </a:solidFill>
                                      <a:latin typeface="Cambria Math" panose="02040503050406030204" pitchFamily="18" charset="0"/>
                                    </a:rPr>
                                    <m:t>S</m:t>
                                  </m:r>
                                </m:sub>
                              </m:sSub>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n</m:t>
                                  </m:r>
                                </m:e>
                                <m:sub>
                                  <m:r>
                                    <a:rPr xmlns:a="http://schemas.openxmlformats.org/drawingml/2006/main" sz="2500" i="1">
                                      <a:solidFill>
                                        <a:srgbClr val="000000"/>
                                      </a:solidFill>
                                      <a:latin typeface="Cambria Math" panose="02040503050406030204" pitchFamily="18" charset="0"/>
                                    </a:rPr>
                                    <m:t>M</m:t>
                                  </m:r>
                                  <m:r>
                                    <a:rPr xmlns:a="http://schemas.openxmlformats.org/drawingml/2006/main" sz="2500" i="1">
                                      <a:solidFill>
                                        <a:srgbClr val="000000"/>
                                      </a:solidFill>
                                      <a:latin typeface="Cambria Math" panose="02040503050406030204" pitchFamily="18" charset="0"/>
                                    </a:rPr>
                                    <m:t>F</m:t>
                                  </m:r>
                                </m:sub>
                              </m:sSub>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den>
                          </m:f>
                          <m:d>
                            <m:dPr>
                              <m:ctrlPr>
                                <a:rPr xmlns:a="http://schemas.openxmlformats.org/drawingml/2006/main" sz="2500" i="1">
                                  <a:solidFill>
                                    <a:srgbClr val="000000"/>
                                  </a:solidFill>
                                  <a:latin typeface="Cambria Math" panose="02040503050406030204" pitchFamily="18" charset="0"/>
                                </a:rPr>
                              </m:ctrlPr>
                            </m:dPr>
                            <m:e>
                              <m:f>
                                <m:fPr>
                                  <m:ctrlPr>
                                    <a:rPr xmlns:a="http://schemas.openxmlformats.org/drawingml/2006/main" sz="2500" i="1">
                                      <a:solidFill>
                                        <a:srgbClr val="000000"/>
                                      </a:solidFill>
                                      <a:latin typeface="Cambria Math" panose="02040503050406030204" pitchFamily="18" charset="0"/>
                                    </a:rPr>
                                  </m:ctrlPr>
                                  <m:type m:val="bar"/>
                                </m:fPr>
                                <m:num>
                                  <m:r>
                                    <a:rPr xmlns:a="http://schemas.openxmlformats.org/drawingml/2006/main" sz="2500" i="1">
                                      <a:solidFill>
                                        <a:srgbClr val="000000"/>
                                      </a:solidFill>
                                      <a:latin typeface="Cambria Math" panose="02040503050406030204" pitchFamily="18" charset="0"/>
                                    </a:rPr>
                                    <m:t>1</m:t>
                                  </m:r>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n</m:t>
                                      </m:r>
                                    </m:e>
                                    <m:sub>
                                      <m:r>
                                        <a:rPr xmlns:a="http://schemas.openxmlformats.org/drawingml/2006/main" sz="2500" i="1">
                                          <a:solidFill>
                                            <a:srgbClr val="000000"/>
                                          </a:solidFill>
                                          <a:latin typeface="Cambria Math" panose="02040503050406030204" pitchFamily="18" charset="0"/>
                                        </a:rPr>
                                        <m:t>M</m:t>
                                      </m:r>
                                      <m:r>
                                        <a:rPr xmlns:a="http://schemas.openxmlformats.org/drawingml/2006/main" sz="2500" i="1">
                                          <a:solidFill>
                                            <a:srgbClr val="000000"/>
                                          </a:solidFill>
                                          <a:latin typeface="Cambria Math" panose="02040503050406030204" pitchFamily="18" charset="0"/>
                                        </a:rPr>
                                        <m:t>F</m:t>
                                      </m:r>
                                    </m:sub>
                                  </m:sSub>
                                </m:num>
                                <m:den>
                                  <m:r>
                                    <a:rPr xmlns:a="http://schemas.openxmlformats.org/drawingml/2006/main" sz="2500" i="1">
                                      <a:solidFill>
                                        <a:srgbClr val="000000"/>
                                      </a:solidFill>
                                      <a:latin typeface="Cambria Math" panose="02040503050406030204" pitchFamily="18" charset="0"/>
                                    </a:rPr>
                                    <m:t>1</m:t>
                                  </m:r>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n</m:t>
                                      </m:r>
                                    </m:e>
                                    <m:sub>
                                      <m:r>
                                        <a:rPr xmlns:a="http://schemas.openxmlformats.org/drawingml/2006/main" sz="2500" i="1">
                                          <a:solidFill>
                                            <a:srgbClr val="000000"/>
                                          </a:solidFill>
                                          <a:latin typeface="Cambria Math" panose="02040503050406030204" pitchFamily="18" charset="0"/>
                                        </a:rPr>
                                        <m:t>M</m:t>
                                      </m:r>
                                      <m:r>
                                        <a:rPr xmlns:a="http://schemas.openxmlformats.org/drawingml/2006/main" sz="2500" i="1">
                                          <a:solidFill>
                                            <a:srgbClr val="000000"/>
                                          </a:solidFill>
                                          <a:latin typeface="Cambria Math" panose="02040503050406030204" pitchFamily="18" charset="0"/>
                                        </a:rPr>
                                        <m:t>F</m:t>
                                      </m:r>
                                    </m:sub>
                                  </m:sSub>
                                </m:den>
                              </m:f>
                            </m:e>
                          </m:d>
                        </m:e>
                      </m:d>
                    </m:e>
                    <m:sup>
                      <m:r>
                        <a:rPr xmlns:a="http://schemas.openxmlformats.org/drawingml/2006/main" sz="2500" i="1">
                          <a:solidFill>
                            <a:srgbClr val="000000"/>
                          </a:solidFill>
                          <a:latin typeface="Cambria Math" panose="02040503050406030204" pitchFamily="18" charset="0"/>
                        </a:rPr>
                        <m:t>1</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m:t>
                      </m:r>
                      <m:sSub>
                        <m:e>
                          <m:r>
                            <a:rPr xmlns:a="http://schemas.openxmlformats.org/drawingml/2006/main" sz="2500" i="1">
                              <a:solidFill>
                                <a:srgbClr val="000000"/>
                              </a:solidFill>
                              <a:latin typeface="Cambria Math" panose="02040503050406030204" pitchFamily="18" charset="0"/>
                            </a:rPr>
                            <m:t>σ</m:t>
                          </m:r>
                        </m:e>
                        <m:sub>
                          <m:r>
                            <a:rPr xmlns:a="http://schemas.openxmlformats.org/drawingml/2006/main" sz="2500" i="1">
                              <a:solidFill>
                                <a:srgbClr val="000000"/>
                              </a:solidFill>
                              <a:latin typeface="Cambria Math" panose="02040503050406030204" pitchFamily="18" charset="0"/>
                            </a:rPr>
                            <m:t>S</m:t>
                          </m:r>
                        </m:sub>
                      </m:sSub>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r>
                        <a:rPr xmlns:a="http://schemas.openxmlformats.org/drawingml/2006/main" sz="2500" i="1">
                          <a:solidFill>
                            <a:srgbClr val="000000"/>
                          </a:solidFill>
                          <a:latin typeface="Cambria Math" panose="02040503050406030204" pitchFamily="18" charset="0"/>
                        </a:rPr>
                        <m:t>)</m:t>
                      </m:r>
                    </m:sup>
                  </m:sSup>
                </m:oMath>
              </m:oMathPara>
            </a14:m>
            <a:endParaRPr sz="2500"/>
          </a:p>
        </p:txBody>
      </p:sp>
      <p:sp>
        <p:nvSpPr>
          <p:cNvPr id="677" name="Stable: Agglomeration"/>
          <p:cNvSpPr txBox="1"/>
          <p:nvPr/>
        </p:nvSpPr>
        <p:spPr>
          <a:xfrm>
            <a:off x="167160" y="1420626"/>
            <a:ext cx="3674759" cy="552029"/>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700">
                <a:solidFill>
                  <a:srgbClr val="FFFFFF"/>
                </a:solidFill>
                <a:latin typeface="Helvetica Neue Medium"/>
                <a:ea typeface="Helvetica Neue Medium"/>
                <a:cs typeface="Helvetica Neue Medium"/>
                <a:sym typeface="Helvetica Neue Medium"/>
              </a:defRPr>
            </a:lvl1pPr>
          </a:lstStyle>
          <a:p>
            <a:pPr/>
            <a:r>
              <a:t>Stable: Agglomeration</a:t>
            </a:r>
          </a:p>
        </p:txBody>
      </p:sp>
      <p:sp>
        <p:nvSpPr>
          <p:cNvPr id="678" name="Stable: Agglomeration"/>
          <p:cNvSpPr txBox="1"/>
          <p:nvPr/>
        </p:nvSpPr>
        <p:spPr>
          <a:xfrm>
            <a:off x="167160" y="11840488"/>
            <a:ext cx="3674759" cy="552030"/>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700">
                <a:solidFill>
                  <a:srgbClr val="FFFFFF"/>
                </a:solidFill>
                <a:latin typeface="Helvetica Neue Medium"/>
                <a:ea typeface="Helvetica Neue Medium"/>
                <a:cs typeface="Helvetica Neue Medium"/>
                <a:sym typeface="Helvetica Neue Medium"/>
              </a:defRPr>
            </a:lvl1pPr>
          </a:lstStyle>
          <a:p>
            <a:pPr/>
            <a:r>
              <a:t>Stable: Agglomeration</a:t>
            </a:r>
          </a:p>
        </p:txBody>
      </p:sp>
      <p:sp>
        <p:nvSpPr>
          <p:cNvPr id="679" name="Stable: Dispersion"/>
          <p:cNvSpPr txBox="1"/>
          <p:nvPr/>
        </p:nvSpPr>
        <p:spPr>
          <a:xfrm>
            <a:off x="20170867" y="3575599"/>
            <a:ext cx="3367025"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Stable: Dispersion</a:t>
            </a:r>
          </a:p>
        </p:txBody>
      </p:sp>
      <p:sp>
        <p:nvSpPr>
          <p:cNvPr id="680" name="Line"/>
          <p:cNvSpPr/>
          <p:nvPr/>
        </p:nvSpPr>
        <p:spPr>
          <a:xfrm flipH="1" flipV="1">
            <a:off x="16625145" y="3966690"/>
            <a:ext cx="2311436" cy="2520546"/>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81" name="Line"/>
          <p:cNvSpPr/>
          <p:nvPr/>
        </p:nvSpPr>
        <p:spPr>
          <a:xfrm flipH="1">
            <a:off x="16911656" y="7345113"/>
            <a:ext cx="1675491" cy="2086667"/>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82" name="below: always agglomeration"/>
          <p:cNvSpPr txBox="1"/>
          <p:nvPr/>
        </p:nvSpPr>
        <p:spPr>
          <a:xfrm>
            <a:off x="11464954" y="12835329"/>
            <a:ext cx="580453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below: always agglomeration</a:t>
            </a:r>
          </a:p>
        </p:txBody>
      </p:sp>
      <p:sp>
        <p:nvSpPr>
          <p:cNvPr id="683" name="hysteresis"/>
          <p:cNvSpPr txBox="1"/>
          <p:nvPr/>
        </p:nvSpPr>
        <p:spPr>
          <a:xfrm>
            <a:off x="15972827" y="537733"/>
            <a:ext cx="1934846" cy="601724"/>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hysteresis</a:t>
            </a:r>
          </a:p>
        </p:txBody>
      </p:sp>
      <p:sp>
        <p:nvSpPr>
          <p:cNvPr id="684" name="Line"/>
          <p:cNvSpPr/>
          <p:nvPr/>
        </p:nvSpPr>
        <p:spPr>
          <a:xfrm>
            <a:off x="13417722" y="2217103"/>
            <a:ext cx="1" cy="897155"/>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85" name="Line"/>
          <p:cNvSpPr/>
          <p:nvPr/>
        </p:nvSpPr>
        <p:spPr>
          <a:xfrm flipH="1" flipV="1">
            <a:off x="14347203" y="10098992"/>
            <a:ext cx="1062162" cy="2665859"/>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7" name="Summary"/>
          <p:cNvSpPr txBox="1"/>
          <p:nvPr/>
        </p:nvSpPr>
        <p:spPr>
          <a:xfrm>
            <a:off x="11192497" y="1151275"/>
            <a:ext cx="199900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Summary</a:t>
            </a:r>
          </a:p>
        </p:txBody>
      </p:sp>
      <p:sp>
        <p:nvSpPr>
          <p:cNvPr id="688" name="Forces that link Production &lt;—&gt; Consumption with transportation costs…"/>
          <p:cNvSpPr txBox="1"/>
          <p:nvPr/>
        </p:nvSpPr>
        <p:spPr>
          <a:xfrm>
            <a:off x="4732139" y="3778984"/>
            <a:ext cx="14074369" cy="45506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821531">
              <a:defRPr sz="3200">
                <a:solidFill>
                  <a:srgbClr val="000000"/>
                </a:solidFill>
              </a:defRPr>
            </a:pPr>
            <a:r>
              <a:t>Forces that link </a:t>
            </a:r>
            <a:r>
              <a:rPr b="1"/>
              <a:t>Production &lt;—&gt; Consumption</a:t>
            </a:r>
            <a:r>
              <a:t> with </a:t>
            </a:r>
            <a:r>
              <a:rPr b="1"/>
              <a:t>transportation costs</a:t>
            </a:r>
          </a:p>
          <a:p>
            <a:pPr algn="l" defTabSz="821531">
              <a:defRPr sz="3200">
                <a:solidFill>
                  <a:srgbClr val="000000"/>
                </a:solidFill>
              </a:defRPr>
            </a:pPr>
          </a:p>
          <a:p>
            <a:pPr algn="l" defTabSz="821531">
              <a:defRPr sz="3200">
                <a:solidFill>
                  <a:srgbClr val="000000"/>
                </a:solidFill>
              </a:defRPr>
            </a:pPr>
            <a:r>
              <a:t>can generate spontaneous </a:t>
            </a:r>
            <a:r>
              <a:rPr i="1"/>
              <a:t>spatial agglomeration</a:t>
            </a:r>
            <a:r>
              <a:t> via feedback loops for:</a:t>
            </a:r>
          </a:p>
          <a:p>
            <a:pPr algn="l" defTabSz="821531">
              <a:defRPr sz="3200">
                <a:solidFill>
                  <a:srgbClr val="000000"/>
                </a:solidFill>
              </a:defRPr>
            </a:pPr>
          </a:p>
          <a:p>
            <a:pPr algn="l" defTabSz="821531">
              <a:defRPr b="1" sz="3200">
                <a:solidFill>
                  <a:srgbClr val="000000"/>
                </a:solidFill>
              </a:defRPr>
            </a:pPr>
            <a:r>
              <a:t>lower transport costs  </a:t>
            </a:r>
          </a:p>
          <a:p>
            <a:pPr algn="l" defTabSz="821531">
              <a:defRPr b="1" sz="3200">
                <a:solidFill>
                  <a:srgbClr val="000000"/>
                </a:solidFill>
              </a:defRPr>
            </a:pPr>
            <a:r>
              <a:t>higher ratio of manufacturing workers to farmers</a:t>
            </a:r>
          </a:p>
          <a:p>
            <a:pPr algn="l" defTabSz="821531">
              <a:defRPr b="1" sz="3200">
                <a:solidFill>
                  <a:srgbClr val="000000"/>
                </a:solidFill>
              </a:defRPr>
            </a:pPr>
            <a:r>
              <a:t>lower substitutability </a:t>
            </a:r>
          </a:p>
          <a:p>
            <a:pPr algn="l" defTabSz="821531">
              <a:defRPr sz="3200">
                <a:solidFill>
                  <a:srgbClr val="000000"/>
                </a:solidFill>
              </a:defRPr>
            </a:pPr>
          </a:p>
          <a:p>
            <a:pPr algn="l" defTabSz="821531">
              <a:defRPr b="1" sz="3200">
                <a:solidFill>
                  <a:srgbClr val="000000"/>
                </a:solidFill>
              </a:defRPr>
            </a:pPr>
            <a:r>
              <a:rPr b="0"/>
              <a:t>Sudden “phase transition” triggered by difference in real wages over space.</a:t>
            </a:r>
            <a:r>
              <a:t>  </a:t>
            </a:r>
          </a:p>
        </p:txBody>
      </p:sp>
      <p:sp>
        <p:nvSpPr>
          <p:cNvPr id="689" name="Equation"/>
          <p:cNvSpPr txBox="1"/>
          <p:nvPr/>
        </p:nvSpPr>
        <p:spPr>
          <a:xfrm>
            <a:off x="13336785" y="5849927"/>
            <a:ext cx="357824" cy="40698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900" i="1">
                      <a:solidFill>
                        <a:srgbClr val="000000"/>
                      </a:solidFill>
                      <a:latin typeface="Cambria Math" panose="02040503050406030204" pitchFamily="18" charset="0"/>
                    </a:rPr>
                    <m:t>T</m:t>
                  </m:r>
                </m:oMath>
              </m:oMathPara>
            </a14:m>
            <a:endParaRPr sz="4900"/>
          </a:p>
        </p:txBody>
      </p:sp>
      <p:sp>
        <p:nvSpPr>
          <p:cNvPr id="690" name="Equation"/>
          <p:cNvSpPr txBox="1"/>
          <p:nvPr/>
        </p:nvSpPr>
        <p:spPr>
          <a:xfrm>
            <a:off x="14940557" y="6439286"/>
            <a:ext cx="933604" cy="43001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900" i="1">
                          <a:solidFill>
                            <a:srgbClr val="000000"/>
                          </a:solidFill>
                          <a:latin typeface="Cambria Math" panose="02040503050406030204" pitchFamily="18" charset="0"/>
                        </a:rPr>
                        <m:t>n</m:t>
                      </m:r>
                    </m:e>
                    <m:sub>
                      <m:r>
                        <a:rPr xmlns:a="http://schemas.openxmlformats.org/drawingml/2006/main" sz="4900" i="1">
                          <a:solidFill>
                            <a:srgbClr val="000000"/>
                          </a:solidFill>
                          <a:latin typeface="Cambria Math" panose="02040503050406030204" pitchFamily="18" charset="0"/>
                        </a:rPr>
                        <m:t>M</m:t>
                      </m:r>
                      <m:r>
                        <a:rPr xmlns:a="http://schemas.openxmlformats.org/drawingml/2006/main" sz="4900" i="1">
                          <a:solidFill>
                            <a:srgbClr val="000000"/>
                          </a:solidFill>
                          <a:latin typeface="Cambria Math" panose="02040503050406030204" pitchFamily="18" charset="0"/>
                        </a:rPr>
                        <m:t>F</m:t>
                      </m:r>
                    </m:sub>
                  </m:sSub>
                </m:oMath>
              </m:oMathPara>
            </a14:m>
            <a:endParaRPr sz="4900"/>
          </a:p>
        </p:txBody>
      </p:sp>
      <p:sp>
        <p:nvSpPr>
          <p:cNvPr id="691" name="Equation"/>
          <p:cNvSpPr txBox="1"/>
          <p:nvPr/>
        </p:nvSpPr>
        <p:spPr>
          <a:xfrm>
            <a:off x="9336285" y="7028646"/>
            <a:ext cx="495690" cy="42987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900" i="1">
                          <a:solidFill>
                            <a:srgbClr val="000000"/>
                          </a:solidFill>
                          <a:latin typeface="Cambria Math" panose="02040503050406030204" pitchFamily="18" charset="0"/>
                        </a:rPr>
                        <m:t>σ</m:t>
                      </m:r>
                    </m:e>
                    <m:sub>
                      <m:r>
                        <a:rPr xmlns:a="http://schemas.openxmlformats.org/drawingml/2006/main" sz="4900" i="1">
                          <a:solidFill>
                            <a:srgbClr val="000000"/>
                          </a:solidFill>
                          <a:latin typeface="Cambria Math" panose="02040503050406030204" pitchFamily="18" charset="0"/>
                        </a:rPr>
                        <m:t>S</m:t>
                      </m:r>
                    </m:sub>
                  </m:sSub>
                </m:oMath>
              </m:oMathPara>
            </a14:m>
            <a:endParaRPr sz="4900"/>
          </a:p>
        </p:txBody>
      </p:sp>
      <p:sp>
        <p:nvSpPr>
          <p:cNvPr id="692" name="Line"/>
          <p:cNvSpPr/>
          <p:nvPr/>
        </p:nvSpPr>
        <p:spPr>
          <a:xfrm>
            <a:off x="9977431" y="7074676"/>
            <a:ext cx="346792" cy="346793"/>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93" name="Line"/>
          <p:cNvSpPr/>
          <p:nvPr/>
        </p:nvSpPr>
        <p:spPr>
          <a:xfrm flipV="1">
            <a:off x="16005944" y="6457965"/>
            <a:ext cx="383672" cy="383672"/>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694" name="Line"/>
          <p:cNvSpPr/>
          <p:nvPr/>
        </p:nvSpPr>
        <p:spPr>
          <a:xfrm>
            <a:off x="13906499" y="5894270"/>
            <a:ext cx="346792" cy="346792"/>
          </a:xfrm>
          <a:prstGeom prst="line">
            <a:avLst/>
          </a:prstGeom>
          <a:ln w="25400">
            <a:solidFill>
              <a:schemeClr val="accent5">
                <a:hueOff val="-82419"/>
                <a:satOff val="-9513"/>
                <a:lumOff val="-16343"/>
              </a:schemeClr>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6" name="General Properties of Core-Periphery Models and Generalizations:…"/>
          <p:cNvSpPr txBox="1"/>
          <p:nvPr/>
        </p:nvSpPr>
        <p:spPr>
          <a:xfrm>
            <a:off x="2163308" y="1706562"/>
            <a:ext cx="20057384" cy="10302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321468" indent="-321468" algn="l" defTabSz="642937">
              <a:lnSpc>
                <a:spcPct val="150000"/>
              </a:lnSpc>
              <a:spcBef>
                <a:spcPts val="700"/>
              </a:spcBef>
              <a:buClr>
                <a:srgbClr val="000000"/>
              </a:buClr>
              <a:defRPr b="1" sz="4000">
                <a:solidFill>
                  <a:srgbClr val="202122"/>
                </a:solidFill>
                <a:latin typeface="Helvetica"/>
                <a:ea typeface="Helvetica"/>
                <a:cs typeface="Helvetica"/>
                <a:sym typeface="Helvetica"/>
              </a:defRPr>
            </a:pPr>
            <a:r>
              <a:t>General Properties of Core-Periphery Models and Generalizations:</a:t>
            </a:r>
          </a:p>
          <a:p>
            <a:pPr marL="314325" indent="-314325" algn="l" defTabSz="642937">
              <a:lnSpc>
                <a:spcPct val="150000"/>
              </a:lnSpc>
              <a:spcBef>
                <a:spcPts val="700"/>
              </a:spcBef>
              <a:buSzPct val="100000"/>
              <a:buChar char="•"/>
              <a:defRPr sz="2200">
                <a:solidFill>
                  <a:srgbClr val="202122"/>
                </a:solidFill>
                <a:latin typeface="Helvetica"/>
                <a:ea typeface="Helvetica"/>
                <a:cs typeface="Helvetica"/>
                <a:sym typeface="Helvetica"/>
              </a:defRPr>
            </a:pPr>
          </a:p>
          <a:p>
            <a:pPr marL="312821" indent="-312821" algn="l" defTabSz="642937">
              <a:lnSpc>
                <a:spcPct val="150000"/>
              </a:lnSpc>
              <a:spcBef>
                <a:spcPts val="700"/>
              </a:spcBef>
              <a:buSzPct val="100000"/>
              <a:buChar char="•"/>
              <a:defRPr sz="3300">
                <a:solidFill>
                  <a:srgbClr val="202122"/>
                </a:solidFill>
                <a:latin typeface="Helvetica"/>
                <a:ea typeface="Helvetica"/>
                <a:cs typeface="Helvetica"/>
                <a:sym typeface="Helvetica"/>
              </a:defRPr>
            </a:pPr>
            <a:r>
              <a:rPr b="1" i="1"/>
              <a:t>Home-market effects</a:t>
            </a:r>
            <a:r>
              <a:t>:  the disproportional location of industry due to demand change, </a:t>
            </a:r>
          </a:p>
          <a:p>
            <a:pPr marL="312821" indent="-312821" algn="l" defTabSz="642937">
              <a:lnSpc>
                <a:spcPct val="150000"/>
              </a:lnSpc>
              <a:spcBef>
                <a:spcPts val="700"/>
              </a:spcBef>
              <a:buSzPct val="100000"/>
              <a:buChar char="•"/>
              <a:defRPr sz="3300">
                <a:solidFill>
                  <a:srgbClr val="202122"/>
                </a:solidFill>
                <a:latin typeface="Helvetica"/>
                <a:ea typeface="Helvetica"/>
                <a:cs typeface="Helvetica"/>
                <a:sym typeface="Helvetica"/>
              </a:defRPr>
            </a:pPr>
            <a:r>
              <a:rPr b="1" i="1"/>
              <a:t>Circular causality (equilibrium):</a:t>
            </a:r>
            <a:r>
              <a:t> whereby larger industry concentrations beget higher real incomes and vice-versa, </a:t>
            </a:r>
          </a:p>
          <a:p>
            <a:pPr marL="312821" indent="-312821" algn="l" defTabSz="642937">
              <a:lnSpc>
                <a:spcPct val="150000"/>
              </a:lnSpc>
              <a:spcBef>
                <a:spcPts val="700"/>
              </a:spcBef>
              <a:buSzPct val="100000"/>
              <a:buChar char="•"/>
              <a:defRPr sz="3300">
                <a:solidFill>
                  <a:srgbClr val="202122"/>
                </a:solidFill>
                <a:latin typeface="Helvetica"/>
                <a:ea typeface="Helvetica"/>
                <a:cs typeface="Helvetica"/>
                <a:sym typeface="Helvetica"/>
              </a:defRPr>
            </a:pPr>
            <a:r>
              <a:rPr b="1" i="1"/>
              <a:t>Emerging asymmetries</a:t>
            </a:r>
            <a:r>
              <a:t> between regions, in that workers and firms concentrate in one region versus another,</a:t>
            </a:r>
          </a:p>
          <a:p>
            <a:pPr marL="312821" indent="-312821" algn="l" defTabSz="642937">
              <a:lnSpc>
                <a:spcPct val="150000"/>
              </a:lnSpc>
              <a:spcBef>
                <a:spcPts val="700"/>
              </a:spcBef>
              <a:buSzPct val="100000"/>
              <a:buChar char="•"/>
              <a:defRPr sz="3300">
                <a:solidFill>
                  <a:srgbClr val="202122"/>
                </a:solidFill>
                <a:latin typeface="Helvetica"/>
                <a:ea typeface="Helvetica"/>
                <a:cs typeface="Helvetica"/>
                <a:sym typeface="Helvetica"/>
              </a:defRPr>
            </a:pPr>
            <a:r>
              <a:rPr b="1" i="1"/>
              <a:t>Discontinuous agglomeration</a:t>
            </a:r>
            <a:r>
              <a:t>:  small changes in parameters result in sudden agglomeration in a single region,</a:t>
            </a:r>
          </a:p>
          <a:p>
            <a:pPr marL="312821" indent="-312821" algn="l" defTabSz="642937">
              <a:lnSpc>
                <a:spcPct val="150000"/>
              </a:lnSpc>
              <a:spcBef>
                <a:spcPts val="700"/>
              </a:spcBef>
              <a:buSzPct val="100000"/>
              <a:buChar char="•"/>
              <a:defRPr sz="3300">
                <a:solidFill>
                  <a:srgbClr val="202122"/>
                </a:solidFill>
                <a:latin typeface="Helvetica"/>
                <a:ea typeface="Helvetica"/>
                <a:cs typeface="Helvetica"/>
                <a:sym typeface="Helvetica"/>
              </a:defRPr>
            </a:pPr>
            <a:r>
              <a:rPr b="1" i="1"/>
              <a:t>Degenerate equilibria</a:t>
            </a:r>
            <a:r>
              <a:t>: which region ends up agglomerating depends on choices and history, this is connected to </a:t>
            </a:r>
            <a:r>
              <a:rPr i="1"/>
              <a:t>path-dependence</a:t>
            </a:r>
            <a:r>
              <a:t>.</a:t>
            </a:r>
          </a:p>
          <a:p>
            <a:pPr marL="312821" indent="-312821" algn="l" defTabSz="642937">
              <a:lnSpc>
                <a:spcPct val="150000"/>
              </a:lnSpc>
              <a:spcBef>
                <a:spcPts val="700"/>
              </a:spcBef>
              <a:buSzPct val="100000"/>
              <a:buChar char="•"/>
              <a:defRPr sz="3300">
                <a:solidFill>
                  <a:srgbClr val="202122"/>
                </a:solidFill>
                <a:latin typeface="Helvetica"/>
                <a:ea typeface="Helvetica"/>
                <a:cs typeface="Helvetica"/>
                <a:sym typeface="Helvetica"/>
              </a:defRPr>
            </a:pPr>
            <a:r>
              <a:rPr b="1" i="1"/>
              <a:t>Hysteresis</a:t>
            </a:r>
            <a:r>
              <a:t>: dispersion can persist temporarily even as transportation costs fall below the critical point, and the same is true starting with agglomeration as transportation costs rise.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8" name="Think of Jacobs, Addams, Du Bois, Park + Burgess, Wirth"/>
          <p:cNvSpPr txBox="1"/>
          <p:nvPr/>
        </p:nvSpPr>
        <p:spPr>
          <a:xfrm>
            <a:off x="4732416" y="2539201"/>
            <a:ext cx="11240136"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Think of Jacobs, Addams, Du Bois, Park + Burgess, Wirth</a:t>
            </a:r>
          </a:p>
        </p:txBody>
      </p:sp>
      <p:sp>
        <p:nvSpPr>
          <p:cNvPr id="699" name="- What effects do these Economic Models capture?"/>
          <p:cNvSpPr txBox="1"/>
          <p:nvPr/>
        </p:nvSpPr>
        <p:spPr>
          <a:xfrm>
            <a:off x="5602925" y="4729295"/>
            <a:ext cx="9499119"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 What effects do these Economic Models capture?</a:t>
            </a:r>
          </a:p>
        </p:txBody>
      </p:sp>
      <p:sp>
        <p:nvSpPr>
          <p:cNvPr id="700" name="- What effects do Economic Models NOT capture?"/>
          <p:cNvSpPr txBox="1"/>
          <p:nvPr/>
        </p:nvSpPr>
        <p:spPr>
          <a:xfrm>
            <a:off x="5681970" y="5992697"/>
            <a:ext cx="9341029"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 What effects do Economic Models NOT capture?</a:t>
            </a:r>
          </a:p>
        </p:txBody>
      </p:sp>
      <p:sp>
        <p:nvSpPr>
          <p:cNvPr id="701" name="knowledge spillovers, innovation?"/>
          <p:cNvSpPr txBox="1"/>
          <p:nvPr/>
        </p:nvSpPr>
        <p:spPr>
          <a:xfrm>
            <a:off x="5304926" y="12596222"/>
            <a:ext cx="8651038" cy="775103"/>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4200">
                <a:solidFill>
                  <a:srgbClr val="FFFFFF"/>
                </a:solidFill>
                <a:latin typeface="Helvetica Neue Medium"/>
                <a:ea typeface="Helvetica Neue Medium"/>
                <a:cs typeface="Helvetica Neue Medium"/>
                <a:sym typeface="Helvetica Neue Medium"/>
              </a:defRPr>
            </a:pPr>
            <a:r>
              <a:t>knowledge s</a:t>
            </a:r>
            <a:r>
              <a:rPr b="1">
                <a:latin typeface="+mn-lt"/>
                <a:ea typeface="+mn-ea"/>
                <a:cs typeface="+mn-cs"/>
                <a:sym typeface="Helvetica Neue"/>
              </a:rPr>
              <a:t>pillovers, innovation</a:t>
            </a:r>
            <a:r>
              <a:t>?</a:t>
            </a:r>
          </a:p>
        </p:txBody>
      </p:sp>
      <p:sp>
        <p:nvSpPr>
          <p:cNvPr id="702" name="Think of Marshall"/>
          <p:cNvSpPr txBox="1"/>
          <p:nvPr/>
        </p:nvSpPr>
        <p:spPr>
          <a:xfrm>
            <a:off x="4700679" y="3364129"/>
            <a:ext cx="349577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Think of Marshall</a:t>
            </a:r>
          </a:p>
        </p:txBody>
      </p:sp>
      <p:sp>
        <p:nvSpPr>
          <p:cNvPr id="703" name="How  can  we understand specialization or diversity?"/>
          <p:cNvSpPr txBox="1"/>
          <p:nvPr/>
        </p:nvSpPr>
        <p:spPr>
          <a:xfrm>
            <a:off x="5310066" y="10328073"/>
            <a:ext cx="13120930" cy="775104"/>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4200">
                <a:solidFill>
                  <a:srgbClr val="FFFFFF"/>
                </a:solidFill>
                <a:latin typeface="Helvetica Neue Medium"/>
                <a:ea typeface="Helvetica Neue Medium"/>
                <a:cs typeface="Helvetica Neue Medium"/>
                <a:sym typeface="Helvetica Neue Medium"/>
              </a:defRPr>
            </a:lvl1pPr>
          </a:lstStyle>
          <a:p>
            <a:pPr/>
            <a:r>
              <a:t>How  can  we understand specialization or diversity?</a:t>
            </a:r>
          </a:p>
        </p:txBody>
      </p:sp>
      <p:sp>
        <p:nvSpPr>
          <p:cNvPr id="704" name="For example:"/>
          <p:cNvSpPr txBox="1"/>
          <p:nvPr/>
        </p:nvSpPr>
        <p:spPr>
          <a:xfrm>
            <a:off x="2652039" y="8602892"/>
            <a:ext cx="3560599"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000000"/>
                </a:solidFill>
              </a:defRPr>
            </a:lvl1pPr>
          </a:lstStyle>
          <a:p>
            <a:pPr/>
            <a:r>
              <a:t>For example: </a:t>
            </a:r>
          </a:p>
        </p:txBody>
      </p:sp>
      <p:sp>
        <p:nvSpPr>
          <p:cNvPr id="705" name="IUS Ch 5"/>
          <p:cNvSpPr txBox="1"/>
          <p:nvPr/>
        </p:nvSpPr>
        <p:spPr>
          <a:xfrm>
            <a:off x="19783493" y="10423069"/>
            <a:ext cx="1762659" cy="58511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Ch 5</a:t>
            </a:r>
          </a:p>
        </p:txBody>
      </p:sp>
      <p:sp>
        <p:nvSpPr>
          <p:cNvPr id="706" name="IUS Ch 5 &amp; 9"/>
          <p:cNvSpPr txBox="1"/>
          <p:nvPr/>
        </p:nvSpPr>
        <p:spPr>
          <a:xfrm>
            <a:off x="19795480" y="12691217"/>
            <a:ext cx="2477923"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Ch 5 &amp; 9</a:t>
            </a:r>
          </a:p>
        </p:txBody>
      </p:sp>
      <p:sp>
        <p:nvSpPr>
          <p:cNvPr id="707" name="Zooming out, Questions:"/>
          <p:cNvSpPr txBox="1"/>
          <p:nvPr/>
        </p:nvSpPr>
        <p:spPr>
          <a:xfrm>
            <a:off x="655719" y="1076780"/>
            <a:ext cx="6524969" cy="7461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300">
                <a:solidFill>
                  <a:srgbClr val="000000"/>
                </a:solidFill>
              </a:defRPr>
            </a:lvl1pPr>
          </a:lstStyle>
          <a:p>
            <a:pPr/>
            <a:r>
              <a:t>Zooming out, Questions:</a:t>
            </a:r>
          </a:p>
        </p:txBody>
      </p:sp>
      <p:sp>
        <p:nvSpPr>
          <p:cNvPr id="708" name="How  can  we understand diversity and neighborhoods"/>
          <p:cNvSpPr txBox="1"/>
          <p:nvPr/>
        </p:nvSpPr>
        <p:spPr>
          <a:xfrm>
            <a:off x="5288305" y="11462147"/>
            <a:ext cx="13604190" cy="775104"/>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4200">
                <a:solidFill>
                  <a:srgbClr val="FFFFFF"/>
                </a:solidFill>
                <a:latin typeface="Helvetica Neue Medium"/>
                <a:ea typeface="Helvetica Neue Medium"/>
                <a:cs typeface="Helvetica Neue Medium"/>
                <a:sym typeface="Helvetica Neue Medium"/>
              </a:defRPr>
            </a:lvl1pPr>
          </a:lstStyle>
          <a:p>
            <a:pPr/>
            <a:r>
              <a:t>How  can  we understand diversity and neighborhoods</a:t>
            </a:r>
          </a:p>
        </p:txBody>
      </p:sp>
      <p:sp>
        <p:nvSpPr>
          <p:cNvPr id="709" name="IUS Ch 4 &amp; 6"/>
          <p:cNvSpPr txBox="1"/>
          <p:nvPr/>
        </p:nvSpPr>
        <p:spPr>
          <a:xfrm>
            <a:off x="19795480" y="11557143"/>
            <a:ext cx="2477923" cy="58511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Ch 4 &amp; 6</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When an industry has chosen a locality for itself, it is likely to stay there long: so great are the advantages which people following the same skilled trade get from near neighborhood to one another.…"/>
          <p:cNvSpPr txBox="1"/>
          <p:nvPr/>
        </p:nvSpPr>
        <p:spPr>
          <a:xfrm>
            <a:off x="4452262" y="3401218"/>
            <a:ext cx="15479475" cy="78517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642937">
              <a:spcBef>
                <a:spcPts val="700"/>
              </a:spcBef>
              <a:defRPr sz="2800">
                <a:solidFill>
                  <a:srgbClr val="202122"/>
                </a:solidFill>
                <a:latin typeface="Georgia"/>
                <a:ea typeface="Georgia"/>
                <a:cs typeface="Georgia"/>
                <a:sym typeface="Georgia"/>
              </a:defRPr>
            </a:pPr>
            <a:r>
              <a:t>When an industry has chosen a locality for itself, it is likely to stay there long: so great are the advantages which people following the same skilled trade get from near neighborhood to one another. </a:t>
            </a:r>
          </a:p>
          <a:p>
            <a:pPr algn="l" defTabSz="642937">
              <a:spcBef>
                <a:spcPts val="700"/>
              </a:spcBef>
              <a:defRPr sz="2800">
                <a:solidFill>
                  <a:srgbClr val="202122"/>
                </a:solidFill>
                <a:latin typeface="Georgia"/>
                <a:ea typeface="Georgia"/>
                <a:cs typeface="Georgia"/>
                <a:sym typeface="Georgia"/>
              </a:defRPr>
            </a:pPr>
          </a:p>
          <a:p>
            <a:pPr algn="l" defTabSz="642937">
              <a:spcBef>
                <a:spcPts val="700"/>
              </a:spcBef>
              <a:defRPr sz="2800">
                <a:solidFill>
                  <a:srgbClr val="202122"/>
                </a:solidFill>
                <a:latin typeface="Georgia"/>
                <a:ea typeface="Georgia"/>
                <a:cs typeface="Georgia"/>
                <a:sym typeface="Georgia"/>
              </a:defRPr>
            </a:pPr>
          </a:p>
          <a:p>
            <a:pPr algn="l" defTabSz="642937">
              <a:spcBef>
                <a:spcPts val="700"/>
              </a:spcBef>
              <a:defRPr sz="2800">
                <a:solidFill>
                  <a:srgbClr val="202122"/>
                </a:solidFill>
                <a:latin typeface="Georgia"/>
                <a:ea typeface="Georgia"/>
                <a:cs typeface="Georgia"/>
                <a:sym typeface="Georgia"/>
              </a:defRPr>
            </a:pPr>
            <a:r>
              <a:t>The mysteries of the trade become no mysteries; but are as it were in the air, and children learn many of them unconsciously. </a:t>
            </a:r>
          </a:p>
          <a:p>
            <a:pPr algn="l" defTabSz="642937">
              <a:spcBef>
                <a:spcPts val="700"/>
              </a:spcBef>
              <a:defRPr sz="2800">
                <a:solidFill>
                  <a:srgbClr val="202122"/>
                </a:solidFill>
                <a:latin typeface="Georgia"/>
                <a:ea typeface="Georgia"/>
                <a:cs typeface="Georgia"/>
                <a:sym typeface="Georgia"/>
              </a:defRPr>
            </a:pPr>
          </a:p>
          <a:p>
            <a:pPr algn="l" defTabSz="642937">
              <a:spcBef>
                <a:spcPts val="700"/>
              </a:spcBef>
              <a:defRPr sz="2800">
                <a:solidFill>
                  <a:srgbClr val="202122"/>
                </a:solidFill>
                <a:latin typeface="Georgia"/>
                <a:ea typeface="Georgia"/>
                <a:cs typeface="Georgia"/>
                <a:sym typeface="Georgia"/>
              </a:defRPr>
            </a:pPr>
          </a:p>
          <a:p>
            <a:pPr algn="l" defTabSz="642937">
              <a:spcBef>
                <a:spcPts val="700"/>
              </a:spcBef>
              <a:defRPr sz="2800">
                <a:solidFill>
                  <a:srgbClr val="202122"/>
                </a:solidFill>
                <a:latin typeface="Georgia"/>
                <a:ea typeface="Georgia"/>
                <a:cs typeface="Georgia"/>
                <a:sym typeface="Georgia"/>
              </a:defRPr>
            </a:pPr>
            <a:r>
              <a:t>Good work is rightly appreciated, inventions and improvements in machinery, in processes and the general organization of the business have their merits promptly discussed: if one man starts a new idea, it is taken up by others and combined with suggestions of their own; and thus it becomes the source of further new ideas. </a:t>
            </a:r>
          </a:p>
          <a:p>
            <a:pPr algn="l" defTabSz="642937">
              <a:spcBef>
                <a:spcPts val="700"/>
              </a:spcBef>
              <a:defRPr sz="2800">
                <a:solidFill>
                  <a:srgbClr val="202122"/>
                </a:solidFill>
                <a:latin typeface="Georgia"/>
                <a:ea typeface="Georgia"/>
                <a:cs typeface="Georgia"/>
                <a:sym typeface="Georgia"/>
              </a:defRPr>
            </a:pPr>
          </a:p>
          <a:p>
            <a:pPr algn="l" defTabSz="642937">
              <a:spcBef>
                <a:spcPts val="700"/>
              </a:spcBef>
              <a:defRPr sz="2800">
                <a:solidFill>
                  <a:srgbClr val="202122"/>
                </a:solidFill>
                <a:latin typeface="Georgia"/>
                <a:ea typeface="Georgia"/>
                <a:cs typeface="Georgia"/>
                <a:sym typeface="Georgia"/>
              </a:defRPr>
            </a:pPr>
          </a:p>
          <a:p>
            <a:pPr algn="l" defTabSz="642937">
              <a:spcBef>
                <a:spcPts val="700"/>
              </a:spcBef>
              <a:defRPr sz="2800">
                <a:solidFill>
                  <a:srgbClr val="202122"/>
                </a:solidFill>
                <a:latin typeface="Georgia"/>
                <a:ea typeface="Georgia"/>
                <a:cs typeface="Georgia"/>
                <a:sym typeface="Georgia"/>
              </a:defRPr>
            </a:pPr>
            <a:r>
              <a:t>And presently subsidiary trades grow up in the neighborhood, supplying it with implements and materials, organizing its traffic, and in many ways conducing to the economy of its material.</a:t>
            </a:r>
          </a:p>
        </p:txBody>
      </p:sp>
      <p:sp>
        <p:nvSpPr>
          <p:cNvPr id="192" name="Principles of Economics —  Alfred Marshall (1890)"/>
          <p:cNvSpPr txBox="1"/>
          <p:nvPr/>
        </p:nvSpPr>
        <p:spPr>
          <a:xfrm>
            <a:off x="6068193" y="850073"/>
            <a:ext cx="12247614" cy="69775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defTabSz="642937">
              <a:spcBef>
                <a:spcPts val="700"/>
              </a:spcBef>
              <a:defRPr b="1" sz="4000">
                <a:solidFill>
                  <a:srgbClr val="202122"/>
                </a:solidFill>
                <a:latin typeface="Arial"/>
                <a:ea typeface="Arial"/>
                <a:cs typeface="Arial"/>
                <a:sym typeface="Arial"/>
              </a:defRPr>
            </a:lvl1pPr>
          </a:lstStyle>
          <a:p>
            <a:pPr/>
            <a:r>
              <a:t>Principles of Economics —  Alfred Marshall (1890)</a:t>
            </a:r>
          </a:p>
        </p:txBody>
      </p:sp>
      <p:sp>
        <p:nvSpPr>
          <p:cNvPr id="193" name="Principles of Economics,…"/>
          <p:cNvSpPr txBox="1"/>
          <p:nvPr/>
        </p:nvSpPr>
        <p:spPr>
          <a:xfrm>
            <a:off x="9553313" y="12600049"/>
            <a:ext cx="12979223" cy="99652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821531">
              <a:defRPr sz="2800">
                <a:solidFill>
                  <a:srgbClr val="000000"/>
                </a:solidFill>
              </a:defRPr>
            </a:pPr>
            <a:r>
              <a:t>Principles of Economics, </a:t>
            </a:r>
          </a:p>
          <a:p>
            <a:pPr algn="l" defTabSz="821531">
              <a:defRPr sz="2800">
                <a:solidFill>
                  <a:srgbClr val="000000"/>
                </a:solidFill>
              </a:defRPr>
            </a:pPr>
            <a:r>
              <a:t>book 4, ch 10: </a:t>
            </a:r>
            <a:r>
              <a:rPr i="1"/>
              <a:t>The Concentration of Specialized Industries in Particular Localities</a:t>
            </a:r>
          </a:p>
        </p:txBody>
      </p:sp>
      <p:sp>
        <p:nvSpPr>
          <p:cNvPr id="194" name="Innovation, Growth"/>
          <p:cNvSpPr txBox="1"/>
          <p:nvPr/>
        </p:nvSpPr>
        <p:spPr>
          <a:xfrm>
            <a:off x="19947721" y="6544806"/>
            <a:ext cx="383593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Innovation, Growth</a:t>
            </a:r>
          </a:p>
        </p:txBody>
      </p:sp>
      <p:sp>
        <p:nvSpPr>
          <p:cNvPr id="195" name="Economies of…"/>
          <p:cNvSpPr txBox="1"/>
          <p:nvPr/>
        </p:nvSpPr>
        <p:spPr>
          <a:xfrm>
            <a:off x="20403702" y="10179863"/>
            <a:ext cx="2923973" cy="11216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chemeClr val="accent5">
                    <a:hueOff val="-82419"/>
                    <a:satOff val="-9513"/>
                    <a:lumOff val="-16343"/>
                  </a:schemeClr>
                </a:solidFill>
              </a:defRPr>
            </a:pPr>
            <a:r>
              <a:t>Economies of </a:t>
            </a:r>
          </a:p>
          <a:p>
            <a:pPr defTabSz="821531">
              <a:defRPr b="1" sz="3200">
                <a:solidFill>
                  <a:schemeClr val="accent5">
                    <a:hueOff val="-82419"/>
                    <a:satOff val="-9513"/>
                    <a:lumOff val="-16343"/>
                  </a:schemeClr>
                </a:solidFill>
              </a:defRPr>
            </a:pPr>
            <a:r>
              <a:t>Co-location</a:t>
            </a:r>
          </a:p>
        </p:txBody>
      </p:sp>
      <p:pic>
        <p:nvPicPr>
          <p:cNvPr id="196" name="Unknown.jpeg" descr="Unknown.jpeg"/>
          <p:cNvPicPr>
            <a:picLocks noChangeAspect="1"/>
          </p:cNvPicPr>
          <p:nvPr/>
        </p:nvPicPr>
        <p:blipFill>
          <a:blip r:embed="rId3">
            <a:extLst/>
          </a:blip>
          <a:stretch>
            <a:fillRect/>
          </a:stretch>
        </p:blipFill>
        <p:spPr>
          <a:xfrm>
            <a:off x="3075398" y="24412"/>
            <a:ext cx="2221286" cy="3145183"/>
          </a:xfrm>
          <a:prstGeom prst="rect">
            <a:avLst/>
          </a:prstGeom>
          <a:ln w="12700">
            <a:miter lim="400000"/>
          </a:ln>
        </p:spPr>
      </p:pic>
      <p:pic>
        <p:nvPicPr>
          <p:cNvPr id="197" name="Line Line" descr="Line Line"/>
          <p:cNvPicPr>
            <a:picLocks noChangeAspect="0"/>
          </p:cNvPicPr>
          <p:nvPr/>
        </p:nvPicPr>
        <p:blipFill>
          <a:blip r:embed="rId4">
            <a:extLst/>
          </a:blip>
          <a:stretch>
            <a:fillRect/>
          </a:stretch>
        </p:blipFill>
        <p:spPr>
          <a:xfrm>
            <a:off x="4408090" y="9269119"/>
            <a:ext cx="6456142" cy="101601"/>
          </a:xfrm>
          <a:prstGeom prst="rect">
            <a:avLst/>
          </a:prstGeom>
        </p:spPr>
      </p:pic>
      <p:pic>
        <p:nvPicPr>
          <p:cNvPr id="199" name="Line Line" descr="Line Line"/>
          <p:cNvPicPr>
            <a:picLocks noChangeAspect="0"/>
          </p:cNvPicPr>
          <p:nvPr/>
        </p:nvPicPr>
        <p:blipFill>
          <a:blip r:embed="rId5">
            <a:extLst/>
          </a:blip>
          <a:stretch>
            <a:fillRect/>
          </a:stretch>
        </p:blipFill>
        <p:spPr>
          <a:xfrm>
            <a:off x="4446587" y="4237746"/>
            <a:ext cx="14678422" cy="101601"/>
          </a:xfrm>
          <a:prstGeom prst="rect">
            <a:avLst/>
          </a:prstGeom>
        </p:spPr>
      </p:pic>
      <p:pic>
        <p:nvPicPr>
          <p:cNvPr id="201" name="Line Line" descr="Line Line"/>
          <p:cNvPicPr>
            <a:picLocks noChangeAspect="0"/>
          </p:cNvPicPr>
          <p:nvPr/>
        </p:nvPicPr>
        <p:blipFill>
          <a:blip r:embed="rId6">
            <a:extLst/>
          </a:blip>
          <a:stretch>
            <a:fillRect/>
          </a:stretch>
        </p:blipFill>
        <p:spPr>
          <a:xfrm>
            <a:off x="4408090" y="4650893"/>
            <a:ext cx="1527637" cy="101601"/>
          </a:xfrm>
          <a:prstGeom prst="rect">
            <a:avLst/>
          </a:prstGeom>
        </p:spPr>
      </p:pic>
      <p:sp>
        <p:nvSpPr>
          <p:cNvPr id="203" name="Agglomeration Effects"/>
          <p:cNvSpPr txBox="1"/>
          <p:nvPr/>
        </p:nvSpPr>
        <p:spPr>
          <a:xfrm>
            <a:off x="19627478" y="4407153"/>
            <a:ext cx="4476421"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Agglomeration Effects</a:t>
            </a:r>
          </a:p>
        </p:txBody>
      </p:sp>
      <p:pic>
        <p:nvPicPr>
          <p:cNvPr id="204" name="Line Line" descr="Line Line"/>
          <p:cNvPicPr>
            <a:picLocks noChangeAspect="0"/>
          </p:cNvPicPr>
          <p:nvPr/>
        </p:nvPicPr>
        <p:blipFill>
          <a:blip r:embed="rId7">
            <a:extLst/>
          </a:blip>
          <a:stretch>
            <a:fillRect/>
          </a:stretch>
        </p:blipFill>
        <p:spPr>
          <a:xfrm>
            <a:off x="16669543" y="3839680"/>
            <a:ext cx="2744872" cy="101601"/>
          </a:xfrm>
          <a:prstGeom prst="rect">
            <a:avLst/>
          </a:prstGeom>
        </p:spPr>
      </p:pic>
      <p:pic>
        <p:nvPicPr>
          <p:cNvPr id="206" name="Line Line" descr="Line Line"/>
          <p:cNvPicPr>
            <a:picLocks noChangeAspect="0"/>
          </p:cNvPicPr>
          <p:nvPr/>
        </p:nvPicPr>
        <p:blipFill>
          <a:blip r:embed="rId8">
            <a:extLst/>
          </a:blip>
          <a:stretch>
            <a:fillRect/>
          </a:stretch>
        </p:blipFill>
        <p:spPr>
          <a:xfrm>
            <a:off x="12837820" y="6224960"/>
            <a:ext cx="3835934" cy="101601"/>
          </a:xfrm>
          <a:prstGeom prst="rect">
            <a:avLst/>
          </a:prstGeom>
        </p:spPr>
      </p:pic>
      <p:pic>
        <p:nvPicPr>
          <p:cNvPr id="208" name="Line Line" descr="Line Line"/>
          <p:cNvPicPr>
            <a:picLocks noChangeAspect="0"/>
          </p:cNvPicPr>
          <p:nvPr/>
        </p:nvPicPr>
        <p:blipFill>
          <a:blip r:embed="rId9">
            <a:extLst/>
          </a:blip>
          <a:stretch>
            <a:fillRect/>
          </a:stretch>
        </p:blipFill>
        <p:spPr>
          <a:xfrm>
            <a:off x="4436688" y="8826903"/>
            <a:ext cx="12247613" cy="101601"/>
          </a:xfrm>
          <a:prstGeom prst="rect">
            <a:avLst/>
          </a:prstGeom>
        </p:spPr>
      </p:pic>
      <p:pic>
        <p:nvPicPr>
          <p:cNvPr id="210" name="Line Line" descr="Line Line"/>
          <p:cNvPicPr>
            <a:picLocks noChangeAspect="0"/>
          </p:cNvPicPr>
          <p:nvPr/>
        </p:nvPicPr>
        <p:blipFill>
          <a:blip r:embed="rId10">
            <a:extLst/>
          </a:blip>
          <a:stretch>
            <a:fillRect/>
          </a:stretch>
        </p:blipFill>
        <p:spPr>
          <a:xfrm>
            <a:off x="16804163" y="8437947"/>
            <a:ext cx="3193883" cy="101601"/>
          </a:xfrm>
          <a:prstGeom prst="rect">
            <a:avLst/>
          </a:prstGeom>
        </p:spPr>
      </p:pic>
      <p:sp>
        <p:nvSpPr>
          <p:cNvPr id="212" name="(from the observation of “industrial districts”, not cities)"/>
          <p:cNvSpPr txBox="1"/>
          <p:nvPr/>
        </p:nvSpPr>
        <p:spPr>
          <a:xfrm>
            <a:off x="7094981" y="1638025"/>
            <a:ext cx="10194037"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vl1pPr>
          </a:lstStyle>
          <a:p>
            <a:pPr/>
            <a:r>
              <a:t>(from the observation of “industrial districts”, not cities)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Screenshot 2024-10-08 at 10.11.55 AM.png" descr="Screenshot 2024-10-08 at 10.11.55 AM.png"/>
          <p:cNvPicPr>
            <a:picLocks noChangeAspect="1"/>
          </p:cNvPicPr>
          <p:nvPr/>
        </p:nvPicPr>
        <p:blipFill>
          <a:blip r:embed="rId2">
            <a:extLst/>
          </a:blip>
          <a:stretch>
            <a:fillRect/>
          </a:stretch>
        </p:blipFill>
        <p:spPr>
          <a:xfrm>
            <a:off x="5292673" y="40876"/>
            <a:ext cx="13798654" cy="13203282"/>
          </a:xfrm>
          <a:prstGeom prst="rect">
            <a:avLst/>
          </a:prstGeom>
          <a:ln w="12700">
            <a:miter lim="400000"/>
          </a:ln>
        </p:spPr>
      </p:pic>
      <p:sp>
        <p:nvSpPr>
          <p:cNvPr id="217" name="https://www.ons.gov.uk/peoplepopulationandcommunity/birthsdeathsandmarriages/lifeexpectancies/articles/howhaslifeexpectancychangedovertime/2015-09-09"/>
          <p:cNvSpPr txBox="1"/>
          <p:nvPr/>
        </p:nvSpPr>
        <p:spPr>
          <a:xfrm>
            <a:off x="4013085" y="13167864"/>
            <a:ext cx="20228307" cy="436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lvl1pPr>
          </a:lstStyle>
          <a:p>
            <a:pPr/>
            <a:r>
              <a:t>https://www.ons.gov.uk/peoplepopulationandcommunity/birthsdeathsandmarriages/lifeexpectancies/articles/howhaslifeexpectancychangedovertime/2015-09-09</a:t>
            </a:r>
          </a:p>
        </p:txBody>
      </p:sp>
      <p:sp>
        <p:nvSpPr>
          <p:cNvPr id="218" name="Line"/>
          <p:cNvSpPr/>
          <p:nvPr/>
        </p:nvSpPr>
        <p:spPr>
          <a:xfrm>
            <a:off x="7253514" y="9116388"/>
            <a:ext cx="1" cy="1040992"/>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219" name="Communist…"/>
          <p:cNvSpPr txBox="1"/>
          <p:nvPr/>
        </p:nvSpPr>
        <p:spPr>
          <a:xfrm>
            <a:off x="6792605" y="8261839"/>
            <a:ext cx="187452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solidFill>
                  <a:schemeClr val="accent5">
                    <a:hueOff val="-82419"/>
                    <a:satOff val="-9513"/>
                    <a:lumOff val="-16343"/>
                  </a:schemeClr>
                </a:solidFill>
              </a:defRPr>
            </a:pPr>
            <a:r>
              <a:t>Communist </a:t>
            </a:r>
          </a:p>
          <a:p>
            <a:pPr>
              <a:defRPr b="1">
                <a:solidFill>
                  <a:schemeClr val="accent5">
                    <a:hueOff val="-82419"/>
                    <a:satOff val="-9513"/>
                    <a:lumOff val="-16343"/>
                  </a:schemeClr>
                </a:solidFill>
              </a:defRPr>
            </a:pPr>
            <a:r>
              <a:t>manifesto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hree Types of External Agglomeration Economies"/>
          <p:cNvSpPr txBox="1"/>
          <p:nvPr/>
        </p:nvSpPr>
        <p:spPr>
          <a:xfrm>
            <a:off x="2766232" y="2560124"/>
            <a:ext cx="10803306" cy="68841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Three Types of External Agglomeration Economies</a:t>
            </a:r>
          </a:p>
        </p:txBody>
      </p:sp>
      <p:sp>
        <p:nvSpPr>
          <p:cNvPr id="222" name="1. Thick markets for specialized skills…"/>
          <p:cNvSpPr txBox="1"/>
          <p:nvPr/>
        </p:nvSpPr>
        <p:spPr>
          <a:xfrm>
            <a:off x="323445" y="4799012"/>
            <a:ext cx="15756038" cy="4117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642937">
              <a:spcBef>
                <a:spcPts val="700"/>
              </a:spcBef>
              <a:defRPr sz="4800">
                <a:solidFill>
                  <a:srgbClr val="202122"/>
                </a:solidFill>
                <a:latin typeface="Cambria"/>
                <a:ea typeface="Cambria"/>
                <a:cs typeface="Cambria"/>
                <a:sym typeface="Cambria"/>
              </a:defRPr>
            </a:pPr>
            <a:r>
              <a:t>1. Thick markets for specialized skills </a:t>
            </a:r>
          </a:p>
          <a:p>
            <a:pPr algn="l" defTabSz="642937">
              <a:spcBef>
                <a:spcPts val="700"/>
              </a:spcBef>
              <a:defRPr sz="4800">
                <a:solidFill>
                  <a:srgbClr val="202122"/>
                </a:solidFill>
                <a:latin typeface="Cambria"/>
                <a:ea typeface="Cambria"/>
                <a:cs typeface="Cambria"/>
                <a:sym typeface="Cambria"/>
              </a:defRPr>
            </a:pPr>
          </a:p>
          <a:p>
            <a:pPr algn="l" defTabSz="642937">
              <a:spcBef>
                <a:spcPts val="700"/>
              </a:spcBef>
              <a:defRPr sz="4800">
                <a:solidFill>
                  <a:srgbClr val="202122"/>
                </a:solidFill>
                <a:latin typeface="Cambria"/>
                <a:ea typeface="Cambria"/>
                <a:cs typeface="Cambria"/>
                <a:sym typeface="Cambria"/>
              </a:defRPr>
            </a:pPr>
            <a:r>
              <a:t>2. Backward and Forward “linkages” for larger local markets</a:t>
            </a:r>
          </a:p>
          <a:p>
            <a:pPr algn="l" defTabSz="642937">
              <a:spcBef>
                <a:spcPts val="700"/>
              </a:spcBef>
              <a:defRPr sz="4800">
                <a:solidFill>
                  <a:srgbClr val="202122"/>
                </a:solidFill>
                <a:latin typeface="Cambria"/>
                <a:ea typeface="Cambria"/>
                <a:cs typeface="Cambria"/>
                <a:sym typeface="Cambria"/>
              </a:defRPr>
            </a:pPr>
          </a:p>
          <a:p>
            <a:pPr algn="l" defTabSz="642937">
              <a:spcBef>
                <a:spcPts val="700"/>
              </a:spcBef>
              <a:defRPr sz="4800">
                <a:solidFill>
                  <a:srgbClr val="202122"/>
                </a:solidFill>
                <a:latin typeface="Cambria"/>
                <a:ea typeface="Cambria"/>
                <a:cs typeface="Cambria"/>
                <a:sym typeface="Cambria"/>
              </a:defRPr>
            </a:pPr>
            <a:r>
              <a:t>3. Knowledge Spillovers </a:t>
            </a:r>
          </a:p>
        </p:txBody>
      </p:sp>
      <p:sp>
        <p:nvSpPr>
          <p:cNvPr id="223" name="lead to (urban)"/>
          <p:cNvSpPr txBox="1"/>
          <p:nvPr/>
        </p:nvSpPr>
        <p:spPr>
          <a:xfrm>
            <a:off x="11699659" y="11052475"/>
            <a:ext cx="4457130" cy="8581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100"/>
            </a:lvl1pPr>
          </a:lstStyle>
          <a:p>
            <a:pPr/>
            <a:r>
              <a:t>lead to (urban) </a:t>
            </a:r>
          </a:p>
        </p:txBody>
      </p:sp>
      <p:sp>
        <p:nvSpPr>
          <p:cNvPr id="224" name="“Agglomeration Effects”"/>
          <p:cNvSpPr txBox="1"/>
          <p:nvPr/>
        </p:nvSpPr>
        <p:spPr>
          <a:xfrm>
            <a:off x="16073738" y="11120809"/>
            <a:ext cx="6241061" cy="721497"/>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4100">
                <a:solidFill>
                  <a:srgbClr val="FFFFFF"/>
                </a:solidFill>
                <a:latin typeface="Helvetica Neue Medium"/>
                <a:ea typeface="Helvetica Neue Medium"/>
                <a:cs typeface="Helvetica Neue Medium"/>
                <a:sym typeface="Helvetica Neue Medium"/>
              </a:defRPr>
            </a:lvl1pPr>
          </a:lstStyle>
          <a:p>
            <a:pPr/>
            <a:r>
              <a:t>“Agglomeration Effects”</a:t>
            </a:r>
          </a:p>
        </p:txBody>
      </p:sp>
      <p:sp>
        <p:nvSpPr>
          <p:cNvPr id="225" name="Marshall"/>
          <p:cNvSpPr txBox="1"/>
          <p:nvPr/>
        </p:nvSpPr>
        <p:spPr>
          <a:xfrm>
            <a:off x="414735" y="2574596"/>
            <a:ext cx="2036192" cy="6594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700">
                <a:solidFill>
                  <a:srgbClr val="000000"/>
                </a:solidFill>
              </a:defRPr>
            </a:lvl1pPr>
          </a:lstStyle>
          <a:p>
            <a:pPr/>
            <a:r>
              <a:t>Marshall</a:t>
            </a:r>
          </a:p>
        </p:txBody>
      </p:sp>
      <p:sp>
        <p:nvSpPr>
          <p:cNvPr id="226" name="These are mechanistic arguments that can be modeled: what do they have in common?"/>
          <p:cNvSpPr txBox="1"/>
          <p:nvPr/>
        </p:nvSpPr>
        <p:spPr>
          <a:xfrm>
            <a:off x="1833105" y="12461489"/>
            <a:ext cx="20717791" cy="684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900"/>
            </a:lvl1pPr>
          </a:lstStyle>
          <a:p>
            <a:pPr/>
            <a:r>
              <a:t>These are mechanistic arguments that can be modeled: what do they have in common?</a:t>
            </a:r>
          </a:p>
        </p:txBody>
      </p:sp>
      <p:sp>
        <p:nvSpPr>
          <p:cNvPr id="227" name="increased productivity &amp; less risk from labor specialization in larger networks"/>
          <p:cNvSpPr txBox="1"/>
          <p:nvPr/>
        </p:nvSpPr>
        <p:spPr>
          <a:xfrm>
            <a:off x="11592977" y="5121541"/>
            <a:ext cx="12325097" cy="4984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lvl1pPr>
          </a:lstStyle>
          <a:p>
            <a:pPr/>
            <a:r>
              <a:t>increased productivity &amp; less risk from labor specialization in larger networks </a:t>
            </a:r>
          </a:p>
        </p:txBody>
      </p:sp>
      <p:sp>
        <p:nvSpPr>
          <p:cNvPr id="228" name="economies from larger consumer-producer co-locations…"/>
          <p:cNvSpPr txBox="1"/>
          <p:nvPr/>
        </p:nvSpPr>
        <p:spPr>
          <a:xfrm>
            <a:off x="16131560" y="6681113"/>
            <a:ext cx="827105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economies from larger consumer-producer co-locations</a:t>
            </a:r>
          </a:p>
          <a:p>
            <a:pPr>
              <a:defRPr b="1">
                <a:solidFill>
                  <a:schemeClr val="accent5">
                    <a:hueOff val="-82419"/>
                    <a:satOff val="-9513"/>
                    <a:lumOff val="-16343"/>
                  </a:schemeClr>
                </a:solidFill>
              </a:defRPr>
            </a:pPr>
            <a:r>
              <a:t>“home market effect”</a:t>
            </a:r>
          </a:p>
        </p:txBody>
      </p:sp>
      <p:sp>
        <p:nvSpPr>
          <p:cNvPr id="229" name="learning from others and innovation as the social basis for economic growth"/>
          <p:cNvSpPr txBox="1"/>
          <p:nvPr/>
        </p:nvSpPr>
        <p:spPr>
          <a:xfrm>
            <a:off x="12407927" y="8264137"/>
            <a:ext cx="11636058" cy="4733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500"/>
            </a:lvl1pPr>
          </a:lstStyle>
          <a:p>
            <a:pPr/>
            <a:r>
              <a:t>learning from others and innovation as the social basis for economic growth</a:t>
            </a:r>
          </a:p>
        </p:txBody>
      </p:sp>
      <p:sp>
        <p:nvSpPr>
          <p:cNvPr id="230" name="In the language of Fujita, Venables &amp; Krugman (reading)"/>
          <p:cNvSpPr txBox="1"/>
          <p:nvPr/>
        </p:nvSpPr>
        <p:spPr>
          <a:xfrm>
            <a:off x="5964690" y="3340505"/>
            <a:ext cx="764590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82419"/>
                    <a:satOff val="-9513"/>
                    <a:lumOff val="-16343"/>
                  </a:schemeClr>
                </a:solidFill>
              </a:defRPr>
            </a:lvl1pPr>
          </a:lstStyle>
          <a:p>
            <a:pPr/>
            <a:r>
              <a:t>In the language of Fujita, Venables &amp; Krugman (reading)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Externalities and Spillovers"/>
          <p:cNvSpPr txBox="1"/>
          <p:nvPr/>
        </p:nvSpPr>
        <p:spPr>
          <a:xfrm>
            <a:off x="7985061" y="2814732"/>
            <a:ext cx="8413878" cy="936520"/>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200">
                <a:solidFill>
                  <a:srgbClr val="FFFFFF"/>
                </a:solidFill>
                <a:latin typeface="Helvetica Neue Medium"/>
                <a:ea typeface="Helvetica Neue Medium"/>
                <a:cs typeface="Helvetica Neue Medium"/>
                <a:sym typeface="Helvetica Neue Medium"/>
              </a:defRPr>
            </a:lvl1pPr>
          </a:lstStyle>
          <a:p>
            <a:pPr/>
            <a:r>
              <a:t>Externalities and Spillovers</a:t>
            </a:r>
          </a:p>
        </p:txBody>
      </p:sp>
      <p:sp>
        <p:nvSpPr>
          <p:cNvPr id="233" name="“Agglomeration Effects”"/>
          <p:cNvSpPr txBox="1"/>
          <p:nvPr/>
        </p:nvSpPr>
        <p:spPr>
          <a:xfrm>
            <a:off x="8437765" y="6691487"/>
            <a:ext cx="7508470" cy="936520"/>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200">
                <a:solidFill>
                  <a:srgbClr val="FFFFFF"/>
                </a:solidFill>
                <a:latin typeface="Helvetica Neue Medium"/>
                <a:ea typeface="Helvetica Neue Medium"/>
                <a:cs typeface="Helvetica Neue Medium"/>
                <a:sym typeface="Helvetica Neue Medium"/>
              </a:defRPr>
            </a:lvl1pPr>
          </a:lstStyle>
          <a:p>
            <a:pPr/>
            <a:r>
              <a:t>“Agglomeration Effects”</a:t>
            </a:r>
          </a:p>
        </p:txBody>
      </p:sp>
      <p:sp>
        <p:nvSpPr>
          <p:cNvPr id="234" name="Cities"/>
          <p:cNvSpPr txBox="1"/>
          <p:nvPr/>
        </p:nvSpPr>
        <p:spPr>
          <a:xfrm>
            <a:off x="11189436" y="9931665"/>
            <a:ext cx="2005128" cy="969603"/>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5700">
                <a:solidFill>
                  <a:srgbClr val="FFFFFF"/>
                </a:solidFill>
                <a:latin typeface="Helvetica Neue Medium"/>
                <a:ea typeface="Helvetica Neue Medium"/>
                <a:cs typeface="Helvetica Neue Medium"/>
                <a:sym typeface="Helvetica Neue Medium"/>
              </a:defRPr>
            </a:lvl1pPr>
          </a:lstStyle>
          <a:p>
            <a:pPr/>
            <a:r>
              <a:t>Cities</a:t>
            </a:r>
          </a:p>
        </p:txBody>
      </p:sp>
      <p:sp>
        <p:nvSpPr>
          <p:cNvPr id="235" name="Line"/>
          <p:cNvSpPr/>
          <p:nvPr/>
        </p:nvSpPr>
        <p:spPr>
          <a:xfrm>
            <a:off x="12192000" y="3954754"/>
            <a:ext cx="1" cy="2533231"/>
          </a:xfrm>
          <a:prstGeom prst="line">
            <a:avLst/>
          </a:prstGeom>
          <a:ln w="152400">
            <a:solidFill>
              <a:srgbClr val="000000"/>
            </a:solidFill>
            <a:miter lim="400000"/>
            <a:tailEnd type="triangle"/>
          </a:ln>
        </p:spPr>
        <p:txBody>
          <a:bodyPr lIns="50800" tIns="50800" rIns="50800" bIns="50800" anchor="ctr"/>
          <a:lstStyle/>
          <a:p>
            <a:pPr/>
          </a:p>
        </p:txBody>
      </p:sp>
      <p:sp>
        <p:nvSpPr>
          <p:cNvPr id="236" name="Line"/>
          <p:cNvSpPr/>
          <p:nvPr/>
        </p:nvSpPr>
        <p:spPr>
          <a:xfrm>
            <a:off x="12192000" y="7831508"/>
            <a:ext cx="1" cy="1896655"/>
          </a:xfrm>
          <a:prstGeom prst="line">
            <a:avLst/>
          </a:prstGeom>
          <a:ln w="152400">
            <a:solidFill>
              <a:srgbClr val="000000"/>
            </a:solidFill>
            <a:miter lim="400000"/>
            <a:tailEnd type="triangle"/>
          </a:ln>
        </p:spPr>
        <p:txBody>
          <a:bodyPr lIns="50800" tIns="50800" rIns="50800" bIns="50800" anchor="ctr"/>
          <a:lstStyle/>
          <a:p>
            <a:pPr/>
          </a:p>
        </p:txBody>
      </p:sp>
      <p:sp>
        <p:nvSpPr>
          <p:cNvPr id="237" name="Why cities form  and persist? (Economics)"/>
          <p:cNvSpPr txBox="1"/>
          <p:nvPr/>
        </p:nvSpPr>
        <p:spPr>
          <a:xfrm>
            <a:off x="5462727" y="498292"/>
            <a:ext cx="13458547" cy="932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600"/>
            </a:lvl1pPr>
          </a:lstStyle>
          <a:p>
            <a:pPr/>
            <a:r>
              <a:t>Why cities form  and persist? (Economics)</a:t>
            </a:r>
          </a:p>
        </p:txBody>
      </p:sp>
      <p:sp>
        <p:nvSpPr>
          <p:cNvPr id="238" name="Space and Transportation Costs"/>
          <p:cNvSpPr txBox="1"/>
          <p:nvPr/>
        </p:nvSpPr>
        <p:spPr>
          <a:xfrm>
            <a:off x="9678822" y="4668873"/>
            <a:ext cx="5026356" cy="498423"/>
          </a:xfrm>
          <a:prstGeom prst="rect">
            <a:avLst/>
          </a:prstGeom>
          <a:solidFill>
            <a:srgbClr val="5E5E5E"/>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600">
                <a:solidFill>
                  <a:srgbClr val="FFFFFF"/>
                </a:solidFill>
                <a:latin typeface="Helvetica Neue Medium"/>
                <a:ea typeface="Helvetica Neue Medium"/>
                <a:cs typeface="Helvetica Neue Medium"/>
                <a:sym typeface="Helvetica Neue Medium"/>
              </a:defRPr>
            </a:lvl1pPr>
          </a:lstStyle>
          <a:p>
            <a:pPr/>
            <a:r>
              <a:t>Space and Transportation Costs</a:t>
            </a:r>
          </a:p>
        </p:txBody>
      </p:sp>
      <p:sp>
        <p:nvSpPr>
          <p:cNvPr id="239" name="Line"/>
          <p:cNvSpPr/>
          <p:nvPr/>
        </p:nvSpPr>
        <p:spPr>
          <a:xfrm>
            <a:off x="13837758" y="3976240"/>
            <a:ext cx="4410192" cy="6981510"/>
          </a:xfrm>
          <a:custGeom>
            <a:avLst/>
            <a:gdLst/>
            <a:ahLst/>
            <a:cxnLst>
              <a:cxn ang="0">
                <a:pos x="wd2" y="hd2"/>
              </a:cxn>
              <a:cxn ang="5400000">
                <a:pos x="wd2" y="hd2"/>
              </a:cxn>
              <a:cxn ang="10800000">
                <a:pos x="wd2" y="hd2"/>
              </a:cxn>
              <a:cxn ang="16200000">
                <a:pos x="wd2" y="hd2"/>
              </a:cxn>
            </a:cxnLst>
            <a:rect l="0" t="0" r="r" b="b"/>
            <a:pathLst>
              <a:path w="21476" h="20920" fill="norm" stroke="1" extrusionOk="0">
                <a:moveTo>
                  <a:pt x="0" y="19983"/>
                </a:moveTo>
                <a:cubicBezTo>
                  <a:pt x="5201" y="21600"/>
                  <a:pt x="11481" y="21092"/>
                  <a:pt x="15825" y="18703"/>
                </a:cubicBezTo>
                <a:cubicBezTo>
                  <a:pt x="18116" y="17443"/>
                  <a:pt x="19630" y="15756"/>
                  <a:pt x="20522" y="13948"/>
                </a:cubicBezTo>
                <a:cubicBezTo>
                  <a:pt x="21298" y="12375"/>
                  <a:pt x="21600" y="10727"/>
                  <a:pt x="21429" y="9086"/>
                </a:cubicBezTo>
                <a:cubicBezTo>
                  <a:pt x="21319" y="8025"/>
                  <a:pt x="21012" y="6975"/>
                  <a:pt x="20474" y="5965"/>
                </a:cubicBezTo>
                <a:cubicBezTo>
                  <a:pt x="19188" y="3547"/>
                  <a:pt x="16655" y="1452"/>
                  <a:pt x="13261" y="0"/>
                </a:cubicBezTo>
              </a:path>
            </a:pathLst>
          </a:custGeom>
          <a:ln w="50800">
            <a:solidFill>
              <a:srgbClr val="000000"/>
            </a:solidFill>
            <a:miter lim="400000"/>
            <a:tailEnd type="triangle"/>
          </a:ln>
        </p:spPr>
        <p:txBody>
          <a:bodyPr lIns="50800" tIns="50800" rIns="50800" bIns="50800" anchor="ctr"/>
          <a:lstStyle/>
          <a:p>
            <a:pPr/>
          </a:p>
        </p:txBody>
      </p:sp>
      <p:sp>
        <p:nvSpPr>
          <p:cNvPr id="240" name="benefits…"/>
          <p:cNvSpPr txBox="1"/>
          <p:nvPr/>
        </p:nvSpPr>
        <p:spPr>
          <a:xfrm>
            <a:off x="18003320" y="8842862"/>
            <a:ext cx="3756052"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solidFill>
                  <a:schemeClr val="accent5">
                    <a:hueOff val="-82419"/>
                    <a:satOff val="-9513"/>
                    <a:lumOff val="-16343"/>
                  </a:schemeClr>
                </a:solidFill>
              </a:defRPr>
            </a:pPr>
            <a:r>
              <a:t>benefits </a:t>
            </a:r>
          </a:p>
          <a:p>
            <a:pPr>
              <a:defRPr>
                <a:solidFill>
                  <a:schemeClr val="accent5">
                    <a:hueOff val="-82419"/>
                    <a:satOff val="-9513"/>
                    <a:lumOff val="-16343"/>
                  </a:schemeClr>
                </a:solidFill>
              </a:defRPr>
            </a:pPr>
            <a:r>
              <a:t>that go beyond economics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9"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Can we demonstrate (some of) these effects in a model?"/>
          <p:cNvSpPr txBox="1"/>
          <p:nvPr/>
        </p:nvSpPr>
        <p:spPr>
          <a:xfrm>
            <a:off x="5123034" y="5155020"/>
            <a:ext cx="14137933" cy="76277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100">
                <a:solidFill>
                  <a:srgbClr val="000000"/>
                </a:solidFill>
              </a:defRPr>
            </a:lvl1pPr>
          </a:lstStyle>
          <a:p>
            <a:pPr/>
            <a:r>
              <a:t>Can we demonstrate (some of) these effects in a model?</a:t>
            </a:r>
          </a:p>
        </p:txBody>
      </p:sp>
      <p:sp>
        <p:nvSpPr>
          <p:cNvPr id="245" name="The Core-Periphery Model"/>
          <p:cNvSpPr txBox="1"/>
          <p:nvPr/>
        </p:nvSpPr>
        <p:spPr>
          <a:xfrm>
            <a:off x="8398395" y="7873713"/>
            <a:ext cx="7587210" cy="861793"/>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4800">
                <a:solidFill>
                  <a:srgbClr val="FFFFFF"/>
                </a:solidFill>
                <a:latin typeface="Helvetica Neue Medium"/>
                <a:ea typeface="Helvetica Neue Medium"/>
                <a:cs typeface="Helvetica Neue Medium"/>
                <a:sym typeface="Helvetica Neue Medium"/>
              </a:defRPr>
            </a:lvl1pPr>
          </a:lstStyle>
          <a:p>
            <a:pPr/>
            <a:r>
              <a:t>The Core-Periphery Model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The general structure of economic models (general equilibrium)"/>
          <p:cNvSpPr txBox="1"/>
          <p:nvPr/>
        </p:nvSpPr>
        <p:spPr>
          <a:xfrm>
            <a:off x="4117752" y="691152"/>
            <a:ext cx="16674009" cy="78743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300">
                <a:solidFill>
                  <a:srgbClr val="000000"/>
                </a:solidFill>
              </a:defRPr>
            </a:lvl1pPr>
          </a:lstStyle>
          <a:p>
            <a:pPr/>
            <a:r>
              <a:t>The general structure of economic models (general equilibrium)</a:t>
            </a:r>
          </a:p>
        </p:txBody>
      </p:sp>
      <p:sp>
        <p:nvSpPr>
          <p:cNvPr id="248" name="-Consumers:"/>
          <p:cNvSpPr txBox="1"/>
          <p:nvPr/>
        </p:nvSpPr>
        <p:spPr>
          <a:xfrm>
            <a:off x="1362475" y="3228122"/>
            <a:ext cx="2661438"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-Consumers:</a:t>
            </a:r>
          </a:p>
        </p:txBody>
      </p:sp>
      <p:sp>
        <p:nvSpPr>
          <p:cNvPr id="249" name="-Firms:"/>
          <p:cNvSpPr txBox="1"/>
          <p:nvPr/>
        </p:nvSpPr>
        <p:spPr>
          <a:xfrm>
            <a:off x="1413106" y="9552381"/>
            <a:ext cx="1524331"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-Firms:</a:t>
            </a:r>
          </a:p>
        </p:txBody>
      </p:sp>
      <p:sp>
        <p:nvSpPr>
          <p:cNvPr id="250" name="Line"/>
          <p:cNvSpPr/>
          <p:nvPr/>
        </p:nvSpPr>
        <p:spPr>
          <a:xfrm flipV="1">
            <a:off x="14514929" y="4082810"/>
            <a:ext cx="1" cy="8665830"/>
          </a:xfrm>
          <a:prstGeom prst="lin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1" name="match…"/>
          <p:cNvSpPr txBox="1"/>
          <p:nvPr/>
        </p:nvSpPr>
        <p:spPr>
          <a:xfrm>
            <a:off x="16783369" y="4613805"/>
            <a:ext cx="5042130" cy="25952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match </a:t>
            </a:r>
          </a:p>
          <a:p>
            <a:pPr defTabSz="821531">
              <a:defRPr b="1" sz="3200">
                <a:solidFill>
                  <a:srgbClr val="000000"/>
                </a:solidFill>
              </a:defRPr>
            </a:pPr>
          </a:p>
          <a:p>
            <a:pPr defTabSz="821531">
              <a:defRPr b="1" sz="3200">
                <a:solidFill>
                  <a:srgbClr val="000000"/>
                </a:solidFill>
              </a:defRPr>
            </a:pPr>
            <a:r>
              <a:t>consumption=production</a:t>
            </a:r>
          </a:p>
          <a:p>
            <a:pPr defTabSz="821531">
              <a:defRPr b="1" sz="3200">
                <a:solidFill>
                  <a:srgbClr val="000000"/>
                </a:solidFill>
              </a:defRPr>
            </a:pPr>
          </a:p>
          <a:p>
            <a:pPr defTabSz="821531">
              <a:defRPr sz="3200">
                <a:solidFill>
                  <a:srgbClr val="000000"/>
                </a:solidFill>
              </a:defRPr>
            </a:pPr>
            <a:r>
              <a:t>“offer=demand”</a:t>
            </a:r>
          </a:p>
        </p:txBody>
      </p:sp>
      <p:sp>
        <p:nvSpPr>
          <p:cNvPr id="252" name="to get economy in…"/>
          <p:cNvSpPr txBox="1"/>
          <p:nvPr/>
        </p:nvSpPr>
        <p:spPr>
          <a:xfrm>
            <a:off x="17144476" y="8814727"/>
            <a:ext cx="4258184" cy="20872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to get economy in</a:t>
            </a:r>
          </a:p>
          <a:p>
            <a:pPr defTabSz="821531">
              <a:defRPr b="1" sz="3200">
                <a:solidFill>
                  <a:srgbClr val="000000"/>
                </a:solidFill>
              </a:defRPr>
            </a:pPr>
            <a:r>
              <a:t> </a:t>
            </a:r>
          </a:p>
          <a:p>
            <a:pPr defTabSz="821531">
              <a:defRPr b="1" sz="3200">
                <a:solidFill>
                  <a:srgbClr val="000000"/>
                </a:solidFill>
              </a:defRPr>
            </a:pPr>
            <a:r>
              <a:t>“equilibrium”</a:t>
            </a:r>
          </a:p>
          <a:p>
            <a:pPr defTabSz="821531">
              <a:defRPr sz="3200">
                <a:solidFill>
                  <a:srgbClr val="000000"/>
                </a:solidFill>
              </a:defRPr>
            </a:pPr>
            <a:r>
              <a:t>(nothing else happens)</a:t>
            </a:r>
          </a:p>
        </p:txBody>
      </p:sp>
      <p:sp>
        <p:nvSpPr>
          <p:cNvPr id="253" name="Maximize “Utility” :"/>
          <p:cNvSpPr txBox="1"/>
          <p:nvPr/>
        </p:nvSpPr>
        <p:spPr>
          <a:xfrm>
            <a:off x="1810413" y="4362799"/>
            <a:ext cx="3587218"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Maximize “Utility” :</a:t>
            </a:r>
          </a:p>
        </p:txBody>
      </p:sp>
      <p:sp>
        <p:nvSpPr>
          <p:cNvPr id="254" name="Equation"/>
          <p:cNvSpPr txBox="1"/>
          <p:nvPr/>
        </p:nvSpPr>
        <p:spPr>
          <a:xfrm>
            <a:off x="6136552" y="4472072"/>
            <a:ext cx="1989591" cy="51760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600" i="1">
                      <a:solidFill>
                        <a:srgbClr val="000000"/>
                      </a:solidFill>
                      <a:latin typeface="Cambria Math" panose="02040503050406030204" pitchFamily="18" charset="0"/>
                    </a:rPr>
                    <m:t>U</m:t>
                  </m:r>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q</m:t>
                  </m:r>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m:t>
                  </m:r>
                </m:oMath>
              </m:oMathPara>
            </a14:m>
            <a:endParaRPr sz="4600"/>
          </a:p>
        </p:txBody>
      </p:sp>
      <p:sp>
        <p:nvSpPr>
          <p:cNvPr id="255" name="quantity of goods consumed"/>
          <p:cNvSpPr txBox="1"/>
          <p:nvPr/>
        </p:nvSpPr>
        <p:spPr>
          <a:xfrm>
            <a:off x="1432625" y="5441262"/>
            <a:ext cx="4807138" cy="59351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2500">
                <a:solidFill>
                  <a:srgbClr val="000000"/>
                </a:solidFill>
              </a:defRPr>
            </a:pPr>
            <a14:m>
              <m:oMath>
                <m:r>
                  <a:rPr xmlns:a="http://schemas.openxmlformats.org/drawingml/2006/main" sz="3000" i="1">
                    <a:solidFill>
                      <a:srgbClr val="000000"/>
                    </a:solidFill>
                    <a:latin typeface="Cambria Math" panose="02040503050406030204" pitchFamily="18" charset="0"/>
                  </a:rPr>
                  <m:t>q</m:t>
                </m:r>
                <m:r>
                  <a:rPr xmlns:a="http://schemas.openxmlformats.org/drawingml/2006/main" sz="3000" i="1">
                    <a:solidFill>
                      <a:srgbClr val="000000"/>
                    </a:solidFill>
                    <a:latin typeface="Cambria Math" panose="02040503050406030204" pitchFamily="18" charset="0"/>
                  </a:rPr>
                  <m:t>:</m:t>
                </m:r>
              </m:oMath>
            </a14:m>
            <a:r>
              <a:t>  quantity of goods consumed</a:t>
            </a:r>
          </a:p>
        </p:txBody>
      </p:sp>
      <p:sp>
        <p:nvSpPr>
          <p:cNvPr id="256" name="price of  :"/>
          <p:cNvSpPr txBox="1"/>
          <p:nvPr/>
        </p:nvSpPr>
        <p:spPr>
          <a:xfrm>
            <a:off x="1078682" y="6460951"/>
            <a:ext cx="1621046" cy="5754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a:solidFill>
                  <a:srgbClr val="000000"/>
                </a:solidFill>
              </a:defRPr>
            </a:pPr>
            <a:r>
              <a:t>price of </a:t>
            </a:r>
            <a14:m>
              <m:oMath>
                <m:r>
                  <a:rPr xmlns:a="http://schemas.openxmlformats.org/drawingml/2006/main" sz="2850" i="1">
                    <a:solidFill>
                      <a:srgbClr val="000000"/>
                    </a:solidFill>
                    <a:latin typeface="Cambria Math" panose="02040503050406030204" pitchFamily="18" charset="0"/>
                  </a:rPr>
                  <m:t>q</m:t>
                </m:r>
              </m:oMath>
            </a14:m>
            <a:r>
              <a:t>: </a:t>
            </a:r>
          </a:p>
        </p:txBody>
      </p:sp>
      <p:sp>
        <p:nvSpPr>
          <p:cNvPr id="257" name="Equation"/>
          <p:cNvSpPr txBox="1"/>
          <p:nvPr/>
        </p:nvSpPr>
        <p:spPr>
          <a:xfrm>
            <a:off x="2830049" y="6241977"/>
            <a:ext cx="1559412" cy="101386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p</m:t>
                      </m:r>
                    </m:e>
                    <m:sub>
                      <m:r>
                        <a:rPr xmlns:a="http://schemas.openxmlformats.org/drawingml/2006/main" sz="3400" i="1">
                          <a:solidFill>
                            <a:srgbClr val="000000"/>
                          </a:solidFill>
                          <a:latin typeface="Cambria Math" panose="02040503050406030204" pitchFamily="18" charset="0"/>
                        </a:rPr>
                        <m:t>q</m:t>
                      </m:r>
                    </m:sub>
                  </m:sSub>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d</m:t>
                      </m:r>
                      <m:r>
                        <a:rPr xmlns:a="http://schemas.openxmlformats.org/drawingml/2006/main" sz="3400" i="1">
                          <a:solidFill>
                            <a:srgbClr val="000000"/>
                          </a:solidFill>
                          <a:latin typeface="Cambria Math" panose="02040503050406030204" pitchFamily="18" charset="0"/>
                        </a:rPr>
                        <m:t>U</m:t>
                      </m:r>
                    </m:num>
                    <m:den>
                      <m:r>
                        <a:rPr xmlns:a="http://schemas.openxmlformats.org/drawingml/2006/main" sz="3400" i="1">
                          <a:solidFill>
                            <a:srgbClr val="000000"/>
                          </a:solidFill>
                          <a:latin typeface="Cambria Math" panose="02040503050406030204" pitchFamily="18" charset="0"/>
                        </a:rPr>
                        <m:t>d</m:t>
                      </m:r>
                      <m:r>
                        <a:rPr xmlns:a="http://schemas.openxmlformats.org/drawingml/2006/main" sz="3400" i="1">
                          <a:solidFill>
                            <a:srgbClr val="000000"/>
                          </a:solidFill>
                          <a:latin typeface="Cambria Math" panose="02040503050406030204" pitchFamily="18" charset="0"/>
                        </a:rPr>
                        <m:t>q</m:t>
                      </m:r>
                    </m:den>
                  </m:f>
                </m:oMath>
              </m:oMathPara>
            </a14:m>
            <a:endParaRPr sz="3400"/>
          </a:p>
        </p:txBody>
      </p:sp>
      <p:sp>
        <p:nvSpPr>
          <p:cNvPr id="258" name="happiness, “subjective value”"/>
          <p:cNvSpPr txBox="1"/>
          <p:nvPr/>
        </p:nvSpPr>
        <p:spPr>
          <a:xfrm>
            <a:off x="6143878" y="5012293"/>
            <a:ext cx="3829966" cy="47795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200">
                <a:solidFill>
                  <a:srgbClr val="000000"/>
                </a:solidFill>
              </a:defRPr>
            </a:lvl1pPr>
          </a:lstStyle>
          <a:p>
            <a:pPr/>
            <a:r>
              <a:t>happiness, “subjective value”</a:t>
            </a:r>
          </a:p>
        </p:txBody>
      </p:sp>
      <p:sp>
        <p:nvSpPr>
          <p:cNvPr id="259" name="Line"/>
          <p:cNvSpPr/>
          <p:nvPr/>
        </p:nvSpPr>
        <p:spPr>
          <a:xfrm flipV="1">
            <a:off x="7265194" y="5724883"/>
            <a:ext cx="1" cy="2040600"/>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0" name="Line"/>
          <p:cNvSpPr/>
          <p:nvPr/>
        </p:nvSpPr>
        <p:spPr>
          <a:xfrm>
            <a:off x="6979443" y="7444013"/>
            <a:ext cx="2883627" cy="1"/>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1" name="Line"/>
          <p:cNvSpPr/>
          <p:nvPr/>
        </p:nvSpPr>
        <p:spPr>
          <a:xfrm>
            <a:off x="7437927" y="6119385"/>
            <a:ext cx="2336734" cy="1138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524" y="16324"/>
                  <a:pt x="3627" y="11851"/>
                  <a:pt x="6142" y="8537"/>
                </a:cubicBezTo>
                <a:cubicBezTo>
                  <a:pt x="8480" y="5456"/>
                  <a:pt x="11104" y="3466"/>
                  <a:pt x="13802" y="2114"/>
                </a:cubicBezTo>
                <a:cubicBezTo>
                  <a:pt x="16356" y="833"/>
                  <a:pt x="18971" y="125"/>
                  <a:pt x="21600" y="0"/>
                </a:cubicBezTo>
              </a:path>
            </a:pathLst>
          </a:cu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62" name="Equation"/>
          <p:cNvSpPr txBox="1"/>
          <p:nvPr/>
        </p:nvSpPr>
        <p:spPr>
          <a:xfrm>
            <a:off x="6636615" y="5706979"/>
            <a:ext cx="320447" cy="3243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800" i="1">
                      <a:solidFill>
                        <a:srgbClr val="000000"/>
                      </a:solidFill>
                      <a:latin typeface="Cambria Math" panose="02040503050406030204" pitchFamily="18" charset="0"/>
                    </a:rPr>
                    <m:t>U</m:t>
                  </m:r>
                </m:oMath>
              </m:oMathPara>
            </a14:m>
            <a:endParaRPr sz="3800"/>
          </a:p>
        </p:txBody>
      </p:sp>
      <p:sp>
        <p:nvSpPr>
          <p:cNvPr id="263" name="Equation"/>
          <p:cNvSpPr txBox="1"/>
          <p:nvPr/>
        </p:nvSpPr>
        <p:spPr>
          <a:xfrm>
            <a:off x="9670673" y="7610540"/>
            <a:ext cx="221997" cy="31417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800" i="1">
                      <a:solidFill>
                        <a:srgbClr val="000000"/>
                      </a:solidFill>
                      <a:latin typeface="Cambria Math" panose="02040503050406030204" pitchFamily="18" charset="0"/>
                    </a:rPr>
                    <m:t>q</m:t>
                  </m:r>
                </m:oMath>
              </m:oMathPara>
            </a14:m>
            <a:endParaRPr sz="3800"/>
          </a:p>
        </p:txBody>
      </p:sp>
      <p:sp>
        <p:nvSpPr>
          <p:cNvPr id="264" name="concave:"/>
          <p:cNvSpPr txBox="1"/>
          <p:nvPr/>
        </p:nvSpPr>
        <p:spPr>
          <a:xfrm>
            <a:off x="8470633" y="6438134"/>
            <a:ext cx="1803934"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concave:</a:t>
            </a:r>
          </a:p>
        </p:txBody>
      </p:sp>
      <p:sp>
        <p:nvSpPr>
          <p:cNvPr id="265" name="Equation"/>
          <p:cNvSpPr txBox="1"/>
          <p:nvPr/>
        </p:nvSpPr>
        <p:spPr>
          <a:xfrm>
            <a:off x="10517202" y="6313885"/>
            <a:ext cx="1278936" cy="89432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f>
                    <m:fPr>
                      <m:ctrlPr>
                        <a:rPr xmlns:a="http://schemas.openxmlformats.org/drawingml/2006/main" sz="2800" i="1">
                          <a:solidFill>
                            <a:srgbClr val="000000"/>
                          </a:solidFill>
                          <a:latin typeface="Cambria Math" panose="02040503050406030204" pitchFamily="18" charset="0"/>
                        </a:rPr>
                      </m:ctrlPr>
                      <m:type m:val="bar"/>
                    </m:fPr>
                    <m:num>
                      <m:sSup>
                        <m:e>
                          <m:r>
                            <a:rPr xmlns:a="http://schemas.openxmlformats.org/drawingml/2006/main" sz="2800" i="1">
                              <a:solidFill>
                                <a:srgbClr val="000000"/>
                              </a:solidFill>
                              <a:latin typeface="Cambria Math" panose="02040503050406030204" pitchFamily="18" charset="0"/>
                            </a:rPr>
                            <m:t>d</m:t>
                          </m:r>
                        </m:e>
                        <m:sup>
                          <m:r>
                            <a:rPr xmlns:a="http://schemas.openxmlformats.org/drawingml/2006/main" sz="2800" i="1">
                              <a:solidFill>
                                <a:srgbClr val="000000"/>
                              </a:solidFill>
                              <a:latin typeface="Cambria Math" panose="02040503050406030204" pitchFamily="18" charset="0"/>
                            </a:rPr>
                            <m:t>2</m:t>
                          </m:r>
                        </m:sup>
                      </m:sSup>
                      <m:r>
                        <a:rPr xmlns:a="http://schemas.openxmlformats.org/drawingml/2006/main" sz="2800" i="1">
                          <a:solidFill>
                            <a:srgbClr val="000000"/>
                          </a:solidFill>
                          <a:latin typeface="Cambria Math" panose="02040503050406030204" pitchFamily="18" charset="0"/>
                        </a:rPr>
                        <m:t>U</m:t>
                      </m:r>
                    </m:num>
                    <m:den>
                      <m:r>
                        <a:rPr xmlns:a="http://schemas.openxmlformats.org/drawingml/2006/main" sz="2800" i="1">
                          <a:solidFill>
                            <a:srgbClr val="000000"/>
                          </a:solidFill>
                          <a:latin typeface="Cambria Math" panose="02040503050406030204" pitchFamily="18" charset="0"/>
                        </a:rPr>
                        <m:t>d</m:t>
                      </m:r>
                      <m:sSup>
                        <m:e>
                          <m:r>
                            <a:rPr xmlns:a="http://schemas.openxmlformats.org/drawingml/2006/main" sz="2800" i="1">
                              <a:solidFill>
                                <a:srgbClr val="000000"/>
                              </a:solidFill>
                              <a:latin typeface="Cambria Math" panose="02040503050406030204" pitchFamily="18" charset="0"/>
                            </a:rPr>
                            <m:t>q</m:t>
                          </m:r>
                        </m:e>
                        <m:sup>
                          <m:r>
                            <a:rPr xmlns:a="http://schemas.openxmlformats.org/drawingml/2006/main" sz="2800" i="1">
                              <a:solidFill>
                                <a:srgbClr val="000000"/>
                              </a:solidFill>
                              <a:latin typeface="Cambria Math" panose="02040503050406030204" pitchFamily="18" charset="0"/>
                            </a:rPr>
                            <m:t>2</m:t>
                          </m:r>
                        </m:sup>
                      </m:sSup>
                    </m:den>
                  </m:f>
                  <m:r>
                    <a:rPr xmlns:a="http://schemas.openxmlformats.org/drawingml/2006/main" sz="2800" i="1">
                      <a:solidFill>
                        <a:srgbClr val="000000"/>
                      </a:solidFill>
                      <a:latin typeface="Cambria Math" panose="02040503050406030204" pitchFamily="18" charset="0"/>
                    </a:rPr>
                    <m:t>&lt;</m:t>
                  </m:r>
                  <m:r>
                    <a:rPr xmlns:a="http://schemas.openxmlformats.org/drawingml/2006/main" sz="2800" i="1">
                      <a:solidFill>
                        <a:srgbClr val="000000"/>
                      </a:solidFill>
                      <a:latin typeface="Cambria Math" panose="02040503050406030204" pitchFamily="18" charset="0"/>
                    </a:rPr>
                    <m:t>0</m:t>
                  </m:r>
                </m:oMath>
              </m:oMathPara>
            </a14:m>
            <a:endParaRPr sz="2800"/>
          </a:p>
        </p:txBody>
      </p:sp>
      <p:sp>
        <p:nvSpPr>
          <p:cNvPr id="266" name="Maximize Profit ……"/>
          <p:cNvSpPr txBox="1"/>
          <p:nvPr/>
        </p:nvSpPr>
        <p:spPr>
          <a:xfrm>
            <a:off x="1570481" y="10263167"/>
            <a:ext cx="9686063" cy="15915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821531">
              <a:defRPr sz="3200">
                <a:solidFill>
                  <a:srgbClr val="000000"/>
                </a:solidFill>
              </a:defRPr>
            </a:pPr>
            <a:r>
              <a:t>Maximize Profit … </a:t>
            </a:r>
          </a:p>
          <a:p>
            <a:pPr algn="l" defTabSz="821531">
              <a:defRPr sz="3200">
                <a:solidFill>
                  <a:srgbClr val="000000"/>
                </a:solidFill>
              </a:defRPr>
            </a:pPr>
            <a:r>
              <a:t>but assume perfect competition         zero profit</a:t>
            </a:r>
          </a:p>
          <a:p>
            <a:pPr algn="l" defTabSz="821531">
              <a:defRPr sz="3200">
                <a:solidFill>
                  <a:srgbClr val="000000"/>
                </a:solidFill>
              </a:defRPr>
            </a:pPr>
            <a:r>
              <a:t>       </a:t>
            </a:r>
            <a:r>
              <a:rPr b="1"/>
              <a:t>“free entry, free markets”</a:t>
            </a:r>
            <a:r>
              <a:t>                 no growth </a:t>
            </a:r>
          </a:p>
        </p:txBody>
      </p:sp>
      <p:sp>
        <p:nvSpPr>
          <p:cNvPr id="267" name="labor + other production costs = sales"/>
          <p:cNvSpPr txBox="1"/>
          <p:nvPr/>
        </p:nvSpPr>
        <p:spPr>
          <a:xfrm>
            <a:off x="2637036" y="12306830"/>
            <a:ext cx="7063970"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labor + other production costs = sales</a:t>
            </a:r>
          </a:p>
        </p:txBody>
      </p:sp>
      <p:sp>
        <p:nvSpPr>
          <p:cNvPr id="268" name="subject to given budget:"/>
          <p:cNvSpPr txBox="1"/>
          <p:nvPr/>
        </p:nvSpPr>
        <p:spPr>
          <a:xfrm>
            <a:off x="1756641" y="8108677"/>
            <a:ext cx="4552011"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subject to given budget:</a:t>
            </a:r>
          </a:p>
        </p:txBody>
      </p:sp>
      <p:sp>
        <p:nvSpPr>
          <p:cNvPr id="269" name="Equation"/>
          <p:cNvSpPr txBox="1"/>
          <p:nvPr/>
        </p:nvSpPr>
        <p:spPr>
          <a:xfrm>
            <a:off x="6723437" y="8296980"/>
            <a:ext cx="2388902" cy="49263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100" i="1">
                      <a:solidFill>
                        <a:srgbClr val="000000"/>
                      </a:solidFill>
                      <a:latin typeface="Cambria Math" panose="02040503050406030204" pitchFamily="18" charset="0"/>
                    </a:rPr>
                    <m:t>y</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p</m:t>
                      </m:r>
                    </m:e>
                    <m:sub>
                      <m:r>
                        <a:rPr xmlns:a="http://schemas.openxmlformats.org/drawingml/2006/main" sz="4100" i="1">
                          <a:solidFill>
                            <a:srgbClr val="000000"/>
                          </a:solidFill>
                          <a:latin typeface="Cambria Math" panose="02040503050406030204" pitchFamily="18" charset="0"/>
                        </a:rPr>
                        <m:t>q</m:t>
                      </m:r>
                    </m:sub>
                  </m:sSub>
                  <m:r>
                    <a:rPr xmlns:a="http://schemas.openxmlformats.org/drawingml/2006/main" sz="4100" i="1">
                      <a:solidFill>
                        <a:srgbClr val="000000"/>
                      </a:solidFill>
                      <a:latin typeface="Cambria Math" panose="02040503050406030204" pitchFamily="18" charset="0"/>
                    </a:rPr>
                    <m:t>q</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c</m:t>
                  </m:r>
                </m:oMath>
              </m:oMathPara>
            </a14:m>
            <a:endParaRPr sz="4100"/>
          </a:p>
        </p:txBody>
      </p:sp>
      <p:sp>
        <p:nvSpPr>
          <p:cNvPr id="270" name="budget constraint;  ~ law of energy conservation"/>
          <p:cNvSpPr txBox="1"/>
          <p:nvPr/>
        </p:nvSpPr>
        <p:spPr>
          <a:xfrm>
            <a:off x="5444553" y="9283481"/>
            <a:ext cx="6183351" cy="47795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200">
                <a:solidFill>
                  <a:srgbClr val="000000"/>
                </a:solidFill>
              </a:defRPr>
            </a:lvl1pPr>
          </a:lstStyle>
          <a:p>
            <a:pPr/>
            <a:r>
              <a:t>budget constraint;  ~ law of energy conservation</a:t>
            </a:r>
          </a:p>
        </p:txBody>
      </p:sp>
      <p:sp>
        <p:nvSpPr>
          <p:cNvPr id="271" name="Arrow"/>
          <p:cNvSpPr/>
          <p:nvPr/>
        </p:nvSpPr>
        <p:spPr>
          <a:xfrm>
            <a:off x="7491599" y="10841407"/>
            <a:ext cx="852578" cy="435107"/>
          </a:xfrm>
          <a:prstGeom prst="rightArrow">
            <a:avLst>
              <a:gd name="adj1" fmla="val 28660"/>
              <a:gd name="adj2" fmla="val 135388"/>
            </a:avLst>
          </a:prstGeom>
          <a:solidFill>
            <a:schemeClr val="accent1"/>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72" name="Arrow"/>
          <p:cNvSpPr/>
          <p:nvPr/>
        </p:nvSpPr>
        <p:spPr>
          <a:xfrm>
            <a:off x="8263589" y="11369648"/>
            <a:ext cx="852579" cy="435107"/>
          </a:xfrm>
          <a:prstGeom prst="rightArrow">
            <a:avLst>
              <a:gd name="adj1" fmla="val 28660"/>
              <a:gd name="adj2" fmla="val 135388"/>
            </a:avLst>
          </a:prstGeom>
          <a:solidFill>
            <a:schemeClr val="accent1"/>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73" name="spatial equilibrium"/>
          <p:cNvSpPr txBox="1"/>
          <p:nvPr/>
        </p:nvSpPr>
        <p:spPr>
          <a:xfrm>
            <a:off x="17401955" y="12507649"/>
            <a:ext cx="4077311" cy="70074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700">
                <a:solidFill>
                  <a:srgbClr val="FFFFFF"/>
                </a:solidFill>
                <a:latin typeface="Helvetica Neue Medium"/>
                <a:ea typeface="Helvetica Neue Medium"/>
                <a:cs typeface="Helvetica Neue Medium"/>
                <a:sym typeface="Helvetica Neue Medium"/>
              </a:defRPr>
            </a:pPr>
            <a:r>
              <a:rPr i="1" sz="3600">
                <a:latin typeface="+mn-lt"/>
                <a:ea typeface="+mn-ea"/>
                <a:cs typeface="+mn-cs"/>
                <a:sym typeface="Helvetica Neue"/>
              </a:rPr>
              <a:t>spatial</a:t>
            </a:r>
            <a:r>
              <a:t> equilibrium</a:t>
            </a:r>
          </a:p>
        </p:txBody>
      </p:sp>
      <p:sp>
        <p:nvSpPr>
          <p:cNvPr id="274" name="Arrow"/>
          <p:cNvSpPr/>
          <p:nvPr/>
        </p:nvSpPr>
        <p:spPr>
          <a:xfrm rot="5400000">
            <a:off x="18847279" y="11490211"/>
            <a:ext cx="852578" cy="435107"/>
          </a:xfrm>
          <a:prstGeom prst="rightArrow">
            <a:avLst>
              <a:gd name="adj1" fmla="val 28660"/>
              <a:gd name="adj2" fmla="val 135388"/>
            </a:avLst>
          </a:prstGeom>
          <a:solidFill>
            <a:srgbClr val="ED220D"/>
          </a:solidFill>
          <a:ln w="12700">
            <a:miter lim="400000"/>
          </a:ln>
        </p:spPr>
        <p:txBody>
          <a:bodyPr lIns="71437" tIns="71437" rIns="71437" bIns="71437"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75" name="cities"/>
          <p:cNvSpPr txBox="1"/>
          <p:nvPr/>
        </p:nvSpPr>
        <p:spPr>
          <a:xfrm>
            <a:off x="19542756" y="11374890"/>
            <a:ext cx="1103707"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cities</a:t>
            </a:r>
          </a:p>
        </p:txBody>
      </p:sp>
      <p:sp>
        <p:nvSpPr>
          <p:cNvPr id="276" name="Line"/>
          <p:cNvSpPr/>
          <p:nvPr/>
        </p:nvSpPr>
        <p:spPr>
          <a:xfrm>
            <a:off x="13184210" y="8239203"/>
            <a:ext cx="2661439" cy="1"/>
          </a:xfrm>
          <a:prstGeom prst="line">
            <a:avLst/>
          </a:prstGeom>
          <a:ln w="203200">
            <a:solidFill>
              <a:schemeClr val="accent5">
                <a:hueOff val="-82419"/>
                <a:satOff val="-9513"/>
                <a:lumOff val="-16343"/>
              </a:schemeClr>
            </a:solidFill>
            <a:miter lim="400000"/>
            <a:tailEnd type="triangle"/>
          </a:ln>
        </p:spPr>
        <p:txBody>
          <a:bodyPr lIns="50800" tIns="50800" rIns="50800" bIns="50800" anchor="ctr"/>
          <a:lstStyle/>
          <a:p>
            <a:pPr/>
          </a:p>
        </p:txBody>
      </p:sp>
      <p:sp>
        <p:nvSpPr>
          <p:cNvPr id="277" name="The choice of…"/>
          <p:cNvSpPr txBox="1"/>
          <p:nvPr/>
        </p:nvSpPr>
        <p:spPr>
          <a:xfrm>
            <a:off x="10538249" y="4239150"/>
            <a:ext cx="3833014" cy="983446"/>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sz="2600">
                <a:solidFill>
                  <a:srgbClr val="FFFFFF"/>
                </a:solidFill>
                <a:latin typeface="Helvetica Neue Medium"/>
                <a:ea typeface="Helvetica Neue Medium"/>
                <a:cs typeface="Helvetica Neue Medium"/>
                <a:sym typeface="Helvetica Neue Medium"/>
              </a:defRPr>
            </a:pPr>
            <a:r>
              <a:t>The choice of </a:t>
            </a:r>
            <a14:m>
              <m:oMath>
                <m:r>
                  <a:rPr xmlns:a="http://schemas.openxmlformats.org/drawingml/2006/main" sz="3100" i="1">
                    <a:solidFill>
                      <a:srgbClr val="FEFFFE"/>
                    </a:solidFill>
                    <a:latin typeface="Cambria Math" panose="02040503050406030204" pitchFamily="18" charset="0"/>
                  </a:rPr>
                  <m:t>U</m:t>
                </m:r>
              </m:oMath>
            </a14:m>
            <a:r>
              <a:t> </a:t>
            </a:r>
          </a:p>
          <a:p>
            <a:pPr defTabSz="825500">
              <a:defRPr sz="2600">
                <a:solidFill>
                  <a:srgbClr val="FFFFFF"/>
                </a:solidFill>
                <a:latin typeface="Helvetica Neue Medium"/>
                <a:ea typeface="Helvetica Neue Medium"/>
                <a:cs typeface="Helvetica Neue Medium"/>
                <a:sym typeface="Helvetica Neue Medium"/>
              </a:defRPr>
            </a:pPr>
            <a:r>
              <a:t>determines the outcome</a:t>
            </a:r>
          </a:p>
        </p:txBody>
      </p:sp>
      <p:sp>
        <p:nvSpPr>
          <p:cNvPr id="278" name="Jacobs : “Simple Models”"/>
          <p:cNvSpPr txBox="1"/>
          <p:nvPr/>
        </p:nvSpPr>
        <p:spPr>
          <a:xfrm>
            <a:off x="19537467" y="1793789"/>
            <a:ext cx="4532377"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chemeClr val="accent5">
                    <a:hueOff val="-82419"/>
                    <a:satOff val="-9513"/>
                    <a:lumOff val="-16343"/>
                  </a:schemeClr>
                </a:solidFill>
              </a:defRPr>
            </a:lvl1pPr>
          </a:lstStyle>
          <a:p>
            <a:pPr/>
            <a:r>
              <a:t>Jacobs : “Simple Models”</a:t>
            </a:r>
          </a:p>
        </p:txBody>
      </p:sp>
      <p:sp>
        <p:nvSpPr>
          <p:cNvPr id="279" name="income = cost of    plus all other costs"/>
          <p:cNvSpPr txBox="1"/>
          <p:nvPr/>
        </p:nvSpPr>
        <p:spPr>
          <a:xfrm>
            <a:off x="5916325" y="8744607"/>
            <a:ext cx="5009863" cy="53943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2200">
                <a:solidFill>
                  <a:srgbClr val="000000"/>
                </a:solidFill>
              </a:defRPr>
            </a:pPr>
            <a:r>
              <a:t>income = cost of  </a:t>
            </a:r>
            <a14:m>
              <m:oMath>
                <m:r>
                  <a:rPr xmlns:a="http://schemas.openxmlformats.org/drawingml/2006/main" sz="2650" i="1">
                    <a:solidFill>
                      <a:srgbClr val="000000"/>
                    </a:solidFill>
                    <a:latin typeface="Cambria Math" panose="02040503050406030204" pitchFamily="18" charset="0"/>
                  </a:rPr>
                  <m:t>q</m:t>
                </m:r>
              </m:oMath>
            </a14:m>
            <a:r>
              <a:t> plus all other costs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Economics Models about Cities"/>
          <p:cNvSpPr txBox="1"/>
          <p:nvPr/>
        </p:nvSpPr>
        <p:spPr>
          <a:xfrm>
            <a:off x="8106346" y="1171378"/>
            <a:ext cx="8171308" cy="7338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vl1pPr>
          </a:lstStyle>
          <a:p>
            <a:pPr/>
            <a:r>
              <a:t>Economics Models about Cities</a:t>
            </a:r>
          </a:p>
        </p:txBody>
      </p:sp>
      <p:sp>
        <p:nvSpPr>
          <p:cNvPr id="284" name="Urban Economics"/>
          <p:cNvSpPr txBox="1"/>
          <p:nvPr/>
        </p:nvSpPr>
        <p:spPr>
          <a:xfrm>
            <a:off x="3477453" y="4771076"/>
            <a:ext cx="4238144" cy="6594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700"/>
            </a:lvl1pPr>
          </a:lstStyle>
          <a:p>
            <a:pPr/>
            <a:r>
              <a:t>Urban Economics </a:t>
            </a:r>
          </a:p>
        </p:txBody>
      </p:sp>
      <p:sp>
        <p:nvSpPr>
          <p:cNvPr id="285" name="Economic Geography"/>
          <p:cNvSpPr txBox="1"/>
          <p:nvPr/>
        </p:nvSpPr>
        <p:spPr>
          <a:xfrm>
            <a:off x="16005470" y="4771076"/>
            <a:ext cx="4951452" cy="6594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700"/>
            </a:lvl1pPr>
          </a:lstStyle>
          <a:p>
            <a:pPr/>
            <a:r>
              <a:t>Economic Geography</a:t>
            </a:r>
          </a:p>
        </p:txBody>
      </p:sp>
      <p:sp>
        <p:nvSpPr>
          <p:cNvPr id="286" name="Monocentric City"/>
          <p:cNvSpPr txBox="1"/>
          <p:nvPr/>
        </p:nvSpPr>
        <p:spPr>
          <a:xfrm>
            <a:off x="3875573" y="6349266"/>
            <a:ext cx="3441904" cy="585113"/>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Monocentric City </a:t>
            </a:r>
          </a:p>
        </p:txBody>
      </p:sp>
      <p:sp>
        <p:nvSpPr>
          <p:cNvPr id="287" name="how land rents and transportation costs…"/>
          <p:cNvSpPr txBox="1"/>
          <p:nvPr/>
        </p:nvSpPr>
        <p:spPr>
          <a:xfrm>
            <a:off x="1869786" y="11093563"/>
            <a:ext cx="7453478" cy="10677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t>how land rents and transportation costs </a:t>
            </a:r>
          </a:p>
          <a:p>
            <a:pPr>
              <a:defRPr sz="3200"/>
            </a:pPr>
            <a:r>
              <a:t>shape the city </a:t>
            </a:r>
            <a:r>
              <a:rPr b="1"/>
              <a:t>internally  </a:t>
            </a:r>
          </a:p>
        </p:txBody>
      </p:sp>
      <p:sp>
        <p:nvSpPr>
          <p:cNvPr id="288" name="how sector concentration, trade and transportation costs…"/>
          <p:cNvSpPr txBox="1"/>
          <p:nvPr/>
        </p:nvSpPr>
        <p:spPr>
          <a:xfrm>
            <a:off x="13136375" y="11093563"/>
            <a:ext cx="10689642" cy="10677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t>how sector concentration, trade and transportation costs  </a:t>
            </a:r>
          </a:p>
          <a:p>
            <a:pPr>
              <a:defRPr sz="3200"/>
            </a:pPr>
            <a:r>
              <a:t>vary between spatial </a:t>
            </a:r>
            <a:r>
              <a:rPr b="1"/>
              <a:t>regions</a:t>
            </a:r>
          </a:p>
        </p:txBody>
      </p:sp>
      <p:sp>
        <p:nvSpPr>
          <p:cNvPr id="289" name="Core-Periphery Model"/>
          <p:cNvSpPr txBox="1"/>
          <p:nvPr/>
        </p:nvSpPr>
        <p:spPr>
          <a:xfrm>
            <a:off x="16353437" y="6349266"/>
            <a:ext cx="4255517" cy="585113"/>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Core-Periphery Model</a:t>
            </a:r>
          </a:p>
        </p:txBody>
      </p:sp>
      <p:sp>
        <p:nvSpPr>
          <p:cNvPr id="290" name="tries to explain"/>
          <p:cNvSpPr txBox="1"/>
          <p:nvPr/>
        </p:nvSpPr>
        <p:spPr>
          <a:xfrm>
            <a:off x="10487352" y="8008886"/>
            <a:ext cx="3103017"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tries to explain</a:t>
            </a:r>
          </a:p>
        </p:txBody>
      </p:sp>
      <p:sp>
        <p:nvSpPr>
          <p:cNvPr id="291" name="Line"/>
          <p:cNvSpPr/>
          <p:nvPr/>
        </p:nvSpPr>
        <p:spPr>
          <a:xfrm>
            <a:off x="18481195" y="7504299"/>
            <a:ext cx="1" cy="3025489"/>
          </a:xfrm>
          <a:prstGeom prst="line">
            <a:avLst/>
          </a:prstGeom>
          <a:ln w="88900">
            <a:solidFill>
              <a:srgbClr val="000000"/>
            </a:solidFill>
            <a:miter lim="400000"/>
            <a:tailEnd type="triangle"/>
          </a:ln>
        </p:spPr>
        <p:txBody>
          <a:bodyPr lIns="50800" tIns="50800" rIns="50800" bIns="50800" anchor="ctr"/>
          <a:lstStyle/>
          <a:p>
            <a:pPr/>
          </a:p>
        </p:txBody>
      </p:sp>
      <p:sp>
        <p:nvSpPr>
          <p:cNvPr id="292" name="Line"/>
          <p:cNvSpPr/>
          <p:nvPr/>
        </p:nvSpPr>
        <p:spPr>
          <a:xfrm flipH="1">
            <a:off x="5596525" y="7504299"/>
            <a:ext cx="1" cy="3025489"/>
          </a:xfrm>
          <a:prstGeom prst="line">
            <a:avLst/>
          </a:prstGeom>
          <a:ln w="88900">
            <a:solidFill>
              <a:srgbClr val="000000"/>
            </a:solidFill>
            <a:miter lim="400000"/>
            <a:tailEnd type="triangle"/>
          </a:ln>
        </p:spPr>
        <p:txBody>
          <a:bodyPr lIns="50800" tIns="50800" rIns="50800" bIns="50800" anchor="ctr"/>
          <a:lstStyle/>
          <a:p>
            <a:pPr/>
          </a:p>
        </p:txBody>
      </p:sp>
      <p:sp>
        <p:nvSpPr>
          <p:cNvPr id="293" name="Line"/>
          <p:cNvSpPr/>
          <p:nvPr/>
        </p:nvSpPr>
        <p:spPr>
          <a:xfrm>
            <a:off x="14349460" y="2649156"/>
            <a:ext cx="1669180" cy="1936555"/>
          </a:xfrm>
          <a:prstGeom prst="line">
            <a:avLst/>
          </a:prstGeom>
          <a:ln w="88900">
            <a:solidFill>
              <a:srgbClr val="000000"/>
            </a:solidFill>
            <a:miter lim="400000"/>
            <a:tailEnd type="triangle"/>
          </a:ln>
        </p:spPr>
        <p:txBody>
          <a:bodyPr lIns="50800" tIns="50800" rIns="50800" bIns="50800" anchor="ctr"/>
          <a:lstStyle/>
          <a:p>
            <a:pPr/>
          </a:p>
        </p:txBody>
      </p:sp>
      <p:sp>
        <p:nvSpPr>
          <p:cNvPr id="294" name="Line"/>
          <p:cNvSpPr/>
          <p:nvPr/>
        </p:nvSpPr>
        <p:spPr>
          <a:xfrm flipH="1">
            <a:off x="7905717" y="2642964"/>
            <a:ext cx="1669180" cy="1936555"/>
          </a:xfrm>
          <a:prstGeom prst="line">
            <a:avLst/>
          </a:prstGeom>
          <a:ln w="88900">
            <a:solidFill>
              <a:srgbClr val="000000"/>
            </a:solidFill>
            <a:miter lim="400000"/>
            <a:tailEnd type="triangle"/>
          </a:ln>
        </p:spPr>
        <p:txBody>
          <a:bodyPr lIns="50800" tIns="50800" rIns="50800" bIns="50800" anchor="ctr"/>
          <a:lstStyle/>
          <a:p>
            <a:pPr/>
          </a:p>
        </p:txBody>
      </p:sp>
      <p:sp>
        <p:nvSpPr>
          <p:cNvPr id="295" name="different scales: city versus regions (rural areas + cities)"/>
          <p:cNvSpPr txBox="1"/>
          <p:nvPr/>
        </p:nvSpPr>
        <p:spPr>
          <a:xfrm>
            <a:off x="6787511" y="12725049"/>
            <a:ext cx="10502698" cy="585113"/>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different scales: city versus regions (rural areas + cities)</a:t>
            </a:r>
          </a:p>
        </p:txBody>
      </p:sp>
      <p:sp>
        <p:nvSpPr>
          <p:cNvPr id="296" name="Remember Alonso"/>
          <p:cNvSpPr txBox="1"/>
          <p:nvPr/>
        </p:nvSpPr>
        <p:spPr>
          <a:xfrm>
            <a:off x="629117" y="7169184"/>
            <a:ext cx="263804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82419"/>
                    <a:satOff val="-9513"/>
                    <a:lumOff val="-16343"/>
                  </a:schemeClr>
                </a:solidFill>
              </a:defRPr>
            </a:lvl1pPr>
          </a:lstStyle>
          <a:p>
            <a:pPr/>
            <a:r>
              <a:t>Remember Alonso</a:t>
            </a:r>
          </a:p>
        </p:txBody>
      </p:sp>
      <p:pic>
        <p:nvPicPr>
          <p:cNvPr id="297" name="Oval Oval" descr="Oval Oval"/>
          <p:cNvPicPr>
            <a:picLocks noChangeAspect="0"/>
          </p:cNvPicPr>
          <p:nvPr/>
        </p:nvPicPr>
        <p:blipFill>
          <a:blip r:embed="rId2">
            <a:extLst/>
          </a:blip>
          <a:stretch>
            <a:fillRect/>
          </a:stretch>
        </p:blipFill>
        <p:spPr>
          <a:xfrm>
            <a:off x="14512143" y="3501369"/>
            <a:ext cx="7938106" cy="4930726"/>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7" grpId="1"/>
    </p:bldLst>
  </p:timing>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