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notesSlides/notesSlide4.xml" ContentType="application/vnd.openxmlformats-officedocument.presentationml.notesSlide+xml"/>
  <Override PartName="/ppt/media/image4.jpeg" ContentType="image/jpeg"/>
  <Override PartName="/ppt/notesSlides/notesSlide5.xml" ContentType="application/vnd.openxmlformats-officedocument.presentationml.notesSlide+xml"/>
  <Override PartName="/ppt/media/image5.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The idea is to discuss how cities vary, and reflect their own history, context etc, but also have many essential common elements: people, streets, buildings, public spaces, social live, information (signs, names), … This is Lisbon, where I grew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This is Chicago, where the lectures were, so easy. The L-train (L=elevated) is a local giveaway.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This is Lagos, Nigeria, which is projected to become the largest city in the world by the end of the century, with maybe 80 million people. Much will change …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This is Shenzhen in China, one of the richest cities in China and one of the most high tech… also in terms of ambitions towards sustainability.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This is Mumbai, India. With its skyline just coming up, but also with some post-industrial abandonment in some of its central areas, despite strong growth in the largest urban area. Projected to reach something like 50 million people by the second half of the century.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The course follows the book, with approximately two lectures per Chapter. The book has a lot more detail, including background and references.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I like to ask students to state what interests them in the class and a place (city?) that they associate with, and then I try to call them to comment on issues we discuss along the course from the perspective of that place.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hyperlink" Target="https://uchicago.zoom.us/my/luisbettencourt"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ntroduction to Urban Sciences"/>
          <p:cNvSpPr txBox="1"/>
          <p:nvPr/>
        </p:nvSpPr>
        <p:spPr>
          <a:xfrm>
            <a:off x="6733984" y="3269055"/>
            <a:ext cx="10916032"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Introduction to Urban Sciences </a:t>
            </a:r>
          </a:p>
        </p:txBody>
      </p:sp>
      <p:sp>
        <p:nvSpPr>
          <p:cNvPr id="152" name="Lecture 1"/>
          <p:cNvSpPr txBox="1"/>
          <p:nvPr/>
        </p:nvSpPr>
        <p:spPr>
          <a:xfrm>
            <a:off x="10696574" y="5658328"/>
            <a:ext cx="2990851" cy="89915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defRPr>
            </a:lvl1pPr>
          </a:lstStyle>
          <a:p>
            <a:pPr/>
            <a:r>
              <a:t>Lecture 1</a:t>
            </a:r>
          </a:p>
        </p:txBody>
      </p:sp>
      <p:sp>
        <p:nvSpPr>
          <p:cNvPr id="153" name="1.0  Syllabus, Lecture Themes and Objectives"/>
          <p:cNvSpPr txBox="1"/>
          <p:nvPr/>
        </p:nvSpPr>
        <p:spPr>
          <a:xfrm>
            <a:off x="5669184" y="8094191"/>
            <a:ext cx="13045632" cy="84946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700">
                <a:solidFill>
                  <a:srgbClr val="000000"/>
                </a:solidFill>
              </a:defRPr>
            </a:lvl1pPr>
          </a:lstStyle>
          <a:p>
            <a:pPr/>
            <a:r>
              <a:t>1.0  Syllabus, Lecture Themes and Objectives</a:t>
            </a:r>
          </a:p>
        </p:txBody>
      </p:sp>
      <p:sp>
        <p:nvSpPr>
          <p:cNvPr id="154" name="©Luís M. A. Bettencourt 2024"/>
          <p:cNvSpPr txBox="1"/>
          <p:nvPr/>
        </p:nvSpPr>
        <p:spPr>
          <a:xfrm>
            <a:off x="1850060" y="11119239"/>
            <a:ext cx="14710228" cy="1071563"/>
          </a:xfrm>
          <a:prstGeom prst="rect">
            <a:avLst/>
          </a:prstGeom>
          <a:ln w="12700">
            <a:miter lim="400000"/>
          </a:ln>
          <a:extLst>
            <a:ext uri="{C572A759-6A51-4108-AA02-DFA0A04FC94B}">
              <ma14:wrappingTextBoxFlag xmlns:ma14="http://schemas.microsoft.com/office/mac/drawingml/2011/main" val="1"/>
            </a:ext>
          </a:extLst>
        </p:spPr>
        <p:txBody>
          <a:bodyPr lIns="25717" tIns="25717" rIns="25717" bIns="25717">
            <a:normAutofit fontScale="100000" lnSpcReduction="0"/>
          </a:bodyPr>
          <a:lstStyle>
            <a:lvl1pPr algn="l" defTabSz="825500">
              <a:defRPr b="1" sz="3000">
                <a:solidFill>
                  <a:srgbClr val="000000"/>
                </a:solidFill>
              </a:defRPr>
            </a:lvl1pPr>
          </a:lstStyle>
          <a:p>
            <a:pPr/>
            <a:r>
              <a:t>©Luís M. A. Bettencourt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Grading and Logistics"/>
          <p:cNvSpPr txBox="1"/>
          <p:nvPr/>
        </p:nvSpPr>
        <p:spPr>
          <a:xfrm>
            <a:off x="8394636" y="527533"/>
            <a:ext cx="7594728"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Grading and Logistics</a:t>
            </a:r>
          </a:p>
        </p:txBody>
      </p:sp>
      <p:sp>
        <p:nvSpPr>
          <p:cNvPr id="207" name="TA and office hours"/>
          <p:cNvSpPr txBox="1"/>
          <p:nvPr/>
        </p:nvSpPr>
        <p:spPr>
          <a:xfrm>
            <a:off x="1959680" y="8659170"/>
            <a:ext cx="6109235" cy="9114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100">
                <a:solidFill>
                  <a:srgbClr val="000000"/>
                </a:solidFill>
              </a:defRPr>
            </a:lvl1pPr>
          </a:lstStyle>
          <a:p>
            <a:pPr/>
            <a:r>
              <a:t>TA and office hours</a:t>
            </a:r>
          </a:p>
        </p:txBody>
      </p:sp>
      <p:sp>
        <p:nvSpPr>
          <p:cNvPr id="208" name="Weekly assignments:"/>
          <p:cNvSpPr txBox="1"/>
          <p:nvPr/>
        </p:nvSpPr>
        <p:spPr>
          <a:xfrm>
            <a:off x="1603445" y="2744559"/>
            <a:ext cx="6821705" cy="91148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100">
                <a:solidFill>
                  <a:srgbClr val="000000"/>
                </a:solidFill>
              </a:defRPr>
            </a:lvl1pPr>
          </a:lstStyle>
          <a:p>
            <a:pPr/>
            <a:r>
              <a:t>Weekly assignments: </a:t>
            </a:r>
          </a:p>
        </p:txBody>
      </p:sp>
      <p:sp>
        <p:nvSpPr>
          <p:cNvPr id="209" name="9 assignments in total (no final exam)…"/>
          <p:cNvSpPr txBox="1"/>
          <p:nvPr/>
        </p:nvSpPr>
        <p:spPr>
          <a:xfrm>
            <a:off x="3741501" y="4057881"/>
            <a:ext cx="17369332" cy="37844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2707" indent="-442707" algn="l">
              <a:buSzPct val="145000"/>
              <a:buChar char="-"/>
              <a:defRPr b="1" sz="3500">
                <a:solidFill>
                  <a:srgbClr val="000000"/>
                </a:solidFill>
              </a:defRPr>
            </a:pPr>
            <a:r>
              <a:t>9 assignments in total (no final exam)</a:t>
            </a:r>
          </a:p>
          <a:p>
            <a:pPr marL="442707" indent="-442707" algn="l">
              <a:buSzPct val="145000"/>
              <a:buChar char="-"/>
              <a:defRPr sz="3500">
                <a:solidFill>
                  <a:srgbClr val="000000"/>
                </a:solidFill>
              </a:defRPr>
            </a:pPr>
            <a:r>
              <a:t>Each assignment typically has a choice of qualitative versus quantitative tasks</a:t>
            </a:r>
          </a:p>
          <a:p>
            <a:pPr lvl="2" marL="1331707" indent="-442707" algn="l">
              <a:buSzPct val="145000"/>
              <a:buChar char="-"/>
              <a:defRPr sz="3500">
                <a:solidFill>
                  <a:srgbClr val="000000"/>
                </a:solidFill>
              </a:defRPr>
            </a:pPr>
            <a:r>
              <a:t>Qualitative rely on reading a book chapter or paper, discuss and generalize</a:t>
            </a:r>
          </a:p>
          <a:p>
            <a:pPr lvl="2" marL="1331707" indent="-442707" algn="l">
              <a:buSzPct val="145000"/>
              <a:buChar char="-"/>
              <a:defRPr sz="3500">
                <a:solidFill>
                  <a:srgbClr val="000000"/>
                </a:solidFill>
              </a:defRPr>
            </a:pPr>
            <a:r>
              <a:t>Quantitative involve data and coding in python and/or mathematical analysis</a:t>
            </a:r>
          </a:p>
          <a:p>
            <a:pPr marL="442707" indent="-442707" algn="l">
              <a:buSzPct val="145000"/>
              <a:buChar char="-"/>
              <a:defRPr sz="3500">
                <a:solidFill>
                  <a:srgbClr val="000000"/>
                </a:solidFill>
              </a:defRPr>
            </a:pPr>
            <a:r>
              <a:t>One week to complete, submission on canvas.</a:t>
            </a:r>
          </a:p>
          <a:p>
            <a:pPr lvl="1" marL="887207" indent="-442707" algn="l">
              <a:buSzPct val="145000"/>
              <a:buChar char="-"/>
              <a:defRPr sz="3500">
                <a:solidFill>
                  <a:srgbClr val="000000"/>
                </a:solidFill>
              </a:defRPr>
            </a:pPr>
            <a:r>
              <a:t> late submission: -1 point after missing the deadline -0.5 for every additional week.</a:t>
            </a:r>
          </a:p>
          <a:p>
            <a:pPr marL="442707" indent="-442707" algn="l">
              <a:buSzPct val="145000"/>
              <a:buChar char="-"/>
              <a:defRPr b="1" sz="3500">
                <a:solidFill>
                  <a:srgbClr val="000000"/>
                </a:solidFill>
              </a:defRPr>
            </a:pPr>
            <a:r>
              <a:t>Class participation </a:t>
            </a:r>
          </a:p>
        </p:txBody>
      </p:sp>
      <p:sp>
        <p:nvSpPr>
          <p:cNvPr id="210" name="TA: Jordan Kemp (PhD, Physics), office hours TBD…"/>
          <p:cNvSpPr txBox="1"/>
          <p:nvPr/>
        </p:nvSpPr>
        <p:spPr>
          <a:xfrm>
            <a:off x="4934760" y="9647279"/>
            <a:ext cx="14921191" cy="2768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442707" indent="-442707" algn="l">
              <a:buSzPct val="145000"/>
              <a:buChar char="-"/>
              <a:defRPr sz="3500">
                <a:solidFill>
                  <a:srgbClr val="000000"/>
                </a:solidFill>
              </a:defRPr>
            </a:pPr>
            <a:r>
              <a:t>TA: </a:t>
            </a:r>
            <a:r>
              <a:rPr b="1"/>
              <a:t>Jordan Kemp</a:t>
            </a:r>
            <a:r>
              <a:t> (PhD, Physics), office hours TBD</a:t>
            </a:r>
          </a:p>
          <a:p>
            <a:pPr algn="l">
              <a:defRPr sz="3500">
                <a:solidFill>
                  <a:srgbClr val="000000"/>
                </a:solidFill>
              </a:defRPr>
            </a:pPr>
          </a:p>
          <a:p>
            <a:pPr marL="407757" indent="-407757" algn="l">
              <a:buSzPct val="145000"/>
              <a:buChar char="-"/>
              <a:defRPr sz="3500">
                <a:solidFill>
                  <a:srgbClr val="000000"/>
                </a:solidFill>
              </a:defRPr>
            </a:pPr>
            <a:r>
              <a:rPr b="1"/>
              <a:t>Luis Bettencourt</a:t>
            </a:r>
            <a:r>
              <a:t>. Thursdays 2:30-3:30pm</a:t>
            </a:r>
          </a:p>
          <a:p>
            <a:pPr lvl="1" marL="852257" indent="-407757" algn="l">
              <a:buSzPct val="145000"/>
              <a:buChar char="-"/>
              <a:defRPr sz="3500">
                <a:solidFill>
                  <a:srgbClr val="000000"/>
                </a:solidFill>
              </a:defRPr>
            </a:pPr>
            <a:r>
              <a:rPr u="sng">
                <a:solidFill>
                  <a:srgbClr val="0000EE"/>
                </a:solidFill>
                <a:hlinkClick r:id="rId2" invalidUrl="" action="" tgtFrame="" tooltip="" history="1" highlightClick="0" endSnd="0"/>
              </a:rPr>
              <a:t>zoom link</a:t>
            </a:r>
            <a:r>
              <a:t>: Pass Code: urban  or schedule for in-person at </a:t>
            </a:r>
            <a:r>
              <a:rPr b="1"/>
              <a:t>Erman 210</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Introductions"/>
          <p:cNvSpPr txBox="1"/>
          <p:nvPr/>
        </p:nvSpPr>
        <p:spPr>
          <a:xfrm>
            <a:off x="9108549" y="2155762"/>
            <a:ext cx="4995038" cy="10605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6000">
                <a:solidFill>
                  <a:srgbClr val="000000"/>
                </a:solidFill>
              </a:defRPr>
            </a:lvl1pPr>
          </a:lstStyle>
          <a:p>
            <a:pPr/>
            <a:r>
              <a:t>Introductions</a:t>
            </a:r>
          </a:p>
        </p:txBody>
      </p:sp>
      <p:sp>
        <p:nvSpPr>
          <p:cNvPr id="213" name="- your name  &amp; major/minor or interest…"/>
          <p:cNvSpPr txBox="1"/>
          <p:nvPr/>
        </p:nvSpPr>
        <p:spPr>
          <a:xfrm>
            <a:off x="6193657" y="5432372"/>
            <a:ext cx="17220058" cy="22220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sz="4600">
                <a:solidFill>
                  <a:srgbClr val="000000"/>
                </a:solidFill>
              </a:defRPr>
            </a:pPr>
            <a:r>
              <a:t>- your name  &amp; major/minor or interest</a:t>
            </a:r>
          </a:p>
          <a:p>
            <a:pPr algn="l" defTabSz="821531">
              <a:defRPr sz="4600">
                <a:solidFill>
                  <a:srgbClr val="000000"/>
                </a:solidFill>
              </a:defRPr>
            </a:pPr>
            <a:r>
              <a:t>- place where you grew up / call home (if you don’t mind sharing).</a:t>
            </a:r>
          </a:p>
          <a:p>
            <a:pPr algn="l" defTabSz="821531">
              <a:defRPr sz="4600">
                <a:solidFill>
                  <a:srgbClr val="000000"/>
                </a:solidFill>
              </a:defRPr>
            </a:pPr>
            <a:r>
              <a:t>- what do you hope for from this course?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56" name="photo-1616607006500-b08d26749c64.jpeg" descr="photo-1616607006500-b08d26749c64.jpeg"/>
          <p:cNvPicPr>
            <a:picLocks noChangeAspect="1"/>
          </p:cNvPicPr>
          <p:nvPr/>
        </p:nvPicPr>
        <p:blipFill>
          <a:blip r:embed="rId3">
            <a:extLst/>
          </a:blip>
          <a:stretch>
            <a:fillRect/>
          </a:stretch>
        </p:blipFill>
        <p:spPr>
          <a:xfrm>
            <a:off x="1378205" y="-351197"/>
            <a:ext cx="21627590" cy="14418394"/>
          </a:xfrm>
          <a:prstGeom prst="rect">
            <a:avLst/>
          </a:prstGeom>
          <a:ln w="12700">
            <a:miter lim="400000"/>
          </a:ln>
        </p:spPr>
      </p:pic>
      <p:sp>
        <p:nvSpPr>
          <p:cNvPr id="157" name="Credit: Paulo Evangelista"/>
          <p:cNvSpPr txBox="1"/>
          <p:nvPr/>
        </p:nvSpPr>
        <p:spPr>
          <a:xfrm>
            <a:off x="29179" y="13281501"/>
            <a:ext cx="3643885" cy="461060"/>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a:solidFill>
                  <a:srgbClr val="FFFFFF"/>
                </a:solidFill>
                <a:latin typeface="Helvetica Neue Medium"/>
                <a:ea typeface="Helvetica Neue Medium"/>
                <a:cs typeface="Helvetica Neue Medium"/>
                <a:sym typeface="Helvetica Neue Medium"/>
              </a:defRPr>
            </a:lvl1pPr>
          </a:lstStyle>
          <a:p>
            <a:pPr/>
            <a:r>
              <a:t>Credit: Paulo Evangelista</a:t>
            </a:r>
          </a:p>
        </p:txBody>
      </p:sp>
      <p:sp>
        <p:nvSpPr>
          <p:cNvPr id="158"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62" name="photo-1570480161061-d5aebb77eaf1.jpeg" descr="photo-1570480161061-d5aebb77eaf1.jpeg"/>
          <p:cNvPicPr>
            <a:picLocks noChangeAspect="1"/>
          </p:cNvPicPr>
          <p:nvPr/>
        </p:nvPicPr>
        <p:blipFill>
          <a:blip r:embed="rId3">
            <a:extLst/>
          </a:blip>
          <a:stretch>
            <a:fillRect/>
          </a:stretch>
        </p:blipFill>
        <p:spPr>
          <a:xfrm>
            <a:off x="1905000" y="0"/>
            <a:ext cx="20574000" cy="13716001"/>
          </a:xfrm>
          <a:prstGeom prst="rect">
            <a:avLst/>
          </a:prstGeom>
          <a:ln w="12700">
            <a:miter lim="400000"/>
          </a:ln>
        </p:spPr>
      </p:pic>
      <p:sp>
        <p:nvSpPr>
          <p:cNvPr id="163" name="Credit: Johannes Krupinski"/>
          <p:cNvSpPr txBox="1"/>
          <p:nvPr/>
        </p:nvSpPr>
        <p:spPr>
          <a:xfrm>
            <a:off x="123722" y="13287667"/>
            <a:ext cx="3750362"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Johannes Krupinski</a:t>
            </a:r>
          </a:p>
        </p:txBody>
      </p:sp>
      <p:sp>
        <p:nvSpPr>
          <p:cNvPr id="164"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68" name="photo-1572816225927-d08fb138f2b2.jpeg" descr="photo-1572816225927-d08fb138f2b2.jpeg"/>
          <p:cNvPicPr>
            <a:picLocks noChangeAspect="1"/>
          </p:cNvPicPr>
          <p:nvPr/>
        </p:nvPicPr>
        <p:blipFill>
          <a:blip r:embed="rId3">
            <a:extLst/>
          </a:blip>
          <a:stretch>
            <a:fillRect/>
          </a:stretch>
        </p:blipFill>
        <p:spPr>
          <a:xfrm>
            <a:off x="1585301" y="-213132"/>
            <a:ext cx="21213398" cy="14142264"/>
          </a:xfrm>
          <a:prstGeom prst="rect">
            <a:avLst/>
          </a:prstGeom>
          <a:ln w="12700">
            <a:miter lim="400000"/>
          </a:ln>
        </p:spPr>
      </p:pic>
      <p:sp>
        <p:nvSpPr>
          <p:cNvPr id="169" name="Credit: Muhammadtaha Ibrahim Ma'aji"/>
          <p:cNvSpPr txBox="1"/>
          <p:nvPr/>
        </p:nvSpPr>
        <p:spPr>
          <a:xfrm>
            <a:off x="99812" y="13213775"/>
            <a:ext cx="5276000"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Muhammadtaha Ibrahim Ma'aji</a:t>
            </a:r>
          </a:p>
        </p:txBody>
      </p:sp>
      <p:sp>
        <p:nvSpPr>
          <p:cNvPr id="170"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74" name="photo-1627192409753-c7e9c0a43891.jpeg" descr="photo-1627192409753-c7e9c0a43891.jpeg"/>
          <p:cNvPicPr>
            <a:picLocks noChangeAspect="1"/>
          </p:cNvPicPr>
          <p:nvPr/>
        </p:nvPicPr>
        <p:blipFill>
          <a:blip r:embed="rId3">
            <a:extLst/>
          </a:blip>
          <a:stretch>
            <a:fillRect/>
          </a:stretch>
        </p:blipFill>
        <p:spPr>
          <a:xfrm>
            <a:off x="7048500" y="0"/>
            <a:ext cx="10287000" cy="13716001"/>
          </a:xfrm>
          <a:prstGeom prst="rect">
            <a:avLst/>
          </a:prstGeom>
          <a:ln w="12700">
            <a:miter lim="400000"/>
          </a:ln>
        </p:spPr>
      </p:pic>
      <p:sp>
        <p:nvSpPr>
          <p:cNvPr id="175" name="Credit: Joshua Fernandez"/>
          <p:cNvSpPr txBox="1"/>
          <p:nvPr/>
        </p:nvSpPr>
        <p:spPr>
          <a:xfrm>
            <a:off x="6298405" y="13180167"/>
            <a:ext cx="3582696"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Joshua Fernandez</a:t>
            </a:r>
          </a:p>
        </p:txBody>
      </p:sp>
      <p:sp>
        <p:nvSpPr>
          <p:cNvPr id="176" name="Where are we?"/>
          <p:cNvSpPr txBox="1"/>
          <p:nvPr/>
        </p:nvSpPr>
        <p:spPr>
          <a:xfrm>
            <a:off x="5227514" y="325260"/>
            <a:ext cx="3423007"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80" name="photo-1623668864555-4bb967176e6c.jpeg" descr="photo-1623668864555-4bb967176e6c.jpeg"/>
          <p:cNvPicPr>
            <a:picLocks noChangeAspect="1"/>
          </p:cNvPicPr>
          <p:nvPr/>
        </p:nvPicPr>
        <p:blipFill>
          <a:blip r:embed="rId3">
            <a:extLst/>
          </a:blip>
          <a:stretch>
            <a:fillRect/>
          </a:stretch>
        </p:blipFill>
        <p:spPr>
          <a:xfrm>
            <a:off x="8035811" y="-1"/>
            <a:ext cx="7724625" cy="13716001"/>
          </a:xfrm>
          <a:prstGeom prst="rect">
            <a:avLst/>
          </a:prstGeom>
          <a:ln w="12700">
            <a:miter lim="400000"/>
          </a:ln>
        </p:spPr>
      </p:pic>
      <p:sp>
        <p:nvSpPr>
          <p:cNvPr id="181" name="Credit: Harsh Kondekar"/>
          <p:cNvSpPr txBox="1"/>
          <p:nvPr/>
        </p:nvSpPr>
        <p:spPr>
          <a:xfrm>
            <a:off x="4973924" y="13148705"/>
            <a:ext cx="3274239"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Harsh Kondekar</a:t>
            </a:r>
          </a:p>
        </p:txBody>
      </p:sp>
      <p:sp>
        <p:nvSpPr>
          <p:cNvPr id="182" name="Where are we?"/>
          <p:cNvSpPr txBox="1"/>
          <p:nvPr/>
        </p:nvSpPr>
        <p:spPr>
          <a:xfrm>
            <a:off x="4899540" y="356722"/>
            <a:ext cx="3423007"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We will build a fundamental understanding (and predictive models) of cities…"/>
          <p:cNvSpPr txBox="1"/>
          <p:nvPr/>
        </p:nvSpPr>
        <p:spPr>
          <a:xfrm>
            <a:off x="2780734" y="2399278"/>
            <a:ext cx="18822531" cy="7009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100"/>
            </a:pPr>
            <a:r>
              <a:t>We will build a fundamental understanding (and predictive models) of cities </a:t>
            </a:r>
          </a:p>
          <a:p>
            <a:pPr>
              <a:defRPr sz="3800"/>
            </a:pPr>
          </a:p>
          <a:p>
            <a:pPr>
              <a:defRPr sz="3800"/>
            </a:pPr>
            <a:r>
              <a:t>around the world</a:t>
            </a:r>
          </a:p>
          <a:p>
            <a:pPr>
              <a:defRPr sz="3800"/>
            </a:pPr>
          </a:p>
          <a:p>
            <a:pPr>
              <a:defRPr sz="3800"/>
            </a:pPr>
            <a:r>
              <a:t>rich and poor</a:t>
            </a:r>
          </a:p>
          <a:p>
            <a:pPr>
              <a:defRPr sz="3800"/>
            </a:pPr>
          </a:p>
          <a:p>
            <a:pPr>
              <a:defRPr sz="3800"/>
            </a:pPr>
            <a:r>
              <a:t>stagnant and developing</a:t>
            </a:r>
          </a:p>
          <a:p>
            <a:pPr>
              <a:defRPr sz="3800"/>
            </a:pPr>
          </a:p>
          <a:p>
            <a:pPr>
              <a:defRPr sz="3800"/>
            </a:pPr>
            <a:r>
              <a:t>throughout history</a:t>
            </a:r>
          </a:p>
          <a:p>
            <a:pPr>
              <a:defRPr sz="3800"/>
            </a:pPr>
          </a:p>
          <a:p>
            <a:pPr>
              <a:defRPr sz="3800"/>
            </a:pPr>
            <a:r>
              <a:t>into the future</a:t>
            </a:r>
          </a:p>
        </p:txBody>
      </p:sp>
      <p:sp>
        <p:nvSpPr>
          <p:cNvPr id="187" name="This is possible because there are general principles that explain what cities are and how they change"/>
          <p:cNvSpPr txBox="1"/>
          <p:nvPr/>
        </p:nvSpPr>
        <p:spPr>
          <a:xfrm>
            <a:off x="1041120" y="9680490"/>
            <a:ext cx="2230176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This is possible because there are general principles that explain what cities are and how they change</a:t>
            </a:r>
          </a:p>
        </p:txBody>
      </p:sp>
      <p:sp>
        <p:nvSpPr>
          <p:cNvPr id="188" name="Urban Science is dedicated to discovering, modeling and applying such principles"/>
          <p:cNvSpPr txBox="1"/>
          <p:nvPr/>
        </p:nvSpPr>
        <p:spPr>
          <a:xfrm>
            <a:off x="2743219" y="12211687"/>
            <a:ext cx="18897563" cy="684134"/>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900">
                <a:solidFill>
                  <a:srgbClr val="FFFFFF"/>
                </a:solidFill>
                <a:latin typeface="Helvetica Neue Medium"/>
                <a:ea typeface="Helvetica Neue Medium"/>
                <a:cs typeface="Helvetica Neue Medium"/>
                <a:sym typeface="Helvetica Neue Medium"/>
              </a:defRPr>
            </a:lvl1pPr>
          </a:lstStyle>
          <a:p>
            <a:pPr/>
            <a:r>
              <a:t>Urban Science is dedicated to discovering, modeling and applying such principles</a:t>
            </a:r>
          </a:p>
        </p:txBody>
      </p:sp>
      <p:sp>
        <p:nvSpPr>
          <p:cNvPr id="189" name="It is from this general analytical framework that we can also understand particular places and histories"/>
          <p:cNvSpPr txBox="1"/>
          <p:nvPr/>
        </p:nvSpPr>
        <p:spPr>
          <a:xfrm>
            <a:off x="2556528" y="10789751"/>
            <a:ext cx="19270943" cy="585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It is from this general analytical framework that we can also understand particular places and histories </a:t>
            </a:r>
          </a:p>
        </p:txBody>
      </p:sp>
      <p:sp>
        <p:nvSpPr>
          <p:cNvPr id="190" name="Life in cities is extremely diverse, but it is nevertheless predictable in many ways"/>
          <p:cNvSpPr txBox="1"/>
          <p:nvPr/>
        </p:nvSpPr>
        <p:spPr>
          <a:xfrm>
            <a:off x="4124292" y="776798"/>
            <a:ext cx="16135415"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Life in cities is extremely diverse, but it is nevertheless predictable in many ways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ummary"/>
          <p:cNvSpPr txBox="1"/>
          <p:nvPr/>
        </p:nvSpPr>
        <p:spPr>
          <a:xfrm>
            <a:off x="10702836" y="378119"/>
            <a:ext cx="2978328" cy="88682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900">
                <a:solidFill>
                  <a:srgbClr val="000000"/>
                </a:solidFill>
              </a:defRPr>
            </a:lvl1pPr>
          </a:lstStyle>
          <a:p>
            <a:pPr/>
            <a:r>
              <a:t>Summary</a:t>
            </a:r>
          </a:p>
        </p:txBody>
      </p:sp>
      <p:sp>
        <p:nvSpPr>
          <p:cNvPr id="193" name="This course is a grand tour of conceptual frameworks, general phenomena, emerging data and policy applications that define a growing scientific, integrated understanding of cities and urbanization."/>
          <p:cNvSpPr txBox="1"/>
          <p:nvPr/>
        </p:nvSpPr>
        <p:spPr>
          <a:xfrm>
            <a:off x="4311216" y="1417092"/>
            <a:ext cx="15761567" cy="17811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defRPr sz="3600">
                <a:solidFill>
                  <a:srgbClr val="2D3B45"/>
                </a:solidFill>
                <a:latin typeface="Helvetica"/>
                <a:ea typeface="Helvetica"/>
                <a:cs typeface="Helvetica"/>
                <a:sym typeface="Helvetica"/>
              </a:defRPr>
            </a:pPr>
            <a:r>
              <a:rPr b="1"/>
              <a:t>This course is a grand tour of conceptual frameworks, general phenomena, emerging data and policy applications that define a growing scientific, integrated understanding of cities and urbanization.</a:t>
            </a:r>
            <a:r>
              <a:t>  </a:t>
            </a:r>
          </a:p>
        </p:txBody>
      </p:sp>
      <p:pic>
        <p:nvPicPr>
          <p:cNvPr id="194" name="IUS_book.png" descr="IUS_book.png"/>
          <p:cNvPicPr>
            <a:picLocks noChangeAspect="1"/>
          </p:cNvPicPr>
          <p:nvPr/>
        </p:nvPicPr>
        <p:blipFill>
          <a:blip r:embed="rId3">
            <a:extLst/>
          </a:blip>
          <a:stretch>
            <a:fillRect/>
          </a:stretch>
        </p:blipFill>
        <p:spPr>
          <a:xfrm>
            <a:off x="15441376" y="6460413"/>
            <a:ext cx="7067853" cy="5769166"/>
          </a:xfrm>
          <a:prstGeom prst="rect">
            <a:avLst/>
          </a:prstGeom>
          <a:ln w="12700">
            <a:miter lim="400000"/>
          </a:ln>
        </p:spPr>
      </p:pic>
      <p:sp>
        <p:nvSpPr>
          <p:cNvPr id="195" name="Themes include: worldwide urbanization and the challenge of sustainability, classical models from geography, economics and sociology, cities as complex networks and what they predict, variation and statistics of urban quantities, measuring and understand"/>
          <p:cNvSpPr txBox="1"/>
          <p:nvPr/>
        </p:nvSpPr>
        <p:spPr>
          <a:xfrm>
            <a:off x="569796" y="8331230"/>
            <a:ext cx="11542738" cy="4968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spcBef>
                <a:spcPts val="1600"/>
              </a:spcBef>
              <a:defRPr sz="3200">
                <a:solidFill>
                  <a:srgbClr val="2D3B45"/>
                </a:solidFill>
                <a:latin typeface="Helvetica"/>
                <a:ea typeface="Helvetica"/>
                <a:cs typeface="Helvetica"/>
                <a:sym typeface="Helvetica"/>
              </a:defRPr>
            </a:pPr>
            <a:r>
              <a:rPr b="1"/>
              <a:t>Themes include:</a:t>
            </a:r>
            <a:r>
              <a:t> worldwide urbanization and the challenge of sustainability, classical models from geography, economics and sociology, cities as complex networks and what they predict, variation and statistics of urban quantities, measuring and understanding diversity and productivity, neighborhoods and human development, cities in history and the origins of settlements, the structure and dynamics of systems of cities big and small (such as the US), the origins of (economic) growth and change, the emergence of institutions and their functional roles in connected, interdependent societies. </a:t>
            </a:r>
          </a:p>
        </p:txBody>
      </p:sp>
      <p:sp>
        <p:nvSpPr>
          <p:cNvPr id="196" name="I hope this course will give you a new perspective of why we live in cities and why urban environments are so important, despite their challenges, to achieving all the difficult things we do in human societies. Above all I hope you learn to read cities i"/>
          <p:cNvSpPr txBox="1"/>
          <p:nvPr/>
        </p:nvSpPr>
        <p:spPr>
          <a:xfrm>
            <a:off x="3395971" y="3775531"/>
            <a:ext cx="18207654" cy="2390776"/>
          </a:xfrm>
          <a:prstGeom prst="rect">
            <a:avLst/>
          </a:prstGeom>
          <a:ln w="63500">
            <a:solidFill>
              <a:schemeClr val="accent5">
                <a:hueOff val="-82419"/>
                <a:satOff val="-9513"/>
                <a:lumOff val="-16343"/>
              </a:schemeClr>
            </a:solidFill>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642937">
              <a:spcBef>
                <a:spcPts val="1600"/>
              </a:spcBef>
              <a:defRPr sz="3600">
                <a:solidFill>
                  <a:srgbClr val="2D3B45"/>
                </a:solidFill>
                <a:latin typeface="Helvetica"/>
                <a:ea typeface="Helvetica"/>
                <a:cs typeface="Helvetica"/>
                <a:sym typeface="Helvetica"/>
              </a:defRPr>
            </a:lvl1pPr>
          </a:lstStyle>
          <a:p>
            <a:pPr/>
            <a:r>
              <a:t>I hope this course will give you a new perspective of why we live in cities and why urban environments are so important, despite their challenges, to achieving all the difficult things we do in human societies. Above all I hope you learn to read cities in new ways and are able to imagine (and help plan) better futures out of the processes we will study.</a:t>
            </a:r>
          </a:p>
        </p:txBody>
      </p:sp>
      <p:sp>
        <p:nvSpPr>
          <p:cNvPr id="197" name="‘Textbook’:"/>
          <p:cNvSpPr txBox="1"/>
          <p:nvPr/>
        </p:nvSpPr>
        <p:spPr>
          <a:xfrm>
            <a:off x="15023419" y="12331686"/>
            <a:ext cx="238346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‘Textbook’: </a:t>
            </a:r>
          </a:p>
        </p:txBody>
      </p:sp>
      <p:sp>
        <p:nvSpPr>
          <p:cNvPr id="198" name="Introduction to Urban Science (MIT Press 2021)"/>
          <p:cNvSpPr txBox="1"/>
          <p:nvPr/>
        </p:nvSpPr>
        <p:spPr>
          <a:xfrm>
            <a:off x="15046061" y="12881813"/>
            <a:ext cx="7858482" cy="552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700">
                <a:solidFill>
                  <a:srgbClr val="000000"/>
                </a:solidFill>
              </a:defRPr>
            </a:lvl1pPr>
          </a:lstStyle>
          <a:p>
            <a:pPr/>
            <a:r>
              <a:t>Introduction to Urban Science (MIT Press 2021)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o provide students with…"/>
          <p:cNvSpPr txBox="1"/>
          <p:nvPr/>
        </p:nvSpPr>
        <p:spPr>
          <a:xfrm>
            <a:off x="2771137" y="5780758"/>
            <a:ext cx="18841726" cy="60229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defRPr sz="3100">
                <a:solidFill>
                  <a:srgbClr val="2D3B45"/>
                </a:solidFill>
                <a:latin typeface="Helvetica"/>
                <a:ea typeface="Helvetica"/>
                <a:cs typeface="Helvetica"/>
                <a:sym typeface="Helvetica"/>
              </a:defRPr>
            </a:pPr>
            <a:r>
              <a:t>To provide students with </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 deep, interdisciplinary knowledge of urban phenomena from a scientific perspective;</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 new framework and capacity to conceive systemic approaches and solutions to urban challenges;</a:t>
            </a:r>
          </a:p>
          <a:p>
            <a:pPr marL="361156" indent="-361156" algn="just" defTabSz="642937">
              <a:buSzPct val="145000"/>
              <a:buChar char="-"/>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An introduction to urban evidence, data and (mathematical) methods; </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An appreciation of the unique and critical role of cities in human societies and in processes of massive change and development.</a:t>
            </a:r>
          </a:p>
          <a:p>
            <a:pPr algn="just" defTabSz="642937">
              <a:defRPr sz="2600">
                <a:solidFill>
                  <a:srgbClr val="2D3B45"/>
                </a:solidFill>
                <a:latin typeface="Helvetica"/>
                <a:ea typeface="Helvetica"/>
                <a:cs typeface="Helvetica"/>
                <a:sym typeface="Helvetica"/>
              </a:defRPr>
            </a:pPr>
          </a:p>
          <a:p>
            <a:pPr algn="just" defTabSz="642937">
              <a:defRPr sz="2600">
                <a:solidFill>
                  <a:srgbClr val="2D3B45"/>
                </a:solidFill>
                <a:latin typeface="Helvetica"/>
                <a:ea typeface="Helvetica"/>
                <a:cs typeface="Helvetica"/>
                <a:sym typeface="Helvetica"/>
              </a:defRPr>
            </a:pPr>
          </a:p>
        </p:txBody>
      </p:sp>
      <p:sp>
        <p:nvSpPr>
          <p:cNvPr id="203" name="Introduction to Urban Sciences"/>
          <p:cNvSpPr txBox="1"/>
          <p:nvPr/>
        </p:nvSpPr>
        <p:spPr>
          <a:xfrm>
            <a:off x="6733984" y="812878"/>
            <a:ext cx="10916032"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Introduction to Urban Sciences </a:t>
            </a:r>
          </a:p>
        </p:txBody>
      </p:sp>
      <p:sp>
        <p:nvSpPr>
          <p:cNvPr id="204" name="Objectives"/>
          <p:cNvSpPr txBox="1"/>
          <p:nvPr/>
        </p:nvSpPr>
        <p:spPr>
          <a:xfrm>
            <a:off x="2282562" y="3663528"/>
            <a:ext cx="3751403"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Objectives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