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jpeg" ContentType="image/jpe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7" name="Shape 157"/>
          <p:cNvSpPr/>
          <p:nvPr>
            <p:ph type="sldImg"/>
          </p:nvPr>
        </p:nvSpPr>
        <p:spPr>
          <a:xfrm>
            <a:off x="1143000" y="685800"/>
            <a:ext cx="4572000" cy="3429000"/>
          </a:xfrm>
          <a:prstGeom prst="rect">
            <a:avLst/>
          </a:prstGeom>
        </p:spPr>
        <p:txBody>
          <a:bodyPr/>
          <a:lstStyle/>
          <a:p>
            <a:pPr/>
          </a:p>
        </p:txBody>
      </p:sp>
      <p:sp>
        <p:nvSpPr>
          <p:cNvPr id="158" name="Shape 15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Shape 188"/>
          <p:cNvSpPr/>
          <p:nvPr>
            <p:ph type="sldImg"/>
          </p:nvPr>
        </p:nvSpPr>
        <p:spPr>
          <a:prstGeom prst="rect">
            <a:avLst/>
          </a:prstGeom>
        </p:spPr>
        <p:txBody>
          <a:bodyPr/>
          <a:lstStyle/>
          <a:p>
            <a:pPr/>
          </a:p>
        </p:txBody>
      </p:sp>
      <p:sp>
        <p:nvSpPr>
          <p:cNvPr id="189" name="Shape 189"/>
          <p:cNvSpPr/>
          <p:nvPr>
            <p:ph type="body" sz="quarter" idx="1"/>
          </p:nvPr>
        </p:nvSpPr>
        <p:spPr>
          <a:prstGeom prst="rect">
            <a:avLst/>
          </a:prstGeom>
        </p:spPr>
        <p:txBody>
          <a:bodyPr/>
          <a:lstStyle/>
          <a:p>
            <a:pPr/>
            <a:r>
              <a:t>The concept of network effects, generalizes the earlier concepts of agglomeration effects, which were more around economic quantities and spoke of density rather than explicitly about interactions. It is this concept that drives the idea of cities as networks and will derive scaling relations.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Shape 193"/>
          <p:cNvSpPr/>
          <p:nvPr>
            <p:ph type="sldImg"/>
          </p:nvPr>
        </p:nvSpPr>
        <p:spPr>
          <a:prstGeom prst="rect">
            <a:avLst/>
          </a:prstGeom>
        </p:spPr>
        <p:txBody>
          <a:bodyPr/>
          <a:lstStyle/>
          <a:p>
            <a:pPr/>
          </a:p>
        </p:txBody>
      </p:sp>
      <p:sp>
        <p:nvSpPr>
          <p:cNvPr id="194" name="Shape 194"/>
          <p:cNvSpPr/>
          <p:nvPr>
            <p:ph type="body" sz="quarter" idx="1"/>
          </p:nvPr>
        </p:nvSpPr>
        <p:spPr>
          <a:prstGeom prst="rect">
            <a:avLst/>
          </a:prstGeom>
        </p:spPr>
        <p:txBody>
          <a:bodyPr/>
          <a:lstStyle/>
          <a:p>
            <a:pPr/>
            <a:r>
              <a:t>A very brief introduction to networks follows.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Shape 199"/>
          <p:cNvSpPr/>
          <p:nvPr>
            <p:ph type="sldImg"/>
          </p:nvPr>
        </p:nvSpPr>
        <p:spPr>
          <a:prstGeom prst="rect">
            <a:avLst/>
          </a:prstGeom>
        </p:spPr>
        <p:txBody>
          <a:bodyPr/>
          <a:lstStyle/>
          <a:p>
            <a:pPr/>
          </a:p>
        </p:txBody>
      </p:sp>
      <p:sp>
        <p:nvSpPr>
          <p:cNvPr id="200" name="Shape 200"/>
          <p:cNvSpPr/>
          <p:nvPr>
            <p:ph type="body" sz="quarter" idx="1"/>
          </p:nvPr>
        </p:nvSpPr>
        <p:spPr>
          <a:prstGeom prst="rect">
            <a:avLst/>
          </a:prstGeom>
        </p:spPr>
        <p:txBody>
          <a:bodyPr/>
          <a:lstStyle/>
          <a:p>
            <a:pPr/>
            <a:r>
              <a:t>Everyone is familiar with social networks between people…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Shape 207"/>
          <p:cNvSpPr/>
          <p:nvPr>
            <p:ph type="sldImg"/>
          </p:nvPr>
        </p:nvSpPr>
        <p:spPr>
          <a:prstGeom prst="rect">
            <a:avLst/>
          </a:prstGeom>
        </p:spPr>
        <p:txBody>
          <a:bodyPr/>
          <a:lstStyle/>
          <a:p>
            <a:pPr/>
          </a:p>
        </p:txBody>
      </p:sp>
      <p:sp>
        <p:nvSpPr>
          <p:cNvPr id="208" name="Shape 208"/>
          <p:cNvSpPr/>
          <p:nvPr>
            <p:ph type="body" sz="quarter" idx="1"/>
          </p:nvPr>
        </p:nvSpPr>
        <p:spPr>
          <a:prstGeom prst="rect">
            <a:avLst/>
          </a:prstGeom>
        </p:spPr>
        <p:txBody>
          <a:bodyPr/>
          <a:lstStyle/>
          <a:p>
            <a:pPr/>
            <a:r>
              <a:t>But there are also - clearly - networks of infrastructure, such as streets and roads.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Shape 227"/>
          <p:cNvSpPr/>
          <p:nvPr>
            <p:ph type="sldImg"/>
          </p:nvPr>
        </p:nvSpPr>
        <p:spPr>
          <a:prstGeom prst="rect">
            <a:avLst/>
          </a:prstGeom>
        </p:spPr>
        <p:txBody>
          <a:bodyPr/>
          <a:lstStyle/>
          <a:p>
            <a:pPr/>
          </a:p>
        </p:txBody>
      </p:sp>
      <p:sp>
        <p:nvSpPr>
          <p:cNvPr id="228" name="Shape 228"/>
          <p:cNvSpPr/>
          <p:nvPr>
            <p:ph type="body" sz="quarter" idx="1"/>
          </p:nvPr>
        </p:nvSpPr>
        <p:spPr>
          <a:prstGeom prst="rect">
            <a:avLst/>
          </a:prstGeom>
        </p:spPr>
        <p:txBody>
          <a:bodyPr/>
          <a:lstStyle/>
          <a:p>
            <a:pPr/>
            <a:r>
              <a:t>Network as a graph and its matrix representation. Can count degree of a node by counting 1s in rows or columns…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8" name="Shape 288"/>
          <p:cNvSpPr/>
          <p:nvPr>
            <p:ph type="sldImg"/>
          </p:nvPr>
        </p:nvSpPr>
        <p:spPr>
          <a:prstGeom prst="rect">
            <a:avLst/>
          </a:prstGeom>
        </p:spPr>
        <p:txBody>
          <a:bodyPr/>
          <a:lstStyle/>
          <a:p>
            <a:pPr/>
          </a:p>
        </p:txBody>
      </p:sp>
      <p:sp>
        <p:nvSpPr>
          <p:cNvPr id="289" name="Shape 289"/>
          <p:cNvSpPr/>
          <p:nvPr>
            <p:ph type="body" sz="quarter" idx="1"/>
          </p:nvPr>
        </p:nvSpPr>
        <p:spPr>
          <a:prstGeom prst="rect">
            <a:avLst/>
          </a:prstGeom>
        </p:spPr>
        <p:txBody>
          <a:bodyPr/>
          <a:lstStyle/>
          <a:p>
            <a:pPr/>
            <a:r>
              <a:t>Metcalf’s law is the simplest law of network effects.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7" name="Shape 297"/>
          <p:cNvSpPr/>
          <p:nvPr>
            <p:ph type="sldImg"/>
          </p:nvPr>
        </p:nvSpPr>
        <p:spPr>
          <a:prstGeom prst="rect">
            <a:avLst/>
          </a:prstGeom>
        </p:spPr>
        <p:txBody>
          <a:bodyPr/>
          <a:lstStyle/>
          <a:p>
            <a:pPr/>
          </a:p>
        </p:txBody>
      </p:sp>
      <p:sp>
        <p:nvSpPr>
          <p:cNvPr id="298" name="Shape 298"/>
          <p:cNvSpPr/>
          <p:nvPr>
            <p:ph type="body" sz="quarter" idx="1"/>
          </p:nvPr>
        </p:nvSpPr>
        <p:spPr>
          <a:prstGeom prst="rect">
            <a:avLst/>
          </a:prstGeom>
        </p:spPr>
        <p:txBody>
          <a:bodyPr/>
          <a:lstStyle/>
          <a:p>
            <a:pPr/>
            <a:r>
              <a:t>It is a particular case of a superlinear (scaling larger than 1) scaling law with exponent =2. It is the maximum exponent if networks are made up of binary connections (not hyper graphs).</a:t>
            </a:r>
          </a:p>
          <a:p>
            <a:pPr/>
          </a:p>
          <a:p>
            <a:pPr/>
            <a:r>
              <a:t>Could something like this happen to the social networks of cities ? YES !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Image"/>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Image"/>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Imag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spTree>
      <p:nvGrpSpPr>
        <p:cNvPr id="1" name=""/>
        <p:cNvGrpSpPr/>
        <p:nvPr/>
      </p:nvGrpSpPr>
      <p:grpSpPr>
        <a:xfrm>
          <a:off x="0" y="0"/>
          <a:ext cx="0" cy="0"/>
          <a:chOff x="0" y="0"/>
          <a:chExt cx="0" cy="0"/>
        </a:xfrm>
      </p:grpSpPr>
      <p:sp>
        <p:nvSpPr>
          <p:cNvPr id="149" name="Title Text"/>
          <p:cNvSpPr txBox="1"/>
          <p:nvPr>
            <p:ph type="title"/>
          </p:nvPr>
        </p:nvSpPr>
        <p:spPr>
          <a:xfrm>
            <a:off x="4833937" y="2303859"/>
            <a:ext cx="14716126" cy="4643438"/>
          </a:xfrm>
          <a:prstGeom prst="rect">
            <a:avLst/>
          </a:prstGeom>
        </p:spPr>
        <p:txBody>
          <a:bodyPr lIns="71437" tIns="71437" rIns="71437" bIns="71437" anchor="b"/>
          <a:lstStyle>
            <a:lvl1pPr algn="ctr" defTabSz="821531">
              <a:lnSpc>
                <a:spcPct val="100000"/>
              </a:lnSpc>
              <a:defRPr b="0" spc="0" sz="11200">
                <a:latin typeface="Helvetica Neue Medium"/>
                <a:ea typeface="Helvetica Neue Medium"/>
                <a:cs typeface="Helvetica Neue Medium"/>
                <a:sym typeface="Helvetica Neue Medium"/>
              </a:defRPr>
            </a:lvl1pPr>
          </a:lstStyle>
          <a:p>
            <a:pPr/>
            <a:r>
              <a:t>Title Text</a:t>
            </a:r>
          </a:p>
        </p:txBody>
      </p:sp>
      <p:sp>
        <p:nvSpPr>
          <p:cNvPr id="150" name="Body Level One…"/>
          <p:cNvSpPr txBox="1"/>
          <p:nvPr>
            <p:ph type="body" sz="quarter" idx="1"/>
          </p:nvPr>
        </p:nvSpPr>
        <p:spPr>
          <a:xfrm>
            <a:off x="4833937" y="7090171"/>
            <a:ext cx="14716126" cy="1589486"/>
          </a:xfrm>
          <a:prstGeom prst="rect">
            <a:avLst/>
          </a:prstGeom>
        </p:spPr>
        <p:txBody>
          <a:bodyPr lIns="71437" tIns="71437" rIns="71437" bIns="71437"/>
          <a:lstStyle>
            <a:lvl1pPr marL="0" indent="0" algn="ctr" defTabSz="821531">
              <a:lnSpc>
                <a:spcPct val="100000"/>
              </a:lnSpc>
              <a:spcBef>
                <a:spcPts val="0"/>
              </a:spcBef>
              <a:buSzTx/>
              <a:buNone/>
              <a:defRPr sz="5200"/>
            </a:lvl1pPr>
            <a:lvl2pPr marL="0" indent="0" algn="ctr" defTabSz="821531">
              <a:lnSpc>
                <a:spcPct val="100000"/>
              </a:lnSpc>
              <a:spcBef>
                <a:spcPts val="0"/>
              </a:spcBef>
              <a:buSzTx/>
              <a:buNone/>
              <a:defRPr sz="5200"/>
            </a:lvl2pPr>
            <a:lvl3pPr marL="0" indent="0" algn="ctr" defTabSz="821531">
              <a:lnSpc>
                <a:spcPct val="100000"/>
              </a:lnSpc>
              <a:spcBef>
                <a:spcPts val="0"/>
              </a:spcBef>
              <a:buSzTx/>
              <a:buNone/>
              <a:defRPr sz="5200"/>
            </a:lvl3pPr>
            <a:lvl4pPr marL="0" indent="0" algn="ctr" defTabSz="821531">
              <a:lnSpc>
                <a:spcPct val="100000"/>
              </a:lnSpc>
              <a:spcBef>
                <a:spcPts val="0"/>
              </a:spcBef>
              <a:buSzTx/>
              <a:buNone/>
              <a:defRPr sz="5200"/>
            </a:lvl4pPr>
            <a:lvl5pPr marL="0" indent="0" algn="ctr" defTabSz="821531">
              <a:lnSpc>
                <a:spcPct val="100000"/>
              </a:lnSpc>
              <a:spcBef>
                <a:spcPts val="0"/>
              </a:spcBef>
              <a:buSzTx/>
              <a:buNone/>
              <a:defRPr sz="5200"/>
            </a:lvl5pPr>
          </a:lstStyle>
          <a:p>
            <a:pPr/>
            <a:r>
              <a:t>Body Level One</a:t>
            </a:r>
          </a:p>
          <a:p>
            <a:pPr lvl="1"/>
            <a:r>
              <a:t>Body Level Two</a:t>
            </a:r>
          </a:p>
          <a:p>
            <a:pPr lvl="2"/>
            <a:r>
              <a:t>Body Level Three</a:t>
            </a:r>
          </a:p>
          <a:p>
            <a:pPr lvl="3"/>
            <a:r>
              <a:t>Body Level Four</a:t>
            </a:r>
          </a:p>
          <a:p>
            <a:pPr lvl="4"/>
            <a:r>
              <a:t>Body Level Five</a:t>
            </a:r>
          </a:p>
        </p:txBody>
      </p:sp>
      <p:sp>
        <p:nvSpPr>
          <p:cNvPr id="151" name="Slide Number"/>
          <p:cNvSpPr txBox="1"/>
          <p:nvPr>
            <p:ph type="sldNum" sz="quarter" idx="2"/>
          </p:nvPr>
        </p:nvSpPr>
        <p:spPr>
          <a:xfrm>
            <a:off x="11954103" y="13073062"/>
            <a:ext cx="466269" cy="477671"/>
          </a:xfrm>
          <a:prstGeom prst="rect">
            <a:avLst/>
          </a:prstGeom>
        </p:spPr>
        <p:txBody>
          <a:bodyPr lIns="71437" tIns="71437" rIns="71437" bIns="71437" anchor="t"/>
          <a:lstStyle>
            <a:lvl1pPr defTabSz="821531">
              <a:defRPr sz="2200">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660384004_1290x1720.jpg"/>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1.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Luís M. A. Bettencourt 2024"/>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©Luís M. A. Bettencourt 2024</a:t>
            </a:r>
          </a:p>
        </p:txBody>
      </p:sp>
      <p:sp>
        <p:nvSpPr>
          <p:cNvPr id="161" name="Lecture 5"/>
          <p:cNvSpPr txBox="1"/>
          <p:nvPr>
            <p:ph type="ctrTitle"/>
          </p:nvPr>
        </p:nvSpPr>
        <p:spPr>
          <a:prstGeom prst="rect">
            <a:avLst/>
          </a:prstGeom>
        </p:spPr>
        <p:txBody>
          <a:bodyPr/>
          <a:lstStyle>
            <a:lvl1pPr defTabSz="821531">
              <a:lnSpc>
                <a:spcPct val="100000"/>
              </a:lnSpc>
              <a:defRPr spc="0" sz="5200"/>
            </a:lvl1pPr>
          </a:lstStyle>
          <a:p>
            <a:pPr/>
            <a:r>
              <a:t>Lecture 5</a:t>
            </a:r>
          </a:p>
        </p:txBody>
      </p:sp>
      <p:sp>
        <p:nvSpPr>
          <p:cNvPr id="162" name="Network Models of Cities"/>
          <p:cNvSpPr txBox="1"/>
          <p:nvPr>
            <p:ph type="subTitle" sz="quarter" idx="1"/>
          </p:nvPr>
        </p:nvSpPr>
        <p:spPr>
          <a:prstGeom prst="rect">
            <a:avLst/>
          </a:prstGeom>
        </p:spPr>
        <p:txBody>
          <a:bodyPr/>
          <a:lstStyle>
            <a:lvl1pPr defTabSz="457200">
              <a:defRPr sz="5400">
                <a:solidFill>
                  <a:srgbClr val="5E5E5E"/>
                </a:solidFill>
                <a:latin typeface="Helvetica"/>
                <a:ea typeface="Helvetica"/>
                <a:cs typeface="Helvetica"/>
                <a:sym typeface="Helvetica"/>
              </a:defRPr>
            </a:lvl1pPr>
          </a:lstStyle>
          <a:p>
            <a:pPr/>
            <a:r>
              <a:t>Network Models of Cities </a:t>
            </a:r>
          </a:p>
        </p:txBody>
      </p:sp>
      <p:sp>
        <p:nvSpPr>
          <p:cNvPr id="163" name="5.1 What are networks? Network Effects and Metcalfe’s Law"/>
          <p:cNvSpPr txBox="1"/>
          <p:nvPr/>
        </p:nvSpPr>
        <p:spPr>
          <a:xfrm>
            <a:off x="4138980" y="9155931"/>
            <a:ext cx="16106040" cy="77119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1531">
              <a:defRPr b="1" sz="4400">
                <a:solidFill>
                  <a:srgbClr val="000000"/>
                </a:solidFill>
              </a:defRPr>
            </a:lvl1pPr>
          </a:lstStyle>
          <a:p>
            <a:pPr/>
            <a:r>
              <a:t>5.1 What are networks? Network Effects and Metcalfe’s Law</a:t>
            </a:r>
          </a:p>
        </p:txBody>
      </p:sp>
      <p:sp>
        <p:nvSpPr>
          <p:cNvPr id="164" name="IUS 3.2.1"/>
          <p:cNvSpPr txBox="1"/>
          <p:nvPr/>
        </p:nvSpPr>
        <p:spPr>
          <a:xfrm>
            <a:off x="21359485" y="10469830"/>
            <a:ext cx="1800861" cy="585113"/>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IUS 3.2.1</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1" name="Network Effects"/>
          <p:cNvSpPr txBox="1"/>
          <p:nvPr/>
        </p:nvSpPr>
        <p:spPr>
          <a:xfrm>
            <a:off x="9545478" y="2685861"/>
            <a:ext cx="5293044" cy="986215"/>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5500">
                <a:solidFill>
                  <a:srgbClr val="FFFFFF"/>
                </a:solidFill>
                <a:latin typeface="Helvetica Neue Medium"/>
                <a:ea typeface="Helvetica Neue Medium"/>
                <a:cs typeface="Helvetica Neue Medium"/>
                <a:sym typeface="Helvetica Neue Medium"/>
              </a:defRPr>
            </a:lvl1pPr>
          </a:lstStyle>
          <a:p>
            <a:pPr/>
            <a:r>
              <a:t>Network Effects</a:t>
            </a:r>
          </a:p>
        </p:txBody>
      </p:sp>
      <p:sp>
        <p:nvSpPr>
          <p:cNvPr id="292" name="The “value” of a network is proportional to the number of connections, not nodes…"/>
          <p:cNvSpPr txBox="1"/>
          <p:nvPr/>
        </p:nvSpPr>
        <p:spPr>
          <a:xfrm>
            <a:off x="4264799" y="4799350"/>
            <a:ext cx="15854402" cy="16169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The “value” of a network is proportional to the number of connections, not nodes</a:t>
            </a:r>
          </a:p>
          <a:p>
            <a:pPr defTabSz="821531">
              <a:defRPr b="1" sz="3200">
                <a:solidFill>
                  <a:srgbClr val="000000"/>
                </a:solidFill>
              </a:defRPr>
            </a:pPr>
          </a:p>
          <a:p>
            <a:pPr defTabSz="821531">
              <a:defRPr b="1" sz="3200">
                <a:solidFill>
                  <a:srgbClr val="000000"/>
                </a:solidFill>
              </a:defRPr>
            </a:pPr>
            <a:r>
              <a:t>Connections grow </a:t>
            </a:r>
            <a:r>
              <a:rPr i="1"/>
              <a:t>faster than proportionally</a:t>
            </a:r>
            <a:r>
              <a:t> to the number of nodes</a:t>
            </a:r>
          </a:p>
        </p:txBody>
      </p:sp>
      <p:sp>
        <p:nvSpPr>
          <p:cNvPr id="293" name="Can this happen for cities? How can it not !"/>
          <p:cNvSpPr txBox="1"/>
          <p:nvPr/>
        </p:nvSpPr>
        <p:spPr>
          <a:xfrm>
            <a:off x="7502436" y="11847026"/>
            <a:ext cx="9379128" cy="688414"/>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600">
                <a:solidFill>
                  <a:srgbClr val="FFFFFF"/>
                </a:solidFill>
                <a:latin typeface="Helvetica Neue Medium"/>
                <a:ea typeface="Helvetica Neue Medium"/>
                <a:cs typeface="Helvetica Neue Medium"/>
                <a:sym typeface="Helvetica Neue Medium"/>
              </a:defRPr>
            </a:lvl1pPr>
          </a:lstStyle>
          <a:p>
            <a:pPr/>
            <a:r>
              <a:t>Can this happen for cities? How can it not ! </a:t>
            </a:r>
          </a:p>
        </p:txBody>
      </p:sp>
      <p:sp>
        <p:nvSpPr>
          <p:cNvPr id="294" name="Equation"/>
          <p:cNvSpPr txBox="1"/>
          <p:nvPr/>
        </p:nvSpPr>
        <p:spPr>
          <a:xfrm>
            <a:off x="8986033" y="7605822"/>
            <a:ext cx="9430833" cy="1301680"/>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9300" i="1">
                      <a:solidFill>
                        <a:srgbClr val="000000"/>
                      </a:solidFill>
                      <a:latin typeface="Cambria Math" panose="02040503050406030204" pitchFamily="18" charset="0"/>
                    </a:rPr>
                    <m:t>Y</m:t>
                  </m:r>
                  <m:r>
                    <a:rPr xmlns:a="http://schemas.openxmlformats.org/drawingml/2006/main" sz="9300" i="1">
                      <a:solidFill>
                        <a:srgbClr val="000000"/>
                      </a:solidFill>
                      <a:latin typeface="Cambria Math" panose="02040503050406030204" pitchFamily="18" charset="0"/>
                    </a:rPr>
                    <m:t>∼</m:t>
                  </m:r>
                  <m:sSup>
                    <m:e>
                      <m:r>
                        <a:rPr xmlns:a="http://schemas.openxmlformats.org/drawingml/2006/main" sz="9300" i="1">
                          <a:solidFill>
                            <a:srgbClr val="000000"/>
                          </a:solidFill>
                          <a:latin typeface="Cambria Math" panose="02040503050406030204" pitchFamily="18" charset="0"/>
                        </a:rPr>
                        <m:t>N</m:t>
                      </m:r>
                    </m:e>
                    <m:sup>
                      <m:sSub>
                        <m:e>
                          <m:r>
                            <a:rPr xmlns:a="http://schemas.openxmlformats.org/drawingml/2006/main" sz="9300" i="1">
                              <a:solidFill>
                                <a:srgbClr val="000000"/>
                              </a:solidFill>
                              <a:latin typeface="Cambria Math" panose="02040503050406030204" pitchFamily="18" charset="0"/>
                            </a:rPr>
                            <m:t>β</m:t>
                          </m:r>
                        </m:e>
                        <m:sub>
                          <m:r>
                            <a:rPr xmlns:a="http://schemas.openxmlformats.org/drawingml/2006/main" sz="9300" i="1">
                              <a:solidFill>
                                <a:srgbClr val="000000"/>
                              </a:solidFill>
                              <a:latin typeface="Cambria Math" panose="02040503050406030204" pitchFamily="18" charset="0"/>
                            </a:rPr>
                            <m:t>M</m:t>
                          </m:r>
                        </m:sub>
                      </m:sSub>
                    </m:sup>
                  </m:sSup>
                  <m:sSub>
                    <m:e>
                      <m:r>
                        <a:rPr xmlns:a="http://schemas.openxmlformats.org/drawingml/2006/main" sz="9300" i="1">
                          <a:solidFill>
                            <a:srgbClr val="000000"/>
                          </a:solidFill>
                          <a:latin typeface="Cambria Math" panose="02040503050406030204" pitchFamily="18" charset="0"/>
                        </a:rPr>
                        <m:t>β</m:t>
                      </m:r>
                    </m:e>
                    <m:sub>
                      <m:r>
                        <a:rPr xmlns:a="http://schemas.openxmlformats.org/drawingml/2006/main" sz="9300" i="1">
                          <a:solidFill>
                            <a:srgbClr val="000000"/>
                          </a:solidFill>
                          <a:latin typeface="Cambria Math" panose="02040503050406030204" pitchFamily="18" charset="0"/>
                        </a:rPr>
                        <m:t>M</m:t>
                      </m:r>
                    </m:sub>
                  </m:sSub>
                  <m:r>
                    <a:rPr xmlns:a="http://schemas.openxmlformats.org/drawingml/2006/main" sz="9300" i="1">
                      <a:solidFill>
                        <a:srgbClr val="000000"/>
                      </a:solidFill>
                      <a:latin typeface="Cambria Math" panose="02040503050406030204" pitchFamily="18" charset="0"/>
                    </a:rPr>
                    <m:t>=</m:t>
                  </m:r>
                  <m:r>
                    <a:rPr xmlns:a="http://schemas.openxmlformats.org/drawingml/2006/main" sz="9300" i="1">
                      <a:solidFill>
                        <a:srgbClr val="000000"/>
                      </a:solidFill>
                      <a:latin typeface="Cambria Math" panose="02040503050406030204" pitchFamily="18" charset="0"/>
                    </a:rPr>
                    <m:t>2</m:t>
                  </m:r>
                </m:oMath>
              </m:oMathPara>
            </a14:m>
            <a:endParaRPr sz="9300"/>
          </a:p>
        </p:txBody>
      </p:sp>
      <p:sp>
        <p:nvSpPr>
          <p:cNvPr id="295" name="Metcalfe"/>
          <p:cNvSpPr txBox="1"/>
          <p:nvPr/>
        </p:nvSpPr>
        <p:spPr>
          <a:xfrm>
            <a:off x="18274034" y="8821955"/>
            <a:ext cx="1721029"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Metcalfe</a:t>
            </a:r>
          </a:p>
        </p:txBody>
      </p:sp>
      <p:sp>
        <p:nvSpPr>
          <p:cNvPr id="296" name="Some Basic Network Concepts:"/>
          <p:cNvSpPr txBox="1"/>
          <p:nvPr/>
        </p:nvSpPr>
        <p:spPr>
          <a:xfrm>
            <a:off x="280251" y="475184"/>
            <a:ext cx="7616610" cy="6841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900">
                <a:solidFill>
                  <a:srgbClr val="000000"/>
                </a:solidFill>
              </a:defRPr>
            </a:lvl1pPr>
          </a:lstStyle>
          <a:p>
            <a:pPr/>
            <a:r>
              <a:t>Some Basic Network Concepts: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Key Concepts"/>
          <p:cNvSpPr txBox="1"/>
          <p:nvPr/>
        </p:nvSpPr>
        <p:spPr>
          <a:xfrm>
            <a:off x="10331056" y="1791292"/>
            <a:ext cx="3721888" cy="775104"/>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4200">
                <a:solidFill>
                  <a:srgbClr val="000000"/>
                </a:solidFill>
              </a:defRPr>
            </a:lvl1pPr>
          </a:lstStyle>
          <a:p>
            <a:pPr/>
            <a:r>
              <a:t>Key Concepts</a:t>
            </a:r>
          </a:p>
        </p:txBody>
      </p:sp>
      <p:sp>
        <p:nvSpPr>
          <p:cNvPr id="167" name="Network Effects"/>
          <p:cNvSpPr txBox="1"/>
          <p:nvPr/>
        </p:nvSpPr>
        <p:spPr>
          <a:xfrm>
            <a:off x="5583332" y="4258806"/>
            <a:ext cx="3144648" cy="626388"/>
          </a:xfrm>
          <a:prstGeom prst="rect">
            <a:avLst/>
          </a:prstGeom>
          <a:solidFill>
            <a:srgbClr val="00A1FF"/>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Network Effects</a:t>
            </a:r>
          </a:p>
        </p:txBody>
      </p:sp>
      <p:sp>
        <p:nvSpPr>
          <p:cNvPr id="168" name="Scaling Invariance"/>
          <p:cNvSpPr txBox="1"/>
          <p:nvPr/>
        </p:nvSpPr>
        <p:spPr>
          <a:xfrm>
            <a:off x="13665787" y="4306857"/>
            <a:ext cx="3374645" cy="601724"/>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Scaling Invariance</a:t>
            </a:r>
          </a:p>
        </p:txBody>
      </p:sp>
      <p:sp>
        <p:nvSpPr>
          <p:cNvPr id="169" name="Line"/>
          <p:cNvSpPr/>
          <p:nvPr/>
        </p:nvSpPr>
        <p:spPr>
          <a:xfrm>
            <a:off x="9013031" y="4607718"/>
            <a:ext cx="4428519" cy="1"/>
          </a:xfrm>
          <a:prstGeom prst="line">
            <a:avLst/>
          </a:prstGeom>
          <a:ln w="1016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170" name="Line"/>
          <p:cNvSpPr/>
          <p:nvPr/>
        </p:nvSpPr>
        <p:spPr>
          <a:xfrm flipV="1">
            <a:off x="7316390" y="5086890"/>
            <a:ext cx="1" cy="2646220"/>
          </a:xfrm>
          <a:prstGeom prst="line">
            <a:avLst/>
          </a:prstGeom>
          <a:ln w="1016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171" name="Centrifugal+Centripetal Market Forces"/>
          <p:cNvSpPr txBox="1"/>
          <p:nvPr/>
        </p:nvSpPr>
        <p:spPr>
          <a:xfrm>
            <a:off x="3873992" y="11293103"/>
            <a:ext cx="6884798" cy="601724"/>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Centrifugal+Centripetal Market Forces</a:t>
            </a:r>
          </a:p>
        </p:txBody>
      </p:sp>
      <p:sp>
        <p:nvSpPr>
          <p:cNvPr id="172" name="Agglomeration Economies"/>
          <p:cNvSpPr txBox="1"/>
          <p:nvPr/>
        </p:nvSpPr>
        <p:spPr>
          <a:xfrm>
            <a:off x="4919837" y="7911419"/>
            <a:ext cx="4793108" cy="601724"/>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Agglomeration Economies</a:t>
            </a:r>
          </a:p>
        </p:txBody>
      </p:sp>
      <p:sp>
        <p:nvSpPr>
          <p:cNvPr id="173" name="Line"/>
          <p:cNvSpPr/>
          <p:nvPr/>
        </p:nvSpPr>
        <p:spPr>
          <a:xfrm flipV="1">
            <a:off x="7316390" y="8533750"/>
            <a:ext cx="1" cy="2646220"/>
          </a:xfrm>
          <a:prstGeom prst="line">
            <a:avLst/>
          </a:prstGeom>
          <a:ln w="1016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174" name="Cities are Socioeconomic Networks…"/>
          <p:cNvSpPr txBox="1"/>
          <p:nvPr/>
        </p:nvSpPr>
        <p:spPr>
          <a:xfrm>
            <a:off x="13409231" y="7352987"/>
            <a:ext cx="7194017" cy="1718588"/>
          </a:xfrm>
          <a:prstGeom prst="rect">
            <a:avLst/>
          </a:prstGeom>
          <a:ln w="101600">
            <a:solidFill>
              <a:schemeClr val="accent5">
                <a:hueOff val="-82419"/>
                <a:satOff val="-9513"/>
                <a:lumOff val="-16343"/>
              </a:schemeClr>
            </a:solidFill>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Cities are Socioeconomic Networks</a:t>
            </a:r>
          </a:p>
          <a:p>
            <a:pPr defTabSz="821531">
              <a:defRPr b="1" sz="3200">
                <a:solidFill>
                  <a:srgbClr val="000000"/>
                </a:solidFill>
              </a:defRPr>
            </a:pPr>
          </a:p>
          <a:p>
            <a:pPr defTabSz="821531">
              <a:defRPr b="1" sz="3200">
                <a:solidFill>
                  <a:srgbClr val="000000"/>
                </a:solidFill>
              </a:defRPr>
            </a:pPr>
            <a:r>
              <a:t>embedded in (built) Space-Time</a:t>
            </a:r>
          </a:p>
        </p:txBody>
      </p:sp>
      <p:sp>
        <p:nvSpPr>
          <p:cNvPr id="175" name="e.g. Core-periphery model"/>
          <p:cNvSpPr txBox="1"/>
          <p:nvPr/>
        </p:nvSpPr>
        <p:spPr>
          <a:xfrm>
            <a:off x="9380506" y="12348840"/>
            <a:ext cx="3693568"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e.g. Core-periphery model</a:t>
            </a:r>
          </a:p>
        </p:txBody>
      </p:sp>
      <p:sp>
        <p:nvSpPr>
          <p:cNvPr id="176" name="Urban Economics"/>
          <p:cNvSpPr txBox="1"/>
          <p:nvPr/>
        </p:nvSpPr>
        <p:spPr>
          <a:xfrm>
            <a:off x="8631733" y="8988903"/>
            <a:ext cx="2547519"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Urban Economics</a:t>
            </a:r>
          </a:p>
        </p:txBody>
      </p:sp>
      <p:sp>
        <p:nvSpPr>
          <p:cNvPr id="177" name="evidence on cities"/>
          <p:cNvSpPr txBox="1"/>
          <p:nvPr/>
        </p:nvSpPr>
        <p:spPr>
          <a:xfrm>
            <a:off x="7940006" y="5162404"/>
            <a:ext cx="2564284"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evidence on cities</a:t>
            </a:r>
          </a:p>
        </p:txBody>
      </p:sp>
      <p:sp>
        <p:nvSpPr>
          <p:cNvPr id="178" name="Where we are going:"/>
          <p:cNvSpPr txBox="1"/>
          <p:nvPr/>
        </p:nvSpPr>
        <p:spPr>
          <a:xfrm>
            <a:off x="13242500" y="6649042"/>
            <a:ext cx="2908403"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Where we are going:</a:t>
            </a:r>
          </a:p>
        </p:txBody>
      </p:sp>
      <p:sp>
        <p:nvSpPr>
          <p:cNvPr id="179" name="Generalize"/>
          <p:cNvSpPr txBox="1"/>
          <p:nvPr/>
        </p:nvSpPr>
        <p:spPr>
          <a:xfrm rot="16200000">
            <a:off x="95887" y="7789506"/>
            <a:ext cx="3270607" cy="8455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900">
                <a:solidFill>
                  <a:schemeClr val="accent5">
                    <a:hueOff val="-82419"/>
                    <a:satOff val="-9513"/>
                    <a:lumOff val="-16343"/>
                  </a:schemeClr>
                </a:solidFill>
              </a:defRPr>
            </a:lvl1pPr>
          </a:lstStyle>
          <a:p>
            <a:pPr/>
            <a:r>
              <a:t>Generalize</a:t>
            </a:r>
          </a:p>
        </p:txBody>
      </p:sp>
      <p:sp>
        <p:nvSpPr>
          <p:cNvPr id="180" name="Infrastructure"/>
          <p:cNvSpPr txBox="1"/>
          <p:nvPr/>
        </p:nvSpPr>
        <p:spPr>
          <a:xfrm>
            <a:off x="4842230" y="647469"/>
            <a:ext cx="2636419" cy="585112"/>
          </a:xfrm>
          <a:prstGeom prst="rect">
            <a:avLst/>
          </a:prstGeom>
          <a:solidFill>
            <a:srgbClr val="60D937"/>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000000"/>
                </a:solidFill>
                <a:latin typeface="Helvetica Neue Medium"/>
                <a:ea typeface="Helvetica Neue Medium"/>
                <a:cs typeface="Helvetica Neue Medium"/>
                <a:sym typeface="Helvetica Neue Medium"/>
              </a:defRPr>
            </a:lvl1pPr>
          </a:lstStyle>
          <a:p>
            <a:pPr/>
            <a:r>
              <a:t>Infrastructure</a:t>
            </a:r>
          </a:p>
        </p:txBody>
      </p:sp>
      <p:sp>
        <p:nvSpPr>
          <p:cNvPr id="181" name="Crime"/>
          <p:cNvSpPr txBox="1"/>
          <p:nvPr/>
        </p:nvSpPr>
        <p:spPr>
          <a:xfrm>
            <a:off x="1626502" y="3444680"/>
            <a:ext cx="1228243" cy="585113"/>
          </a:xfrm>
          <a:prstGeom prst="rect">
            <a:avLst/>
          </a:prstGeom>
          <a:solidFill>
            <a:srgbClr val="60D937"/>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000000"/>
                </a:solidFill>
                <a:latin typeface="Helvetica Neue Medium"/>
                <a:ea typeface="Helvetica Neue Medium"/>
                <a:cs typeface="Helvetica Neue Medium"/>
                <a:sym typeface="Helvetica Neue Medium"/>
              </a:defRPr>
            </a:lvl1pPr>
          </a:lstStyle>
          <a:p>
            <a:pPr/>
            <a:r>
              <a:t>Crime</a:t>
            </a:r>
          </a:p>
        </p:txBody>
      </p:sp>
      <p:sp>
        <p:nvSpPr>
          <p:cNvPr id="182" name="Health"/>
          <p:cNvSpPr txBox="1"/>
          <p:nvPr/>
        </p:nvSpPr>
        <p:spPr>
          <a:xfrm>
            <a:off x="2220049" y="2530576"/>
            <a:ext cx="1326186" cy="585112"/>
          </a:xfrm>
          <a:prstGeom prst="rect">
            <a:avLst/>
          </a:prstGeom>
          <a:solidFill>
            <a:srgbClr val="60D937"/>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000000"/>
                </a:solidFill>
                <a:latin typeface="Helvetica Neue Medium"/>
                <a:ea typeface="Helvetica Neue Medium"/>
                <a:cs typeface="Helvetica Neue Medium"/>
                <a:sym typeface="Helvetica Neue Medium"/>
              </a:defRPr>
            </a:lvl1pPr>
          </a:lstStyle>
          <a:p>
            <a:pPr/>
            <a:r>
              <a:t>Health</a:t>
            </a:r>
          </a:p>
        </p:txBody>
      </p:sp>
      <p:sp>
        <p:nvSpPr>
          <p:cNvPr id="183" name="Education"/>
          <p:cNvSpPr txBox="1"/>
          <p:nvPr/>
        </p:nvSpPr>
        <p:spPr>
          <a:xfrm>
            <a:off x="3118456" y="1616471"/>
            <a:ext cx="2011376" cy="585113"/>
          </a:xfrm>
          <a:prstGeom prst="rect">
            <a:avLst/>
          </a:prstGeom>
          <a:solidFill>
            <a:srgbClr val="60D937"/>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000000"/>
                </a:solidFill>
                <a:latin typeface="Helvetica Neue Medium"/>
                <a:ea typeface="Helvetica Neue Medium"/>
                <a:cs typeface="Helvetica Neue Medium"/>
                <a:sym typeface="Helvetica Neue Medium"/>
              </a:defRPr>
            </a:lvl1pPr>
          </a:lstStyle>
          <a:p>
            <a:pPr/>
            <a:r>
              <a:t>Education</a:t>
            </a:r>
          </a:p>
        </p:txBody>
      </p:sp>
      <p:sp>
        <p:nvSpPr>
          <p:cNvPr id="184" name="Government"/>
          <p:cNvSpPr txBox="1"/>
          <p:nvPr/>
        </p:nvSpPr>
        <p:spPr>
          <a:xfrm>
            <a:off x="6514240" y="1616471"/>
            <a:ext cx="2432407" cy="585113"/>
          </a:xfrm>
          <a:prstGeom prst="rect">
            <a:avLst/>
          </a:prstGeom>
          <a:solidFill>
            <a:srgbClr val="60D937"/>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000000"/>
                </a:solidFill>
                <a:latin typeface="Helvetica Neue Medium"/>
                <a:ea typeface="Helvetica Neue Medium"/>
                <a:cs typeface="Helvetica Neue Medium"/>
                <a:sym typeface="Helvetica Neue Medium"/>
              </a:defRPr>
            </a:lvl1pPr>
          </a:lstStyle>
          <a:p>
            <a:pPr/>
            <a:r>
              <a:t>Government</a:t>
            </a:r>
          </a:p>
        </p:txBody>
      </p:sp>
      <p:sp>
        <p:nvSpPr>
          <p:cNvPr id="185" name="Innovation"/>
          <p:cNvSpPr txBox="1"/>
          <p:nvPr/>
        </p:nvSpPr>
        <p:spPr>
          <a:xfrm>
            <a:off x="2359037" y="5272890"/>
            <a:ext cx="2079245" cy="585112"/>
          </a:xfrm>
          <a:prstGeom prst="rect">
            <a:avLst/>
          </a:prstGeom>
          <a:solidFill>
            <a:srgbClr val="60D937"/>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000000"/>
                </a:solidFill>
                <a:latin typeface="Helvetica Neue Medium"/>
                <a:ea typeface="Helvetica Neue Medium"/>
                <a:cs typeface="Helvetica Neue Medium"/>
                <a:sym typeface="Helvetica Neue Medium"/>
              </a:defRPr>
            </a:lvl1pPr>
          </a:lstStyle>
          <a:p>
            <a:pPr/>
            <a:r>
              <a:t>Innovation</a:t>
            </a:r>
          </a:p>
        </p:txBody>
      </p:sp>
      <p:sp>
        <p:nvSpPr>
          <p:cNvPr id="186" name="Line"/>
          <p:cNvSpPr/>
          <p:nvPr/>
        </p:nvSpPr>
        <p:spPr>
          <a:xfrm>
            <a:off x="4354585" y="2883400"/>
            <a:ext cx="1192322" cy="1192322"/>
          </a:xfrm>
          <a:prstGeom prst="line">
            <a:avLst/>
          </a:prstGeom>
          <a:ln w="101600">
            <a:solidFill>
              <a:schemeClr val="accent3">
                <a:hueOff val="362282"/>
                <a:satOff val="31803"/>
                <a:lumOff val="-18242"/>
              </a:schemeClr>
            </a:solidFill>
            <a:miter lim="400000"/>
            <a:tailEnd type="triangle"/>
          </a:ln>
        </p:spPr>
        <p:txBody>
          <a:bodyPr lIns="50800" tIns="50800" rIns="50800" bIns="50800" anchor="ctr"/>
          <a:lstStyle/>
          <a:p>
            <a:pPr/>
          </a:p>
        </p:txBody>
      </p:sp>
      <p:sp>
        <p:nvSpPr>
          <p:cNvPr id="187" name="Environment"/>
          <p:cNvSpPr txBox="1"/>
          <p:nvPr/>
        </p:nvSpPr>
        <p:spPr>
          <a:xfrm>
            <a:off x="238127" y="4358785"/>
            <a:ext cx="2470608" cy="585113"/>
          </a:xfrm>
          <a:prstGeom prst="rect">
            <a:avLst/>
          </a:prstGeom>
          <a:solidFill>
            <a:srgbClr val="60D937"/>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000000"/>
                </a:solidFill>
                <a:latin typeface="Helvetica Neue Medium"/>
                <a:ea typeface="Helvetica Neue Medium"/>
                <a:cs typeface="Helvetica Neue Medium"/>
                <a:sym typeface="Helvetica Neue Medium"/>
              </a:defRPr>
            </a:lvl1pPr>
          </a:lstStyle>
          <a:p>
            <a:pPr/>
            <a:r>
              <a:t>Environment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Network models of cities…"/>
          <p:cNvSpPr txBox="1"/>
          <p:nvPr/>
        </p:nvSpPr>
        <p:spPr>
          <a:xfrm>
            <a:off x="8108937" y="5890756"/>
            <a:ext cx="8166126" cy="19344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5200">
                <a:solidFill>
                  <a:srgbClr val="000000"/>
                </a:solidFill>
              </a:defRPr>
            </a:pPr>
            <a:r>
              <a:t>Network models of cities</a:t>
            </a:r>
          </a:p>
          <a:p>
            <a:pPr defTabSz="821531">
              <a:defRPr b="1" sz="3200">
                <a:solidFill>
                  <a:srgbClr val="000000"/>
                </a:solidFill>
              </a:defRPr>
            </a:pPr>
          </a:p>
          <a:p>
            <a:pPr defTabSz="821531">
              <a:defRPr b="1" sz="3200">
                <a:solidFill>
                  <a:schemeClr val="accent5">
                    <a:hueOff val="-82419"/>
                    <a:satOff val="-9513"/>
                    <a:lumOff val="-16343"/>
                  </a:schemeClr>
                </a:solidFill>
              </a:defRPr>
            </a:pPr>
            <a:r>
              <a:t>What is a Network?    Network Effects!     </a:t>
            </a:r>
          </a:p>
        </p:txBody>
      </p:sp>
      <p:sp>
        <p:nvSpPr>
          <p:cNvPr id="192" name="Basic Concepts:"/>
          <p:cNvSpPr txBox="1"/>
          <p:nvPr/>
        </p:nvSpPr>
        <p:spPr>
          <a:xfrm>
            <a:off x="3062900" y="7285290"/>
            <a:ext cx="3201316" cy="585112"/>
          </a:xfrm>
          <a:prstGeom prst="rect">
            <a:avLst/>
          </a:prstGeom>
          <a:solidFill>
            <a:schemeClr val="accent4">
              <a:hueOff val="-476017"/>
              <a:lumOff val="-10042"/>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000000"/>
                </a:solidFill>
                <a:latin typeface="Helvetica Neue Medium"/>
                <a:ea typeface="Helvetica Neue Medium"/>
                <a:cs typeface="Helvetica Neue Medium"/>
                <a:sym typeface="Helvetica Neue Medium"/>
              </a:defRPr>
            </a:lvl1pPr>
          </a:lstStyle>
          <a:p>
            <a:pPr/>
            <a:r>
              <a:t>Basic Concepts: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6" name="0813ca406b3f8a95056800f34bb93bb8-social-network-illustration.jpg" descr="0813ca406b3f8a95056800f34bb93bb8-social-network-illustration.jpg"/>
          <p:cNvPicPr>
            <a:picLocks noChangeAspect="1"/>
          </p:cNvPicPr>
          <p:nvPr/>
        </p:nvPicPr>
        <p:blipFill>
          <a:blip r:embed="rId3">
            <a:extLst/>
          </a:blip>
          <a:stretch>
            <a:fillRect/>
          </a:stretch>
        </p:blipFill>
        <p:spPr>
          <a:xfrm>
            <a:off x="3048000" y="671739"/>
            <a:ext cx="18288000" cy="12051054"/>
          </a:xfrm>
          <a:prstGeom prst="rect">
            <a:avLst/>
          </a:prstGeom>
          <a:ln w="12700">
            <a:miter lim="400000"/>
          </a:ln>
        </p:spPr>
      </p:pic>
      <p:sp>
        <p:nvSpPr>
          <p:cNvPr id="197" name="Social Network"/>
          <p:cNvSpPr txBox="1"/>
          <p:nvPr/>
        </p:nvSpPr>
        <p:spPr>
          <a:xfrm>
            <a:off x="10336638" y="897501"/>
            <a:ext cx="4210787" cy="81246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4400">
                <a:solidFill>
                  <a:srgbClr val="FFFFFF"/>
                </a:solidFill>
              </a:defRPr>
            </a:lvl1pPr>
          </a:lstStyle>
          <a:p>
            <a:pPr/>
            <a:r>
              <a:t>Social Network</a:t>
            </a:r>
          </a:p>
        </p:txBody>
      </p:sp>
      <p:sp>
        <p:nvSpPr>
          <p:cNvPr id="198" name="A simplified scheme of who interacts with whom"/>
          <p:cNvSpPr txBox="1"/>
          <p:nvPr/>
        </p:nvSpPr>
        <p:spPr>
          <a:xfrm>
            <a:off x="7202576" y="12958749"/>
            <a:ext cx="9978848" cy="634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vl1pPr>
          </a:lstStyle>
          <a:p>
            <a:pPr/>
            <a:r>
              <a:t>A simplified scheme of who interacts with whom</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2" name="modena-italy-street-network.png" descr="modena-italy-street-network.png"/>
          <p:cNvPicPr>
            <a:picLocks noChangeAspect="1"/>
          </p:cNvPicPr>
          <p:nvPr/>
        </p:nvPicPr>
        <p:blipFill>
          <a:blip r:embed="rId3">
            <a:extLst/>
          </a:blip>
          <a:stretch>
            <a:fillRect/>
          </a:stretch>
        </p:blipFill>
        <p:spPr>
          <a:xfrm>
            <a:off x="1995995" y="-750136"/>
            <a:ext cx="16475736" cy="15553267"/>
          </a:xfrm>
          <a:prstGeom prst="rect">
            <a:avLst/>
          </a:prstGeom>
          <a:ln w="12700">
            <a:miter lim="400000"/>
          </a:ln>
        </p:spPr>
      </p:pic>
      <p:sp>
        <p:nvSpPr>
          <p:cNvPr id="203" name="Modena, Italy"/>
          <p:cNvSpPr txBox="1"/>
          <p:nvPr/>
        </p:nvSpPr>
        <p:spPr>
          <a:xfrm>
            <a:off x="14807045" y="12992041"/>
            <a:ext cx="2766290"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Modena, Italy</a:t>
            </a:r>
          </a:p>
        </p:txBody>
      </p:sp>
      <p:sp>
        <p:nvSpPr>
          <p:cNvPr id="204" name="credit: Geoff Boeing"/>
          <p:cNvSpPr txBox="1"/>
          <p:nvPr/>
        </p:nvSpPr>
        <p:spPr>
          <a:xfrm>
            <a:off x="3936968" y="12446026"/>
            <a:ext cx="3294127" cy="53969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2600">
                <a:solidFill>
                  <a:srgbClr val="000000"/>
                </a:solidFill>
              </a:defRPr>
            </a:lvl1pPr>
          </a:lstStyle>
          <a:p>
            <a:pPr/>
            <a:r>
              <a:t>credit: Geoff Boeing</a:t>
            </a:r>
          </a:p>
        </p:txBody>
      </p:sp>
      <p:sp>
        <p:nvSpPr>
          <p:cNvPr id="205" name="python software: OSMnx"/>
          <p:cNvSpPr txBox="1"/>
          <p:nvPr/>
        </p:nvSpPr>
        <p:spPr>
          <a:xfrm>
            <a:off x="3971766" y="13004372"/>
            <a:ext cx="4510406" cy="601725"/>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python software: OSMnx</a:t>
            </a:r>
          </a:p>
        </p:txBody>
      </p:sp>
      <p:sp>
        <p:nvSpPr>
          <p:cNvPr id="206" name="A physical network, abstracted"/>
          <p:cNvSpPr txBox="1"/>
          <p:nvPr/>
        </p:nvSpPr>
        <p:spPr>
          <a:xfrm>
            <a:off x="522017" y="483214"/>
            <a:ext cx="6430976" cy="634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vl1pPr>
          </a:lstStyle>
          <a:p>
            <a:pPr/>
            <a:r>
              <a:t>A physical network, abstracted</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A network is a “graph”"/>
          <p:cNvSpPr txBox="1"/>
          <p:nvPr/>
        </p:nvSpPr>
        <p:spPr>
          <a:xfrm>
            <a:off x="9034684" y="855616"/>
            <a:ext cx="6314632" cy="824799"/>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4500">
                <a:solidFill>
                  <a:srgbClr val="000000"/>
                </a:solidFill>
              </a:defRPr>
            </a:lvl1pPr>
          </a:lstStyle>
          <a:p>
            <a:pPr/>
            <a:r>
              <a:t>A network is a “graph”</a:t>
            </a:r>
          </a:p>
        </p:txBody>
      </p:sp>
      <p:sp>
        <p:nvSpPr>
          <p:cNvPr id="211" name="representation"/>
          <p:cNvSpPr txBox="1"/>
          <p:nvPr/>
        </p:nvSpPr>
        <p:spPr>
          <a:xfrm>
            <a:off x="10551910" y="6009025"/>
            <a:ext cx="2978024"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representation</a:t>
            </a:r>
          </a:p>
        </p:txBody>
      </p:sp>
      <p:sp>
        <p:nvSpPr>
          <p:cNvPr id="212" name="Arrow"/>
          <p:cNvSpPr/>
          <p:nvPr/>
        </p:nvSpPr>
        <p:spPr>
          <a:xfrm>
            <a:off x="13635987" y="5998036"/>
            <a:ext cx="1417589" cy="648365"/>
          </a:xfrm>
          <a:prstGeom prst="rightArrow">
            <a:avLst>
              <a:gd name="adj1" fmla="val 32000"/>
              <a:gd name="adj2" fmla="val 120274"/>
            </a:avLst>
          </a:prstGeom>
          <a:solidFill>
            <a:schemeClr val="accent1"/>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13" name="“Adjacency Matrix”"/>
          <p:cNvSpPr txBox="1"/>
          <p:nvPr/>
        </p:nvSpPr>
        <p:spPr>
          <a:xfrm>
            <a:off x="14575580" y="12254278"/>
            <a:ext cx="3550286" cy="601725"/>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“Adjacency Matrix”</a:t>
            </a:r>
          </a:p>
        </p:txBody>
      </p:sp>
      <p:sp>
        <p:nvSpPr>
          <p:cNvPr id="214" name="Equation"/>
          <p:cNvSpPr txBox="1"/>
          <p:nvPr/>
        </p:nvSpPr>
        <p:spPr>
          <a:xfrm>
            <a:off x="15732734" y="3792213"/>
            <a:ext cx="6851607" cy="4805935"/>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5300" i="1">
                          <a:solidFill>
                            <a:srgbClr val="000000"/>
                          </a:solidFill>
                          <a:latin typeface="Cambria Math" panose="02040503050406030204" pitchFamily="18" charset="0"/>
                        </a:rPr>
                        <m:t>F</m:t>
                      </m:r>
                    </m:e>
                    <m:sub>
                      <m:r>
                        <a:rPr xmlns:a="http://schemas.openxmlformats.org/drawingml/2006/main" sz="5300" i="1">
                          <a:solidFill>
                            <a:srgbClr val="000000"/>
                          </a:solidFill>
                          <a:latin typeface="Cambria Math" panose="02040503050406030204" pitchFamily="18" charset="0"/>
                        </a:rPr>
                        <m:t>i</m:t>
                      </m:r>
                      <m:r>
                        <a:rPr xmlns:a="http://schemas.openxmlformats.org/drawingml/2006/main" sz="5300" i="1">
                          <a:solidFill>
                            <a:srgbClr val="000000"/>
                          </a:solidFill>
                          <a:latin typeface="Cambria Math" panose="02040503050406030204" pitchFamily="18" charset="0"/>
                        </a:rPr>
                        <m:t>j</m:t>
                      </m:r>
                    </m:sub>
                  </m:sSub>
                  <m:r>
                    <a:rPr xmlns:a="http://schemas.openxmlformats.org/drawingml/2006/main" sz="5300" i="1">
                      <a:solidFill>
                        <a:srgbClr val="000000"/>
                      </a:solidFill>
                      <a:latin typeface="Cambria Math" panose="02040503050406030204" pitchFamily="18" charset="0"/>
                    </a:rPr>
                    <m:t>=</m:t>
                  </m:r>
                  <m:d>
                    <m:dPr>
                      <m:ctrlPr>
                        <a:rPr xmlns:a="http://schemas.openxmlformats.org/drawingml/2006/main" sz="5300" i="1">
                          <a:solidFill>
                            <a:srgbClr val="000000"/>
                          </a:solidFill>
                          <a:latin typeface="Cambria Math" panose="02040503050406030204" pitchFamily="18" charset="0"/>
                        </a:rPr>
                      </m:ctrlPr>
                    </m:dPr>
                    <m:e>
                      <m:m>
                        <m:mPr>
                          <m:ctrlPr>
                            <a:rPr xmlns:a="http://schemas.openxmlformats.org/drawingml/2006/main" sz="5300" i="1">
                              <a:solidFill>
                                <a:srgbClr val="000000"/>
                              </a:solidFill>
                              <a:latin typeface="Cambria Math" panose="02040503050406030204" pitchFamily="18" charset="0"/>
                            </a:rPr>
                          </m:ctrlPr>
                          <m:baseJc m:val="center"/>
                          <m:plcHide m:val="on"/>
                          <m:mcs>
                            <m:mc>
                              <m:mcPr>
                                <m:count m:val="6"/>
                                <m:mcJc m:val="center"/>
                              </m:mcPr>
                            </m:mc>
                          </m:mcs>
                        </m:mPr>
                        <m:mr>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1</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0</m:t>
                            </m:r>
                          </m:e>
                        </m:mr>
                        <m:mr>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1</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0</m:t>
                            </m:r>
                          </m:e>
                        </m:mr>
                        <m:mr>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1</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1</m:t>
                            </m:r>
                          </m:e>
                        </m:mr>
                        <m:mr>
                          <m:e>
                            <m:r>
                              <a:rPr xmlns:a="http://schemas.openxmlformats.org/drawingml/2006/main" sz="5300" i="1">
                                <a:solidFill>
                                  <a:srgbClr val="000000"/>
                                </a:solidFill>
                                <a:latin typeface="Cambria Math" panose="02040503050406030204" pitchFamily="18" charset="0"/>
                              </a:rPr>
                              <m:t>1</m:t>
                            </m:r>
                          </m:e>
                          <m:e>
                            <m:r>
                              <a:rPr xmlns:a="http://schemas.openxmlformats.org/drawingml/2006/main" sz="5300" i="1">
                                <a:solidFill>
                                  <a:srgbClr val="000000"/>
                                </a:solidFill>
                                <a:latin typeface="Cambria Math" panose="02040503050406030204" pitchFamily="18" charset="0"/>
                              </a:rPr>
                              <m:t>1</m:t>
                            </m:r>
                          </m:e>
                          <m:e>
                            <m:r>
                              <a:rPr xmlns:a="http://schemas.openxmlformats.org/drawingml/2006/main" sz="5300" i="1">
                                <a:solidFill>
                                  <a:srgbClr val="000000"/>
                                </a:solidFill>
                                <a:latin typeface="Cambria Math" panose="02040503050406030204" pitchFamily="18" charset="0"/>
                              </a:rPr>
                              <m:t>1</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1</m:t>
                            </m:r>
                          </m:e>
                          <m:e>
                            <m:r>
                              <a:rPr xmlns:a="http://schemas.openxmlformats.org/drawingml/2006/main" sz="5300" i="1">
                                <a:solidFill>
                                  <a:srgbClr val="000000"/>
                                </a:solidFill>
                                <a:latin typeface="Cambria Math" panose="02040503050406030204" pitchFamily="18" charset="0"/>
                              </a:rPr>
                              <m:t>0</m:t>
                            </m:r>
                          </m:e>
                        </m:mr>
                        <m:mr>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1</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1</m:t>
                            </m:r>
                          </m:e>
                        </m:mr>
                        <m:mr>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1</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1</m:t>
                            </m:r>
                          </m:e>
                          <m:e>
                            <m:r>
                              <a:rPr xmlns:a="http://schemas.openxmlformats.org/drawingml/2006/main" sz="5300" i="1">
                                <a:solidFill>
                                  <a:srgbClr val="000000"/>
                                </a:solidFill>
                                <a:latin typeface="Cambria Math" panose="02040503050406030204" pitchFamily="18" charset="0"/>
                              </a:rPr>
                              <m:t>0</m:t>
                            </m:r>
                          </m:e>
                        </m:mr>
                      </m:m>
                    </m:e>
                  </m:d>
                </m:oMath>
              </m:oMathPara>
            </a14:m>
            <a:endParaRPr sz="5300"/>
          </a:p>
        </p:txBody>
      </p:sp>
      <p:sp>
        <p:nvSpPr>
          <p:cNvPr id="215" name="1"/>
          <p:cNvSpPr/>
          <p:nvPr/>
        </p:nvSpPr>
        <p:spPr>
          <a:xfrm>
            <a:off x="5673328" y="8572500"/>
            <a:ext cx="964407" cy="964407"/>
          </a:xfrm>
          <a:prstGeom prst="ellipse">
            <a:avLst/>
          </a:prstGeom>
          <a:solidFill>
            <a:srgbClr val="000000"/>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defTabSz="821531">
              <a:defRPr sz="3000">
                <a:solidFill>
                  <a:srgbClr val="FFFFFF"/>
                </a:solidFill>
                <a:latin typeface="Helvetica Neue Medium"/>
                <a:ea typeface="Helvetica Neue Medium"/>
                <a:cs typeface="Helvetica Neue Medium"/>
                <a:sym typeface="Helvetica Neue Medium"/>
              </a:defRPr>
            </a:lvl1pPr>
          </a:lstStyle>
          <a:p>
            <a:pPr/>
            <a:r>
              <a:t>1</a:t>
            </a:r>
          </a:p>
        </p:txBody>
      </p:sp>
      <p:sp>
        <p:nvSpPr>
          <p:cNvPr id="216" name="2"/>
          <p:cNvSpPr/>
          <p:nvPr/>
        </p:nvSpPr>
        <p:spPr>
          <a:xfrm>
            <a:off x="4583906" y="5840015"/>
            <a:ext cx="964407" cy="964407"/>
          </a:xfrm>
          <a:prstGeom prst="ellipse">
            <a:avLst/>
          </a:prstGeom>
          <a:solidFill>
            <a:srgbClr val="000000"/>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defTabSz="821531">
              <a:defRPr sz="3000">
                <a:solidFill>
                  <a:srgbClr val="FFFFFF"/>
                </a:solidFill>
                <a:latin typeface="Helvetica Neue Medium"/>
                <a:ea typeface="Helvetica Neue Medium"/>
                <a:cs typeface="Helvetica Neue Medium"/>
                <a:sym typeface="Helvetica Neue Medium"/>
              </a:defRPr>
            </a:lvl1pPr>
          </a:lstStyle>
          <a:p>
            <a:pPr/>
            <a:r>
              <a:t>2</a:t>
            </a:r>
          </a:p>
        </p:txBody>
      </p:sp>
      <p:sp>
        <p:nvSpPr>
          <p:cNvPr id="217" name="3"/>
          <p:cNvSpPr/>
          <p:nvPr/>
        </p:nvSpPr>
        <p:spPr>
          <a:xfrm>
            <a:off x="8995171" y="8001000"/>
            <a:ext cx="964408" cy="964407"/>
          </a:xfrm>
          <a:prstGeom prst="ellipse">
            <a:avLst/>
          </a:prstGeom>
          <a:solidFill>
            <a:srgbClr val="000000"/>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defTabSz="821531">
              <a:defRPr sz="3000">
                <a:solidFill>
                  <a:srgbClr val="FFFFFF"/>
                </a:solidFill>
                <a:latin typeface="Helvetica Neue Medium"/>
                <a:ea typeface="Helvetica Neue Medium"/>
                <a:cs typeface="Helvetica Neue Medium"/>
                <a:sym typeface="Helvetica Neue Medium"/>
              </a:defRPr>
            </a:lvl1pPr>
          </a:lstStyle>
          <a:p>
            <a:pPr/>
            <a:r>
              <a:t>3</a:t>
            </a:r>
          </a:p>
        </p:txBody>
      </p:sp>
      <p:sp>
        <p:nvSpPr>
          <p:cNvPr id="218" name="4"/>
          <p:cNvSpPr/>
          <p:nvPr/>
        </p:nvSpPr>
        <p:spPr>
          <a:xfrm>
            <a:off x="7387828" y="5447109"/>
            <a:ext cx="964407" cy="964407"/>
          </a:xfrm>
          <a:prstGeom prst="ellipse">
            <a:avLst/>
          </a:prstGeom>
          <a:solidFill>
            <a:srgbClr val="000000"/>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defTabSz="821531">
              <a:defRPr sz="3000">
                <a:solidFill>
                  <a:srgbClr val="FFFFFF"/>
                </a:solidFill>
                <a:latin typeface="Helvetica Neue Medium"/>
                <a:ea typeface="Helvetica Neue Medium"/>
                <a:cs typeface="Helvetica Neue Medium"/>
                <a:sym typeface="Helvetica Neue Medium"/>
              </a:defRPr>
            </a:lvl1pPr>
          </a:lstStyle>
          <a:p>
            <a:pPr/>
            <a:r>
              <a:t>4</a:t>
            </a:r>
          </a:p>
        </p:txBody>
      </p:sp>
      <p:sp>
        <p:nvSpPr>
          <p:cNvPr id="219" name="5"/>
          <p:cNvSpPr/>
          <p:nvPr/>
        </p:nvSpPr>
        <p:spPr>
          <a:xfrm>
            <a:off x="7387828" y="2768203"/>
            <a:ext cx="964407" cy="964407"/>
          </a:xfrm>
          <a:prstGeom prst="ellipse">
            <a:avLst/>
          </a:prstGeom>
          <a:solidFill>
            <a:srgbClr val="000000"/>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defTabSz="821531">
              <a:defRPr sz="3000">
                <a:solidFill>
                  <a:srgbClr val="FFFFFF"/>
                </a:solidFill>
                <a:latin typeface="Helvetica Neue Medium"/>
                <a:ea typeface="Helvetica Neue Medium"/>
                <a:cs typeface="Helvetica Neue Medium"/>
                <a:sym typeface="Helvetica Neue Medium"/>
              </a:defRPr>
            </a:lvl1pPr>
          </a:lstStyle>
          <a:p>
            <a:pPr/>
            <a:r>
              <a:t>5</a:t>
            </a:r>
          </a:p>
        </p:txBody>
      </p:sp>
      <p:sp>
        <p:nvSpPr>
          <p:cNvPr id="220" name="6"/>
          <p:cNvSpPr/>
          <p:nvPr/>
        </p:nvSpPr>
        <p:spPr>
          <a:xfrm>
            <a:off x="9941718" y="4143375"/>
            <a:ext cx="964407" cy="964407"/>
          </a:xfrm>
          <a:prstGeom prst="ellipse">
            <a:avLst/>
          </a:prstGeom>
          <a:solidFill>
            <a:srgbClr val="000000"/>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defTabSz="821531">
              <a:defRPr sz="3000">
                <a:solidFill>
                  <a:srgbClr val="FFFFFF"/>
                </a:solidFill>
                <a:latin typeface="Helvetica Neue Medium"/>
                <a:ea typeface="Helvetica Neue Medium"/>
                <a:cs typeface="Helvetica Neue Medium"/>
                <a:sym typeface="Helvetica Neue Medium"/>
              </a:defRPr>
            </a:lvl1pPr>
          </a:lstStyle>
          <a:p>
            <a:pPr/>
            <a:r>
              <a:t>6</a:t>
            </a:r>
          </a:p>
        </p:txBody>
      </p:sp>
      <p:sp>
        <p:nvSpPr>
          <p:cNvPr id="221" name="Line"/>
          <p:cNvSpPr/>
          <p:nvPr/>
        </p:nvSpPr>
        <p:spPr>
          <a:xfrm flipV="1">
            <a:off x="6263106" y="6238084"/>
            <a:ext cx="1492793" cy="2621492"/>
          </a:xfrm>
          <a:prstGeom prst="line">
            <a:avLst/>
          </a:prstGeom>
          <a:ln w="889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22" name="Line"/>
          <p:cNvSpPr/>
          <p:nvPr/>
        </p:nvSpPr>
        <p:spPr>
          <a:xfrm flipH="1" flipV="1">
            <a:off x="8022045" y="6200482"/>
            <a:ext cx="1285597" cy="2080548"/>
          </a:xfrm>
          <a:prstGeom prst="line">
            <a:avLst/>
          </a:prstGeom>
          <a:ln w="889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23" name="Line"/>
          <p:cNvSpPr/>
          <p:nvPr/>
        </p:nvSpPr>
        <p:spPr>
          <a:xfrm flipH="1">
            <a:off x="5343138" y="6047002"/>
            <a:ext cx="2296396" cy="296356"/>
          </a:xfrm>
          <a:prstGeom prst="line">
            <a:avLst/>
          </a:prstGeom>
          <a:ln w="889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24" name="Line"/>
          <p:cNvSpPr/>
          <p:nvPr/>
        </p:nvSpPr>
        <p:spPr>
          <a:xfrm flipV="1">
            <a:off x="7870031" y="3593013"/>
            <a:ext cx="1" cy="2065131"/>
          </a:xfrm>
          <a:prstGeom prst="line">
            <a:avLst/>
          </a:prstGeom>
          <a:ln w="889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25" name="Line"/>
          <p:cNvSpPr/>
          <p:nvPr/>
        </p:nvSpPr>
        <p:spPr>
          <a:xfrm flipH="1" flipV="1">
            <a:off x="8155258" y="3368026"/>
            <a:ext cx="1973531" cy="1160931"/>
          </a:xfrm>
          <a:prstGeom prst="line">
            <a:avLst/>
          </a:prstGeom>
          <a:ln w="889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26" name="Line"/>
          <p:cNvSpPr/>
          <p:nvPr/>
        </p:nvSpPr>
        <p:spPr>
          <a:xfrm flipV="1">
            <a:off x="9509684" y="4939651"/>
            <a:ext cx="877997" cy="3337402"/>
          </a:xfrm>
          <a:prstGeom prst="line">
            <a:avLst/>
          </a:prstGeom>
          <a:ln w="889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Degree of a Node:"/>
          <p:cNvSpPr txBox="1"/>
          <p:nvPr/>
        </p:nvSpPr>
        <p:spPr>
          <a:xfrm>
            <a:off x="10518775" y="967153"/>
            <a:ext cx="3346451" cy="601725"/>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Degree of a Node:</a:t>
            </a:r>
          </a:p>
        </p:txBody>
      </p:sp>
      <p:sp>
        <p:nvSpPr>
          <p:cNvPr id="231" name="Node 5 has degree 2"/>
          <p:cNvSpPr txBox="1"/>
          <p:nvPr/>
        </p:nvSpPr>
        <p:spPr>
          <a:xfrm>
            <a:off x="3779460" y="11582159"/>
            <a:ext cx="4243147"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Node 5 has degree 2 </a:t>
            </a:r>
          </a:p>
        </p:txBody>
      </p:sp>
      <p:sp>
        <p:nvSpPr>
          <p:cNvPr id="232" name="Rectangle"/>
          <p:cNvSpPr/>
          <p:nvPr/>
        </p:nvSpPr>
        <p:spPr>
          <a:xfrm>
            <a:off x="6104049" y="8663486"/>
            <a:ext cx="1576230" cy="648365"/>
          </a:xfrm>
          <a:prstGeom prst="rect">
            <a:avLst/>
          </a:prstGeom>
          <a:solidFill>
            <a:srgbClr val="FFFFFF"/>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33" name="Rectangle"/>
          <p:cNvSpPr/>
          <p:nvPr/>
        </p:nvSpPr>
        <p:spPr>
          <a:xfrm>
            <a:off x="6514814" y="8038408"/>
            <a:ext cx="1576231" cy="648365"/>
          </a:xfrm>
          <a:prstGeom prst="rect">
            <a:avLst/>
          </a:prstGeom>
          <a:solidFill>
            <a:srgbClr val="FFFFFF"/>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34" name="Triangle"/>
          <p:cNvSpPr/>
          <p:nvPr/>
        </p:nvSpPr>
        <p:spPr>
          <a:xfrm rot="10800000">
            <a:off x="6262687" y="7661671"/>
            <a:ext cx="1792426" cy="10342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35" name="Node 6 has degree 2 …"/>
          <p:cNvSpPr txBox="1"/>
          <p:nvPr/>
        </p:nvSpPr>
        <p:spPr>
          <a:xfrm>
            <a:off x="3774268" y="12624998"/>
            <a:ext cx="4762526"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Node 6 has degree 2 … </a:t>
            </a:r>
          </a:p>
        </p:txBody>
      </p:sp>
      <p:sp>
        <p:nvSpPr>
          <p:cNvPr id="236" name="Some Basic Network Concepts:"/>
          <p:cNvSpPr txBox="1"/>
          <p:nvPr/>
        </p:nvSpPr>
        <p:spPr>
          <a:xfrm>
            <a:off x="280251" y="475184"/>
            <a:ext cx="7616610" cy="6841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900">
                <a:solidFill>
                  <a:srgbClr val="000000"/>
                </a:solidFill>
              </a:defRPr>
            </a:lvl1pPr>
          </a:lstStyle>
          <a:p>
            <a:pPr/>
            <a:r>
              <a:t>Some Basic Network Concepts:</a:t>
            </a:r>
          </a:p>
        </p:txBody>
      </p:sp>
      <p:sp>
        <p:nvSpPr>
          <p:cNvPr id="237" name="1"/>
          <p:cNvSpPr/>
          <p:nvPr/>
        </p:nvSpPr>
        <p:spPr>
          <a:xfrm>
            <a:off x="5673328" y="8572500"/>
            <a:ext cx="964407" cy="964407"/>
          </a:xfrm>
          <a:prstGeom prst="ellipse">
            <a:avLst/>
          </a:prstGeom>
          <a:solidFill>
            <a:srgbClr val="000000"/>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defTabSz="821531">
              <a:defRPr sz="3000">
                <a:solidFill>
                  <a:srgbClr val="FFFFFF"/>
                </a:solidFill>
                <a:latin typeface="Helvetica Neue Medium"/>
                <a:ea typeface="Helvetica Neue Medium"/>
                <a:cs typeface="Helvetica Neue Medium"/>
                <a:sym typeface="Helvetica Neue Medium"/>
              </a:defRPr>
            </a:lvl1pPr>
          </a:lstStyle>
          <a:p>
            <a:pPr/>
            <a:r>
              <a:t>1</a:t>
            </a:r>
          </a:p>
        </p:txBody>
      </p:sp>
      <p:sp>
        <p:nvSpPr>
          <p:cNvPr id="238" name="2"/>
          <p:cNvSpPr/>
          <p:nvPr/>
        </p:nvSpPr>
        <p:spPr>
          <a:xfrm>
            <a:off x="4583906" y="5840015"/>
            <a:ext cx="964407" cy="964407"/>
          </a:xfrm>
          <a:prstGeom prst="ellipse">
            <a:avLst/>
          </a:prstGeom>
          <a:solidFill>
            <a:srgbClr val="000000"/>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defTabSz="821531">
              <a:defRPr sz="3000">
                <a:solidFill>
                  <a:srgbClr val="FFFFFF"/>
                </a:solidFill>
                <a:latin typeface="Helvetica Neue Medium"/>
                <a:ea typeface="Helvetica Neue Medium"/>
                <a:cs typeface="Helvetica Neue Medium"/>
                <a:sym typeface="Helvetica Neue Medium"/>
              </a:defRPr>
            </a:lvl1pPr>
          </a:lstStyle>
          <a:p>
            <a:pPr/>
            <a:r>
              <a:t>2</a:t>
            </a:r>
          </a:p>
        </p:txBody>
      </p:sp>
      <p:sp>
        <p:nvSpPr>
          <p:cNvPr id="239" name="3"/>
          <p:cNvSpPr/>
          <p:nvPr/>
        </p:nvSpPr>
        <p:spPr>
          <a:xfrm>
            <a:off x="8995171" y="8001000"/>
            <a:ext cx="964408" cy="964407"/>
          </a:xfrm>
          <a:prstGeom prst="ellipse">
            <a:avLst/>
          </a:prstGeom>
          <a:solidFill>
            <a:srgbClr val="000000"/>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defTabSz="821531">
              <a:defRPr sz="3000">
                <a:solidFill>
                  <a:srgbClr val="FFFFFF"/>
                </a:solidFill>
                <a:latin typeface="Helvetica Neue Medium"/>
                <a:ea typeface="Helvetica Neue Medium"/>
                <a:cs typeface="Helvetica Neue Medium"/>
                <a:sym typeface="Helvetica Neue Medium"/>
              </a:defRPr>
            </a:lvl1pPr>
          </a:lstStyle>
          <a:p>
            <a:pPr/>
            <a:r>
              <a:t>3</a:t>
            </a:r>
          </a:p>
        </p:txBody>
      </p:sp>
      <p:sp>
        <p:nvSpPr>
          <p:cNvPr id="240" name="4"/>
          <p:cNvSpPr/>
          <p:nvPr/>
        </p:nvSpPr>
        <p:spPr>
          <a:xfrm>
            <a:off x="7387828" y="5447109"/>
            <a:ext cx="964407" cy="964407"/>
          </a:xfrm>
          <a:prstGeom prst="ellipse">
            <a:avLst/>
          </a:prstGeom>
          <a:solidFill>
            <a:srgbClr val="000000"/>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defTabSz="821531">
              <a:defRPr sz="3000">
                <a:solidFill>
                  <a:srgbClr val="FFFFFF"/>
                </a:solidFill>
                <a:latin typeface="Helvetica Neue Medium"/>
                <a:ea typeface="Helvetica Neue Medium"/>
                <a:cs typeface="Helvetica Neue Medium"/>
                <a:sym typeface="Helvetica Neue Medium"/>
              </a:defRPr>
            </a:lvl1pPr>
          </a:lstStyle>
          <a:p>
            <a:pPr/>
            <a:r>
              <a:t>4</a:t>
            </a:r>
          </a:p>
        </p:txBody>
      </p:sp>
      <p:sp>
        <p:nvSpPr>
          <p:cNvPr id="241" name="5"/>
          <p:cNvSpPr/>
          <p:nvPr/>
        </p:nvSpPr>
        <p:spPr>
          <a:xfrm>
            <a:off x="7387828" y="2768203"/>
            <a:ext cx="964407" cy="964407"/>
          </a:xfrm>
          <a:prstGeom prst="ellipse">
            <a:avLst/>
          </a:prstGeom>
          <a:solidFill>
            <a:srgbClr val="000000"/>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defTabSz="821531">
              <a:defRPr sz="3000">
                <a:solidFill>
                  <a:srgbClr val="FFFFFF"/>
                </a:solidFill>
                <a:latin typeface="Helvetica Neue Medium"/>
                <a:ea typeface="Helvetica Neue Medium"/>
                <a:cs typeface="Helvetica Neue Medium"/>
                <a:sym typeface="Helvetica Neue Medium"/>
              </a:defRPr>
            </a:lvl1pPr>
          </a:lstStyle>
          <a:p>
            <a:pPr/>
            <a:r>
              <a:t>5</a:t>
            </a:r>
          </a:p>
        </p:txBody>
      </p:sp>
      <p:sp>
        <p:nvSpPr>
          <p:cNvPr id="242" name="6"/>
          <p:cNvSpPr/>
          <p:nvPr/>
        </p:nvSpPr>
        <p:spPr>
          <a:xfrm>
            <a:off x="9941718" y="4143375"/>
            <a:ext cx="964407" cy="964407"/>
          </a:xfrm>
          <a:prstGeom prst="ellipse">
            <a:avLst/>
          </a:prstGeom>
          <a:solidFill>
            <a:srgbClr val="000000"/>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defTabSz="821531">
              <a:defRPr sz="3000">
                <a:solidFill>
                  <a:srgbClr val="FFFFFF"/>
                </a:solidFill>
                <a:latin typeface="Helvetica Neue Medium"/>
                <a:ea typeface="Helvetica Neue Medium"/>
                <a:cs typeface="Helvetica Neue Medium"/>
                <a:sym typeface="Helvetica Neue Medium"/>
              </a:defRPr>
            </a:lvl1pPr>
          </a:lstStyle>
          <a:p>
            <a:pPr/>
            <a:r>
              <a:t>6</a:t>
            </a:r>
          </a:p>
        </p:txBody>
      </p:sp>
      <p:sp>
        <p:nvSpPr>
          <p:cNvPr id="243" name="Line"/>
          <p:cNvSpPr/>
          <p:nvPr/>
        </p:nvSpPr>
        <p:spPr>
          <a:xfrm flipV="1">
            <a:off x="6263106" y="6238084"/>
            <a:ext cx="1492793" cy="2621492"/>
          </a:xfrm>
          <a:prstGeom prst="line">
            <a:avLst/>
          </a:prstGeom>
          <a:ln w="889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44" name="Line"/>
          <p:cNvSpPr/>
          <p:nvPr/>
        </p:nvSpPr>
        <p:spPr>
          <a:xfrm flipH="1" flipV="1">
            <a:off x="8022045" y="6200482"/>
            <a:ext cx="1285597" cy="2080548"/>
          </a:xfrm>
          <a:prstGeom prst="line">
            <a:avLst/>
          </a:prstGeom>
          <a:ln w="889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45" name="Line"/>
          <p:cNvSpPr/>
          <p:nvPr/>
        </p:nvSpPr>
        <p:spPr>
          <a:xfrm flipH="1">
            <a:off x="5343138" y="6047002"/>
            <a:ext cx="2296396" cy="296356"/>
          </a:xfrm>
          <a:prstGeom prst="line">
            <a:avLst/>
          </a:prstGeom>
          <a:ln w="889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46" name="Line"/>
          <p:cNvSpPr/>
          <p:nvPr/>
        </p:nvSpPr>
        <p:spPr>
          <a:xfrm flipV="1">
            <a:off x="7870031" y="3593013"/>
            <a:ext cx="1" cy="2065131"/>
          </a:xfrm>
          <a:prstGeom prst="line">
            <a:avLst/>
          </a:prstGeom>
          <a:ln w="889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47" name="Line"/>
          <p:cNvSpPr/>
          <p:nvPr/>
        </p:nvSpPr>
        <p:spPr>
          <a:xfrm flipH="1" flipV="1">
            <a:off x="8155258" y="3368026"/>
            <a:ext cx="1973531" cy="1160931"/>
          </a:xfrm>
          <a:prstGeom prst="line">
            <a:avLst/>
          </a:prstGeom>
          <a:ln w="889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48" name="Line"/>
          <p:cNvSpPr/>
          <p:nvPr/>
        </p:nvSpPr>
        <p:spPr>
          <a:xfrm flipV="1">
            <a:off x="9509684" y="4939651"/>
            <a:ext cx="877997" cy="3337402"/>
          </a:xfrm>
          <a:prstGeom prst="line">
            <a:avLst/>
          </a:prstGeom>
          <a:ln w="889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49" name="Equation"/>
          <p:cNvSpPr txBox="1"/>
          <p:nvPr/>
        </p:nvSpPr>
        <p:spPr>
          <a:xfrm>
            <a:off x="14349052" y="3792213"/>
            <a:ext cx="6851608" cy="4805935"/>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5300" i="1">
                          <a:solidFill>
                            <a:srgbClr val="000000"/>
                          </a:solidFill>
                          <a:latin typeface="Cambria Math" panose="02040503050406030204" pitchFamily="18" charset="0"/>
                        </a:rPr>
                        <m:t>F</m:t>
                      </m:r>
                    </m:e>
                    <m:sub>
                      <m:r>
                        <a:rPr xmlns:a="http://schemas.openxmlformats.org/drawingml/2006/main" sz="5300" i="1">
                          <a:solidFill>
                            <a:srgbClr val="000000"/>
                          </a:solidFill>
                          <a:latin typeface="Cambria Math" panose="02040503050406030204" pitchFamily="18" charset="0"/>
                        </a:rPr>
                        <m:t>i</m:t>
                      </m:r>
                      <m:r>
                        <a:rPr xmlns:a="http://schemas.openxmlformats.org/drawingml/2006/main" sz="5300" i="1">
                          <a:solidFill>
                            <a:srgbClr val="000000"/>
                          </a:solidFill>
                          <a:latin typeface="Cambria Math" panose="02040503050406030204" pitchFamily="18" charset="0"/>
                        </a:rPr>
                        <m:t>j</m:t>
                      </m:r>
                    </m:sub>
                  </m:sSub>
                  <m:r>
                    <a:rPr xmlns:a="http://schemas.openxmlformats.org/drawingml/2006/main" sz="5300" i="1">
                      <a:solidFill>
                        <a:srgbClr val="000000"/>
                      </a:solidFill>
                      <a:latin typeface="Cambria Math" panose="02040503050406030204" pitchFamily="18" charset="0"/>
                    </a:rPr>
                    <m:t>=</m:t>
                  </m:r>
                  <m:d>
                    <m:dPr>
                      <m:ctrlPr>
                        <a:rPr xmlns:a="http://schemas.openxmlformats.org/drawingml/2006/main" sz="5300" i="1">
                          <a:solidFill>
                            <a:srgbClr val="000000"/>
                          </a:solidFill>
                          <a:latin typeface="Cambria Math" panose="02040503050406030204" pitchFamily="18" charset="0"/>
                        </a:rPr>
                      </m:ctrlPr>
                    </m:dPr>
                    <m:e>
                      <m:m>
                        <m:mPr>
                          <m:ctrlPr>
                            <a:rPr xmlns:a="http://schemas.openxmlformats.org/drawingml/2006/main" sz="5300" i="1">
                              <a:solidFill>
                                <a:srgbClr val="000000"/>
                              </a:solidFill>
                              <a:latin typeface="Cambria Math" panose="02040503050406030204" pitchFamily="18" charset="0"/>
                            </a:rPr>
                          </m:ctrlPr>
                          <m:baseJc m:val="center"/>
                          <m:plcHide m:val="on"/>
                          <m:mcs>
                            <m:mc>
                              <m:mcPr>
                                <m:count m:val="6"/>
                                <m:mcJc m:val="center"/>
                              </m:mcPr>
                            </m:mc>
                          </m:mcs>
                        </m:mPr>
                        <m:mr>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1</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0</m:t>
                            </m:r>
                          </m:e>
                        </m:mr>
                        <m:mr>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1</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0</m:t>
                            </m:r>
                          </m:e>
                        </m:mr>
                        <m:mr>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1</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1</m:t>
                            </m:r>
                          </m:e>
                        </m:mr>
                        <m:mr>
                          <m:e>
                            <m:r>
                              <a:rPr xmlns:a="http://schemas.openxmlformats.org/drawingml/2006/main" sz="5300" i="1">
                                <a:solidFill>
                                  <a:srgbClr val="000000"/>
                                </a:solidFill>
                                <a:latin typeface="Cambria Math" panose="02040503050406030204" pitchFamily="18" charset="0"/>
                              </a:rPr>
                              <m:t>1</m:t>
                            </m:r>
                          </m:e>
                          <m:e>
                            <m:r>
                              <a:rPr xmlns:a="http://schemas.openxmlformats.org/drawingml/2006/main" sz="5300" i="1">
                                <a:solidFill>
                                  <a:srgbClr val="000000"/>
                                </a:solidFill>
                                <a:latin typeface="Cambria Math" panose="02040503050406030204" pitchFamily="18" charset="0"/>
                              </a:rPr>
                              <m:t>1</m:t>
                            </m:r>
                          </m:e>
                          <m:e>
                            <m:r>
                              <a:rPr xmlns:a="http://schemas.openxmlformats.org/drawingml/2006/main" sz="5300" i="1">
                                <a:solidFill>
                                  <a:srgbClr val="000000"/>
                                </a:solidFill>
                                <a:latin typeface="Cambria Math" panose="02040503050406030204" pitchFamily="18" charset="0"/>
                              </a:rPr>
                              <m:t>1</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1</m:t>
                            </m:r>
                          </m:e>
                          <m:e>
                            <m:r>
                              <a:rPr xmlns:a="http://schemas.openxmlformats.org/drawingml/2006/main" sz="5300" i="1">
                                <a:solidFill>
                                  <a:srgbClr val="000000"/>
                                </a:solidFill>
                                <a:latin typeface="Cambria Math" panose="02040503050406030204" pitchFamily="18" charset="0"/>
                              </a:rPr>
                              <m:t>0</m:t>
                            </m:r>
                          </m:e>
                        </m:mr>
                        <m:mr>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1</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1</m:t>
                            </m:r>
                          </m:e>
                        </m:mr>
                        <m:mr>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1</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1</m:t>
                            </m:r>
                          </m:e>
                          <m:e>
                            <m:r>
                              <a:rPr xmlns:a="http://schemas.openxmlformats.org/drawingml/2006/main" sz="5300" i="1">
                                <a:solidFill>
                                  <a:srgbClr val="000000"/>
                                </a:solidFill>
                                <a:latin typeface="Cambria Math" panose="02040503050406030204" pitchFamily="18" charset="0"/>
                              </a:rPr>
                              <m:t>0</m:t>
                            </m:r>
                          </m:e>
                        </m:mr>
                      </m:m>
                    </m:e>
                  </m:d>
                </m:oMath>
              </m:oMathPara>
            </a14:m>
            <a:endParaRPr sz="5300"/>
          </a:p>
        </p:txBody>
      </p:sp>
      <p:sp>
        <p:nvSpPr>
          <p:cNvPr id="250" name="Node 4 has degree 4"/>
          <p:cNvSpPr txBox="1"/>
          <p:nvPr/>
        </p:nvSpPr>
        <p:spPr>
          <a:xfrm>
            <a:off x="3779460" y="10440091"/>
            <a:ext cx="4243147"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Node 4 has degree 4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Rectangle"/>
          <p:cNvSpPr/>
          <p:nvPr/>
        </p:nvSpPr>
        <p:spPr>
          <a:xfrm>
            <a:off x="3599348" y="8565263"/>
            <a:ext cx="1576230" cy="648365"/>
          </a:xfrm>
          <a:prstGeom prst="rect">
            <a:avLst/>
          </a:prstGeom>
          <a:solidFill>
            <a:srgbClr val="FFFFFF"/>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53" name="Rectangle"/>
          <p:cNvSpPr/>
          <p:nvPr/>
        </p:nvSpPr>
        <p:spPr>
          <a:xfrm>
            <a:off x="4010113" y="7940185"/>
            <a:ext cx="1576231" cy="648364"/>
          </a:xfrm>
          <a:prstGeom prst="rect">
            <a:avLst/>
          </a:prstGeom>
          <a:solidFill>
            <a:srgbClr val="FFFFFF"/>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54" name="Triangle"/>
          <p:cNvSpPr/>
          <p:nvPr/>
        </p:nvSpPr>
        <p:spPr>
          <a:xfrm rot="10800000">
            <a:off x="3757986" y="7563448"/>
            <a:ext cx="1792426" cy="10342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55" name="How many possible unique connections (all to all)?"/>
          <p:cNvSpPr txBox="1"/>
          <p:nvPr/>
        </p:nvSpPr>
        <p:spPr>
          <a:xfrm>
            <a:off x="10514123" y="1633478"/>
            <a:ext cx="10035160"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How many </a:t>
            </a:r>
            <a:r>
              <a:rPr i="1"/>
              <a:t>possible</a:t>
            </a:r>
            <a:r>
              <a:t> unique connections (all to all)? </a:t>
            </a:r>
          </a:p>
        </p:txBody>
      </p:sp>
      <p:sp>
        <p:nvSpPr>
          <p:cNvPr id="256" name="6 nodes:"/>
          <p:cNvSpPr txBox="1"/>
          <p:nvPr/>
        </p:nvSpPr>
        <p:spPr>
          <a:xfrm>
            <a:off x="11293690" y="3151525"/>
            <a:ext cx="1796620"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6 nodes:</a:t>
            </a:r>
          </a:p>
        </p:txBody>
      </p:sp>
      <p:sp>
        <p:nvSpPr>
          <p:cNvPr id="257" name="Node 1 connects to 2,3,4,5,6 = 5 connections"/>
          <p:cNvSpPr txBox="1"/>
          <p:nvPr/>
        </p:nvSpPr>
        <p:spPr>
          <a:xfrm>
            <a:off x="11603913" y="4425686"/>
            <a:ext cx="8462799"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Node 1 connects to 2,3,4,5,6 = 5 connections</a:t>
            </a:r>
          </a:p>
        </p:txBody>
      </p:sp>
      <p:sp>
        <p:nvSpPr>
          <p:cNvPr id="258" name="Node 2 connects to 3,4,5,6 = 4 connections"/>
          <p:cNvSpPr txBox="1"/>
          <p:nvPr/>
        </p:nvSpPr>
        <p:spPr>
          <a:xfrm>
            <a:off x="11630507" y="5425811"/>
            <a:ext cx="8123861"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Node 2 connects to 3,4,5,6 = 4 connections</a:t>
            </a:r>
          </a:p>
        </p:txBody>
      </p:sp>
      <p:sp>
        <p:nvSpPr>
          <p:cNvPr id="259" name="Node 3 connects to 4,5,6 = 3 connections"/>
          <p:cNvSpPr txBox="1"/>
          <p:nvPr/>
        </p:nvSpPr>
        <p:spPr>
          <a:xfrm>
            <a:off x="11621382" y="6550952"/>
            <a:ext cx="7784923" cy="61409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Node 3 connects to 4,5,6 = 3 connections</a:t>
            </a:r>
          </a:p>
        </p:txBody>
      </p:sp>
      <p:sp>
        <p:nvSpPr>
          <p:cNvPr id="260" name="Node 4 connects to 5,6 = 2 connections"/>
          <p:cNvSpPr txBox="1"/>
          <p:nvPr/>
        </p:nvSpPr>
        <p:spPr>
          <a:xfrm>
            <a:off x="11594398" y="7676092"/>
            <a:ext cx="7445985"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Node 4 connects to 5,6 = 2 connections</a:t>
            </a:r>
          </a:p>
        </p:txBody>
      </p:sp>
      <p:sp>
        <p:nvSpPr>
          <p:cNvPr id="261" name="Node 5 connects to 6 = 1 connections"/>
          <p:cNvSpPr txBox="1"/>
          <p:nvPr/>
        </p:nvSpPr>
        <p:spPr>
          <a:xfrm>
            <a:off x="11603132" y="8680620"/>
            <a:ext cx="7107048"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Node 5 connects to 6 = 1 connections</a:t>
            </a:r>
          </a:p>
        </p:txBody>
      </p:sp>
      <p:sp>
        <p:nvSpPr>
          <p:cNvPr id="262" name="For a graph with N nodes there can be:"/>
          <p:cNvSpPr txBox="1"/>
          <p:nvPr/>
        </p:nvSpPr>
        <p:spPr>
          <a:xfrm>
            <a:off x="6153458" y="11456134"/>
            <a:ext cx="9093810" cy="71307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800">
                <a:solidFill>
                  <a:srgbClr val="000000"/>
                </a:solidFill>
              </a:defRPr>
            </a:lvl1pPr>
          </a:lstStyle>
          <a:p>
            <a:pPr/>
            <a:r>
              <a:t>For a graph with N nodes there can be:</a:t>
            </a:r>
          </a:p>
        </p:txBody>
      </p:sp>
      <p:sp>
        <p:nvSpPr>
          <p:cNvPr id="263" name="Equation"/>
          <p:cNvSpPr txBox="1"/>
          <p:nvPr/>
        </p:nvSpPr>
        <p:spPr>
          <a:xfrm>
            <a:off x="17127357" y="11112332"/>
            <a:ext cx="3209841" cy="1787044"/>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f>
                    <m:fPr>
                      <m:ctrlPr>
                        <a:rPr xmlns:a="http://schemas.openxmlformats.org/drawingml/2006/main" sz="6600" i="1">
                          <a:solidFill>
                            <a:srgbClr val="000000"/>
                          </a:solidFill>
                          <a:latin typeface="Cambria Math" panose="02040503050406030204" pitchFamily="18" charset="0"/>
                        </a:rPr>
                      </m:ctrlPr>
                      <m:type m:val="bar"/>
                    </m:fPr>
                    <m:num>
                      <m:r>
                        <a:rPr xmlns:a="http://schemas.openxmlformats.org/drawingml/2006/main" sz="6600" i="1">
                          <a:solidFill>
                            <a:srgbClr val="000000"/>
                          </a:solidFill>
                          <a:latin typeface="Cambria Math" panose="02040503050406030204" pitchFamily="18" charset="0"/>
                        </a:rPr>
                        <m:t>N</m:t>
                      </m:r>
                      <m:r>
                        <a:rPr xmlns:a="http://schemas.openxmlformats.org/drawingml/2006/main" sz="6600" i="1">
                          <a:solidFill>
                            <a:srgbClr val="000000"/>
                          </a:solidFill>
                          <a:latin typeface="Cambria Math" panose="02040503050406030204" pitchFamily="18" charset="0"/>
                        </a:rPr>
                        <m:t>(</m:t>
                      </m:r>
                      <m:r>
                        <a:rPr xmlns:a="http://schemas.openxmlformats.org/drawingml/2006/main" sz="6600" i="1">
                          <a:solidFill>
                            <a:srgbClr val="000000"/>
                          </a:solidFill>
                          <a:latin typeface="Cambria Math" panose="02040503050406030204" pitchFamily="18" charset="0"/>
                        </a:rPr>
                        <m:t>N</m:t>
                      </m:r>
                      <m:r>
                        <a:rPr xmlns:a="http://schemas.openxmlformats.org/drawingml/2006/main" sz="6600" i="1">
                          <a:solidFill>
                            <a:srgbClr val="000000"/>
                          </a:solidFill>
                          <a:latin typeface="Cambria Math" panose="02040503050406030204" pitchFamily="18" charset="0"/>
                        </a:rPr>
                        <m:t>-</m:t>
                      </m:r>
                      <m:r>
                        <a:rPr xmlns:a="http://schemas.openxmlformats.org/drawingml/2006/main" sz="6600" i="1">
                          <a:solidFill>
                            <a:srgbClr val="000000"/>
                          </a:solidFill>
                          <a:latin typeface="Cambria Math" panose="02040503050406030204" pitchFamily="18" charset="0"/>
                        </a:rPr>
                        <m:t>1</m:t>
                      </m:r>
                      <m:r>
                        <a:rPr xmlns:a="http://schemas.openxmlformats.org/drawingml/2006/main" sz="6600" i="1">
                          <a:solidFill>
                            <a:srgbClr val="000000"/>
                          </a:solidFill>
                          <a:latin typeface="Cambria Math" panose="02040503050406030204" pitchFamily="18" charset="0"/>
                        </a:rPr>
                        <m:t>)</m:t>
                      </m:r>
                    </m:num>
                    <m:den>
                      <m:r>
                        <a:rPr xmlns:a="http://schemas.openxmlformats.org/drawingml/2006/main" sz="6600" i="1">
                          <a:solidFill>
                            <a:srgbClr val="000000"/>
                          </a:solidFill>
                          <a:latin typeface="Cambria Math" panose="02040503050406030204" pitchFamily="18" charset="0"/>
                        </a:rPr>
                        <m:t>2</m:t>
                      </m:r>
                    </m:den>
                  </m:f>
                </m:oMath>
              </m:oMathPara>
            </a14:m>
            <a:endParaRPr sz="6600"/>
          </a:p>
        </p:txBody>
      </p:sp>
      <p:sp>
        <p:nvSpPr>
          <p:cNvPr id="264" name="=15 connections"/>
          <p:cNvSpPr txBox="1"/>
          <p:nvPr/>
        </p:nvSpPr>
        <p:spPr>
          <a:xfrm>
            <a:off x="17285763" y="9797305"/>
            <a:ext cx="3349880"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=15 connections</a:t>
            </a:r>
          </a:p>
        </p:txBody>
      </p:sp>
      <p:sp>
        <p:nvSpPr>
          <p:cNvPr id="265" name="Line"/>
          <p:cNvSpPr/>
          <p:nvPr/>
        </p:nvSpPr>
        <p:spPr>
          <a:xfrm>
            <a:off x="17424796" y="9608343"/>
            <a:ext cx="2614962" cy="1"/>
          </a:xfrm>
          <a:prstGeom prst="line">
            <a:avLst/>
          </a:prstGeom>
          <a:ln w="254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66" name="Graph Connectivity ~ N2    Number of Nodes"/>
          <p:cNvSpPr txBox="1"/>
          <p:nvPr/>
        </p:nvSpPr>
        <p:spPr>
          <a:xfrm>
            <a:off x="6089881" y="12662310"/>
            <a:ext cx="11145110" cy="787436"/>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4300">
                <a:solidFill>
                  <a:srgbClr val="FFFFFF"/>
                </a:solidFill>
                <a:latin typeface="Helvetica Neue Medium"/>
                <a:ea typeface="Helvetica Neue Medium"/>
                <a:cs typeface="Helvetica Neue Medium"/>
                <a:sym typeface="Helvetica Neue Medium"/>
              </a:defRPr>
            </a:pPr>
            <a:r>
              <a:t>Graph Connectivity ~ </a:t>
            </a:r>
            <a:r>
              <a:rPr i="1">
                <a:latin typeface="+mn-lt"/>
                <a:ea typeface="+mn-ea"/>
                <a:cs typeface="+mn-cs"/>
                <a:sym typeface="Helvetica Neue"/>
              </a:rPr>
              <a:t>N</a:t>
            </a:r>
            <a:r>
              <a:rPr baseline="31999"/>
              <a:t>2   </a:t>
            </a:r>
            <a:r>
              <a:t> Number of Nodes</a:t>
            </a:r>
          </a:p>
        </p:txBody>
      </p:sp>
      <p:sp>
        <p:nvSpPr>
          <p:cNvPr id="267" name="Some Basic Network Concepts:"/>
          <p:cNvSpPr txBox="1"/>
          <p:nvPr/>
        </p:nvSpPr>
        <p:spPr>
          <a:xfrm>
            <a:off x="280251" y="475184"/>
            <a:ext cx="7616610" cy="6841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900">
                <a:solidFill>
                  <a:srgbClr val="000000"/>
                </a:solidFill>
              </a:defRPr>
            </a:lvl1pPr>
          </a:lstStyle>
          <a:p>
            <a:pPr/>
            <a:r>
              <a:t>Some Basic Network Concepts:</a:t>
            </a:r>
          </a:p>
        </p:txBody>
      </p:sp>
      <p:sp>
        <p:nvSpPr>
          <p:cNvPr id="268" name="Rectangle"/>
          <p:cNvSpPr/>
          <p:nvPr/>
        </p:nvSpPr>
        <p:spPr>
          <a:xfrm>
            <a:off x="3599348" y="8565263"/>
            <a:ext cx="1576230" cy="648365"/>
          </a:xfrm>
          <a:prstGeom prst="rect">
            <a:avLst/>
          </a:prstGeom>
          <a:solidFill>
            <a:srgbClr val="FFFFFF"/>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69" name="Rectangle"/>
          <p:cNvSpPr/>
          <p:nvPr/>
        </p:nvSpPr>
        <p:spPr>
          <a:xfrm>
            <a:off x="4010113" y="7940185"/>
            <a:ext cx="1576231" cy="648364"/>
          </a:xfrm>
          <a:prstGeom prst="rect">
            <a:avLst/>
          </a:prstGeom>
          <a:solidFill>
            <a:srgbClr val="FFFFFF"/>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70" name="Triangle"/>
          <p:cNvSpPr/>
          <p:nvPr/>
        </p:nvSpPr>
        <p:spPr>
          <a:xfrm rot="10800000">
            <a:off x="3757986" y="7563448"/>
            <a:ext cx="1792426" cy="10342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71" name="1"/>
          <p:cNvSpPr/>
          <p:nvPr/>
        </p:nvSpPr>
        <p:spPr>
          <a:xfrm>
            <a:off x="3168627" y="8474276"/>
            <a:ext cx="964407" cy="964407"/>
          </a:xfrm>
          <a:prstGeom prst="ellipse">
            <a:avLst/>
          </a:prstGeom>
          <a:solidFill>
            <a:srgbClr val="000000"/>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defTabSz="821531">
              <a:defRPr sz="3000">
                <a:solidFill>
                  <a:srgbClr val="FFFFFF"/>
                </a:solidFill>
                <a:latin typeface="Helvetica Neue Medium"/>
                <a:ea typeface="Helvetica Neue Medium"/>
                <a:cs typeface="Helvetica Neue Medium"/>
                <a:sym typeface="Helvetica Neue Medium"/>
              </a:defRPr>
            </a:lvl1pPr>
          </a:lstStyle>
          <a:p>
            <a:pPr/>
            <a:r>
              <a:t>1</a:t>
            </a:r>
          </a:p>
        </p:txBody>
      </p:sp>
      <p:sp>
        <p:nvSpPr>
          <p:cNvPr id="272" name="2"/>
          <p:cNvSpPr/>
          <p:nvPr/>
        </p:nvSpPr>
        <p:spPr>
          <a:xfrm>
            <a:off x="2079205" y="5741792"/>
            <a:ext cx="964407" cy="964407"/>
          </a:xfrm>
          <a:prstGeom prst="ellipse">
            <a:avLst/>
          </a:prstGeom>
          <a:solidFill>
            <a:srgbClr val="000000"/>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defTabSz="821531">
              <a:defRPr sz="3000">
                <a:solidFill>
                  <a:srgbClr val="FFFFFF"/>
                </a:solidFill>
                <a:latin typeface="Helvetica Neue Medium"/>
                <a:ea typeface="Helvetica Neue Medium"/>
                <a:cs typeface="Helvetica Neue Medium"/>
                <a:sym typeface="Helvetica Neue Medium"/>
              </a:defRPr>
            </a:lvl1pPr>
          </a:lstStyle>
          <a:p>
            <a:pPr/>
            <a:r>
              <a:t>2</a:t>
            </a:r>
          </a:p>
        </p:txBody>
      </p:sp>
      <p:sp>
        <p:nvSpPr>
          <p:cNvPr id="273" name="3"/>
          <p:cNvSpPr/>
          <p:nvPr/>
        </p:nvSpPr>
        <p:spPr>
          <a:xfrm>
            <a:off x="6490470" y="7902776"/>
            <a:ext cx="964408" cy="964407"/>
          </a:xfrm>
          <a:prstGeom prst="ellipse">
            <a:avLst/>
          </a:prstGeom>
          <a:solidFill>
            <a:srgbClr val="000000"/>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defTabSz="821531">
              <a:defRPr sz="3000">
                <a:solidFill>
                  <a:srgbClr val="FFFFFF"/>
                </a:solidFill>
                <a:latin typeface="Helvetica Neue Medium"/>
                <a:ea typeface="Helvetica Neue Medium"/>
                <a:cs typeface="Helvetica Neue Medium"/>
                <a:sym typeface="Helvetica Neue Medium"/>
              </a:defRPr>
            </a:lvl1pPr>
          </a:lstStyle>
          <a:p>
            <a:pPr/>
            <a:r>
              <a:t>3</a:t>
            </a:r>
          </a:p>
        </p:txBody>
      </p:sp>
      <p:sp>
        <p:nvSpPr>
          <p:cNvPr id="274" name="4"/>
          <p:cNvSpPr/>
          <p:nvPr/>
        </p:nvSpPr>
        <p:spPr>
          <a:xfrm>
            <a:off x="4883127" y="5348885"/>
            <a:ext cx="964407" cy="964408"/>
          </a:xfrm>
          <a:prstGeom prst="ellipse">
            <a:avLst/>
          </a:prstGeom>
          <a:solidFill>
            <a:srgbClr val="000000"/>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defTabSz="821531">
              <a:defRPr sz="3000">
                <a:solidFill>
                  <a:srgbClr val="FFFFFF"/>
                </a:solidFill>
                <a:latin typeface="Helvetica Neue Medium"/>
                <a:ea typeface="Helvetica Neue Medium"/>
                <a:cs typeface="Helvetica Neue Medium"/>
                <a:sym typeface="Helvetica Neue Medium"/>
              </a:defRPr>
            </a:lvl1pPr>
          </a:lstStyle>
          <a:p>
            <a:pPr/>
            <a:r>
              <a:t>4</a:t>
            </a:r>
          </a:p>
        </p:txBody>
      </p:sp>
      <p:sp>
        <p:nvSpPr>
          <p:cNvPr id="275" name="5"/>
          <p:cNvSpPr/>
          <p:nvPr/>
        </p:nvSpPr>
        <p:spPr>
          <a:xfrm>
            <a:off x="4883127" y="2669979"/>
            <a:ext cx="964407" cy="964407"/>
          </a:xfrm>
          <a:prstGeom prst="ellipse">
            <a:avLst/>
          </a:prstGeom>
          <a:solidFill>
            <a:srgbClr val="000000"/>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defTabSz="821531">
              <a:defRPr sz="3000">
                <a:solidFill>
                  <a:srgbClr val="FFFFFF"/>
                </a:solidFill>
                <a:latin typeface="Helvetica Neue Medium"/>
                <a:ea typeface="Helvetica Neue Medium"/>
                <a:cs typeface="Helvetica Neue Medium"/>
                <a:sym typeface="Helvetica Neue Medium"/>
              </a:defRPr>
            </a:lvl1pPr>
          </a:lstStyle>
          <a:p>
            <a:pPr/>
            <a:r>
              <a:t>5</a:t>
            </a:r>
          </a:p>
        </p:txBody>
      </p:sp>
      <p:sp>
        <p:nvSpPr>
          <p:cNvPr id="276" name="6"/>
          <p:cNvSpPr/>
          <p:nvPr/>
        </p:nvSpPr>
        <p:spPr>
          <a:xfrm>
            <a:off x="7437018" y="4045151"/>
            <a:ext cx="964407" cy="964407"/>
          </a:xfrm>
          <a:prstGeom prst="ellipse">
            <a:avLst/>
          </a:prstGeom>
          <a:solidFill>
            <a:srgbClr val="000000"/>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defTabSz="821531">
              <a:defRPr sz="3000">
                <a:solidFill>
                  <a:srgbClr val="FFFFFF"/>
                </a:solidFill>
                <a:latin typeface="Helvetica Neue Medium"/>
                <a:ea typeface="Helvetica Neue Medium"/>
                <a:cs typeface="Helvetica Neue Medium"/>
                <a:sym typeface="Helvetica Neue Medium"/>
              </a:defRPr>
            </a:lvl1pPr>
          </a:lstStyle>
          <a:p>
            <a:pPr/>
            <a:r>
              <a:t>6</a:t>
            </a:r>
          </a:p>
        </p:txBody>
      </p:sp>
      <p:sp>
        <p:nvSpPr>
          <p:cNvPr id="277" name="Line"/>
          <p:cNvSpPr/>
          <p:nvPr/>
        </p:nvSpPr>
        <p:spPr>
          <a:xfrm flipV="1">
            <a:off x="3758405" y="6139860"/>
            <a:ext cx="1492793" cy="2621493"/>
          </a:xfrm>
          <a:prstGeom prst="line">
            <a:avLst/>
          </a:prstGeom>
          <a:ln w="889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78" name="Line"/>
          <p:cNvSpPr/>
          <p:nvPr/>
        </p:nvSpPr>
        <p:spPr>
          <a:xfrm flipH="1" flipV="1">
            <a:off x="5517344" y="6102258"/>
            <a:ext cx="1285597" cy="2080548"/>
          </a:xfrm>
          <a:prstGeom prst="line">
            <a:avLst/>
          </a:prstGeom>
          <a:ln w="889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79" name="Line"/>
          <p:cNvSpPr/>
          <p:nvPr/>
        </p:nvSpPr>
        <p:spPr>
          <a:xfrm flipH="1">
            <a:off x="2838437" y="5948779"/>
            <a:ext cx="2296396" cy="296355"/>
          </a:xfrm>
          <a:prstGeom prst="line">
            <a:avLst/>
          </a:prstGeom>
          <a:ln w="889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80" name="Line"/>
          <p:cNvSpPr/>
          <p:nvPr/>
        </p:nvSpPr>
        <p:spPr>
          <a:xfrm flipV="1">
            <a:off x="5365330" y="3494789"/>
            <a:ext cx="1" cy="2065131"/>
          </a:xfrm>
          <a:prstGeom prst="line">
            <a:avLst/>
          </a:prstGeom>
          <a:ln w="889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81" name="Line"/>
          <p:cNvSpPr/>
          <p:nvPr/>
        </p:nvSpPr>
        <p:spPr>
          <a:xfrm flipH="1" flipV="1">
            <a:off x="5650557" y="3269803"/>
            <a:ext cx="1973531" cy="1160930"/>
          </a:xfrm>
          <a:prstGeom prst="line">
            <a:avLst/>
          </a:prstGeom>
          <a:ln w="889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82" name="Line"/>
          <p:cNvSpPr/>
          <p:nvPr/>
        </p:nvSpPr>
        <p:spPr>
          <a:xfrm flipV="1">
            <a:off x="7004983" y="4841428"/>
            <a:ext cx="877997" cy="3337402"/>
          </a:xfrm>
          <a:prstGeom prst="line">
            <a:avLst/>
          </a:prstGeom>
          <a:ln w="889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84" name="Screen Shot 2018-10-11 at 12.24.27 AM.png" descr="Screen Shot 2018-10-11 at 12.24.27 AM.png"/>
          <p:cNvPicPr>
            <a:picLocks noChangeAspect="1"/>
          </p:cNvPicPr>
          <p:nvPr/>
        </p:nvPicPr>
        <p:blipFill>
          <a:blip r:embed="rId3">
            <a:extLst/>
          </a:blip>
          <a:stretch>
            <a:fillRect/>
          </a:stretch>
        </p:blipFill>
        <p:spPr>
          <a:xfrm>
            <a:off x="126477" y="821213"/>
            <a:ext cx="23752948" cy="5551362"/>
          </a:xfrm>
          <a:prstGeom prst="rect">
            <a:avLst/>
          </a:prstGeom>
          <a:ln w="12700">
            <a:miter lim="400000"/>
          </a:ln>
        </p:spPr>
      </p:pic>
      <p:pic>
        <p:nvPicPr>
          <p:cNvPr id="285" name="Screen Shot 2018-10-11 at 12.26.31 AM.png" descr="Screen Shot 2018-10-11 at 12.26.31 AM.png"/>
          <p:cNvPicPr>
            <a:picLocks noChangeAspect="1"/>
          </p:cNvPicPr>
          <p:nvPr/>
        </p:nvPicPr>
        <p:blipFill>
          <a:blip r:embed="rId4">
            <a:extLst/>
          </a:blip>
          <a:stretch>
            <a:fillRect/>
          </a:stretch>
        </p:blipFill>
        <p:spPr>
          <a:xfrm>
            <a:off x="33632" y="12140225"/>
            <a:ext cx="24316737" cy="1598189"/>
          </a:xfrm>
          <a:prstGeom prst="rect">
            <a:avLst/>
          </a:prstGeom>
          <a:ln w="12700">
            <a:miter lim="400000"/>
          </a:ln>
        </p:spPr>
      </p:pic>
      <p:pic>
        <p:nvPicPr>
          <p:cNvPr id="286" name="476px-Metcalfe-Network-Effect.svg.png" descr="476px-Metcalfe-Network-Effect.svg.png"/>
          <p:cNvPicPr>
            <a:picLocks noChangeAspect="1"/>
          </p:cNvPicPr>
          <p:nvPr/>
        </p:nvPicPr>
        <p:blipFill>
          <a:blip r:embed="rId5">
            <a:extLst/>
          </a:blip>
          <a:stretch>
            <a:fillRect/>
          </a:stretch>
        </p:blipFill>
        <p:spPr>
          <a:xfrm>
            <a:off x="10615637" y="5836672"/>
            <a:ext cx="2774628" cy="6376980"/>
          </a:xfrm>
          <a:prstGeom prst="rect">
            <a:avLst/>
          </a:prstGeom>
          <a:ln w="12700">
            <a:miter lim="400000"/>
          </a:ln>
        </p:spPr>
      </p:pic>
      <p:sp>
        <p:nvSpPr>
          <p:cNvPr id="287" name="Some Basic Network Concepts:"/>
          <p:cNvSpPr txBox="1"/>
          <p:nvPr/>
        </p:nvSpPr>
        <p:spPr>
          <a:xfrm>
            <a:off x="10136" y="33178"/>
            <a:ext cx="7616610" cy="6841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900">
                <a:solidFill>
                  <a:srgbClr val="000000"/>
                </a:solidFill>
              </a:defRPr>
            </a:lvl1pPr>
          </a:lstStyle>
          <a:p>
            <a:pPr/>
            <a:r>
              <a:t>Some Basic Network Concepts: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