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are now models of urban economics, first some general arguments and then a proper model.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The von Thunen model was then ported (via Burgess’s ideas) to a city. Instead of a central market for produce, it becomes a central market for labor 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 that the new ingredient is that people receive utility from “land consumption”, i.e. people are assumed to like to have larger homes. Notice that the budget constraint does a lot of the work of the model. The Utility function does not have to be known explicitly.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Land developers are assumed to make no profit… This is a standard assumption in econ models, but it is clearly untrue.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recovers the Alonso model result for the extent of the city.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 anchor="b">
            <a:noAutofit/>
          </a:bodyPr>
          <a:lstStyle>
            <a:lvl1pPr defTabSz="821531">
              <a:lnSpc>
                <a:spcPct val="100000"/>
              </a:lnSpc>
              <a:defRPr b="0" spc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369276" indent="-369276" defTabSz="821531">
              <a:lnSpc>
                <a:spcPct val="100000"/>
              </a:lnSpc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</a:defRPr>
            </a:lvl1pPr>
            <a:lvl2pPr marL="813776" indent="-369276" defTabSz="821531">
              <a:lnSpc>
                <a:spcPct val="100000"/>
              </a:lnSpc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</a:defRPr>
            </a:lvl2pPr>
            <a:lvl3pPr marL="1258276" indent="-369276" defTabSz="821531">
              <a:lnSpc>
                <a:spcPct val="100000"/>
              </a:lnSpc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</a:defRPr>
            </a:lvl3pPr>
            <a:lvl4pPr marL="1702776" indent="-369276" defTabSz="821531">
              <a:lnSpc>
                <a:spcPct val="100000"/>
              </a:lnSpc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</a:defRPr>
            </a:lvl4pPr>
            <a:lvl5pPr marL="2147276" indent="-369276" defTabSz="821531">
              <a:lnSpc>
                <a:spcPct val="100000"/>
              </a:lnSpc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r"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ecture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21531">
              <a:lnSpc>
                <a:spcPct val="100000"/>
              </a:lnSpc>
              <a:defRPr spc="0" sz="5200"/>
            </a:lvl1pPr>
          </a:lstStyle>
          <a:p>
            <a:pPr/>
            <a:r>
              <a:t>Lecture 4</a:t>
            </a:r>
          </a:p>
        </p:txBody>
      </p:sp>
      <p:sp>
        <p:nvSpPr>
          <p:cNvPr id="171" name="How to think about Cities: Economic Model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25195">
              <a:defRPr sz="5115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How to think about Cities: Economic Models</a:t>
            </a:r>
          </a:p>
          <a:p>
            <a:pPr defTabSz="425195">
              <a:defRPr sz="33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4.1 Models of Urban Economics"/>
          <p:cNvSpPr txBox="1"/>
          <p:nvPr/>
        </p:nvSpPr>
        <p:spPr>
          <a:xfrm>
            <a:off x="7898028" y="9155931"/>
            <a:ext cx="8587944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1531">
              <a:defRPr b="1" sz="4400">
                <a:solidFill>
                  <a:srgbClr val="000000"/>
                </a:solidFill>
              </a:defRPr>
            </a:lvl1pPr>
          </a:lstStyle>
          <a:p>
            <a:pPr/>
            <a:r>
              <a:t>4.1 Models of Urban Economics</a:t>
            </a:r>
          </a:p>
        </p:txBody>
      </p:sp>
      <p:sp>
        <p:nvSpPr>
          <p:cNvPr id="173" name="IUS 2.2.3 + 2.2.5"/>
          <p:cNvSpPr txBox="1"/>
          <p:nvPr/>
        </p:nvSpPr>
        <p:spPr>
          <a:xfrm>
            <a:off x="18609973" y="9248971"/>
            <a:ext cx="3174493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2.2.3 + 2.2.5</a:t>
            </a:r>
          </a:p>
        </p:txBody>
      </p:sp>
      <p:sp>
        <p:nvSpPr>
          <p:cNvPr id="174" name="©Luís M. A. Bettencourt 2024"/>
          <p:cNvSpPr txBox="1"/>
          <p:nvPr/>
        </p:nvSpPr>
        <p:spPr>
          <a:xfrm>
            <a:off x="919066" y="11859862"/>
            <a:ext cx="14710228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7" tIns="25717" rIns="25717" bIns="25717">
            <a:normAutofit fontScale="100000" lnSpcReduction="0"/>
          </a:bodyPr>
          <a:lstStyle>
            <a:lvl1pPr algn="l" defTabSz="825500"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©Luís M. A. Bettencourt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how do land rents depend on distance from city center?"/>
          <p:cNvSpPr txBox="1"/>
          <p:nvPr/>
        </p:nvSpPr>
        <p:spPr>
          <a:xfrm>
            <a:off x="5359844" y="483098"/>
            <a:ext cx="13664312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how do land rents depend on distance from city center?</a:t>
            </a:r>
          </a:p>
        </p:txBody>
      </p:sp>
      <p:sp>
        <p:nvSpPr>
          <p:cNvPr id="340" name="Equation"/>
          <p:cNvSpPr txBox="1"/>
          <p:nvPr/>
        </p:nvSpPr>
        <p:spPr>
          <a:xfrm>
            <a:off x="7496593" y="3070418"/>
            <a:ext cx="8274786" cy="1157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/>
          </a:p>
        </p:txBody>
      </p:sp>
      <p:sp>
        <p:nvSpPr>
          <p:cNvPr id="341" name="Equation"/>
          <p:cNvSpPr txBox="1"/>
          <p:nvPr/>
        </p:nvSpPr>
        <p:spPr>
          <a:xfrm>
            <a:off x="7208359" y="5554793"/>
            <a:ext cx="5906763" cy="1157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3400"/>
          </a:p>
        </p:txBody>
      </p:sp>
      <p:sp>
        <p:nvSpPr>
          <p:cNvPr id="342" name="so rents go down with distance to CBD"/>
          <p:cNvSpPr txBox="1"/>
          <p:nvPr/>
        </p:nvSpPr>
        <p:spPr>
          <a:xfrm>
            <a:off x="14244903" y="5832746"/>
            <a:ext cx="7037198" cy="601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 rents go down with distance to CBD</a:t>
            </a:r>
          </a:p>
        </p:txBody>
      </p:sp>
      <p:sp>
        <p:nvSpPr>
          <p:cNvPr id="343" name="Equation"/>
          <p:cNvSpPr txBox="1"/>
          <p:nvPr/>
        </p:nvSpPr>
        <p:spPr>
          <a:xfrm>
            <a:off x="7631006" y="8093440"/>
            <a:ext cx="3248977" cy="1157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3400"/>
          </a:p>
        </p:txBody>
      </p:sp>
      <p:sp>
        <p:nvSpPr>
          <p:cNvPr id="344" name="so the amount of land consumed increases with distance"/>
          <p:cNvSpPr txBox="1"/>
          <p:nvPr/>
        </p:nvSpPr>
        <p:spPr>
          <a:xfrm>
            <a:off x="12617842" y="8330216"/>
            <a:ext cx="10291319" cy="601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 the amount of land consumed increases with distance </a:t>
            </a:r>
          </a:p>
        </p:txBody>
      </p:sp>
      <p:sp>
        <p:nvSpPr>
          <p:cNvPr id="345" name="Line"/>
          <p:cNvSpPr/>
          <p:nvPr/>
        </p:nvSpPr>
        <p:spPr>
          <a:xfrm flipV="1">
            <a:off x="8986329" y="9236787"/>
            <a:ext cx="1" cy="13302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6" name="second derivative is convex"/>
          <p:cNvSpPr txBox="1"/>
          <p:nvPr/>
        </p:nvSpPr>
        <p:spPr>
          <a:xfrm>
            <a:off x="5223662" y="10634603"/>
            <a:ext cx="55070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second derivative is convex</a:t>
            </a:r>
          </a:p>
        </p:txBody>
      </p:sp>
      <p:sp>
        <p:nvSpPr>
          <p:cNvPr id="347" name="Line"/>
          <p:cNvSpPr/>
          <p:nvPr/>
        </p:nvSpPr>
        <p:spPr>
          <a:xfrm flipV="1">
            <a:off x="15103078" y="10314900"/>
            <a:ext cx="1" cy="29877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8" name="Equation"/>
          <p:cNvSpPr txBox="1"/>
          <p:nvPr/>
        </p:nvSpPr>
        <p:spPr>
          <a:xfrm>
            <a:off x="12633689" y="10486597"/>
            <a:ext cx="1844252" cy="4633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400"/>
          </a:p>
        </p:txBody>
      </p:sp>
      <p:sp>
        <p:nvSpPr>
          <p:cNvPr id="349" name="Line"/>
          <p:cNvSpPr/>
          <p:nvPr/>
        </p:nvSpPr>
        <p:spPr>
          <a:xfrm>
            <a:off x="14942343" y="13177637"/>
            <a:ext cx="42236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5" name="Connection Line"/>
          <p:cNvSpPr/>
          <p:nvPr/>
        </p:nvSpPr>
        <p:spPr>
          <a:xfrm>
            <a:off x="15350506" y="10944195"/>
            <a:ext cx="2363368" cy="1600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926" y="9826"/>
                  <a:pt x="10126" y="262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1" name="Equation"/>
          <p:cNvSpPr txBox="1"/>
          <p:nvPr/>
        </p:nvSpPr>
        <p:spPr>
          <a:xfrm>
            <a:off x="18915696" y="13368886"/>
            <a:ext cx="324448" cy="3618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352" name="Equation"/>
          <p:cNvSpPr txBox="1"/>
          <p:nvPr/>
        </p:nvSpPr>
        <p:spPr>
          <a:xfrm>
            <a:off x="9385244" y="11462789"/>
            <a:ext cx="1552562" cy="11828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/>
          </a:p>
        </p:txBody>
      </p:sp>
      <p:sp>
        <p:nvSpPr>
          <p:cNvPr id="353" name="Line"/>
          <p:cNvSpPr/>
          <p:nvPr/>
        </p:nvSpPr>
        <p:spPr>
          <a:xfrm flipV="1">
            <a:off x="11236610" y="11377484"/>
            <a:ext cx="4413650" cy="6356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5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6764" y="4181871"/>
            <a:ext cx="1718535" cy="101601"/>
          </a:xfrm>
          <a:prstGeom prst="rect">
            <a:avLst/>
          </a:prstGeom>
        </p:spPr>
      </p:pic>
      <p:sp>
        <p:nvSpPr>
          <p:cNvPr id="356" name="Line"/>
          <p:cNvSpPr/>
          <p:nvPr/>
        </p:nvSpPr>
        <p:spPr>
          <a:xfrm flipH="1">
            <a:off x="8825779" y="4398534"/>
            <a:ext cx="1330253" cy="133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7" name="Conclusion: Suburbs have cheaper, bigger houses"/>
          <p:cNvSpPr txBox="1"/>
          <p:nvPr/>
        </p:nvSpPr>
        <p:spPr>
          <a:xfrm>
            <a:off x="14152795" y="9386180"/>
            <a:ext cx="985024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Conclusion: Suburbs have cheaper, bigger houses</a:t>
            </a:r>
          </a:p>
        </p:txBody>
      </p:sp>
      <p:sp>
        <p:nvSpPr>
          <p:cNvPr id="358" name="cancel"/>
          <p:cNvSpPr txBox="1"/>
          <p:nvPr/>
        </p:nvSpPr>
        <p:spPr>
          <a:xfrm>
            <a:off x="12769805" y="4602788"/>
            <a:ext cx="1344702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359" name="Line"/>
          <p:cNvSpPr/>
          <p:nvPr/>
        </p:nvSpPr>
        <p:spPr>
          <a:xfrm flipV="1">
            <a:off x="13282072" y="4235189"/>
            <a:ext cx="564439" cy="5644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0" name="Line"/>
          <p:cNvSpPr/>
          <p:nvPr/>
        </p:nvSpPr>
        <p:spPr>
          <a:xfrm flipH="1" flipV="1">
            <a:off x="12435619" y="4215058"/>
            <a:ext cx="604702" cy="60470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1" name="You can take all kinds of variations of utility…"/>
          <p:cNvSpPr txBox="1"/>
          <p:nvPr/>
        </p:nvSpPr>
        <p:spPr>
          <a:xfrm>
            <a:off x="16330128" y="3370184"/>
            <a:ext cx="7552387" cy="52308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You can take all kinds of variations of utility…</a:t>
            </a:r>
          </a:p>
        </p:txBody>
      </p:sp>
      <p:sp>
        <p:nvSpPr>
          <p:cNvPr id="362" name="Equation"/>
          <p:cNvSpPr txBox="1"/>
          <p:nvPr/>
        </p:nvSpPr>
        <p:spPr>
          <a:xfrm>
            <a:off x="14608481" y="1815207"/>
            <a:ext cx="4046798" cy="4703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3400"/>
          </a:p>
        </p:txBody>
      </p:sp>
      <p:sp>
        <p:nvSpPr>
          <p:cNvPr id="363" name="Line"/>
          <p:cNvSpPr/>
          <p:nvPr/>
        </p:nvSpPr>
        <p:spPr>
          <a:xfrm>
            <a:off x="11100298" y="1924953"/>
            <a:ext cx="3318761" cy="862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119" fill="norm" stroke="1" extrusionOk="0">
                <a:moveTo>
                  <a:pt x="21452" y="2155"/>
                </a:moveTo>
                <a:cubicBezTo>
                  <a:pt x="17270" y="3431"/>
                  <a:pt x="13062" y="3039"/>
                  <a:pt x="8903" y="988"/>
                </a:cubicBezTo>
                <a:cubicBezTo>
                  <a:pt x="5640" y="-622"/>
                  <a:pt x="1964" y="-1481"/>
                  <a:pt x="443" y="8430"/>
                </a:cubicBezTo>
                <a:cubicBezTo>
                  <a:pt x="-111" y="12039"/>
                  <a:pt x="-148" y="16392"/>
                  <a:pt x="343" y="2011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>
            <a:off x="8338070" y="6515716"/>
            <a:ext cx="1481274" cy="1327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fill="norm" stroke="1" extrusionOk="0">
                <a:moveTo>
                  <a:pt x="152" y="0"/>
                </a:moveTo>
                <a:cubicBezTo>
                  <a:pt x="-565" y="4037"/>
                  <a:pt x="1298" y="8096"/>
                  <a:pt x="4805" y="10134"/>
                </a:cubicBezTo>
                <a:cubicBezTo>
                  <a:pt x="9786" y="13030"/>
                  <a:pt x="17373" y="11243"/>
                  <a:pt x="20182" y="16738"/>
                </a:cubicBezTo>
                <a:cubicBezTo>
                  <a:pt x="20953" y="18248"/>
                  <a:pt x="21035" y="20024"/>
                  <a:pt x="2040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peat the same reasoning to get:"/>
          <p:cNvSpPr txBox="1"/>
          <p:nvPr/>
        </p:nvSpPr>
        <p:spPr>
          <a:xfrm>
            <a:off x="8723820" y="1687056"/>
            <a:ext cx="693636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Repeat the same reasoning to get: </a:t>
            </a:r>
          </a:p>
        </p:txBody>
      </p:sp>
      <p:sp>
        <p:nvSpPr>
          <p:cNvPr id="368" name="land rents…"/>
          <p:cNvSpPr txBox="1"/>
          <p:nvPr/>
        </p:nvSpPr>
        <p:spPr>
          <a:xfrm>
            <a:off x="3187742" y="3973056"/>
            <a:ext cx="248871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land rents…</a:t>
            </a:r>
          </a:p>
        </p:txBody>
      </p:sp>
      <p:sp>
        <p:nvSpPr>
          <p:cNvPr id="369" name="increase with income"/>
          <p:cNvSpPr txBox="1"/>
          <p:nvPr/>
        </p:nvSpPr>
        <p:spPr>
          <a:xfrm>
            <a:off x="6571537" y="4414656"/>
            <a:ext cx="3507817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increase with income</a:t>
            </a:r>
          </a:p>
        </p:txBody>
      </p:sp>
      <p:sp>
        <p:nvSpPr>
          <p:cNvPr id="370" name="decrease with…"/>
          <p:cNvSpPr txBox="1"/>
          <p:nvPr/>
        </p:nvSpPr>
        <p:spPr>
          <a:xfrm>
            <a:off x="10520413" y="4020162"/>
            <a:ext cx="3343174" cy="99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decrease with </a:t>
            </a:r>
          </a:p>
          <a:p>
            <a:pPr defTabSz="821531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transportation costs</a:t>
            </a:r>
          </a:p>
        </p:txBody>
      </p:sp>
      <p:sp>
        <p:nvSpPr>
          <p:cNvPr id="371" name="utility decreases with land rents"/>
          <p:cNvSpPr txBox="1"/>
          <p:nvPr/>
        </p:nvSpPr>
        <p:spPr>
          <a:xfrm>
            <a:off x="14304646" y="4236062"/>
            <a:ext cx="5147844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utility decreases with land rents</a:t>
            </a:r>
          </a:p>
        </p:txBody>
      </p:sp>
      <p:sp>
        <p:nvSpPr>
          <p:cNvPr id="372" name="Rectangle"/>
          <p:cNvSpPr/>
          <p:nvPr/>
        </p:nvSpPr>
        <p:spPr>
          <a:xfrm>
            <a:off x="12951023" y="6873146"/>
            <a:ext cx="5048623" cy="17859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3" name="This gives a bunch of qualitative expectations for the structure of the city"/>
          <p:cNvSpPr txBox="1"/>
          <p:nvPr/>
        </p:nvSpPr>
        <p:spPr>
          <a:xfrm>
            <a:off x="4998351" y="12027634"/>
            <a:ext cx="1438729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This gives a bunch of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qualitative</a:t>
            </a:r>
            <a:r>
              <a:t> expectations for the structure of the city </a:t>
            </a:r>
          </a:p>
        </p:txBody>
      </p:sp>
      <p:sp>
        <p:nvSpPr>
          <p:cNvPr id="374" name="Quantitative expectations require a particular Utility !"/>
          <p:cNvSpPr txBox="1"/>
          <p:nvPr/>
        </p:nvSpPr>
        <p:spPr>
          <a:xfrm>
            <a:off x="7012469" y="12900311"/>
            <a:ext cx="1035906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Quantitative expectations require a particular Utility !</a:t>
            </a:r>
          </a:p>
        </p:txBody>
      </p:sp>
      <p:sp>
        <p:nvSpPr>
          <p:cNvPr id="375" name="decreases with income"/>
          <p:cNvSpPr txBox="1"/>
          <p:nvPr/>
        </p:nvSpPr>
        <p:spPr>
          <a:xfrm>
            <a:off x="5919989" y="9050380"/>
            <a:ext cx="3810788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decreases with income</a:t>
            </a:r>
          </a:p>
        </p:txBody>
      </p:sp>
      <p:sp>
        <p:nvSpPr>
          <p:cNvPr id="376" name="increases with…"/>
          <p:cNvSpPr txBox="1"/>
          <p:nvPr/>
        </p:nvSpPr>
        <p:spPr>
          <a:xfrm>
            <a:off x="10871295" y="8864583"/>
            <a:ext cx="3343175" cy="99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increases with </a:t>
            </a:r>
          </a:p>
          <a:p>
            <a:pPr defTabSz="821531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transportation costs</a:t>
            </a:r>
          </a:p>
        </p:txBody>
      </p:sp>
      <p:sp>
        <p:nvSpPr>
          <p:cNvPr id="377" name="utility increases with bigger housing"/>
          <p:cNvSpPr txBox="1"/>
          <p:nvPr/>
        </p:nvSpPr>
        <p:spPr>
          <a:xfrm>
            <a:off x="15256487" y="9080483"/>
            <a:ext cx="5819218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utility increases with bigger housing</a:t>
            </a:r>
          </a:p>
        </p:txBody>
      </p:sp>
      <p:sp>
        <p:nvSpPr>
          <p:cNvPr id="378" name="house size…"/>
          <p:cNvSpPr txBox="1"/>
          <p:nvPr/>
        </p:nvSpPr>
        <p:spPr>
          <a:xfrm>
            <a:off x="3120077" y="6544806"/>
            <a:ext cx="262404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house size…</a:t>
            </a:r>
          </a:p>
        </p:txBody>
      </p:sp>
      <p:sp>
        <p:nvSpPr>
          <p:cNvPr id="379" name="recall that:"/>
          <p:cNvSpPr txBox="1"/>
          <p:nvPr/>
        </p:nvSpPr>
        <p:spPr>
          <a:xfrm>
            <a:off x="13169785" y="10163150"/>
            <a:ext cx="2044930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recall that:</a:t>
            </a:r>
          </a:p>
        </p:txBody>
      </p:sp>
      <p:sp>
        <p:nvSpPr>
          <p:cNvPr id="380" name="Equation"/>
          <p:cNvSpPr txBox="1"/>
          <p:nvPr/>
        </p:nvSpPr>
        <p:spPr>
          <a:xfrm>
            <a:off x="15737422" y="10066601"/>
            <a:ext cx="4380565" cy="8725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500"/>
          </a:p>
        </p:txBody>
      </p:sp>
      <p:sp>
        <p:nvSpPr>
          <p:cNvPr id="381" name="Equation"/>
          <p:cNvSpPr txBox="1"/>
          <p:nvPr/>
        </p:nvSpPr>
        <p:spPr>
          <a:xfrm>
            <a:off x="7685039" y="5334974"/>
            <a:ext cx="9623886" cy="12331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3600"/>
          </a:p>
        </p:txBody>
      </p:sp>
      <p:sp>
        <p:nvSpPr>
          <p:cNvPr id="382" name="Equation"/>
          <p:cNvSpPr txBox="1"/>
          <p:nvPr/>
        </p:nvSpPr>
        <p:spPr>
          <a:xfrm>
            <a:off x="7443701" y="7419058"/>
            <a:ext cx="12660430" cy="133593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3900"/>
          </a:p>
        </p:txBody>
      </p:sp>
      <p:sp>
        <p:nvSpPr>
          <p:cNvPr id="383" name="Line"/>
          <p:cNvSpPr/>
          <p:nvPr/>
        </p:nvSpPr>
        <p:spPr>
          <a:xfrm>
            <a:off x="11487561" y="6410451"/>
            <a:ext cx="1416048" cy="86211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" name="Because of fixed budget: more money in transportation is less in rent!"/>
          <p:cNvSpPr txBox="1"/>
          <p:nvPr/>
        </p:nvSpPr>
        <p:spPr>
          <a:xfrm>
            <a:off x="7409383" y="3240503"/>
            <a:ext cx="95652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Because of fixed budget: more money in transportation is less in rent!</a:t>
            </a:r>
          </a:p>
        </p:txBody>
      </p:sp>
      <p:sp>
        <p:nvSpPr>
          <p:cNvPr id="385" name="Varies in the opposite direction to"/>
          <p:cNvSpPr txBox="1"/>
          <p:nvPr/>
        </p:nvSpPr>
        <p:spPr>
          <a:xfrm>
            <a:off x="560329" y="7252976"/>
            <a:ext cx="4994694" cy="60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Varies in the opposite direction to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2. Housing Producers behavior"/>
          <p:cNvSpPr txBox="1"/>
          <p:nvPr/>
        </p:nvSpPr>
        <p:spPr>
          <a:xfrm>
            <a:off x="3863562" y="1681528"/>
            <a:ext cx="5584064" cy="601725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 Housing Producers behavior</a:t>
            </a:r>
          </a:p>
        </p:txBody>
      </p:sp>
      <p:sp>
        <p:nvSpPr>
          <p:cNvPr id="388" name="land  developers"/>
          <p:cNvSpPr txBox="1"/>
          <p:nvPr/>
        </p:nvSpPr>
        <p:spPr>
          <a:xfrm>
            <a:off x="12309522" y="1669197"/>
            <a:ext cx="3346223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land  developers</a:t>
            </a:r>
          </a:p>
        </p:txBody>
      </p:sp>
      <p:sp>
        <p:nvSpPr>
          <p:cNvPr id="389" name="Production Function"/>
          <p:cNvSpPr txBox="1"/>
          <p:nvPr/>
        </p:nvSpPr>
        <p:spPr>
          <a:xfrm>
            <a:off x="2186201" y="3846483"/>
            <a:ext cx="409196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Production Function</a:t>
            </a:r>
          </a:p>
        </p:txBody>
      </p:sp>
      <p:sp>
        <p:nvSpPr>
          <p:cNvPr id="390" name="Equation"/>
          <p:cNvSpPr txBox="1"/>
          <p:nvPr/>
        </p:nvSpPr>
        <p:spPr>
          <a:xfrm>
            <a:off x="10480357" y="4819963"/>
            <a:ext cx="2580627" cy="6166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5200"/>
          </a:p>
        </p:txBody>
      </p:sp>
      <p:sp>
        <p:nvSpPr>
          <p:cNvPr id="391" name="= area of housing developed"/>
          <p:cNvSpPr txBox="1"/>
          <p:nvPr/>
        </p:nvSpPr>
        <p:spPr>
          <a:xfrm>
            <a:off x="13854617" y="4791243"/>
            <a:ext cx="5497297" cy="62638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= area of housing developed</a:t>
            </a:r>
          </a:p>
        </p:txBody>
      </p:sp>
      <p:sp>
        <p:nvSpPr>
          <p:cNvPr id="392" name="area of land input"/>
          <p:cNvSpPr txBox="1"/>
          <p:nvPr/>
        </p:nvSpPr>
        <p:spPr>
          <a:xfrm>
            <a:off x="7899939" y="6043397"/>
            <a:ext cx="3534385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area of land input</a:t>
            </a:r>
          </a:p>
        </p:txBody>
      </p:sp>
      <p:sp>
        <p:nvSpPr>
          <p:cNvPr id="393" name="capital"/>
          <p:cNvSpPr txBox="1"/>
          <p:nvPr/>
        </p:nvSpPr>
        <p:spPr>
          <a:xfrm>
            <a:off x="12963944" y="6043397"/>
            <a:ext cx="145646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capital</a:t>
            </a:r>
          </a:p>
        </p:txBody>
      </p:sp>
      <p:sp>
        <p:nvSpPr>
          <p:cNvPr id="394" name="Line"/>
          <p:cNvSpPr/>
          <p:nvPr/>
        </p:nvSpPr>
        <p:spPr>
          <a:xfrm flipV="1">
            <a:off x="11142906" y="5457375"/>
            <a:ext cx="556318" cy="556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 flipV="1">
            <a:off x="12875958" y="5522870"/>
            <a:ext cx="556319" cy="5563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6" name="Line"/>
          <p:cNvSpPr/>
          <p:nvPr/>
        </p:nvSpPr>
        <p:spPr>
          <a:xfrm flipV="1">
            <a:off x="13352859" y="7215603"/>
            <a:ext cx="1" cy="22084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7" name="Line"/>
          <p:cNvSpPr/>
          <p:nvPr/>
        </p:nvSpPr>
        <p:spPr>
          <a:xfrm>
            <a:off x="13156406" y="9245424"/>
            <a:ext cx="30781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0" name="Connection Line"/>
          <p:cNvSpPr/>
          <p:nvPr/>
        </p:nvSpPr>
        <p:spPr>
          <a:xfrm>
            <a:off x="13663910" y="7324399"/>
            <a:ext cx="2283419" cy="1488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0" fill="norm" stroke="1" extrusionOk="0">
                <a:moveTo>
                  <a:pt x="0" y="21130"/>
                </a:moveTo>
                <a:cubicBezTo>
                  <a:pt x="4290" y="6565"/>
                  <a:pt x="11490" y="-470"/>
                  <a:pt x="21600" y="25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9" name="Equation"/>
          <p:cNvSpPr txBox="1"/>
          <p:nvPr/>
        </p:nvSpPr>
        <p:spPr>
          <a:xfrm>
            <a:off x="11361697" y="6967814"/>
            <a:ext cx="1691730" cy="4032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400"/>
          </a:p>
        </p:txBody>
      </p:sp>
      <p:sp>
        <p:nvSpPr>
          <p:cNvPr id="400" name="Equation"/>
          <p:cNvSpPr txBox="1"/>
          <p:nvPr/>
        </p:nvSpPr>
        <p:spPr>
          <a:xfrm>
            <a:off x="16028511" y="9672039"/>
            <a:ext cx="455297" cy="3899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401" name="decreasing returns…"/>
          <p:cNvSpPr txBox="1"/>
          <p:nvPr/>
        </p:nvSpPr>
        <p:spPr>
          <a:xfrm>
            <a:off x="16835916" y="7077605"/>
            <a:ext cx="3535199" cy="1096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decreasing returns</a:t>
            </a:r>
          </a:p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to capital </a:t>
            </a:r>
          </a:p>
        </p:txBody>
      </p:sp>
      <p:sp>
        <p:nvSpPr>
          <p:cNvPr id="402" name="Developer’s Profits and Free Entry condition:"/>
          <p:cNvSpPr txBox="1"/>
          <p:nvPr/>
        </p:nvSpPr>
        <p:spPr>
          <a:xfrm>
            <a:off x="1010498" y="9842579"/>
            <a:ext cx="8528635" cy="626387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Developer’s Profits and Free Entry condition:</a:t>
            </a:r>
          </a:p>
        </p:txBody>
      </p:sp>
      <p:sp>
        <p:nvSpPr>
          <p:cNvPr id="403" name="Equation"/>
          <p:cNvSpPr txBox="1"/>
          <p:nvPr/>
        </p:nvSpPr>
        <p:spPr>
          <a:xfrm>
            <a:off x="1016587" y="11281676"/>
            <a:ext cx="13321098" cy="6907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5000"/>
          </a:p>
        </p:txBody>
      </p:sp>
      <p:sp>
        <p:nvSpPr>
          <p:cNvPr id="404" name="Equation"/>
          <p:cNvSpPr txBox="1"/>
          <p:nvPr/>
        </p:nvSpPr>
        <p:spPr>
          <a:xfrm>
            <a:off x="15868231" y="11003384"/>
            <a:ext cx="4987741" cy="13902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den>
                  </m:f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den>
                  </m:f>
                </m:oMath>
              </m:oMathPara>
            </a14:m>
            <a:endParaRPr sz="4600"/>
          </a:p>
        </p:txBody>
      </p:sp>
      <p:sp>
        <p:nvSpPr>
          <p:cNvPr id="405" name="building density"/>
          <p:cNvSpPr txBox="1"/>
          <p:nvPr/>
        </p:nvSpPr>
        <p:spPr>
          <a:xfrm>
            <a:off x="14078766" y="12402681"/>
            <a:ext cx="320967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building density</a:t>
            </a:r>
          </a:p>
        </p:txBody>
      </p:sp>
      <p:sp>
        <p:nvSpPr>
          <p:cNvPr id="406" name="capital density"/>
          <p:cNvSpPr txBox="1"/>
          <p:nvPr/>
        </p:nvSpPr>
        <p:spPr>
          <a:xfrm>
            <a:off x="19992844" y="12402681"/>
            <a:ext cx="296908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capital density</a:t>
            </a:r>
          </a:p>
        </p:txBody>
      </p:sp>
      <p:sp>
        <p:nvSpPr>
          <p:cNvPr id="407" name="area of housing per area of land"/>
          <p:cNvSpPr txBox="1"/>
          <p:nvPr/>
        </p:nvSpPr>
        <p:spPr>
          <a:xfrm>
            <a:off x="13020424" y="13079365"/>
            <a:ext cx="44330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area of housing per area of land</a:t>
            </a:r>
          </a:p>
        </p:txBody>
      </p:sp>
      <p:sp>
        <p:nvSpPr>
          <p:cNvPr id="408" name="amount of capital per area of land"/>
          <p:cNvSpPr txBox="1"/>
          <p:nvPr/>
        </p:nvSpPr>
        <p:spPr>
          <a:xfrm>
            <a:off x="19125243" y="12914265"/>
            <a:ext cx="470428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amount of capital per area of land</a:t>
            </a:r>
          </a:p>
        </p:txBody>
      </p:sp>
      <p:sp>
        <p:nvSpPr>
          <p:cNvPr id="409" name="“building height”"/>
          <p:cNvSpPr txBox="1"/>
          <p:nvPr/>
        </p:nvSpPr>
        <p:spPr>
          <a:xfrm>
            <a:off x="20288207" y="13288011"/>
            <a:ext cx="23783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“building height”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3. Housing Producers behavior"/>
          <p:cNvSpPr txBox="1"/>
          <p:nvPr/>
        </p:nvSpPr>
        <p:spPr>
          <a:xfrm>
            <a:off x="3863562" y="1681528"/>
            <a:ext cx="5584064" cy="601725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 Housing Producers behavior</a:t>
            </a:r>
          </a:p>
        </p:txBody>
      </p:sp>
      <p:sp>
        <p:nvSpPr>
          <p:cNvPr id="415" name="Maximizing Developer’s Profit  + “Zero Profit” condition"/>
          <p:cNvSpPr txBox="1"/>
          <p:nvPr/>
        </p:nvSpPr>
        <p:spPr>
          <a:xfrm>
            <a:off x="3286226" y="3312259"/>
            <a:ext cx="1087437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Maximizing Developer’s Profit  + “Zero Profit” condition</a:t>
            </a:r>
          </a:p>
        </p:txBody>
      </p:sp>
      <p:sp>
        <p:nvSpPr>
          <p:cNvPr id="416" name="Equation"/>
          <p:cNvSpPr txBox="1"/>
          <p:nvPr/>
        </p:nvSpPr>
        <p:spPr>
          <a:xfrm>
            <a:off x="8597183" y="4621753"/>
            <a:ext cx="7569196" cy="14242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  <m:sSub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sub>
                      </m:sSub>
                    </m:den>
                  </m:f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</m:oMath>
              </m:oMathPara>
            </a14:m>
            <a:endParaRPr sz="4400"/>
          </a:p>
        </p:txBody>
      </p:sp>
      <p:sp>
        <p:nvSpPr>
          <p:cNvPr id="417" name="optimal amount of capital invested / land area"/>
          <p:cNvSpPr txBox="1"/>
          <p:nvPr/>
        </p:nvSpPr>
        <p:spPr>
          <a:xfrm>
            <a:off x="3438939" y="6616884"/>
            <a:ext cx="8451419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optimal amount of capital invested / land area</a:t>
            </a:r>
          </a:p>
        </p:txBody>
      </p:sp>
      <p:sp>
        <p:nvSpPr>
          <p:cNvPr id="418" name="optimal amount of capital of building, or price for land"/>
          <p:cNvSpPr txBox="1"/>
          <p:nvPr/>
        </p:nvSpPr>
        <p:spPr>
          <a:xfrm>
            <a:off x="12987694" y="6252588"/>
            <a:ext cx="9896171" cy="6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optimal amount of capital of building, or price for land</a:t>
            </a:r>
          </a:p>
        </p:txBody>
      </p:sp>
      <p:sp>
        <p:nvSpPr>
          <p:cNvPr id="419" name="How do these vary with distance to CBD?  Recall that   depends on all the other variables:"/>
          <p:cNvSpPr txBox="1"/>
          <p:nvPr/>
        </p:nvSpPr>
        <p:spPr>
          <a:xfrm>
            <a:off x="3561770" y="7643698"/>
            <a:ext cx="17260459" cy="811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How do these vary with distance to CBD?  </a:t>
            </a:r>
            <a:r>
              <a:rPr b="0"/>
              <a:t>Recall that </a:t>
            </a:r>
            <a14:m>
              <m:oMath>
                <m:sSub>
                  <m:e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</m:oMath>
            </a14:m>
            <a:r>
              <a:rPr b="0"/>
              <a:t> depends on all the other variables:</a:t>
            </a:r>
            <a:r>
              <a:t> </a:t>
            </a:r>
          </a:p>
        </p:txBody>
      </p:sp>
      <p:sp>
        <p:nvSpPr>
          <p:cNvPr id="420" name="Rectangle"/>
          <p:cNvSpPr/>
          <p:nvPr/>
        </p:nvSpPr>
        <p:spPr>
          <a:xfrm>
            <a:off x="7977187" y="10106600"/>
            <a:ext cx="1161698" cy="648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2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7487" y="11121228"/>
            <a:ext cx="2042845" cy="101601"/>
          </a:xfrm>
          <a:prstGeom prst="rect">
            <a:avLst/>
          </a:prstGeom>
        </p:spPr>
      </p:pic>
      <p:sp>
        <p:nvSpPr>
          <p:cNvPr id="423" name="Equation"/>
          <p:cNvSpPr txBox="1"/>
          <p:nvPr/>
        </p:nvSpPr>
        <p:spPr>
          <a:xfrm>
            <a:off x="11262870" y="11615159"/>
            <a:ext cx="738108" cy="3739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200"/>
          </a:p>
        </p:txBody>
      </p:sp>
      <p:sp>
        <p:nvSpPr>
          <p:cNvPr id="424" name="land prices and capital density increase proportionally to rents payed"/>
          <p:cNvSpPr txBox="1"/>
          <p:nvPr/>
        </p:nvSpPr>
        <p:spPr>
          <a:xfrm>
            <a:off x="4432232" y="12172323"/>
            <a:ext cx="1362489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land prices and capital density increase proportionally to rents payed </a:t>
            </a:r>
          </a:p>
        </p:txBody>
      </p:sp>
      <p:sp>
        <p:nvSpPr>
          <p:cNvPr id="425" name="decrease with R  (distance to CBD)"/>
          <p:cNvSpPr txBox="1"/>
          <p:nvPr/>
        </p:nvSpPr>
        <p:spPr>
          <a:xfrm>
            <a:off x="11037907" y="12982224"/>
            <a:ext cx="690588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decrease with </a:t>
            </a:r>
            <a:r>
              <a:rPr i="1"/>
              <a:t>R</a:t>
            </a:r>
            <a:r>
              <a:t>  (distance to CBD)</a:t>
            </a:r>
          </a:p>
        </p:txBody>
      </p:sp>
      <p:sp>
        <p:nvSpPr>
          <p:cNvPr id="426" name="from zero profit condition"/>
          <p:cNvSpPr txBox="1"/>
          <p:nvPr/>
        </p:nvSpPr>
        <p:spPr>
          <a:xfrm>
            <a:off x="4885162" y="5695681"/>
            <a:ext cx="354086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from zero profit condition</a:t>
            </a:r>
          </a:p>
        </p:txBody>
      </p:sp>
      <p:sp>
        <p:nvSpPr>
          <p:cNvPr id="427" name="from maximizing profits"/>
          <p:cNvSpPr txBox="1"/>
          <p:nvPr/>
        </p:nvSpPr>
        <p:spPr>
          <a:xfrm>
            <a:off x="17007044" y="5367018"/>
            <a:ext cx="329824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from maximizing profits</a:t>
            </a:r>
          </a:p>
        </p:txBody>
      </p:sp>
      <p:sp>
        <p:nvSpPr>
          <p:cNvPr id="428" name="Equation"/>
          <p:cNvSpPr txBox="1"/>
          <p:nvPr/>
        </p:nvSpPr>
        <p:spPr>
          <a:xfrm>
            <a:off x="4717517" y="8444341"/>
            <a:ext cx="13828815" cy="26410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sSub>
                                <m:e>
                                  <m:r>
                                    <a:rPr xmlns:a="http://schemas.openxmlformats.org/drawingml/2006/main" sz="4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xmlns:a="http://schemas.openxmlformats.org/drawingml/2006/main" sz="4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Sup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sSub>
                                <m:e>
                                  <m:r>
                                    <a:rPr xmlns:a="http://schemas.openxmlformats.org/drawingml/2006/main" sz="4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xmlns:a="http://schemas.openxmlformats.org/drawingml/2006/main" sz="4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sub>
                            <m:sup>
                              <m:r>
                                <a:rPr xmlns:a="http://schemas.openxmlformats.org/drawingml/2006/main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  <a:endParaRPr sz="4700"/>
          </a:p>
        </p:txBody>
      </p:sp>
      <p:sp>
        <p:nvSpPr>
          <p:cNvPr id="429" name="How does the price of land and intensity of development depend on distance from center?"/>
          <p:cNvSpPr txBox="1"/>
          <p:nvPr/>
        </p:nvSpPr>
        <p:spPr>
          <a:xfrm>
            <a:off x="10545203" y="1771339"/>
            <a:ext cx="1242791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How does the price of land and intensity of development depend on distance from center?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opulation Density"/>
          <p:cNvSpPr txBox="1"/>
          <p:nvPr/>
        </p:nvSpPr>
        <p:spPr>
          <a:xfrm>
            <a:off x="4342304" y="1508462"/>
            <a:ext cx="380504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Population Density</a:t>
            </a:r>
          </a:p>
        </p:txBody>
      </p:sp>
      <p:sp>
        <p:nvSpPr>
          <p:cNvPr id="432" name="Equation"/>
          <p:cNvSpPr txBox="1"/>
          <p:nvPr/>
        </p:nvSpPr>
        <p:spPr>
          <a:xfrm>
            <a:off x="9970410" y="1314243"/>
            <a:ext cx="2589747" cy="11629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∼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</m:oMath>
              </m:oMathPara>
            </a14:m>
            <a:endParaRPr sz="3700"/>
          </a:p>
        </p:txBody>
      </p:sp>
      <p:sp>
        <p:nvSpPr>
          <p:cNvPr id="433" name="density decreases with distance to CBD"/>
          <p:cNvSpPr txBox="1"/>
          <p:nvPr/>
        </p:nvSpPr>
        <p:spPr>
          <a:xfrm>
            <a:off x="13757810" y="4923662"/>
            <a:ext cx="7654469" cy="62638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density decreases with distance to CBD</a:t>
            </a:r>
          </a:p>
        </p:txBody>
      </p:sp>
      <p:pic>
        <p:nvPicPr>
          <p:cNvPr id="434" name="Screen Shot 2019-10-15 at 12.40.18 AM.png" descr="Screen Shot 2019-10-15 at 12.40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789" y="6683849"/>
            <a:ext cx="8818600" cy="1971937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Global Constraints on Population  and  City Area"/>
          <p:cNvSpPr txBox="1"/>
          <p:nvPr/>
        </p:nvSpPr>
        <p:spPr>
          <a:xfrm>
            <a:off x="7437361" y="6102534"/>
            <a:ext cx="950927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Global Constraints on Population  and  City Area</a:t>
            </a:r>
          </a:p>
        </p:txBody>
      </p:sp>
      <p:sp>
        <p:nvSpPr>
          <p:cNvPr id="436" name="population"/>
          <p:cNvSpPr txBox="1"/>
          <p:nvPr/>
        </p:nvSpPr>
        <p:spPr>
          <a:xfrm>
            <a:off x="3746118" y="8432372"/>
            <a:ext cx="2032763" cy="6017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population</a:t>
            </a:r>
          </a:p>
        </p:txBody>
      </p:sp>
      <p:sp>
        <p:nvSpPr>
          <p:cNvPr id="437" name="rent at city’s edge=rent for agriculture"/>
          <p:cNvSpPr txBox="1"/>
          <p:nvPr/>
        </p:nvSpPr>
        <p:spPr>
          <a:xfrm>
            <a:off x="17117205" y="8421371"/>
            <a:ext cx="6758687" cy="60172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rent at city’s edge=rent for agriculture</a:t>
            </a:r>
          </a:p>
        </p:txBody>
      </p:sp>
      <p:sp>
        <p:nvSpPr>
          <p:cNvPr id="438" name="Equation"/>
          <p:cNvSpPr txBox="1"/>
          <p:nvPr/>
        </p:nvSpPr>
        <p:spPr>
          <a:xfrm>
            <a:off x="12816439" y="8446181"/>
            <a:ext cx="2180079" cy="5771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sSubSup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4100"/>
          </a:p>
        </p:txBody>
      </p:sp>
      <p:sp>
        <p:nvSpPr>
          <p:cNvPr id="439" name="city area:"/>
          <p:cNvSpPr txBox="1"/>
          <p:nvPr/>
        </p:nvSpPr>
        <p:spPr>
          <a:xfrm>
            <a:off x="10831552" y="8419964"/>
            <a:ext cx="1758443" cy="601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city area:</a:t>
            </a:r>
          </a:p>
        </p:txBody>
      </p:sp>
      <p:sp>
        <p:nvSpPr>
          <p:cNvPr id="440" name="city area increases with population, decreases with agricultural rents or transportation costs"/>
          <p:cNvSpPr txBox="1"/>
          <p:nvPr/>
        </p:nvSpPr>
        <p:spPr>
          <a:xfrm>
            <a:off x="3856513" y="12802760"/>
            <a:ext cx="16313786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city area increases with population, decreases with agricultural rents or transportation costs</a:t>
            </a:r>
          </a:p>
        </p:txBody>
      </p:sp>
      <p:sp>
        <p:nvSpPr>
          <p:cNvPr id="441" name="Equation"/>
          <p:cNvSpPr txBox="1"/>
          <p:nvPr/>
        </p:nvSpPr>
        <p:spPr>
          <a:xfrm>
            <a:off x="5404933" y="9561608"/>
            <a:ext cx="12325931" cy="12501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sub>
                      </m:sSub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4200"/>
          </a:p>
        </p:txBody>
      </p:sp>
      <p:sp>
        <p:nvSpPr>
          <p:cNvPr id="442" name="Equation"/>
          <p:cNvSpPr txBox="1"/>
          <p:nvPr/>
        </p:nvSpPr>
        <p:spPr>
          <a:xfrm>
            <a:off x="9090927" y="11351683"/>
            <a:ext cx="5239693" cy="11527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</m:t>
                  </m:r>
                </m:oMath>
              </m:oMathPara>
            </a14:m>
            <a:endParaRPr sz="3600"/>
          </a:p>
        </p:txBody>
      </p:sp>
      <p:sp>
        <p:nvSpPr>
          <p:cNvPr id="443" name="Equation"/>
          <p:cNvSpPr txBox="1"/>
          <p:nvPr/>
        </p:nvSpPr>
        <p:spPr>
          <a:xfrm>
            <a:off x="16293713" y="7351517"/>
            <a:ext cx="4476729" cy="5533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sub>
                  </m:sSub>
                </m:oMath>
              </m:oMathPara>
            </a14:m>
            <a:endParaRPr sz="4000"/>
          </a:p>
        </p:txBody>
      </p:sp>
      <p:sp>
        <p:nvSpPr>
          <p:cNvPr id="444" name="Rectangle"/>
          <p:cNvSpPr/>
          <p:nvPr/>
        </p:nvSpPr>
        <p:spPr>
          <a:xfrm>
            <a:off x="10819901" y="7135291"/>
            <a:ext cx="814566" cy="878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" name="Equation"/>
          <p:cNvSpPr txBox="1"/>
          <p:nvPr/>
        </p:nvSpPr>
        <p:spPr>
          <a:xfrm>
            <a:off x="10810747" y="7094671"/>
            <a:ext cx="942667" cy="9627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</m:oMath>
              </m:oMathPara>
            </a14:m>
            <a:endParaRPr sz="3000"/>
          </a:p>
        </p:txBody>
      </p:sp>
      <p:sp>
        <p:nvSpPr>
          <p:cNvPr id="446" name="Equation"/>
          <p:cNvSpPr txBox="1"/>
          <p:nvPr/>
        </p:nvSpPr>
        <p:spPr>
          <a:xfrm>
            <a:off x="7292240" y="2989857"/>
            <a:ext cx="8551317" cy="16492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7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47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7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Sup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  <m:r>
                    <a:rPr xmlns:a="http://schemas.openxmlformats.org/drawingml/2006/main" sz="47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∼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47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7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den>
                  </m:f>
                </m:oMath>
              </m:oMathPara>
            </a14:m>
            <a:endParaRPr sz="4700">
              <a:solidFill>
                <a:srgbClr val="5E5E5E"/>
              </a:solidFill>
            </a:endParaRPr>
          </a:p>
        </p:txBody>
      </p:sp>
      <p:sp>
        <p:nvSpPr>
          <p:cNvPr id="447" name="Equation"/>
          <p:cNvSpPr txBox="1"/>
          <p:nvPr/>
        </p:nvSpPr>
        <p:spPr>
          <a:xfrm>
            <a:off x="17942934" y="1095964"/>
            <a:ext cx="6306717" cy="15995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5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</m:oMath>
              </m:oMathPara>
            </a14:m>
            <a:endParaRPr sz="5000">
              <a:solidFill>
                <a:srgbClr val="5E5E5E"/>
              </a:solidFill>
            </a:endParaRPr>
          </a:p>
        </p:txBody>
      </p:sp>
      <p:sp>
        <p:nvSpPr>
          <p:cNvPr id="448" name="because"/>
          <p:cNvSpPr txBox="1"/>
          <p:nvPr/>
        </p:nvSpPr>
        <p:spPr>
          <a:xfrm>
            <a:off x="16074471" y="1590973"/>
            <a:ext cx="12716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because</a:t>
            </a:r>
          </a:p>
        </p:txBody>
      </p:sp>
      <p:sp>
        <p:nvSpPr>
          <p:cNvPr id="449" name="How about population density?"/>
          <p:cNvSpPr txBox="1"/>
          <p:nvPr/>
        </p:nvSpPr>
        <p:spPr>
          <a:xfrm>
            <a:off x="473282" y="437760"/>
            <a:ext cx="6510554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/>
            </a:lvl1pPr>
          </a:lstStyle>
          <a:p>
            <a:pPr/>
            <a:r>
              <a:t>How about population density?</a:t>
            </a:r>
          </a:p>
        </p:txBody>
      </p:sp>
      <p:sp>
        <p:nvSpPr>
          <p:cNvPr id="450" name="How about the extent of the city?"/>
          <p:cNvSpPr txBox="1"/>
          <p:nvPr/>
        </p:nvSpPr>
        <p:spPr>
          <a:xfrm>
            <a:off x="516636" y="11502374"/>
            <a:ext cx="6935877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/>
            </a:lvl1pPr>
          </a:lstStyle>
          <a:p>
            <a:pPr/>
            <a:r>
              <a:t>How about the extent of the city?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And if we work a bit harder we recover Alonso’s result"/>
          <p:cNvSpPr txBox="1"/>
          <p:nvPr/>
        </p:nvSpPr>
        <p:spPr>
          <a:xfrm>
            <a:off x="6809073" y="1939544"/>
            <a:ext cx="1076585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</a:defRPr>
            </a:lvl1pPr>
          </a:lstStyle>
          <a:p>
            <a:pPr/>
            <a:r>
              <a:t>And if we work a bit harder we recover Alonso’s result</a:t>
            </a:r>
          </a:p>
        </p:txBody>
      </p:sp>
      <p:sp>
        <p:nvSpPr>
          <p:cNvPr id="453" name="Equation"/>
          <p:cNvSpPr txBox="1"/>
          <p:nvPr/>
        </p:nvSpPr>
        <p:spPr>
          <a:xfrm>
            <a:off x="9424780" y="4592332"/>
            <a:ext cx="5534440" cy="27261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6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6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xmlns:a="http://schemas.openxmlformats.org/drawingml/2006/main" sz="6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num>
                    <m:den>
                      <m:sSub>
                        <m:e>
                          <m:r>
                            <a:rPr xmlns:a="http://schemas.openxmlformats.org/drawingml/2006/main" sz="6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6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</m:oMath>
              </m:oMathPara>
            </a14:m>
            <a:endParaRPr sz="6500"/>
          </a:p>
        </p:txBody>
      </p:sp>
      <p:sp>
        <p:nvSpPr>
          <p:cNvPr id="454" name="size of the city (radius)"/>
          <p:cNvSpPr txBox="1"/>
          <p:nvPr/>
        </p:nvSpPr>
        <p:spPr>
          <a:xfrm>
            <a:off x="5806694" y="6761891"/>
            <a:ext cx="4323385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size of the city (radius)</a:t>
            </a:r>
          </a:p>
        </p:txBody>
      </p:sp>
      <p:sp>
        <p:nvSpPr>
          <p:cNvPr id="455" name="transportation costs / length travelled"/>
          <p:cNvSpPr txBox="1"/>
          <p:nvPr/>
        </p:nvSpPr>
        <p:spPr>
          <a:xfrm>
            <a:off x="13917808" y="7343658"/>
            <a:ext cx="52004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transportation costs / length travelled</a:t>
            </a:r>
          </a:p>
        </p:txBody>
      </p:sp>
      <p:sp>
        <p:nvSpPr>
          <p:cNvPr id="456" name="income"/>
          <p:cNvSpPr txBox="1"/>
          <p:nvPr/>
        </p:nvSpPr>
        <p:spPr>
          <a:xfrm>
            <a:off x="10710447" y="4375899"/>
            <a:ext cx="111374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income</a:t>
            </a:r>
          </a:p>
        </p:txBody>
      </p:sp>
      <p:sp>
        <p:nvSpPr>
          <p:cNvPr id="457" name="cost of housing/person at city’s edge"/>
          <p:cNvSpPr txBox="1"/>
          <p:nvPr/>
        </p:nvSpPr>
        <p:spPr>
          <a:xfrm>
            <a:off x="14645856" y="4032117"/>
            <a:ext cx="523463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cost of housing/person at city’s edge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Models of Urban Economics"/>
          <p:cNvSpPr txBox="1"/>
          <p:nvPr/>
        </p:nvSpPr>
        <p:spPr>
          <a:xfrm>
            <a:off x="9048793" y="307615"/>
            <a:ext cx="564035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Models of Urban Economics</a:t>
            </a:r>
          </a:p>
        </p:txBody>
      </p:sp>
      <p:sp>
        <p:nvSpPr>
          <p:cNvPr id="462" name="representative agents (no heterogeneity): same utility, same income, …"/>
          <p:cNvSpPr txBox="1"/>
          <p:nvPr/>
        </p:nvSpPr>
        <p:spPr>
          <a:xfrm>
            <a:off x="6308821" y="4490978"/>
            <a:ext cx="13524917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representative agents (no heterogeneity): </a:t>
            </a:r>
            <a:r>
              <a:rPr b="0"/>
              <a:t>same utility, same income, …</a:t>
            </a:r>
          </a:p>
        </p:txBody>
      </p:sp>
      <p:sp>
        <p:nvSpPr>
          <p:cNvPr id="463" name="maximize same utility (via maximizing consumption) within the same budget constraint"/>
          <p:cNvSpPr txBox="1"/>
          <p:nvPr/>
        </p:nvSpPr>
        <p:spPr>
          <a:xfrm>
            <a:off x="7757540" y="5700477"/>
            <a:ext cx="15918207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maximize same utility (via maximizing consumption) within the same budget constraint </a:t>
            </a:r>
          </a:p>
        </p:txBody>
      </p:sp>
      <p:sp>
        <p:nvSpPr>
          <p:cNvPr id="464" name="spatial equilibrium"/>
          <p:cNvSpPr txBox="1"/>
          <p:nvPr/>
        </p:nvSpPr>
        <p:spPr>
          <a:xfrm>
            <a:off x="6406946" y="9711342"/>
            <a:ext cx="3711983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spatial equilibrium</a:t>
            </a:r>
          </a:p>
        </p:txBody>
      </p:sp>
      <p:sp>
        <p:nvSpPr>
          <p:cNvPr id="465" name="firms maximize profits, but profits are zero"/>
          <p:cNvSpPr txBox="1"/>
          <p:nvPr/>
        </p:nvSpPr>
        <p:spPr>
          <a:xfrm>
            <a:off x="6420826" y="7101160"/>
            <a:ext cx="850100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firms maximize profits, but profits are zero </a:t>
            </a:r>
          </a:p>
        </p:txBody>
      </p:sp>
      <p:sp>
        <p:nvSpPr>
          <p:cNvPr id="466" name="free entry condition"/>
          <p:cNvSpPr txBox="1"/>
          <p:nvPr/>
        </p:nvSpPr>
        <p:spPr>
          <a:xfrm>
            <a:off x="11552156" y="8101038"/>
            <a:ext cx="393347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free entry condition</a:t>
            </a:r>
          </a:p>
        </p:txBody>
      </p:sp>
      <p:sp>
        <p:nvSpPr>
          <p:cNvPr id="467" name="Equilibrium market with a fixed budget and a utility maximizing agents"/>
          <p:cNvSpPr txBox="1"/>
          <p:nvPr/>
        </p:nvSpPr>
        <p:spPr>
          <a:xfrm>
            <a:off x="5903722" y="12239987"/>
            <a:ext cx="12576557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Equilibrium market with a fixed budget and a utility maximizing agents </a:t>
            </a:r>
          </a:p>
        </p:txBody>
      </p:sp>
      <p:sp>
        <p:nvSpPr>
          <p:cNvPr id="468" name="- no time…"/>
          <p:cNvSpPr txBox="1"/>
          <p:nvPr/>
        </p:nvSpPr>
        <p:spPr>
          <a:xfrm>
            <a:off x="16712164" y="2414029"/>
            <a:ext cx="7468490" cy="15415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no time</a:t>
            </a:r>
          </a:p>
          <a:p>
            <a:pPr algn="l"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just a bit of space (radial, mono centric) </a:t>
            </a:r>
          </a:p>
          <a:p>
            <a:pPr algn="l"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no social structure</a:t>
            </a:r>
          </a:p>
        </p:txBody>
      </p:sp>
      <p:sp>
        <p:nvSpPr>
          <p:cNvPr id="469" name="no change over time"/>
          <p:cNvSpPr txBox="1"/>
          <p:nvPr/>
        </p:nvSpPr>
        <p:spPr>
          <a:xfrm>
            <a:off x="9811809" y="10530297"/>
            <a:ext cx="411431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no change over time</a:t>
            </a:r>
          </a:p>
        </p:txBody>
      </p:sp>
      <p:sp>
        <p:nvSpPr>
          <p:cNvPr id="470" name="Features and limitations:"/>
          <p:cNvSpPr txBox="1"/>
          <p:nvPr/>
        </p:nvSpPr>
        <p:spPr>
          <a:xfrm>
            <a:off x="3132662" y="2856860"/>
            <a:ext cx="4735158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>
                <a:solidFill>
                  <a:srgbClr val="000000"/>
                </a:solidFill>
              </a:defRPr>
            </a:lvl1pPr>
          </a:lstStyle>
          <a:p>
            <a:pPr/>
            <a:r>
              <a:t>Features and limitations:</a:t>
            </a:r>
          </a:p>
        </p:txBody>
      </p:sp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64330" y="6254965"/>
            <a:ext cx="3101036" cy="76201"/>
          </a:xfrm>
          <a:prstGeom prst="rect">
            <a:avLst/>
          </a:prstGeom>
        </p:spPr>
      </p:pic>
      <p:sp>
        <p:nvSpPr>
          <p:cNvPr id="473" name="all firms are the same, make no profit"/>
          <p:cNvSpPr txBox="1"/>
          <p:nvPr/>
        </p:nvSpPr>
        <p:spPr>
          <a:xfrm>
            <a:off x="12668267" y="8985628"/>
            <a:ext cx="523555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all firms are the same, make no profit </a:t>
            </a:r>
          </a:p>
        </p:txBody>
      </p:sp>
      <p:sp>
        <p:nvSpPr>
          <p:cNvPr id="474" name="no inequality, no diversity…"/>
          <p:cNvSpPr txBox="1"/>
          <p:nvPr/>
        </p:nvSpPr>
        <p:spPr>
          <a:xfrm>
            <a:off x="18128007" y="6627317"/>
            <a:ext cx="39419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no inequality, no diversity… </a:t>
            </a:r>
          </a:p>
        </p:txBody>
      </p:sp>
      <p:sp>
        <p:nvSpPr>
          <p:cNvPr id="475" name="no change or development, no knowledge"/>
          <p:cNvSpPr txBox="1"/>
          <p:nvPr/>
        </p:nvSpPr>
        <p:spPr>
          <a:xfrm>
            <a:off x="12119537" y="11399067"/>
            <a:ext cx="58503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no change or development, no knowledge</a:t>
            </a:r>
          </a:p>
        </p:txBody>
      </p:sp>
      <p:sp>
        <p:nvSpPr>
          <p:cNvPr id="476" name="Reasonable outcomes from desire for consuming housing + transportation costs"/>
          <p:cNvSpPr txBox="1"/>
          <p:nvPr/>
        </p:nvSpPr>
        <p:spPr>
          <a:xfrm>
            <a:off x="11320018" y="1045939"/>
            <a:ext cx="110636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Reasonable outcomes from desire for consuming housing + transportation costs</a:t>
            </a:r>
          </a:p>
        </p:txBody>
      </p:sp>
      <p:sp>
        <p:nvSpPr>
          <p:cNvPr id="477" name="Many variants and elaborations."/>
          <p:cNvSpPr txBox="1"/>
          <p:nvPr/>
        </p:nvSpPr>
        <p:spPr>
          <a:xfrm>
            <a:off x="17868317" y="1623630"/>
            <a:ext cx="44613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Many variants and elaborations.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conomics Models about Cities"/>
          <p:cNvSpPr txBox="1"/>
          <p:nvPr/>
        </p:nvSpPr>
        <p:spPr>
          <a:xfrm>
            <a:off x="8106346" y="1171378"/>
            <a:ext cx="8171308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/>
            </a:lvl1pPr>
          </a:lstStyle>
          <a:p>
            <a:pPr/>
            <a:r>
              <a:t>Economics Models about Cities</a:t>
            </a:r>
          </a:p>
        </p:txBody>
      </p:sp>
      <p:sp>
        <p:nvSpPr>
          <p:cNvPr id="177" name="Urban Economics"/>
          <p:cNvSpPr txBox="1"/>
          <p:nvPr/>
        </p:nvSpPr>
        <p:spPr>
          <a:xfrm>
            <a:off x="3477453" y="4771076"/>
            <a:ext cx="4238144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/>
            </a:lvl1pPr>
          </a:lstStyle>
          <a:p>
            <a:pPr/>
            <a:r>
              <a:t>Urban Economics </a:t>
            </a:r>
          </a:p>
        </p:txBody>
      </p:sp>
      <p:sp>
        <p:nvSpPr>
          <p:cNvPr id="178" name="Economic Geography"/>
          <p:cNvSpPr txBox="1"/>
          <p:nvPr/>
        </p:nvSpPr>
        <p:spPr>
          <a:xfrm>
            <a:off x="16005470" y="4771076"/>
            <a:ext cx="4951452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/>
            </a:lvl1pPr>
          </a:lstStyle>
          <a:p>
            <a:pPr/>
            <a:r>
              <a:t>Economic Geography</a:t>
            </a:r>
          </a:p>
        </p:txBody>
      </p:sp>
      <p:sp>
        <p:nvSpPr>
          <p:cNvPr id="179" name="Monocentric City"/>
          <p:cNvSpPr txBox="1"/>
          <p:nvPr/>
        </p:nvSpPr>
        <p:spPr>
          <a:xfrm>
            <a:off x="3875573" y="6349266"/>
            <a:ext cx="3441904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Monocentric City </a:t>
            </a:r>
          </a:p>
        </p:txBody>
      </p:sp>
      <p:sp>
        <p:nvSpPr>
          <p:cNvPr id="180" name="how land rents and transportation costs…"/>
          <p:cNvSpPr txBox="1"/>
          <p:nvPr/>
        </p:nvSpPr>
        <p:spPr>
          <a:xfrm>
            <a:off x="1869786" y="11093563"/>
            <a:ext cx="7453478" cy="1067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how land rents and transportation costs </a:t>
            </a:r>
          </a:p>
          <a:p>
            <a:pPr>
              <a:defRPr sz="3200"/>
            </a:pPr>
            <a:r>
              <a:t>shape the city </a:t>
            </a:r>
            <a:r>
              <a:rPr b="1"/>
              <a:t>internally  </a:t>
            </a:r>
          </a:p>
        </p:txBody>
      </p:sp>
      <p:sp>
        <p:nvSpPr>
          <p:cNvPr id="181" name="how sector concentration, trade and transportation costs…"/>
          <p:cNvSpPr txBox="1"/>
          <p:nvPr/>
        </p:nvSpPr>
        <p:spPr>
          <a:xfrm>
            <a:off x="13136375" y="11093563"/>
            <a:ext cx="10689642" cy="1067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how sector concentration, trade and transportation costs  </a:t>
            </a:r>
          </a:p>
          <a:p>
            <a:pPr>
              <a:defRPr sz="3200"/>
            </a:pPr>
            <a:r>
              <a:t>vary between spatial </a:t>
            </a:r>
            <a:r>
              <a:rPr b="1"/>
              <a:t>regions</a:t>
            </a:r>
          </a:p>
        </p:txBody>
      </p:sp>
      <p:sp>
        <p:nvSpPr>
          <p:cNvPr id="182" name="Core-Periphery Model"/>
          <p:cNvSpPr txBox="1"/>
          <p:nvPr/>
        </p:nvSpPr>
        <p:spPr>
          <a:xfrm>
            <a:off x="16353437" y="6349266"/>
            <a:ext cx="4255517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Core-Periphery Model</a:t>
            </a:r>
          </a:p>
        </p:txBody>
      </p:sp>
      <p:sp>
        <p:nvSpPr>
          <p:cNvPr id="183" name="tries to explain"/>
          <p:cNvSpPr txBox="1"/>
          <p:nvPr/>
        </p:nvSpPr>
        <p:spPr>
          <a:xfrm>
            <a:off x="10487352" y="8008886"/>
            <a:ext cx="3103017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tries to explain</a:t>
            </a:r>
          </a:p>
        </p:txBody>
      </p:sp>
      <p:sp>
        <p:nvSpPr>
          <p:cNvPr id="184" name="Line"/>
          <p:cNvSpPr/>
          <p:nvPr/>
        </p:nvSpPr>
        <p:spPr>
          <a:xfrm>
            <a:off x="18481195" y="7504299"/>
            <a:ext cx="1" cy="3025489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H="1">
            <a:off x="5596525" y="7504299"/>
            <a:ext cx="1" cy="3025489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14349460" y="2649156"/>
            <a:ext cx="1669180" cy="1936555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 flipH="1">
            <a:off x="7905717" y="2642964"/>
            <a:ext cx="1669180" cy="1936555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different scales: city versus regions (rural areas + cities)"/>
          <p:cNvSpPr txBox="1"/>
          <p:nvPr/>
        </p:nvSpPr>
        <p:spPr>
          <a:xfrm>
            <a:off x="6787511" y="12725049"/>
            <a:ext cx="10502698" cy="58511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different scales: city versus regions (rural areas + cities)</a:t>
            </a:r>
          </a:p>
        </p:txBody>
      </p:sp>
      <p:sp>
        <p:nvSpPr>
          <p:cNvPr id="189" name="Remember Alonso"/>
          <p:cNvSpPr txBox="1"/>
          <p:nvPr/>
        </p:nvSpPr>
        <p:spPr>
          <a:xfrm>
            <a:off x="2564355" y="7169184"/>
            <a:ext cx="26380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Remember Alonso</a:t>
            </a:r>
          </a:p>
        </p:txBody>
      </p:sp>
      <p:pic>
        <p:nvPicPr>
          <p:cNvPr id="190" name="Oval Oval" descr="Oval Oval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472" y="3836811"/>
            <a:ext cx="7938106" cy="49307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dels of Urban Economics"/>
          <p:cNvSpPr txBox="1"/>
          <p:nvPr/>
        </p:nvSpPr>
        <p:spPr>
          <a:xfrm>
            <a:off x="2596146" y="6544806"/>
            <a:ext cx="56403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Models of Urban Economics</a:t>
            </a:r>
          </a:p>
        </p:txBody>
      </p:sp>
      <p:pic>
        <p:nvPicPr>
          <p:cNvPr id="194" name="Screen Shot 2019-10-15 at 11.45.29 AM.png" descr="Screen Shot 2019-10-15 at 11.45.2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9414" y="325791"/>
            <a:ext cx="9233025" cy="1306441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1991"/>
          <p:cNvSpPr txBox="1"/>
          <p:nvPr/>
        </p:nvSpPr>
        <p:spPr>
          <a:xfrm>
            <a:off x="10529681" y="12932935"/>
            <a:ext cx="1002920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1991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 flipV="1">
            <a:off x="7512844" y="2172763"/>
            <a:ext cx="1" cy="59889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7155656" y="7875984"/>
            <a:ext cx="107009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Utility"/>
          <p:cNvSpPr txBox="1"/>
          <p:nvPr/>
        </p:nvSpPr>
        <p:spPr>
          <a:xfrm>
            <a:off x="5664257" y="1901369"/>
            <a:ext cx="126829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Utility</a:t>
            </a:r>
          </a:p>
        </p:txBody>
      </p:sp>
      <p:sp>
        <p:nvSpPr>
          <p:cNvPr id="224" name="Connection Line"/>
          <p:cNvSpPr/>
          <p:nvPr/>
        </p:nvSpPr>
        <p:spPr>
          <a:xfrm>
            <a:off x="7502425" y="3859825"/>
            <a:ext cx="8896342" cy="3644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8" fill="norm" stroke="1" extrusionOk="0">
                <a:moveTo>
                  <a:pt x="0" y="8345"/>
                </a:moveTo>
                <a:cubicBezTo>
                  <a:pt x="7411" y="-5052"/>
                  <a:pt x="14611" y="-2318"/>
                  <a:pt x="21600" y="16548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7459265" y="5639868"/>
            <a:ext cx="857273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Population"/>
          <p:cNvSpPr txBox="1"/>
          <p:nvPr/>
        </p:nvSpPr>
        <p:spPr>
          <a:xfrm>
            <a:off x="15787077" y="8634353"/>
            <a:ext cx="223959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Population</a:t>
            </a:r>
          </a:p>
        </p:txBody>
      </p:sp>
      <p:sp>
        <p:nvSpPr>
          <p:cNvPr id="205" name="Circle"/>
          <p:cNvSpPr/>
          <p:nvPr/>
        </p:nvSpPr>
        <p:spPr>
          <a:xfrm>
            <a:off x="10959703" y="3548589"/>
            <a:ext cx="612646" cy="61264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Line"/>
          <p:cNvSpPr/>
          <p:nvPr/>
        </p:nvSpPr>
        <p:spPr>
          <a:xfrm flipV="1">
            <a:off x="11268738" y="3821491"/>
            <a:ext cx="1" cy="411864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7476958" y="3854911"/>
            <a:ext cx="3820301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Ideal Population"/>
          <p:cNvSpPr txBox="1"/>
          <p:nvPr/>
        </p:nvSpPr>
        <p:spPr>
          <a:xfrm>
            <a:off x="9758916" y="8140997"/>
            <a:ext cx="3014219" cy="60172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Ideal Population</a:t>
            </a:r>
          </a:p>
        </p:txBody>
      </p:sp>
      <p:sp>
        <p:nvSpPr>
          <p:cNvPr id="209" name="Maximum Utility"/>
          <p:cNvSpPr txBox="1"/>
          <p:nvPr/>
        </p:nvSpPr>
        <p:spPr>
          <a:xfrm>
            <a:off x="4144262" y="3554050"/>
            <a:ext cx="2992121" cy="60172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Maximum Utility</a:t>
            </a:r>
          </a:p>
        </p:txBody>
      </p:sp>
      <p:sp>
        <p:nvSpPr>
          <p:cNvPr id="210" name="Arrow"/>
          <p:cNvSpPr/>
          <p:nvPr/>
        </p:nvSpPr>
        <p:spPr>
          <a:xfrm rot="20042613">
            <a:off x="9015571" y="4013366"/>
            <a:ext cx="648365" cy="613682"/>
          </a:xfrm>
          <a:prstGeom prst="rightArrow">
            <a:avLst>
              <a:gd name="adj1" fmla="val 32000"/>
              <a:gd name="adj2" fmla="val 18625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Arrow"/>
          <p:cNvSpPr/>
          <p:nvPr/>
        </p:nvSpPr>
        <p:spPr>
          <a:xfrm rot="12684430">
            <a:off x="12998212" y="4115561"/>
            <a:ext cx="648364" cy="613682"/>
          </a:xfrm>
          <a:prstGeom prst="rightArrow">
            <a:avLst>
              <a:gd name="adj1" fmla="val 32000"/>
              <a:gd name="adj2" fmla="val 18625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Minimum Utility"/>
          <p:cNvSpPr txBox="1"/>
          <p:nvPr/>
        </p:nvSpPr>
        <p:spPr>
          <a:xfrm>
            <a:off x="4143643" y="5275273"/>
            <a:ext cx="2886203" cy="6017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Minimum Utility</a:t>
            </a:r>
          </a:p>
        </p:txBody>
      </p:sp>
      <p:sp>
        <p:nvSpPr>
          <p:cNvPr id="213" name="Urban Economics…"/>
          <p:cNvSpPr txBox="1"/>
          <p:nvPr/>
        </p:nvSpPr>
        <p:spPr>
          <a:xfrm>
            <a:off x="8939220" y="350915"/>
            <a:ext cx="4653611" cy="11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Urban Economics </a:t>
            </a:r>
          </a:p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dis-economies of scale</a:t>
            </a:r>
          </a:p>
        </p:txBody>
      </p:sp>
      <p:sp>
        <p:nvSpPr>
          <p:cNvPr id="214" name="Henderson 1974, 1988"/>
          <p:cNvSpPr txBox="1"/>
          <p:nvPr/>
        </p:nvSpPr>
        <p:spPr>
          <a:xfrm>
            <a:off x="16194658" y="10634603"/>
            <a:ext cx="442480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Henderson 1974, 1988</a:t>
            </a:r>
          </a:p>
        </p:txBody>
      </p:sp>
      <p:sp>
        <p:nvSpPr>
          <p:cNvPr id="215" name="agglomeration economies"/>
          <p:cNvSpPr txBox="1"/>
          <p:nvPr/>
        </p:nvSpPr>
        <p:spPr>
          <a:xfrm>
            <a:off x="8200924" y="2018997"/>
            <a:ext cx="521037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agglomeration economies</a:t>
            </a:r>
          </a:p>
        </p:txBody>
      </p:sp>
      <p:sp>
        <p:nvSpPr>
          <p:cNvPr id="216" name="‘diseconomies’ of size"/>
          <p:cNvSpPr txBox="1"/>
          <p:nvPr/>
        </p:nvSpPr>
        <p:spPr>
          <a:xfrm>
            <a:off x="15936670" y="3554050"/>
            <a:ext cx="4066541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‘diseconomies’ of size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14210108" y="3918411"/>
            <a:ext cx="1519671" cy="82817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8847891" y="2968420"/>
            <a:ext cx="424802" cy="115560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But cities come in wide range of population sizes!!   [“Zipf’s law”]"/>
          <p:cNvSpPr txBox="1"/>
          <p:nvPr/>
        </p:nvSpPr>
        <p:spPr>
          <a:xfrm>
            <a:off x="4706959" y="12248354"/>
            <a:ext cx="1271171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But cities come in wide range of population sizes!!   [“Zipf’s law”]</a:t>
            </a:r>
          </a:p>
        </p:txBody>
      </p:sp>
      <p:sp>
        <p:nvSpPr>
          <p:cNvPr id="220" name="congestion…"/>
          <p:cNvSpPr txBox="1"/>
          <p:nvPr/>
        </p:nvSpPr>
        <p:spPr>
          <a:xfrm>
            <a:off x="18193528" y="4608564"/>
            <a:ext cx="2165224" cy="254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congestion</a:t>
            </a:r>
          </a:p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crime</a:t>
            </a:r>
          </a:p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pollution</a:t>
            </a:r>
          </a:p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housing</a:t>
            </a:r>
          </a:p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…</a:t>
            </a:r>
          </a:p>
        </p:txBody>
      </p:sp>
      <p:sp>
        <p:nvSpPr>
          <p:cNvPr id="221" name="Marshall"/>
          <p:cNvSpPr txBox="1"/>
          <p:nvPr/>
        </p:nvSpPr>
        <p:spPr>
          <a:xfrm>
            <a:off x="11846585" y="2567135"/>
            <a:ext cx="1690955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Marshall</a:t>
            </a:r>
          </a:p>
        </p:txBody>
      </p:sp>
      <p:sp>
        <p:nvSpPr>
          <p:cNvPr id="222" name="IUS 2.2.3"/>
          <p:cNvSpPr txBox="1"/>
          <p:nvPr/>
        </p:nvSpPr>
        <p:spPr>
          <a:xfrm>
            <a:off x="20549139" y="286070"/>
            <a:ext cx="1800861" cy="5851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2.2.3</a:t>
            </a:r>
          </a:p>
        </p:txBody>
      </p:sp>
      <p:sp>
        <p:nvSpPr>
          <p:cNvPr id="223" name="City size limits are certainly not absolute"/>
          <p:cNvSpPr txBox="1"/>
          <p:nvPr/>
        </p:nvSpPr>
        <p:spPr>
          <a:xfrm>
            <a:off x="15180715" y="13106585"/>
            <a:ext cx="557845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City size limits are certainly not absolute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"/>
          <p:cNvSpPr/>
          <p:nvPr/>
        </p:nvSpPr>
        <p:spPr>
          <a:xfrm flipV="1">
            <a:off x="7512844" y="944953"/>
            <a:ext cx="1" cy="72167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7155656" y="7875984"/>
            <a:ext cx="137167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Utility"/>
          <p:cNvSpPr txBox="1"/>
          <p:nvPr/>
        </p:nvSpPr>
        <p:spPr>
          <a:xfrm>
            <a:off x="5664257" y="1901369"/>
            <a:ext cx="126829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Utility</a:t>
            </a:r>
          </a:p>
        </p:txBody>
      </p:sp>
      <p:sp>
        <p:nvSpPr>
          <p:cNvPr id="247" name="Connection Line"/>
          <p:cNvSpPr/>
          <p:nvPr/>
        </p:nvSpPr>
        <p:spPr>
          <a:xfrm>
            <a:off x="7502425" y="3865350"/>
            <a:ext cx="5588172" cy="3451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06" fill="norm" stroke="1" extrusionOk="0">
                <a:moveTo>
                  <a:pt x="0" y="8739"/>
                </a:moveTo>
                <a:cubicBezTo>
                  <a:pt x="5079" y="-5094"/>
                  <a:pt x="12279" y="-2505"/>
                  <a:pt x="21600" y="16506"/>
                </a:cubicBezTo>
              </a:path>
            </a:pathLst>
          </a:custGeom>
          <a:ln w="88900">
            <a:solidFill>
              <a:srgbClr val="929292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7459265" y="5639868"/>
            <a:ext cx="1185109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1" name="Population"/>
          <p:cNvSpPr txBox="1"/>
          <p:nvPr/>
        </p:nvSpPr>
        <p:spPr>
          <a:xfrm>
            <a:off x="18626718" y="8128665"/>
            <a:ext cx="223959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Population</a:t>
            </a:r>
          </a:p>
        </p:txBody>
      </p:sp>
      <p:sp>
        <p:nvSpPr>
          <p:cNvPr id="232" name="Circle"/>
          <p:cNvSpPr/>
          <p:nvPr/>
        </p:nvSpPr>
        <p:spPr>
          <a:xfrm>
            <a:off x="9084468" y="3548589"/>
            <a:ext cx="612646" cy="61264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9390791" y="3821491"/>
            <a:ext cx="1" cy="411864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7476958" y="3854911"/>
            <a:ext cx="1177489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5" name="Ideal Population…"/>
          <p:cNvSpPr txBox="1"/>
          <p:nvPr/>
        </p:nvSpPr>
        <p:spPr>
          <a:xfrm>
            <a:off x="7883682" y="8102500"/>
            <a:ext cx="3014219" cy="107162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Ideal Population</a:t>
            </a:r>
          </a:p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textiles</a:t>
            </a:r>
          </a:p>
        </p:txBody>
      </p:sp>
      <p:sp>
        <p:nvSpPr>
          <p:cNvPr id="248" name="Connection Line"/>
          <p:cNvSpPr/>
          <p:nvPr/>
        </p:nvSpPr>
        <p:spPr>
          <a:xfrm>
            <a:off x="7502425" y="3867189"/>
            <a:ext cx="12279996" cy="362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7" fill="norm" stroke="1" extrusionOk="0">
                <a:moveTo>
                  <a:pt x="0" y="8349"/>
                </a:moveTo>
                <a:cubicBezTo>
                  <a:pt x="12732" y="-5053"/>
                  <a:pt x="19932" y="-2320"/>
                  <a:pt x="21600" y="16547"/>
                </a:cubicBezTo>
              </a:path>
            </a:pathLst>
          </a:cu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4947769" y="3821491"/>
            <a:ext cx="1" cy="411864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Circle"/>
          <p:cNvSpPr/>
          <p:nvPr/>
        </p:nvSpPr>
        <p:spPr>
          <a:xfrm>
            <a:off x="14641447" y="3548589"/>
            <a:ext cx="612646" cy="612646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9" name="Ideal Population…"/>
          <p:cNvSpPr txBox="1"/>
          <p:nvPr/>
        </p:nvSpPr>
        <p:spPr>
          <a:xfrm>
            <a:off x="13440660" y="8102500"/>
            <a:ext cx="3014219" cy="107162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Ideal Population</a:t>
            </a:r>
          </a:p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finance</a:t>
            </a:r>
          </a:p>
        </p:txBody>
      </p:sp>
      <p:sp>
        <p:nvSpPr>
          <p:cNvPr id="240" name="textile…"/>
          <p:cNvSpPr txBox="1"/>
          <p:nvPr/>
        </p:nvSpPr>
        <p:spPr>
          <a:xfrm>
            <a:off x="10681614" y="5814953"/>
            <a:ext cx="1449147" cy="112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929292"/>
                </a:solidFill>
              </a:defRPr>
            </a:pPr>
            <a:r>
              <a:t>textile </a:t>
            </a:r>
          </a:p>
          <a:p>
            <a:pPr defTabSz="821531">
              <a:defRPr b="1" sz="3200">
                <a:solidFill>
                  <a:srgbClr val="929292"/>
                </a:solidFill>
              </a:defRPr>
            </a:pPr>
            <a:r>
              <a:t>city</a:t>
            </a:r>
          </a:p>
        </p:txBody>
      </p:sp>
      <p:sp>
        <p:nvSpPr>
          <p:cNvPr id="241" name="financial…"/>
          <p:cNvSpPr txBox="1"/>
          <p:nvPr/>
        </p:nvSpPr>
        <p:spPr>
          <a:xfrm>
            <a:off x="17274279" y="5814953"/>
            <a:ext cx="1908379" cy="112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929292"/>
                </a:solidFill>
              </a:defRPr>
            </a:pPr>
            <a:r>
              <a:t>financial </a:t>
            </a:r>
          </a:p>
          <a:p>
            <a:pPr defTabSz="821531">
              <a:defRPr b="1" sz="3200">
                <a:solidFill>
                  <a:srgbClr val="929292"/>
                </a:solidFill>
              </a:defRPr>
            </a:pPr>
            <a:r>
              <a:t>city</a:t>
            </a:r>
          </a:p>
        </p:txBody>
      </p:sp>
      <p:sp>
        <p:nvSpPr>
          <p:cNvPr id="242" name="Urban Economics…"/>
          <p:cNvSpPr txBox="1"/>
          <p:nvPr/>
        </p:nvSpPr>
        <p:spPr>
          <a:xfrm>
            <a:off x="11259078" y="332125"/>
            <a:ext cx="3728645" cy="112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Urban Economics </a:t>
            </a:r>
          </a:p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(modeling the city)</a:t>
            </a:r>
          </a:p>
        </p:txBody>
      </p:sp>
      <p:sp>
        <p:nvSpPr>
          <p:cNvPr id="243" name="Henderson 1974, 1988"/>
          <p:cNvSpPr txBox="1"/>
          <p:nvPr/>
        </p:nvSpPr>
        <p:spPr>
          <a:xfrm>
            <a:off x="16373252" y="10813197"/>
            <a:ext cx="4424808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Henderson 1974, 1988</a:t>
            </a:r>
          </a:p>
        </p:txBody>
      </p:sp>
      <p:sp>
        <p:nvSpPr>
          <p:cNvPr id="244" name="Criticism: “Black box”, too many assumptions, get what you put in"/>
          <p:cNvSpPr txBox="1"/>
          <p:nvPr/>
        </p:nvSpPr>
        <p:spPr>
          <a:xfrm>
            <a:off x="2602249" y="12467160"/>
            <a:ext cx="1296977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Criticism: “Black box”, too many assumptions, get what you put in</a:t>
            </a:r>
          </a:p>
        </p:txBody>
      </p:sp>
      <p:sp>
        <p:nvSpPr>
          <p:cNvPr id="245" name="urban hierarchy? or city “typologies”?"/>
          <p:cNvSpPr txBox="1"/>
          <p:nvPr/>
        </p:nvSpPr>
        <p:spPr>
          <a:xfrm>
            <a:off x="9649426" y="2369546"/>
            <a:ext cx="747077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urban hierarchy? or city “typologies”?</a:t>
            </a:r>
          </a:p>
        </p:txBody>
      </p:sp>
      <p:sp>
        <p:nvSpPr>
          <p:cNvPr id="246" name="IUS 2.2.3"/>
          <p:cNvSpPr txBox="1"/>
          <p:nvPr/>
        </p:nvSpPr>
        <p:spPr>
          <a:xfrm>
            <a:off x="20549139" y="286070"/>
            <a:ext cx="1800861" cy="5851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2.2.3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Urban Economics and the Internal Structure of Cities"/>
          <p:cNvSpPr txBox="1"/>
          <p:nvPr/>
        </p:nvSpPr>
        <p:spPr>
          <a:xfrm>
            <a:off x="5138594" y="6464282"/>
            <a:ext cx="13928218" cy="78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4300">
                <a:solidFill>
                  <a:srgbClr val="000000"/>
                </a:solidFill>
              </a:defRPr>
            </a:lvl1pPr>
          </a:lstStyle>
          <a:p>
            <a:pPr/>
            <a:r>
              <a:t>Urban Economics and the Internal Structure of Cities</a:t>
            </a:r>
          </a:p>
        </p:txBody>
      </p:sp>
      <p:sp>
        <p:nvSpPr>
          <p:cNvPr id="251" name="IUS 2.2.5"/>
          <p:cNvSpPr txBox="1"/>
          <p:nvPr/>
        </p:nvSpPr>
        <p:spPr>
          <a:xfrm>
            <a:off x="11291570" y="7701950"/>
            <a:ext cx="1800861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2.2.5</a:t>
            </a:r>
          </a:p>
        </p:txBody>
      </p:sp>
      <p:sp>
        <p:nvSpPr>
          <p:cNvPr id="252" name="(optional Reading) Brueckner (1987) The structure of urban equilibria"/>
          <p:cNvSpPr txBox="1"/>
          <p:nvPr/>
        </p:nvSpPr>
        <p:spPr>
          <a:xfrm>
            <a:off x="13012504" y="12858210"/>
            <a:ext cx="11333837" cy="52308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(optional Reading) Brueckner (1987) The structure of urban equilibria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/>
          <p:nvPr/>
        </p:nvSpPr>
        <p:spPr>
          <a:xfrm>
            <a:off x="3191273" y="3740946"/>
            <a:ext cx="7228165" cy="7627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5" name="Alonso Model of the Monocentric city"/>
          <p:cNvSpPr txBox="1"/>
          <p:nvPr>
            <p:ph type="title"/>
          </p:nvPr>
        </p:nvSpPr>
        <p:spPr>
          <a:xfrm>
            <a:off x="3619500" y="-189904"/>
            <a:ext cx="16680657" cy="1964532"/>
          </a:xfrm>
          <a:prstGeom prst="rect">
            <a:avLst/>
          </a:prstGeom>
        </p:spPr>
        <p:txBody>
          <a:bodyPr/>
          <a:lstStyle/>
          <a:p>
            <a:pPr/>
            <a:r>
              <a:t>Alonso Model of the Monocentric city</a:t>
            </a:r>
          </a:p>
        </p:txBody>
      </p:sp>
      <p:grpSp>
        <p:nvGrpSpPr>
          <p:cNvPr id="258" name="Circle"/>
          <p:cNvGrpSpPr/>
          <p:nvPr/>
        </p:nvGrpSpPr>
        <p:grpSpPr>
          <a:xfrm>
            <a:off x="4013993" y="4823618"/>
            <a:ext cx="5461795" cy="5461795"/>
            <a:chOff x="0" y="0"/>
            <a:chExt cx="5461793" cy="5461793"/>
          </a:xfrm>
        </p:grpSpPr>
        <p:sp>
          <p:nvSpPr>
            <p:cNvPr id="257" name="Circle"/>
            <p:cNvSpPr/>
            <p:nvPr/>
          </p:nvSpPr>
          <p:spPr>
            <a:xfrm>
              <a:off x="69849" y="69850"/>
              <a:ext cx="5322095" cy="5322094"/>
            </a:xfrm>
            <a:prstGeom prst="ellipse">
              <a:avLst/>
            </a:prstGeom>
            <a:solidFill>
              <a:srgbClr val="F8BA00">
                <a:alpha val="68407"/>
              </a:srgbClr>
            </a:solidFill>
            <a:ln>
              <a:noFill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56" name="Circle Circle" descr="Circle Circle"/>
            <p:cNvPicPr>
              <a:picLocks noChangeAspect="0"/>
            </p:cNvPicPr>
            <p:nvPr/>
          </p:nvPicPr>
          <p:blipFill>
            <a:blip r:embed="rId4">
              <a:alphaModFix amt="68407"/>
              <a:extLst/>
            </a:blip>
            <a:stretch>
              <a:fillRect/>
            </a:stretch>
          </p:blipFill>
          <p:spPr>
            <a:xfrm>
              <a:off x="0" y="0"/>
              <a:ext cx="5461794" cy="5461794"/>
            </a:xfrm>
            <a:prstGeom prst="rect">
              <a:avLst/>
            </a:prstGeom>
            <a:effectLst/>
          </p:spPr>
        </p:pic>
      </p:grpSp>
      <p:sp>
        <p:nvSpPr>
          <p:cNvPr id="259" name="Line"/>
          <p:cNvSpPr/>
          <p:nvPr/>
        </p:nvSpPr>
        <p:spPr>
          <a:xfrm flipV="1">
            <a:off x="6727031" y="5646352"/>
            <a:ext cx="1894001" cy="1890305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6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7637" y="7342981"/>
            <a:ext cx="475950" cy="413233"/>
          </a:xfrm>
          <a:prstGeom prst="rect">
            <a:avLst/>
          </a:prstGeom>
        </p:spPr>
      </p:pic>
      <p:pic>
        <p:nvPicPr>
          <p:cNvPr id="26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97637" y="7407659"/>
            <a:ext cx="417698" cy="286954"/>
          </a:xfrm>
          <a:prstGeom prst="rect">
            <a:avLst/>
          </a:prstGeom>
        </p:spPr>
      </p:pic>
      <p:sp>
        <p:nvSpPr>
          <p:cNvPr id="264" name="Extent of City is determined by Budget Constraint"/>
          <p:cNvSpPr txBox="1"/>
          <p:nvPr/>
        </p:nvSpPr>
        <p:spPr>
          <a:xfrm>
            <a:off x="11045667" y="3118698"/>
            <a:ext cx="975799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Extent of City is determined by Budget Constraint</a:t>
            </a:r>
          </a:p>
        </p:txBody>
      </p:sp>
      <p:sp>
        <p:nvSpPr>
          <p:cNvPr id="265" name="CBD"/>
          <p:cNvSpPr txBox="1"/>
          <p:nvPr/>
        </p:nvSpPr>
        <p:spPr>
          <a:xfrm>
            <a:off x="5794282" y="7741384"/>
            <a:ext cx="1043967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CBD</a:t>
            </a:r>
          </a:p>
        </p:txBody>
      </p:sp>
      <p:sp>
        <p:nvSpPr>
          <p:cNvPr id="266" name="rural areas surround city"/>
          <p:cNvSpPr txBox="1"/>
          <p:nvPr/>
        </p:nvSpPr>
        <p:spPr>
          <a:xfrm>
            <a:off x="5051290" y="10589752"/>
            <a:ext cx="4426586" cy="6017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rural areas surround city</a:t>
            </a:r>
          </a:p>
        </p:txBody>
      </p:sp>
      <p:sp>
        <p:nvSpPr>
          <p:cNvPr id="267" name="Equation"/>
          <p:cNvSpPr txBox="1"/>
          <p:nvPr/>
        </p:nvSpPr>
        <p:spPr>
          <a:xfrm>
            <a:off x="13744423" y="5217167"/>
            <a:ext cx="3661722" cy="4943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200"/>
          </a:p>
        </p:txBody>
      </p:sp>
      <p:sp>
        <p:nvSpPr>
          <p:cNvPr id="268" name="Equation"/>
          <p:cNvSpPr txBox="1"/>
          <p:nvPr/>
        </p:nvSpPr>
        <p:spPr>
          <a:xfrm>
            <a:off x="8602722" y="5258365"/>
            <a:ext cx="778906" cy="393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269" name="Equation"/>
          <p:cNvSpPr txBox="1"/>
          <p:nvPr/>
        </p:nvSpPr>
        <p:spPr>
          <a:xfrm>
            <a:off x="7135567" y="6451343"/>
            <a:ext cx="259945" cy="2823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  <a:endParaRPr sz="3400"/>
          </a:p>
        </p:txBody>
      </p:sp>
      <p:sp>
        <p:nvSpPr>
          <p:cNvPr id="270" name="city boundary"/>
          <p:cNvSpPr txBox="1"/>
          <p:nvPr/>
        </p:nvSpPr>
        <p:spPr>
          <a:xfrm>
            <a:off x="3659917" y="3910796"/>
            <a:ext cx="2562353" cy="6017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city boundary</a:t>
            </a:r>
          </a:p>
        </p:txBody>
      </p:sp>
      <p:sp>
        <p:nvSpPr>
          <p:cNvPr id="271" name="Line"/>
          <p:cNvSpPr/>
          <p:nvPr/>
        </p:nvSpPr>
        <p:spPr>
          <a:xfrm>
            <a:off x="4744640" y="4393406"/>
            <a:ext cx="772273" cy="7722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net income…"/>
          <p:cNvSpPr txBox="1"/>
          <p:nvPr/>
        </p:nvSpPr>
        <p:spPr>
          <a:xfrm>
            <a:off x="10689421" y="6111227"/>
            <a:ext cx="2540814" cy="96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net income </a:t>
            </a:r>
          </a:p>
          <a:p>
            <a:pPr defTabSz="821531">
              <a:defRPr sz="2200">
                <a:solidFill>
                  <a:srgbClr val="000000"/>
                </a:solidFill>
              </a:defRPr>
            </a:pPr>
            <a:r>
              <a:t>(from work at CBD)</a:t>
            </a:r>
          </a:p>
        </p:txBody>
      </p:sp>
      <p:sp>
        <p:nvSpPr>
          <p:cNvPr id="273" name="land rent expense…"/>
          <p:cNvSpPr txBox="1"/>
          <p:nvPr/>
        </p:nvSpPr>
        <p:spPr>
          <a:xfrm>
            <a:off x="13653978" y="6931364"/>
            <a:ext cx="3505531" cy="96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000"/>
                </a:solidFill>
              </a:defRPr>
            </a:pPr>
            <a:r>
              <a:t>land rent expense </a:t>
            </a:r>
          </a:p>
          <a:p>
            <a:pPr defTabSz="821531">
              <a:defRPr sz="2200">
                <a:solidFill>
                  <a:srgbClr val="000000"/>
                </a:solidFill>
              </a:defRPr>
            </a:pPr>
            <a:r>
              <a:t>(at home)</a:t>
            </a:r>
          </a:p>
        </p:txBody>
      </p:sp>
      <p:sp>
        <p:nvSpPr>
          <p:cNvPr id="274" name="commuting costs…"/>
          <p:cNvSpPr txBox="1"/>
          <p:nvPr/>
        </p:nvSpPr>
        <p:spPr>
          <a:xfrm>
            <a:off x="17780321" y="6181123"/>
            <a:ext cx="2909342" cy="90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2800">
                <a:solidFill>
                  <a:srgbClr val="000000"/>
                </a:solidFill>
              </a:defRPr>
            </a:pPr>
            <a:r>
              <a:t>commuting costs</a:t>
            </a:r>
          </a:p>
          <a:p>
            <a:pPr defTabSz="821531">
              <a:defRPr sz="2200">
                <a:solidFill>
                  <a:srgbClr val="000000"/>
                </a:solidFill>
              </a:defRPr>
            </a:pPr>
            <a:r>
              <a:t>(home         work)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12652429" y="5523079"/>
            <a:ext cx="1017053" cy="6332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14919637" y="5755251"/>
            <a:ext cx="1" cy="1229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7" name="Line"/>
          <p:cNvSpPr/>
          <p:nvPr/>
        </p:nvSpPr>
        <p:spPr>
          <a:xfrm flipH="1" flipV="1">
            <a:off x="16426507" y="5755251"/>
            <a:ext cx="1088796" cy="632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19012096" y="6875859"/>
            <a:ext cx="4815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Idea: each person has a budget:"/>
          <p:cNvSpPr txBox="1"/>
          <p:nvPr/>
        </p:nvSpPr>
        <p:spPr>
          <a:xfrm>
            <a:off x="10977683" y="4118843"/>
            <a:ext cx="6071947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Idea: </a:t>
            </a:r>
            <a:r>
              <a:rPr b="0"/>
              <a:t>each person has a budget:</a:t>
            </a:r>
          </a:p>
        </p:txBody>
      </p:sp>
      <p:sp>
        <p:nvSpPr>
          <p:cNvPr id="280" name="At CBD:"/>
          <p:cNvSpPr txBox="1"/>
          <p:nvPr/>
        </p:nvSpPr>
        <p:spPr>
          <a:xfrm>
            <a:off x="11114147" y="8580775"/>
            <a:ext cx="169136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At CBD:</a:t>
            </a:r>
          </a:p>
        </p:txBody>
      </p:sp>
      <p:sp>
        <p:nvSpPr>
          <p:cNvPr id="281" name="Equation"/>
          <p:cNvSpPr txBox="1"/>
          <p:nvPr/>
        </p:nvSpPr>
        <p:spPr>
          <a:xfrm>
            <a:off x="13509792" y="8710945"/>
            <a:ext cx="2394560" cy="4001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/>
          </a:p>
        </p:txBody>
      </p:sp>
      <p:sp>
        <p:nvSpPr>
          <p:cNvPr id="282" name="Equation"/>
          <p:cNvSpPr txBox="1"/>
          <p:nvPr/>
        </p:nvSpPr>
        <p:spPr>
          <a:xfrm>
            <a:off x="13509792" y="9265694"/>
            <a:ext cx="2788075" cy="4699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283" name="At the city boundary:"/>
          <p:cNvSpPr txBox="1"/>
          <p:nvPr/>
        </p:nvSpPr>
        <p:spPr>
          <a:xfrm>
            <a:off x="11233362" y="10705081"/>
            <a:ext cx="4167557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At the city boundary:</a:t>
            </a:r>
          </a:p>
        </p:txBody>
      </p:sp>
      <p:sp>
        <p:nvSpPr>
          <p:cNvPr id="284" name="Equation"/>
          <p:cNvSpPr txBox="1"/>
          <p:nvPr/>
        </p:nvSpPr>
        <p:spPr>
          <a:xfrm>
            <a:off x="13765322" y="11498115"/>
            <a:ext cx="3463929" cy="469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285" name="Equation"/>
          <p:cNvSpPr txBox="1"/>
          <p:nvPr/>
        </p:nvSpPr>
        <p:spPr>
          <a:xfrm>
            <a:off x="13805513" y="12163752"/>
            <a:ext cx="4561514" cy="4699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286" name="maximum rent"/>
          <p:cNvSpPr txBox="1"/>
          <p:nvPr/>
        </p:nvSpPr>
        <p:spPr>
          <a:xfrm>
            <a:off x="17051360" y="9150153"/>
            <a:ext cx="2753691" cy="6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maximum rent</a:t>
            </a:r>
          </a:p>
        </p:txBody>
      </p:sp>
      <p:sp>
        <p:nvSpPr>
          <p:cNvPr id="287" name="minimum commuting costs"/>
          <p:cNvSpPr txBox="1"/>
          <p:nvPr/>
        </p:nvSpPr>
        <p:spPr>
          <a:xfrm>
            <a:off x="17065995" y="8580775"/>
            <a:ext cx="5088053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minimum commuting costs</a:t>
            </a:r>
          </a:p>
        </p:txBody>
      </p:sp>
      <p:sp>
        <p:nvSpPr>
          <p:cNvPr id="288" name="maximum c. costs"/>
          <p:cNvSpPr txBox="1"/>
          <p:nvPr/>
        </p:nvSpPr>
        <p:spPr>
          <a:xfrm>
            <a:off x="17511058" y="11340193"/>
            <a:ext cx="3483586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maximum c. costs</a:t>
            </a:r>
          </a:p>
        </p:txBody>
      </p:sp>
      <p:sp>
        <p:nvSpPr>
          <p:cNvPr id="289" name="minimum rent"/>
          <p:cNvSpPr txBox="1"/>
          <p:nvPr/>
        </p:nvSpPr>
        <p:spPr>
          <a:xfrm>
            <a:off x="18482818" y="11973046"/>
            <a:ext cx="2641119" cy="61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minimum rent</a:t>
            </a:r>
          </a:p>
        </p:txBody>
      </p:sp>
      <p:sp>
        <p:nvSpPr>
          <p:cNvPr id="290" name="Equation"/>
          <p:cNvSpPr txBox="1"/>
          <p:nvPr/>
        </p:nvSpPr>
        <p:spPr>
          <a:xfrm>
            <a:off x="13509792" y="10065990"/>
            <a:ext cx="1728509" cy="4551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sub>
                  </m:sSub>
                </m:oMath>
              </m:oMathPara>
            </a14:m>
            <a:endParaRPr sz="4200"/>
          </a:p>
        </p:txBody>
      </p:sp>
      <p:sp>
        <p:nvSpPr>
          <p:cNvPr id="291" name="Equation"/>
          <p:cNvSpPr txBox="1"/>
          <p:nvPr/>
        </p:nvSpPr>
        <p:spPr>
          <a:xfrm>
            <a:off x="13693113" y="12829387"/>
            <a:ext cx="3151229" cy="5116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sub>
                  </m:sSub>
                </m:oMath>
              </m:oMathPara>
            </a14:m>
            <a:endParaRPr sz="4200"/>
          </a:p>
        </p:txBody>
      </p:sp>
      <p:sp>
        <p:nvSpPr>
          <p:cNvPr id="292" name="Equation"/>
          <p:cNvSpPr txBox="1"/>
          <p:nvPr/>
        </p:nvSpPr>
        <p:spPr>
          <a:xfrm>
            <a:off x="3326574" y="11779472"/>
            <a:ext cx="4563612" cy="9994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>
                            <m:e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  <a:endParaRPr sz="3400"/>
          </a:p>
        </p:txBody>
      </p:sp>
      <p:sp>
        <p:nvSpPr>
          <p:cNvPr id="293" name="Equation"/>
          <p:cNvSpPr txBox="1"/>
          <p:nvPr/>
        </p:nvSpPr>
        <p:spPr>
          <a:xfrm>
            <a:off x="3353829" y="12904291"/>
            <a:ext cx="2943353" cy="40015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400"/>
          </a:p>
        </p:txBody>
      </p:sp>
      <p:sp>
        <p:nvSpPr>
          <p:cNvPr id="294" name="cost/time/distance travelled"/>
          <p:cNvSpPr txBox="1"/>
          <p:nvPr/>
        </p:nvSpPr>
        <p:spPr>
          <a:xfrm>
            <a:off x="8181447" y="12041259"/>
            <a:ext cx="3967989" cy="47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2200">
                <a:solidFill>
                  <a:srgbClr val="000000"/>
                </a:solidFill>
              </a:defRPr>
            </a:lvl1pPr>
          </a:lstStyle>
          <a:p>
            <a:pPr/>
            <a:r>
              <a:t>cost/time/distance travelled </a:t>
            </a:r>
          </a:p>
        </p:txBody>
      </p:sp>
      <p:sp>
        <p:nvSpPr>
          <p:cNvPr id="295" name="Central Market for Labor"/>
          <p:cNvSpPr txBox="1"/>
          <p:nvPr/>
        </p:nvSpPr>
        <p:spPr>
          <a:xfrm>
            <a:off x="3528607" y="1966869"/>
            <a:ext cx="494947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3200">
                <a:solidFill>
                  <a:srgbClr val="000000"/>
                </a:solidFill>
              </a:defRPr>
            </a:pPr>
            <a:r>
              <a:t>Central Market for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Labor</a:t>
            </a:r>
          </a:p>
        </p:txBody>
      </p:sp>
      <p:sp>
        <p:nvSpPr>
          <p:cNvPr id="296" name="Warning: 2 averages (time and population) !"/>
          <p:cNvSpPr txBox="1"/>
          <p:nvPr/>
        </p:nvSpPr>
        <p:spPr>
          <a:xfrm>
            <a:off x="15126417" y="1987507"/>
            <a:ext cx="8252868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Warning: 2 averages (time and population) !</a:t>
            </a:r>
          </a:p>
        </p:txBody>
      </p:sp>
      <p:sp>
        <p:nvSpPr>
          <p:cNvPr id="297" name="Rectangle"/>
          <p:cNvSpPr/>
          <p:nvPr/>
        </p:nvSpPr>
        <p:spPr>
          <a:xfrm>
            <a:off x="13100398" y="9753082"/>
            <a:ext cx="2547297" cy="909753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13433423" y="12649389"/>
            <a:ext cx="3670608" cy="909752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tart with Alonso Model"/>
          <p:cNvSpPr txBox="1"/>
          <p:nvPr/>
        </p:nvSpPr>
        <p:spPr>
          <a:xfrm>
            <a:off x="10007472" y="331680"/>
            <a:ext cx="4369055" cy="60172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 with Alonso Model</a:t>
            </a:r>
          </a:p>
        </p:txBody>
      </p:sp>
      <p:sp>
        <p:nvSpPr>
          <p:cNvPr id="303" name="budget constraint:"/>
          <p:cNvSpPr txBox="1"/>
          <p:nvPr/>
        </p:nvSpPr>
        <p:spPr>
          <a:xfrm>
            <a:off x="4873072" y="3169384"/>
            <a:ext cx="370791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budget constraint:</a:t>
            </a:r>
          </a:p>
        </p:txBody>
      </p:sp>
      <p:sp>
        <p:nvSpPr>
          <p:cNvPr id="304" name="Equation"/>
          <p:cNvSpPr txBox="1"/>
          <p:nvPr/>
        </p:nvSpPr>
        <p:spPr>
          <a:xfrm>
            <a:off x="10173637" y="4114871"/>
            <a:ext cx="4070115" cy="4703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3400"/>
          </a:p>
        </p:txBody>
      </p:sp>
      <p:sp>
        <p:nvSpPr>
          <p:cNvPr id="305" name="consumption…"/>
          <p:cNvSpPr txBox="1"/>
          <p:nvPr/>
        </p:nvSpPr>
        <p:spPr>
          <a:xfrm>
            <a:off x="11084153" y="5438404"/>
            <a:ext cx="2215694" cy="94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b="1" sz="2600">
                <a:solidFill>
                  <a:srgbClr val="000000"/>
                </a:solidFill>
              </a:defRPr>
            </a:pPr>
            <a:r>
              <a:t>consumption</a:t>
            </a:r>
          </a:p>
          <a:p>
            <a:pPr defTabSz="821531">
              <a:defRPr b="1" sz="2600">
                <a:solidFill>
                  <a:srgbClr val="000000"/>
                </a:solidFill>
              </a:defRPr>
            </a:pPr>
            <a:r>
              <a:t>of goods</a:t>
            </a:r>
          </a:p>
        </p:txBody>
      </p:sp>
      <p:sp>
        <p:nvSpPr>
          <p:cNvPr id="306" name="price of land"/>
          <p:cNvSpPr txBox="1"/>
          <p:nvPr/>
        </p:nvSpPr>
        <p:spPr>
          <a:xfrm>
            <a:off x="14524227" y="5175042"/>
            <a:ext cx="2117625" cy="539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2600">
                <a:solidFill>
                  <a:srgbClr val="000000"/>
                </a:solidFill>
              </a:defRPr>
            </a:lvl1pPr>
          </a:lstStyle>
          <a:p>
            <a:pPr/>
            <a:r>
              <a:t>price of land</a:t>
            </a:r>
          </a:p>
        </p:txBody>
      </p:sp>
      <p:sp>
        <p:nvSpPr>
          <p:cNvPr id="307" name="floor area"/>
          <p:cNvSpPr txBox="1"/>
          <p:nvPr/>
        </p:nvSpPr>
        <p:spPr>
          <a:xfrm>
            <a:off x="14369389" y="2878929"/>
            <a:ext cx="1788847" cy="56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2800">
                <a:solidFill>
                  <a:srgbClr val="000000"/>
                </a:solidFill>
              </a:defRPr>
            </a:lvl1pPr>
          </a:lstStyle>
          <a:p>
            <a:pPr/>
            <a:r>
              <a:t>floor area</a:t>
            </a:r>
          </a:p>
        </p:txBody>
      </p:sp>
      <p:sp>
        <p:nvSpPr>
          <p:cNvPr id="308" name="Line"/>
          <p:cNvSpPr/>
          <p:nvPr/>
        </p:nvSpPr>
        <p:spPr>
          <a:xfrm flipH="1">
            <a:off x="13930475" y="3338589"/>
            <a:ext cx="1062765" cy="762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9" name="Line"/>
          <p:cNvSpPr/>
          <p:nvPr/>
        </p:nvSpPr>
        <p:spPr>
          <a:xfrm flipH="1" flipV="1">
            <a:off x="13178878" y="4596836"/>
            <a:ext cx="1170354" cy="701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0" name="Line"/>
          <p:cNvSpPr/>
          <p:nvPr/>
        </p:nvSpPr>
        <p:spPr>
          <a:xfrm flipV="1">
            <a:off x="12192000" y="4594623"/>
            <a:ext cx="1" cy="7163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1" name="Equation"/>
          <p:cNvSpPr txBox="1"/>
          <p:nvPr/>
        </p:nvSpPr>
        <p:spPr>
          <a:xfrm>
            <a:off x="9595842" y="8205544"/>
            <a:ext cx="3605310" cy="5123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312" name="Equation"/>
          <p:cNvSpPr txBox="1"/>
          <p:nvPr/>
        </p:nvSpPr>
        <p:spPr>
          <a:xfrm>
            <a:off x="15227841" y="8203885"/>
            <a:ext cx="4046797" cy="4703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3400"/>
          </a:p>
        </p:txBody>
      </p:sp>
      <p:sp>
        <p:nvSpPr>
          <p:cNvPr id="313" name="Maximize Utility:"/>
          <p:cNvSpPr txBox="1"/>
          <p:nvPr/>
        </p:nvSpPr>
        <p:spPr>
          <a:xfrm>
            <a:off x="4201547" y="8079930"/>
            <a:ext cx="333646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Maximize Utility:</a:t>
            </a:r>
          </a:p>
        </p:txBody>
      </p:sp>
      <p:sp>
        <p:nvSpPr>
          <p:cNvPr id="314" name="other consumption"/>
          <p:cNvSpPr txBox="1"/>
          <p:nvPr/>
        </p:nvSpPr>
        <p:spPr>
          <a:xfrm>
            <a:off x="8202044" y="9425269"/>
            <a:ext cx="382780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other consumption</a:t>
            </a:r>
          </a:p>
        </p:txBody>
      </p:sp>
      <p:sp>
        <p:nvSpPr>
          <p:cNvPr id="315" name="land “consumption”"/>
          <p:cNvSpPr txBox="1"/>
          <p:nvPr/>
        </p:nvSpPr>
        <p:spPr>
          <a:xfrm>
            <a:off x="12461638" y="9205853"/>
            <a:ext cx="400784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land “consumption”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10427410" y="8563590"/>
            <a:ext cx="550153" cy="867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7" name="Line"/>
          <p:cNvSpPr/>
          <p:nvPr/>
        </p:nvSpPr>
        <p:spPr>
          <a:xfrm flipH="1" flipV="1">
            <a:off x="11438773" y="8590359"/>
            <a:ext cx="703757" cy="7037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8" name="Line"/>
          <p:cNvSpPr/>
          <p:nvPr/>
        </p:nvSpPr>
        <p:spPr>
          <a:xfrm flipV="1">
            <a:off x="6459140" y="9921994"/>
            <a:ext cx="1" cy="29877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Equation"/>
          <p:cNvSpPr txBox="1"/>
          <p:nvPr/>
        </p:nvSpPr>
        <p:spPr>
          <a:xfrm>
            <a:off x="4400517" y="9889664"/>
            <a:ext cx="1844252" cy="4633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400"/>
          </a:p>
        </p:txBody>
      </p:sp>
      <p:sp>
        <p:nvSpPr>
          <p:cNvPr id="320" name="Line"/>
          <p:cNvSpPr/>
          <p:nvPr/>
        </p:nvSpPr>
        <p:spPr>
          <a:xfrm>
            <a:off x="6298406" y="12784731"/>
            <a:ext cx="42236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0" name="Connection Line"/>
          <p:cNvSpPr/>
          <p:nvPr/>
        </p:nvSpPr>
        <p:spPr>
          <a:xfrm>
            <a:off x="6706568" y="10551289"/>
            <a:ext cx="2363368" cy="1600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926" y="9826"/>
                  <a:pt x="10126" y="262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22" name="Equation"/>
          <p:cNvSpPr txBox="1"/>
          <p:nvPr/>
        </p:nvSpPr>
        <p:spPr>
          <a:xfrm>
            <a:off x="10325337" y="13083136"/>
            <a:ext cx="324448" cy="3618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</m:oMath>
              </m:oMathPara>
            </a14:m>
            <a:endParaRPr sz="3400"/>
          </a:p>
        </p:txBody>
      </p:sp>
      <p:sp>
        <p:nvSpPr>
          <p:cNvPr id="323" name="Equation"/>
          <p:cNvSpPr txBox="1"/>
          <p:nvPr/>
        </p:nvSpPr>
        <p:spPr>
          <a:xfrm>
            <a:off x="10826332" y="10883523"/>
            <a:ext cx="5982046" cy="1157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den>
                  </m:f>
                </m:oMath>
              </m:oMathPara>
            </a14:m>
            <a:endParaRPr sz="3400"/>
          </a:p>
        </p:txBody>
      </p:sp>
      <p:sp>
        <p:nvSpPr>
          <p:cNvPr id="324" name="land rents (in units of goods’ prices)"/>
          <p:cNvSpPr txBox="1"/>
          <p:nvPr/>
        </p:nvSpPr>
        <p:spPr>
          <a:xfrm>
            <a:off x="13878730" y="12502372"/>
            <a:ext cx="5819929" cy="56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land rents (in units of goods’ prices)</a:t>
            </a:r>
          </a:p>
        </p:txBody>
      </p:sp>
      <p:sp>
        <p:nvSpPr>
          <p:cNvPr id="325" name="1. Consumer behavior"/>
          <p:cNvSpPr txBox="1"/>
          <p:nvPr/>
        </p:nvSpPr>
        <p:spPr>
          <a:xfrm>
            <a:off x="3661584" y="1717247"/>
            <a:ext cx="4023488" cy="601725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 Consumer behavior</a:t>
            </a:r>
          </a:p>
        </p:txBody>
      </p:sp>
      <p:sp>
        <p:nvSpPr>
          <p:cNvPr id="326" name="Line"/>
          <p:cNvSpPr/>
          <p:nvPr/>
        </p:nvSpPr>
        <p:spPr>
          <a:xfrm>
            <a:off x="10137915" y="10089175"/>
            <a:ext cx="584643" cy="5846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7" name="Line"/>
          <p:cNvSpPr/>
          <p:nvPr/>
        </p:nvSpPr>
        <p:spPr>
          <a:xfrm flipH="1">
            <a:off x="12962654" y="10065951"/>
            <a:ext cx="1002586" cy="6335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8" name="in both variables"/>
          <p:cNvSpPr txBox="1"/>
          <p:nvPr/>
        </p:nvSpPr>
        <p:spPr>
          <a:xfrm>
            <a:off x="7153856" y="12025268"/>
            <a:ext cx="251277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in both variables</a:t>
            </a:r>
          </a:p>
        </p:txBody>
      </p:sp>
      <p:sp>
        <p:nvSpPr>
          <p:cNvPr id="329" name="maximizing sets price of housing"/>
          <p:cNvSpPr txBox="1"/>
          <p:nvPr/>
        </p:nvSpPr>
        <p:spPr>
          <a:xfrm>
            <a:off x="17332527" y="11101499"/>
            <a:ext cx="6385866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maximizing sets price of housing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creenshot 2024-10-10 at 11.20.56 AM.png" descr="Screenshot 2024-10-10 at 11.20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1383" y="391546"/>
            <a:ext cx="16821234" cy="12932908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https://www.goldmansachs.com/insights/articles/us-mortgage-rates-are-forecast-to-stay-above-7-percent"/>
          <p:cNvSpPr txBox="1"/>
          <p:nvPr/>
        </p:nvSpPr>
        <p:spPr>
          <a:xfrm>
            <a:off x="9566846" y="13179307"/>
            <a:ext cx="146386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https://www.goldmansachs.com/insights/articles/us-mortgage-rates-are-forecast-to-stay-above-7-percent</a:t>
            </a:r>
          </a:p>
        </p:txBody>
      </p:sp>
      <p:sp>
        <p:nvSpPr>
          <p:cNvPr id="336" name="Equation"/>
          <p:cNvSpPr txBox="1"/>
          <p:nvPr/>
        </p:nvSpPr>
        <p:spPr>
          <a:xfrm>
            <a:off x="2049404" y="2181102"/>
            <a:ext cx="1542923" cy="21267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7400" i="1">
                          <a:solidFill>
                            <a:srgbClr val="ED220B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7400" i="1">
                          <a:solidFill>
                            <a:srgbClr val="ED220B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7400" i="1">
                              <a:solidFill>
                                <a:srgbClr val="ED220B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7400" i="1">
                              <a:solidFill>
                                <a:srgbClr val="ED220B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7400" i="1">
                              <a:solidFill>
                                <a:srgbClr val="ED220B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7400" i="1">
                              <a:solidFill>
                                <a:srgbClr val="ED220B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den>
                  </m:f>
                </m:oMath>
              </m:oMathPara>
            </a14:m>
            <a:endParaRPr sz="7400">
              <a:solidFill>
                <a:srgbClr val="EE220C"/>
              </a:solidFill>
            </a:endParaRPr>
          </a:p>
        </p:txBody>
      </p:sp>
      <p:sp>
        <p:nvSpPr>
          <p:cNvPr id="337" name="Measured as income and…"/>
          <p:cNvSpPr txBox="1"/>
          <p:nvPr/>
        </p:nvSpPr>
        <p:spPr>
          <a:xfrm>
            <a:off x="471910" y="4763944"/>
            <a:ext cx="3722523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Measured as income and  </a:t>
            </a:r>
          </a:p>
          <a:p>
            <a:pPr/>
            <a:r>
              <a:t>mortgage payment/month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