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lecture introduces a few other ideas from Geography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concept of the life path will be central to later modeling.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extent traveled per day may be a temporal invariant (up to a few hours).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b="0" spc="0"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59" name="“Type a quote here.”"/>
          <p:cNvSpPr txBox="1"/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©Luís M. A. Bettencourt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©Luís M. A. Bettencourt 2024</a:t>
            </a:r>
          </a:p>
        </p:txBody>
      </p:sp>
      <p:sp>
        <p:nvSpPr>
          <p:cNvPr id="170" name="Lecture 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21531">
              <a:lnSpc>
                <a:spcPct val="100000"/>
              </a:lnSpc>
              <a:defRPr spc="0" sz="5200"/>
            </a:lvl1pPr>
          </a:lstStyle>
          <a:p>
            <a:pPr/>
            <a:r>
              <a:t>Lecture 4</a:t>
            </a:r>
          </a:p>
        </p:txBody>
      </p:sp>
      <p:sp>
        <p:nvSpPr>
          <p:cNvPr id="171" name="How to think about Citi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25195">
              <a:defRPr sz="5115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How to think about Cities</a:t>
            </a:r>
          </a:p>
          <a:p>
            <a:pPr defTabSz="425195">
              <a:defRPr sz="3348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4.2 Time Geography and Time Invariants in Mobility"/>
          <p:cNvSpPr txBox="1"/>
          <p:nvPr/>
        </p:nvSpPr>
        <p:spPr>
          <a:xfrm>
            <a:off x="5327827" y="9155931"/>
            <a:ext cx="13728346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1531">
              <a:defRPr b="1" sz="4400">
                <a:solidFill>
                  <a:srgbClr val="000000"/>
                </a:solidFill>
              </a:defRPr>
            </a:lvl1pPr>
          </a:lstStyle>
          <a:p>
            <a:pPr/>
            <a:r>
              <a:t>4.2 Time Geography and Time Invariants in Mobility</a:t>
            </a:r>
          </a:p>
        </p:txBody>
      </p:sp>
      <p:sp>
        <p:nvSpPr>
          <p:cNvPr id="173" name="IUS 2.3"/>
          <p:cNvSpPr txBox="1"/>
          <p:nvPr/>
        </p:nvSpPr>
        <p:spPr>
          <a:xfrm>
            <a:off x="19097921" y="10690834"/>
            <a:ext cx="1461923" cy="5851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IUS 2.3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me has a critical importance when it comes to fitting people and things together for functioning in socio-economic systems, whether these undergo long-term changes, or rest in something which could be defined as a steady state.…"/>
          <p:cNvSpPr txBox="1"/>
          <p:nvPr/>
        </p:nvSpPr>
        <p:spPr>
          <a:xfrm>
            <a:off x="233184" y="2088400"/>
            <a:ext cx="23917631" cy="312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spcBef>
                <a:spcPts val="700"/>
              </a:spcBef>
              <a:defRPr sz="3600">
                <a:solidFill>
                  <a:srgbClr val="000000"/>
                </a:solidFill>
              </a:defRPr>
            </a:pPr>
            <a:r>
              <a:t>Time has a critical importance when it comes to fitting people and things together for functioning in socio-economic systems, whether these undergo long-term changes, or rest in something which could be defined as a steady state. </a:t>
            </a:r>
          </a:p>
          <a:p>
            <a:pPr algn="l" defTabSz="642937">
              <a:spcBef>
                <a:spcPts val="700"/>
              </a:spcBef>
              <a:defRPr sz="3600">
                <a:solidFill>
                  <a:srgbClr val="000000"/>
                </a:solidFill>
              </a:defRPr>
            </a:pPr>
          </a:p>
          <a:p>
            <a:pPr algn="l" defTabSz="642937">
              <a:spcBef>
                <a:spcPts val="700"/>
              </a:spcBef>
              <a:defRPr sz="3600">
                <a:solidFill>
                  <a:srgbClr val="000000"/>
                </a:solidFill>
              </a:defRPr>
            </a:pPr>
            <a:r>
              <a:t>- Thorsten Hägerstrand</a:t>
            </a:r>
          </a:p>
        </p:txBody>
      </p:sp>
      <p:sp>
        <p:nvSpPr>
          <p:cNvPr id="178" name="Time Geography"/>
          <p:cNvSpPr txBox="1"/>
          <p:nvPr/>
        </p:nvSpPr>
        <p:spPr>
          <a:xfrm>
            <a:off x="10603738" y="532684"/>
            <a:ext cx="3176525" cy="601724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Time Geography </a:t>
            </a:r>
          </a:p>
        </p:txBody>
      </p:sp>
      <p:pic>
        <p:nvPicPr>
          <p:cNvPr id="179" name="978-0-387-35973-1_1383_Fig1_HTML.gif.png" descr="978-0-387-35973-1_1383_Fig1_HTML.gi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6763" y="5057439"/>
            <a:ext cx="10567403" cy="807070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life-paths"/>
          <p:cNvSpPr txBox="1"/>
          <p:nvPr/>
        </p:nvSpPr>
        <p:spPr>
          <a:xfrm>
            <a:off x="8966635" y="8126355"/>
            <a:ext cx="1807211" cy="601725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life-paths</a:t>
            </a:r>
          </a:p>
        </p:txBody>
      </p:sp>
      <p:sp>
        <p:nvSpPr>
          <p:cNvPr id="181" name="credit: Harvey J. Miller"/>
          <p:cNvSpPr txBox="1"/>
          <p:nvPr/>
        </p:nvSpPr>
        <p:spPr>
          <a:xfrm>
            <a:off x="13847636" y="13126508"/>
            <a:ext cx="323606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credit: Harvey J. Miller</a:t>
            </a:r>
          </a:p>
        </p:txBody>
      </p:sp>
      <p:sp>
        <p:nvSpPr>
          <p:cNvPr id="182" name="IUS 2.3.2"/>
          <p:cNvSpPr txBox="1"/>
          <p:nvPr/>
        </p:nvSpPr>
        <p:spPr>
          <a:xfrm>
            <a:off x="21826047" y="886162"/>
            <a:ext cx="1800861" cy="5851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IUS 2.3.2</a:t>
            </a:r>
          </a:p>
        </p:txBody>
      </p:sp>
      <p:pic>
        <p:nvPicPr>
          <p:cNvPr id="183" name="vvhsB.png" descr="vvhs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51638" y="3667831"/>
            <a:ext cx="4853401" cy="485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Feynman diagram (particle physics)"/>
          <p:cNvSpPr txBox="1"/>
          <p:nvPr/>
        </p:nvSpPr>
        <p:spPr>
          <a:xfrm>
            <a:off x="19110525" y="8476457"/>
            <a:ext cx="49356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Feynman diagram (particle physics)</a:t>
            </a:r>
          </a:p>
        </p:txBody>
      </p:sp>
      <p:sp>
        <p:nvSpPr>
          <p:cNvPr id="185" name="Fitting people and things together"/>
          <p:cNvSpPr txBox="1"/>
          <p:nvPr/>
        </p:nvSpPr>
        <p:spPr>
          <a:xfrm>
            <a:off x="17391798" y="11390638"/>
            <a:ext cx="6475681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Fitting people and things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 Shot 2020-10-08 at 10.44.31 AM.pdf" descr="Screen Shot 2020-10-08 at 10.44.31 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4400" y="599652"/>
            <a:ext cx="14548200" cy="12516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Rectangle Rectangle" descr="Rectangle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9835" y="9718891"/>
            <a:ext cx="13953722" cy="3451586"/>
          </a:xfrm>
          <a:prstGeom prst="rect">
            <a:avLst/>
          </a:prstGeom>
        </p:spPr>
      </p:pic>
      <p:sp>
        <p:nvSpPr>
          <p:cNvPr id="192" name="Reading materials"/>
          <p:cNvSpPr txBox="1"/>
          <p:nvPr/>
        </p:nvSpPr>
        <p:spPr>
          <a:xfrm>
            <a:off x="19612509" y="3606819"/>
            <a:ext cx="3502458" cy="5851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Reading materials</a:t>
            </a:r>
          </a:p>
        </p:txBody>
      </p:sp>
      <p:sp>
        <p:nvSpPr>
          <p:cNvPr id="193" name="Line"/>
          <p:cNvSpPr/>
          <p:nvPr/>
        </p:nvSpPr>
        <p:spPr>
          <a:xfrm>
            <a:off x="11086817" y="11635075"/>
            <a:ext cx="77394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5370533" y="12107247"/>
            <a:ext cx="133123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5370533" y="12579421"/>
            <a:ext cx="133123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Figure_2.11.pdf" descr="Figure_2.1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113" y="1760314"/>
            <a:ext cx="22677774" cy="1019537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Examples from Time Geography:"/>
          <p:cNvSpPr txBox="1"/>
          <p:nvPr/>
        </p:nvSpPr>
        <p:spPr>
          <a:xfrm>
            <a:off x="719459" y="1990474"/>
            <a:ext cx="458571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 from Time Geography:</a:t>
            </a:r>
          </a:p>
        </p:txBody>
      </p:sp>
      <p:sp>
        <p:nvSpPr>
          <p:cNvPr id="199" name="SpaceTime Graphs:  life paths or world lines"/>
          <p:cNvSpPr txBox="1"/>
          <p:nvPr/>
        </p:nvSpPr>
        <p:spPr>
          <a:xfrm>
            <a:off x="443531" y="201418"/>
            <a:ext cx="14910817" cy="969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700">
                <a:solidFill>
                  <a:srgbClr val="000000"/>
                </a:solidFill>
              </a:defRPr>
            </a:pPr>
            <a:r>
              <a:t>SpaceTime Graphs: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life paths</a:t>
            </a:r>
            <a:r>
              <a:t> or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world lines</a:t>
            </a:r>
          </a:p>
        </p:txBody>
      </p:sp>
      <p:sp>
        <p:nvSpPr>
          <p:cNvPr id="200" name="Fitting people and things together"/>
          <p:cNvSpPr txBox="1"/>
          <p:nvPr/>
        </p:nvSpPr>
        <p:spPr>
          <a:xfrm>
            <a:off x="8954160" y="12035717"/>
            <a:ext cx="6475680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Fitting people and things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ypes of Lifepath Constraints"/>
          <p:cNvSpPr txBox="1"/>
          <p:nvPr/>
        </p:nvSpPr>
        <p:spPr>
          <a:xfrm>
            <a:off x="1264972" y="1936255"/>
            <a:ext cx="71978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Types of Lifepath Constraints</a:t>
            </a:r>
          </a:p>
        </p:txBody>
      </p:sp>
      <p:sp>
        <p:nvSpPr>
          <p:cNvPr id="203" name="Capability Constraints"/>
          <p:cNvSpPr txBox="1"/>
          <p:nvPr/>
        </p:nvSpPr>
        <p:spPr>
          <a:xfrm>
            <a:off x="2809658" y="4400938"/>
            <a:ext cx="5656670" cy="73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Capability Constraints </a:t>
            </a:r>
          </a:p>
        </p:txBody>
      </p:sp>
      <p:sp>
        <p:nvSpPr>
          <p:cNvPr id="204" name="Coupling Constraints"/>
          <p:cNvSpPr txBox="1"/>
          <p:nvPr/>
        </p:nvSpPr>
        <p:spPr>
          <a:xfrm>
            <a:off x="2930893" y="7192884"/>
            <a:ext cx="5414201" cy="73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Coupling Constraints </a:t>
            </a:r>
          </a:p>
        </p:txBody>
      </p:sp>
      <p:sp>
        <p:nvSpPr>
          <p:cNvPr id="205" name="Authority Constraints"/>
          <p:cNvSpPr txBox="1"/>
          <p:nvPr/>
        </p:nvSpPr>
        <p:spPr>
          <a:xfrm>
            <a:off x="2930893" y="9984830"/>
            <a:ext cx="5414201" cy="734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Authority Constraints </a:t>
            </a:r>
          </a:p>
        </p:txBody>
      </p:sp>
      <p:sp>
        <p:nvSpPr>
          <p:cNvPr id="206" name="The physical scape available to an agent due to their mobility possibilities"/>
          <p:cNvSpPr txBox="1"/>
          <p:nvPr/>
        </p:nvSpPr>
        <p:spPr>
          <a:xfrm>
            <a:off x="5840158" y="5603413"/>
            <a:ext cx="1270368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The physical scape available to an agent due to their mobility possibilities </a:t>
            </a:r>
          </a:p>
        </p:txBody>
      </p:sp>
      <p:sp>
        <p:nvSpPr>
          <p:cNvPr id="207" name="Refer to obstacles in realizing social and economic interactions"/>
          <p:cNvSpPr txBox="1"/>
          <p:nvPr/>
        </p:nvSpPr>
        <p:spPr>
          <a:xfrm>
            <a:off x="5792004" y="8259124"/>
            <a:ext cx="1093813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Refer to obstacles in realizing social and economic interactions </a:t>
            </a:r>
          </a:p>
        </p:txBody>
      </p:sp>
      <p:sp>
        <p:nvSpPr>
          <p:cNvPr id="208" name="Mediated by institutions: firms, universities, public spaces: shaping where and when and by whom spaces can be used"/>
          <p:cNvSpPr txBox="1"/>
          <p:nvPr/>
        </p:nvSpPr>
        <p:spPr>
          <a:xfrm>
            <a:off x="2941626" y="11430899"/>
            <a:ext cx="2035454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Mediated by institutions: firms, universities, public spaces: shaping where and when and by whom spaces can be used</a:t>
            </a:r>
          </a:p>
        </p:txBody>
      </p:sp>
      <p:sp>
        <p:nvSpPr>
          <p:cNvPr id="209" name="Combine to shape, regulate and coordinate collective socioeconomic behavior"/>
          <p:cNvSpPr txBox="1"/>
          <p:nvPr/>
        </p:nvSpPr>
        <p:spPr>
          <a:xfrm>
            <a:off x="9785087" y="12395890"/>
            <a:ext cx="1357884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Combine to shape, regulate and coordinate collective socioeconomic behavior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me Invariances in Urban Mobility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Invariances in Urban Mobility</a:t>
            </a:r>
          </a:p>
        </p:txBody>
      </p:sp>
      <p:sp>
        <p:nvSpPr>
          <p:cNvPr id="212" name="Is the size of a city set by space or by time?"/>
          <p:cNvSpPr txBox="1"/>
          <p:nvPr/>
        </p:nvSpPr>
        <p:spPr>
          <a:xfrm>
            <a:off x="8032489" y="7989659"/>
            <a:ext cx="8319022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Is the size of a city set by space or by time?</a:t>
            </a:r>
          </a:p>
        </p:txBody>
      </p:sp>
      <p:sp>
        <p:nvSpPr>
          <p:cNvPr id="213" name="IUS 2.3.2"/>
          <p:cNvSpPr txBox="1"/>
          <p:nvPr/>
        </p:nvSpPr>
        <p:spPr>
          <a:xfrm>
            <a:off x="18928452" y="10690834"/>
            <a:ext cx="1800861" cy="5851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IUS 2.3.2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Zahavi_time_budget.pdf" descr="Zahavi_time_budget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7913" y="2862621"/>
            <a:ext cx="13328174" cy="9996129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Anthropological Invariants in Transportation: Space &amp; time intertwined"/>
          <p:cNvSpPr txBox="1"/>
          <p:nvPr/>
        </p:nvSpPr>
        <p:spPr>
          <a:xfrm>
            <a:off x="4889944" y="1133416"/>
            <a:ext cx="13850036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Anthropological Invariants in Transportation: Space &amp; time intertwined </a:t>
            </a:r>
          </a:p>
        </p:txBody>
      </p:sp>
      <p:sp>
        <p:nvSpPr>
          <p:cNvPr id="217" name="Zahavi’s concept of a constant travel-time budget"/>
          <p:cNvSpPr txBox="1"/>
          <p:nvPr/>
        </p:nvSpPr>
        <p:spPr>
          <a:xfrm>
            <a:off x="7738046" y="11843513"/>
            <a:ext cx="8907908" cy="601724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Zahavi’s concept of a constant travel-time budget</a:t>
            </a:r>
          </a:p>
        </p:txBody>
      </p:sp>
      <p:sp>
        <p:nvSpPr>
          <p:cNvPr id="218" name="city extent=  ~1.5 h/day"/>
          <p:cNvSpPr txBox="1"/>
          <p:nvPr/>
        </p:nvSpPr>
        <p:spPr>
          <a:xfrm>
            <a:off x="14690963" y="3449607"/>
            <a:ext cx="4396106" cy="6017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city extent=  ~1.5 h/day </a:t>
            </a:r>
          </a:p>
        </p:txBody>
      </p:sp>
      <p:sp>
        <p:nvSpPr>
          <p:cNvPr id="219" name="Imagine planning transit systems for time, rather than space…"/>
          <p:cNvSpPr txBox="1"/>
          <p:nvPr/>
        </p:nvSpPr>
        <p:spPr>
          <a:xfrm>
            <a:off x="13500744" y="13085516"/>
            <a:ext cx="1077007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Imagine planning transit systems for time, rather than space…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nthropological Invariants in Transportation: Space &amp; time intertwined"/>
          <p:cNvSpPr txBox="1"/>
          <p:nvPr/>
        </p:nvSpPr>
        <p:spPr>
          <a:xfrm>
            <a:off x="4889944" y="1133416"/>
            <a:ext cx="13850036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Anthropological Invariants in Transportation: Space &amp; time intertwined </a:t>
            </a:r>
          </a:p>
        </p:txBody>
      </p:sp>
      <p:pic>
        <p:nvPicPr>
          <p:cNvPr id="224" name="Marchetti_constant.pdf" descr="Marchetti_consta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8875" y="2280000"/>
            <a:ext cx="16486250" cy="1236468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archetti’s Constant"/>
          <p:cNvSpPr txBox="1"/>
          <p:nvPr/>
        </p:nvSpPr>
        <p:spPr>
          <a:xfrm>
            <a:off x="10146919" y="2431622"/>
            <a:ext cx="3804413" cy="601725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Marchetti’s Constant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his has come to suggest that…"/>
          <p:cNvSpPr txBox="1"/>
          <p:nvPr/>
        </p:nvSpPr>
        <p:spPr>
          <a:xfrm>
            <a:off x="1086554" y="639850"/>
            <a:ext cx="21058481" cy="464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5300">
                <a:solidFill>
                  <a:srgbClr val="000000"/>
                </a:solidFill>
              </a:defRPr>
            </a:pPr>
            <a:r>
              <a:t>This has come to suggest that </a:t>
            </a:r>
          </a:p>
          <a:p>
            <a:pPr algn="l"/>
          </a:p>
          <a:p>
            <a:pPr algn="l">
              <a:defRPr sz="4400"/>
            </a:pPr>
          </a:p>
          <a:p>
            <a:pPr marL="444500" indent="-444500" algn="l">
              <a:buSzPct val="100000"/>
              <a:buAutoNum type="arabicPeriod" startAt="1"/>
              <a:defRPr sz="4400"/>
            </a:pPr>
            <a:r>
              <a:t>Cities are limited in extent by a fixed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time</a:t>
            </a:r>
            <a:r>
              <a:t> budget ~ 1-2 h.</a:t>
            </a:r>
          </a:p>
          <a:p>
            <a:pPr algn="l">
              <a:defRPr sz="4400"/>
            </a:pPr>
          </a:p>
          <a:p>
            <a:pPr marL="444500" indent="-444500" algn="l">
              <a:buSzPct val="100000"/>
              <a:buAutoNum type="arabicPeriod" startAt="2"/>
              <a:defRPr sz="4400"/>
            </a:pPr>
            <a:r>
              <a:t> A constant time budget corresponds to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exponentially growing spatial extent</a:t>
            </a:r>
            <a:r>
              <a:t>,     because of infrastructure and technology improvements</a:t>
            </a:r>
          </a:p>
        </p:txBody>
      </p:sp>
      <p:sp>
        <p:nvSpPr>
          <p:cNvPr id="228" name="(Predictable) Urban Expansion"/>
          <p:cNvSpPr txBox="1"/>
          <p:nvPr/>
        </p:nvSpPr>
        <p:spPr>
          <a:xfrm>
            <a:off x="17091030" y="5380872"/>
            <a:ext cx="6350356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00000"/>
                </a:solidFill>
              </a:defRPr>
            </a:lvl1pPr>
          </a:lstStyle>
          <a:p>
            <a:pPr/>
            <a:r>
              <a:t>(Predictable) Urban Expansion</a:t>
            </a:r>
          </a:p>
        </p:txBody>
      </p:sp>
      <p:sp>
        <p:nvSpPr>
          <p:cNvPr id="229" name="Line"/>
          <p:cNvSpPr/>
          <p:nvPr/>
        </p:nvSpPr>
        <p:spPr>
          <a:xfrm>
            <a:off x="15600453" y="5723860"/>
            <a:ext cx="1270001" cy="1"/>
          </a:xfrm>
          <a:prstGeom prst="line">
            <a:avLst/>
          </a:pr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30" name="chicago_isoline_1hr.png" descr="chicago_isoline_1h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585" y="6824416"/>
            <a:ext cx="7840463" cy="6096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chicago_iso_urban.png" descr="chicago_iso_urba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82293" y="6825967"/>
            <a:ext cx="7204948" cy="658654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1h isochrone"/>
          <p:cNvSpPr txBox="1"/>
          <p:nvPr/>
        </p:nvSpPr>
        <p:spPr>
          <a:xfrm>
            <a:off x="6217390" y="7046609"/>
            <a:ext cx="19885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1h isochrone</a:t>
            </a:r>
          </a:p>
        </p:txBody>
      </p:sp>
      <p:sp>
        <p:nvSpPr>
          <p:cNvPr id="233" name="This can be done worldwide"/>
          <p:cNvSpPr txBox="1"/>
          <p:nvPr/>
        </p:nvSpPr>
        <p:spPr>
          <a:xfrm>
            <a:off x="15853956" y="8118722"/>
            <a:ext cx="5392217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This can be done worldwide</a:t>
            </a:r>
          </a:p>
        </p:txBody>
      </p:sp>
      <p:sp>
        <p:nvSpPr>
          <p:cNvPr id="234" name="https://github.com/mansueto-institute/urban-isolines/"/>
          <p:cNvSpPr txBox="1"/>
          <p:nvPr/>
        </p:nvSpPr>
        <p:spPr>
          <a:xfrm>
            <a:off x="16561821" y="13284968"/>
            <a:ext cx="740877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https://github.com/mansueto-institute/urban-isolines/</a:t>
            </a:r>
          </a:p>
        </p:txBody>
      </p:sp>
      <p:sp>
        <p:nvSpPr>
          <p:cNvPr id="235" name="Go use it:"/>
          <p:cNvSpPr txBox="1"/>
          <p:nvPr/>
        </p:nvSpPr>
        <p:spPr>
          <a:xfrm>
            <a:off x="16622336" y="12741132"/>
            <a:ext cx="1906119" cy="58511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Go use it: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