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jpeg" ContentType="image/jpeg"/>
  <Override PartName="/ppt/notesSlides/notesSlide3.xml" ContentType="application/vnd.openxmlformats-officedocument.presentationml.notesSlide+xml"/>
  <Override PartName="/ppt/media/image2.jpeg" ContentType="image/jpeg"/>
  <Override PartName="/ppt/media/image3.jpeg" ContentType="image/jpeg"/>
  <Override PartName="/ppt/notesSlides/notesSlide4.xml" ContentType="application/vnd.openxmlformats-officedocument.presentationml.notesSlide+xml"/>
  <Override PartName="/ppt/media/image4.jpeg" ContentType="image/jpeg"/>
  <Override PartName="/ppt/media/image5.jpeg" ContentType="image/jpe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8" name="Shape 158"/>
          <p:cNvSpPr/>
          <p:nvPr>
            <p:ph type="sldImg"/>
          </p:nvPr>
        </p:nvSpPr>
        <p:spPr>
          <a:xfrm>
            <a:off x="1143000" y="685800"/>
            <a:ext cx="4572000" cy="3429000"/>
          </a:xfrm>
          <a:prstGeom prst="rect">
            <a:avLst/>
          </a:prstGeom>
        </p:spPr>
        <p:txBody>
          <a:bodyPr/>
          <a:lstStyle/>
          <a:p>
            <a:pPr/>
          </a:p>
        </p:txBody>
      </p:sp>
      <p:sp>
        <p:nvSpPr>
          <p:cNvPr id="159" name="Shape 15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In this module, we add a bit of detail about characteristics of migrants, and the fact that they are not an average person. This type of consideration is often missing from models (such as the one we just discussed), and it matters when we want to consider the growth (or decline) of cities. This differential movement is sometimes called “sorting” or “selection”, and it changes the character of places of origin and destination.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Just to make it personal, you can also look at where graduates from your University go to when they graduate. Many graduates of UChicago stay in Chicago (but not in the South Side).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p>
            <a:pPr/>
            <a:r>
              <a:t>Less so for Boston viz Harvard…  You may be able to look up your School in link provided, though this survey was a while ago…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OK, so a few lessons: demographic dynamics both grows and “mixes” the population among the cities that make up an urban system. When mixing is strong enough relative to local growth, collective properties of the system (the laws of geography) emerge. These are simple signs of integrated urban systems, though you should consider that there’s a lot more under the hood that these “laws” do not take into account.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An interesting - and perhaps counterintuitive - fact is that the rate of migration in the US has been steadily declining for decades. People used to migrate a lot more…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r>
              <a:t>When people move, most moves are local. Also there are many reasons for moving, the main one being housing related. It is a myth without much foundations that jobs are the main driver of moves. They are cited as a direct reason for only 20-25% of cases.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Foreign migration is particularly interesting. One interesting fact is that it has been declining in the last few years (especially because of COVID and the Trump Administration policies). This should be revisited with new data. Also some places are mice more desirable for migrants…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This is the most important fact about migration. It is young people who migrate. High rates of outmigration deprive origin places of the young, and rejuvenate places of destination. This is a universal result (in relative terms by age).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But we can look even closer, the migration of the young, single and college educated is particularly informative of cities on an upward and downward direction, it is practically a self-fulfilling prophecy. It would be interesting to see where the young people that once flocked to SF are going now…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When we look more locally (you can do this for your city following the link) you can start seeing where people come from…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 and where they go to… In the case of Chicago, it has been suburbanizing for a while. The Metro area has almost 10 million people while the City (~ Cook County) less than 2.8 million. The population peak in the City was about 3.5 million in 1960, around the time cars and highways were introduced and opened up the suburbs. While this may not have been the only reason, the following decades were of great crisis on Chicago.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And this is where people are going farther out … You can start seeing other cities, as well as Florida, Indiana, and the West.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49" name="Author and Date"/>
          <p:cNvSpPr txBox="1"/>
          <p:nvPr>
            <p:ph type="body" sz="quarter" idx="21" hasCustomPrompt="1"/>
          </p:nvPr>
        </p:nvSpPr>
        <p:spPr>
          <a:xfrm>
            <a:off x="6009753" y="9671548"/>
            <a:ext cx="12358691" cy="358301"/>
          </a:xfrm>
          <a:prstGeom prst="rect">
            <a:avLst/>
          </a:prstGeom>
        </p:spPr>
        <p:txBody>
          <a:bodyPr lIns="25717" tIns="25717" rIns="25717" bIns="25717"/>
          <a:lstStyle>
            <a:lvl1pPr marL="0" indent="0" defTabSz="544830">
              <a:lnSpc>
                <a:spcPct val="100000"/>
              </a:lnSpc>
              <a:spcBef>
                <a:spcPts val="0"/>
              </a:spcBef>
              <a:buSzTx/>
              <a:buNone/>
              <a:defRPr b="1" sz="1980"/>
            </a:lvl1pPr>
          </a:lstStyle>
          <a:p>
            <a:pPr/>
            <a:r>
              <a:t>Author and Date</a:t>
            </a:r>
          </a:p>
        </p:txBody>
      </p:sp>
      <p:sp>
        <p:nvSpPr>
          <p:cNvPr id="150" name="Presentation Title"/>
          <p:cNvSpPr txBox="1"/>
          <p:nvPr>
            <p:ph type="title" hasCustomPrompt="1"/>
          </p:nvPr>
        </p:nvSpPr>
        <p:spPr>
          <a:xfrm>
            <a:off x="6012653" y="4448807"/>
            <a:ext cx="12358692" cy="2614614"/>
          </a:xfrm>
          <a:prstGeom prst="rect">
            <a:avLst/>
          </a:prstGeom>
        </p:spPr>
        <p:txBody>
          <a:bodyPr lIns="28575" tIns="28575" rIns="28575" bIns="28575" anchor="b"/>
          <a:lstStyle>
            <a:lvl1pPr defTabSz="2438339">
              <a:defRPr spc="-224" sz="11200"/>
            </a:lvl1pPr>
          </a:lstStyle>
          <a:p>
            <a:pPr/>
            <a:r>
              <a:t>Presentation Title</a:t>
            </a:r>
          </a:p>
        </p:txBody>
      </p:sp>
      <p:sp>
        <p:nvSpPr>
          <p:cNvPr id="151" name="Body Level One…"/>
          <p:cNvSpPr txBox="1"/>
          <p:nvPr>
            <p:ph type="body" sz="quarter" idx="1" hasCustomPrompt="1"/>
          </p:nvPr>
        </p:nvSpPr>
        <p:spPr>
          <a:xfrm>
            <a:off x="6009754" y="7063420"/>
            <a:ext cx="12358689" cy="1071563"/>
          </a:xfrm>
          <a:prstGeom prst="rect">
            <a:avLst/>
          </a:prstGeom>
        </p:spPr>
        <p:txBody>
          <a:bodyPr lIns="28575" tIns="28575" rIns="28575" bIns="28575"/>
          <a:lstStyle>
            <a:lvl1pPr marL="0" indent="0" defTabSz="825500">
              <a:lnSpc>
                <a:spcPct val="100000"/>
              </a:lnSpc>
              <a:spcBef>
                <a:spcPts val="0"/>
              </a:spcBef>
              <a:buSzTx/>
              <a:buNone/>
              <a:defRPr b="1" sz="5000"/>
            </a:lvl1pPr>
            <a:lvl2pPr marL="0" indent="457200" defTabSz="825500">
              <a:lnSpc>
                <a:spcPct val="100000"/>
              </a:lnSpc>
              <a:spcBef>
                <a:spcPts val="0"/>
              </a:spcBef>
              <a:buSzTx/>
              <a:buNone/>
              <a:defRPr b="1" sz="5000"/>
            </a:lvl2pPr>
            <a:lvl3pPr marL="0" indent="914400" defTabSz="825500">
              <a:lnSpc>
                <a:spcPct val="100000"/>
              </a:lnSpc>
              <a:spcBef>
                <a:spcPts val="0"/>
              </a:spcBef>
              <a:buSzTx/>
              <a:buNone/>
              <a:defRPr b="1" sz="5000"/>
            </a:lvl3pPr>
            <a:lvl4pPr marL="0" indent="1371600" defTabSz="825500">
              <a:lnSpc>
                <a:spcPct val="100000"/>
              </a:lnSpc>
              <a:spcBef>
                <a:spcPts val="0"/>
              </a:spcBef>
              <a:buSzTx/>
              <a:buNone/>
              <a:defRPr b="1" sz="5000"/>
            </a:lvl4pPr>
            <a:lvl5pPr marL="0" indent="1828800" defTabSz="825500">
              <a:lnSpc>
                <a:spcPct val="100000"/>
              </a:lnSpc>
              <a:spcBef>
                <a:spcPts val="0"/>
              </a:spcBef>
              <a:buSzTx/>
              <a:buNone/>
              <a:defRPr b="1" sz="5000"/>
            </a:lvl5pPr>
          </a:lstStyle>
          <a:p>
            <a:pPr/>
            <a:r>
              <a:t>Presentation Subtitle</a:t>
            </a:r>
          </a:p>
          <a:p>
            <a:pPr lvl="1"/>
            <a:r>
              <a:t/>
            </a:r>
          </a:p>
          <a:p>
            <a:pPr lvl="2"/>
            <a:r>
              <a:t/>
            </a:r>
          </a:p>
          <a:p>
            <a:pPr lvl="3"/>
            <a:r>
              <a:t/>
            </a:r>
          </a:p>
          <a:p>
            <a:pPr lvl="4"/>
            <a:r>
              <a:t/>
            </a:r>
          </a:p>
        </p:txBody>
      </p:sp>
      <p:sp>
        <p:nvSpPr>
          <p:cNvPr id="152" name="Slide Number"/>
          <p:cNvSpPr txBox="1"/>
          <p:nvPr>
            <p:ph type="sldNum" sz="quarter" idx="2"/>
          </p:nvPr>
        </p:nvSpPr>
        <p:spPr>
          <a:xfrm>
            <a:off x="12054703" y="10313777"/>
            <a:ext cx="267565" cy="255373"/>
          </a:xfrm>
          <a:prstGeom prst="rect">
            <a:avLst/>
          </a:prstGeom>
        </p:spPr>
        <p:txBody>
          <a:bodyPr lIns="28575" tIns="28575" rIns="28575" bIns="28575"/>
          <a:lstStyle>
            <a:lvl1pPr defTabSz="584200">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2.jpeg"/><Relationship Id="rId4" Type="http://schemas.openxmlformats.org/officeDocument/2006/relationships/image" Target="../media/image3.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jpeg"/><Relationship Id="rId4" Type="http://schemas.openxmlformats.org/officeDocument/2006/relationships/image" Target="../media/image5.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Luís M. A. Bettencourt  2024"/>
          <p:cNvSpPr txBox="1"/>
          <p:nvPr>
            <p:ph type="body" idx="21"/>
          </p:nvPr>
        </p:nvSpPr>
        <p:spPr>
          <a:xfrm>
            <a:off x="3644770" y="11206079"/>
            <a:ext cx="14710228" cy="1071564"/>
          </a:xfrm>
          <a:prstGeom prst="rect">
            <a:avLst/>
          </a:prstGeom>
          <a:extLst>
            <a:ext uri="{C572A759-6A51-4108-AA02-DFA0A04FC94B}">
              <ma14:wrappingTextBoxFlag xmlns:ma14="http://schemas.microsoft.com/office/mac/drawingml/2011/main" val="1"/>
            </a:ext>
          </a:extLst>
        </p:spPr>
        <p:txBody>
          <a:bodyPr/>
          <a:lstStyle>
            <a:lvl1pPr defTabSz="825500">
              <a:defRPr sz="3000"/>
            </a:lvl1pPr>
          </a:lstStyle>
          <a:p>
            <a:pPr/>
            <a:r>
              <a:t>©Luís M. A. Bettencourt  2024</a:t>
            </a:r>
          </a:p>
        </p:txBody>
      </p:sp>
      <p:sp>
        <p:nvSpPr>
          <p:cNvPr id="162" name="Lecture 15"/>
          <p:cNvSpPr txBox="1"/>
          <p:nvPr>
            <p:ph type="title"/>
          </p:nvPr>
        </p:nvSpPr>
        <p:spPr>
          <a:xfrm>
            <a:off x="3828203" y="3167022"/>
            <a:ext cx="12358692" cy="2614614"/>
          </a:xfrm>
          <a:prstGeom prst="rect">
            <a:avLst/>
          </a:prstGeom>
        </p:spPr>
        <p:txBody>
          <a:bodyPr/>
          <a:lstStyle>
            <a:lvl1pPr defTabSz="821531">
              <a:lnSpc>
                <a:spcPct val="100000"/>
              </a:lnSpc>
              <a:defRPr spc="0" sz="4600"/>
            </a:lvl1pPr>
          </a:lstStyle>
          <a:p>
            <a:pPr/>
            <a:r>
              <a:t>Lecture 15</a:t>
            </a:r>
          </a:p>
        </p:txBody>
      </p:sp>
      <p:sp>
        <p:nvSpPr>
          <p:cNvPr id="163" name="The Structure of the Urban Systems and the Laws of Geography"/>
          <p:cNvSpPr txBox="1"/>
          <p:nvPr>
            <p:ph type="body" sz="quarter" idx="1"/>
          </p:nvPr>
        </p:nvSpPr>
        <p:spPr>
          <a:xfrm>
            <a:off x="3825304" y="5781634"/>
            <a:ext cx="16733392" cy="1071564"/>
          </a:xfrm>
          <a:prstGeom prst="rect">
            <a:avLst/>
          </a:prstGeom>
        </p:spPr>
        <p:txBody>
          <a:bodyPr/>
          <a:lstStyle>
            <a:lvl1pPr algn="ctr" defTabSz="714732">
              <a:defRPr b="0" sz="4524"/>
            </a:lvl1pPr>
          </a:lstStyle>
          <a:p>
            <a:pPr/>
            <a:r>
              <a:t>The Structure of the Urban Systems and the Laws of Geography</a:t>
            </a:r>
          </a:p>
        </p:txBody>
      </p:sp>
      <p:sp>
        <p:nvSpPr>
          <p:cNvPr id="164" name="15.1 How Do Different People Migrate?"/>
          <p:cNvSpPr txBox="1"/>
          <p:nvPr/>
        </p:nvSpPr>
        <p:spPr>
          <a:xfrm>
            <a:off x="-2366895" y="8180181"/>
            <a:ext cx="21166467" cy="627353"/>
          </a:xfrm>
          <a:prstGeom prst="rect">
            <a:avLst/>
          </a:prstGeom>
          <a:ln w="12700">
            <a:miter lim="400000"/>
          </a:ln>
          <a:extLst>
            <a:ext uri="{C572A759-6A51-4108-AA02-DFA0A04FC94B}">
              <ma14:wrappingTextBoxFlag xmlns:ma14="http://schemas.microsoft.com/office/mac/drawingml/2011/main" val="1"/>
            </a:ext>
          </a:extLst>
        </p:spPr>
        <p:txBody>
          <a:bodyPr lIns="28575" tIns="28575" rIns="28575" bIns="28575" anchor="ctr">
            <a:spAutoFit/>
          </a:bodyPr>
          <a:lstStyle>
            <a:lvl1pPr defTabSz="821531">
              <a:defRPr b="1" sz="3800">
                <a:solidFill>
                  <a:srgbClr val="000000"/>
                </a:solidFill>
              </a:defRPr>
            </a:lvl1pPr>
          </a:lstStyle>
          <a:p>
            <a:pPr/>
            <a:r>
              <a:t>15.1 How Do Different People Migrate?</a:t>
            </a:r>
          </a:p>
        </p:txBody>
      </p:sp>
      <p:sp>
        <p:nvSpPr>
          <p:cNvPr id="165" name="IUS 8.2.6"/>
          <p:cNvSpPr txBox="1"/>
          <p:nvPr/>
        </p:nvSpPr>
        <p:spPr>
          <a:xfrm>
            <a:off x="19616016" y="8201301"/>
            <a:ext cx="1800861" cy="585113"/>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IUS 8.2.6</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Screen Shot 2018-11-28 at 4.59.10 PM.png" descr="Screen Shot 2018-11-28 at 4.59.10 PM.png"/>
          <p:cNvPicPr>
            <a:picLocks noChangeAspect="1"/>
          </p:cNvPicPr>
          <p:nvPr/>
        </p:nvPicPr>
        <p:blipFill>
          <a:blip r:embed="rId3">
            <a:extLst/>
          </a:blip>
          <a:stretch>
            <a:fillRect/>
          </a:stretch>
        </p:blipFill>
        <p:spPr>
          <a:xfrm>
            <a:off x="4583906" y="1660921"/>
            <a:ext cx="15216188" cy="1039415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Screen Shot 2018-11-28 at 10.00.57 PM.png" descr="Screen Shot 2018-11-28 at 10.00.57 PM.png"/>
          <p:cNvPicPr>
            <a:picLocks noChangeAspect="1"/>
          </p:cNvPicPr>
          <p:nvPr/>
        </p:nvPicPr>
        <p:blipFill>
          <a:blip r:embed="rId3">
            <a:extLst/>
          </a:blip>
          <a:stretch>
            <a:fillRect/>
          </a:stretch>
        </p:blipFill>
        <p:spPr>
          <a:xfrm>
            <a:off x="5072576" y="-282472"/>
            <a:ext cx="14238848" cy="13716001"/>
          </a:xfrm>
          <a:prstGeom prst="rect">
            <a:avLst/>
          </a:prstGeom>
          <a:ln w="12700">
            <a:miter lim="400000"/>
          </a:ln>
        </p:spPr>
      </p:pic>
      <p:sp>
        <p:nvSpPr>
          <p:cNvPr id="224" name="wall street journal survey"/>
          <p:cNvSpPr txBox="1"/>
          <p:nvPr/>
        </p:nvSpPr>
        <p:spPr>
          <a:xfrm>
            <a:off x="15644368" y="389700"/>
            <a:ext cx="4525265" cy="601725"/>
          </a:xfrm>
          <a:prstGeom prst="rect">
            <a:avLst/>
          </a:prstGeom>
          <a:solidFill>
            <a:srgbClr val="EF5FA7"/>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wall street journal survey</a:t>
            </a:r>
          </a:p>
        </p:txBody>
      </p:sp>
      <p:sp>
        <p:nvSpPr>
          <p:cNvPr id="225" name="Where UChicago Graduates Move After College"/>
          <p:cNvSpPr txBox="1"/>
          <p:nvPr/>
        </p:nvSpPr>
        <p:spPr>
          <a:xfrm>
            <a:off x="9751714" y="1073150"/>
            <a:ext cx="9881197" cy="663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642937">
              <a:defRPr b="1" sz="3400">
                <a:solidFill>
                  <a:srgbClr val="333333"/>
                </a:solidFill>
                <a:latin typeface="Helvetica"/>
                <a:ea typeface="Helvetica"/>
                <a:cs typeface="Helvetica"/>
                <a:sym typeface="Helvetica"/>
              </a:defRPr>
            </a:lvl1pPr>
          </a:lstStyle>
          <a:p>
            <a:pPr/>
            <a:r>
              <a:t>Where UChicago Graduates Move After College</a:t>
            </a:r>
          </a:p>
        </p:txBody>
      </p:sp>
      <p:sp>
        <p:nvSpPr>
          <p:cNvPr id="226" name="https://www.wsj.com/graphics/where-graduates-move-after-college/"/>
          <p:cNvSpPr txBox="1"/>
          <p:nvPr/>
        </p:nvSpPr>
        <p:spPr>
          <a:xfrm>
            <a:off x="14656532" y="13159183"/>
            <a:ext cx="946068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https://www.wsj.com/graphics/where-graduates-move-after-college/</a:t>
            </a:r>
          </a:p>
        </p:txBody>
      </p:sp>
      <p:pic>
        <p:nvPicPr>
          <p:cNvPr id="227" name="Oval Oval" descr="Oval Oval"/>
          <p:cNvPicPr>
            <a:picLocks noChangeAspect="0"/>
          </p:cNvPicPr>
          <p:nvPr/>
        </p:nvPicPr>
        <p:blipFill>
          <a:blip r:embed="rId4">
            <a:extLst/>
          </a:blip>
          <a:stretch>
            <a:fillRect/>
          </a:stretch>
        </p:blipFill>
        <p:spPr>
          <a:xfrm>
            <a:off x="11109308" y="764872"/>
            <a:ext cx="4555451" cy="1280130"/>
          </a:xfrm>
          <a:prstGeom prst="rect">
            <a:avLst/>
          </a:prstGeom>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2" name="Screen Shot 2018-11-28 at 10.02.57 PM.png" descr="Screen Shot 2018-11-28 at 10.02.57 PM.png"/>
          <p:cNvPicPr>
            <a:picLocks noChangeAspect="1"/>
          </p:cNvPicPr>
          <p:nvPr/>
        </p:nvPicPr>
        <p:blipFill>
          <a:blip r:embed="rId3">
            <a:extLst/>
          </a:blip>
          <a:stretch>
            <a:fillRect/>
          </a:stretch>
        </p:blipFill>
        <p:spPr>
          <a:xfrm>
            <a:off x="4682132" y="-286941"/>
            <a:ext cx="15019736" cy="13680282"/>
          </a:xfrm>
          <a:prstGeom prst="rect">
            <a:avLst/>
          </a:prstGeom>
          <a:ln w="12700">
            <a:miter lim="400000"/>
          </a:ln>
        </p:spPr>
      </p:pic>
      <p:sp>
        <p:nvSpPr>
          <p:cNvPr id="233" name="wall street journal"/>
          <p:cNvSpPr txBox="1"/>
          <p:nvPr/>
        </p:nvSpPr>
        <p:spPr>
          <a:xfrm>
            <a:off x="16276256" y="389700"/>
            <a:ext cx="3261488" cy="601725"/>
          </a:xfrm>
          <a:prstGeom prst="rect">
            <a:avLst/>
          </a:prstGeom>
          <a:solidFill>
            <a:srgbClr val="EF5FA7"/>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wall street journal</a:t>
            </a:r>
          </a:p>
        </p:txBody>
      </p:sp>
      <p:sp>
        <p:nvSpPr>
          <p:cNvPr id="234" name="Where Graduates Move After College"/>
          <p:cNvSpPr txBox="1"/>
          <p:nvPr/>
        </p:nvSpPr>
        <p:spPr>
          <a:xfrm>
            <a:off x="13367239" y="1073150"/>
            <a:ext cx="7746022" cy="66357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642937">
              <a:defRPr b="1" sz="3400">
                <a:solidFill>
                  <a:srgbClr val="333333"/>
                </a:solidFill>
                <a:latin typeface="Helvetica"/>
                <a:ea typeface="Helvetica"/>
                <a:cs typeface="Helvetica"/>
                <a:sym typeface="Helvetica"/>
              </a:defRPr>
            </a:lvl1pPr>
          </a:lstStyle>
          <a:p>
            <a:pPr/>
            <a:r>
              <a:t>Where Graduates Move After College</a:t>
            </a:r>
          </a:p>
        </p:txBody>
      </p:sp>
      <p:sp>
        <p:nvSpPr>
          <p:cNvPr id="235" name="https://www.wsj.com/graphics/where-graduates-move-after-college/"/>
          <p:cNvSpPr txBox="1"/>
          <p:nvPr/>
        </p:nvSpPr>
        <p:spPr>
          <a:xfrm>
            <a:off x="14656532" y="13159183"/>
            <a:ext cx="9460688"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https://www.wsj.com/graphics/where-graduates-move-after-college/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Arrow 5"/>
          <p:cNvSpPr/>
          <p:nvPr/>
        </p:nvSpPr>
        <p:spPr>
          <a:xfrm>
            <a:off x="8453828" y="3912693"/>
            <a:ext cx="4647929" cy="4766668"/>
          </a:xfrm>
          <a:custGeom>
            <a:avLst/>
            <a:gdLst/>
            <a:ahLst/>
            <a:cxnLst>
              <a:cxn ang="0">
                <a:pos x="wd2" y="hd2"/>
              </a:cxn>
              <a:cxn ang="5400000">
                <a:pos x="wd2" y="hd2"/>
              </a:cxn>
              <a:cxn ang="10800000">
                <a:pos x="wd2" y="hd2"/>
              </a:cxn>
              <a:cxn ang="16200000">
                <a:pos x="wd2" y="hd2"/>
              </a:cxn>
            </a:cxnLst>
            <a:rect l="0" t="0" r="r" b="b"/>
            <a:pathLst>
              <a:path w="21600" h="20713" fill="norm" stroke="1" extrusionOk="0">
                <a:moveTo>
                  <a:pt x="10529" y="0"/>
                </a:moveTo>
                <a:lnTo>
                  <a:pt x="10529" y="2252"/>
                </a:lnTo>
                <a:cubicBezTo>
                  <a:pt x="6127" y="2290"/>
                  <a:pt x="2426" y="5063"/>
                  <a:pt x="1275" y="8842"/>
                </a:cubicBezTo>
                <a:lnTo>
                  <a:pt x="4596" y="10276"/>
                </a:lnTo>
                <a:cubicBezTo>
                  <a:pt x="5122" y="7645"/>
                  <a:pt x="7572" y="5648"/>
                  <a:pt x="10529" y="5607"/>
                </a:cubicBezTo>
                <a:lnTo>
                  <a:pt x="10529" y="7662"/>
                </a:lnTo>
                <a:lnTo>
                  <a:pt x="16091" y="3831"/>
                </a:lnTo>
                <a:lnTo>
                  <a:pt x="10529" y="0"/>
                </a:lnTo>
                <a:close/>
                <a:moveTo>
                  <a:pt x="17685" y="4997"/>
                </a:moveTo>
                <a:lnTo>
                  <a:pt x="14789" y="7046"/>
                </a:lnTo>
                <a:cubicBezTo>
                  <a:pt x="16783" y="8706"/>
                  <a:pt x="17443" y="11456"/>
                  <a:pt x="16235" y="13805"/>
                </a:cubicBezTo>
                <a:lnTo>
                  <a:pt x="14269" y="12888"/>
                </a:lnTo>
                <a:lnTo>
                  <a:pt x="15451" y="19251"/>
                </a:lnTo>
                <a:lnTo>
                  <a:pt x="21600" y="16307"/>
                </a:lnTo>
                <a:lnTo>
                  <a:pt x="19446" y="15303"/>
                </a:lnTo>
                <a:cubicBezTo>
                  <a:pt x="21285" y="11775"/>
                  <a:pt x="20457" y="7668"/>
                  <a:pt x="17685" y="4997"/>
                </a:cubicBezTo>
                <a:close/>
                <a:moveTo>
                  <a:pt x="972" y="10677"/>
                </a:moveTo>
                <a:lnTo>
                  <a:pt x="0" y="17074"/>
                </a:lnTo>
                <a:lnTo>
                  <a:pt x="2120" y="16006"/>
                </a:lnTo>
                <a:cubicBezTo>
                  <a:pt x="4403" y="19887"/>
                  <a:pt x="9288" y="21600"/>
                  <a:pt x="13647" y="20265"/>
                </a:cubicBezTo>
                <a:lnTo>
                  <a:pt x="12998" y="16913"/>
                </a:lnTo>
                <a:cubicBezTo>
                  <a:pt x="10149" y="18031"/>
                  <a:pt x="6810" y="16983"/>
                  <a:pt x="5281" y="14416"/>
                </a:cubicBezTo>
                <a:lnTo>
                  <a:pt x="7215" y="13443"/>
                </a:lnTo>
                <a:lnTo>
                  <a:pt x="972" y="10677"/>
                </a:lnTo>
                <a:close/>
              </a:path>
            </a:pathLst>
          </a:custGeom>
          <a:solidFill>
            <a:srgbClr val="D5D5D5"/>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40" name="Growth Rates"/>
          <p:cNvSpPr txBox="1"/>
          <p:nvPr/>
        </p:nvSpPr>
        <p:spPr>
          <a:xfrm>
            <a:off x="3651073" y="6205478"/>
            <a:ext cx="2812213"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Growth Rates</a:t>
            </a:r>
          </a:p>
        </p:txBody>
      </p:sp>
      <p:sp>
        <p:nvSpPr>
          <p:cNvPr id="241" name="Line"/>
          <p:cNvSpPr/>
          <p:nvPr/>
        </p:nvSpPr>
        <p:spPr>
          <a:xfrm>
            <a:off x="6818155" y="6554390"/>
            <a:ext cx="1554237" cy="1"/>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42" name="Strong…"/>
          <p:cNvSpPr txBox="1"/>
          <p:nvPr/>
        </p:nvSpPr>
        <p:spPr>
          <a:xfrm>
            <a:off x="8928304" y="5993547"/>
            <a:ext cx="3698978" cy="11216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defTabSz="821531">
              <a:defRPr b="1" sz="3200">
                <a:solidFill>
                  <a:srgbClr val="000000"/>
                </a:solidFill>
              </a:defRPr>
            </a:pPr>
            <a:r>
              <a:t>Strong</a:t>
            </a:r>
          </a:p>
          <a:p>
            <a:pPr defTabSz="821531">
              <a:defRPr b="1" sz="3200">
                <a:solidFill>
                  <a:srgbClr val="000000"/>
                </a:solidFill>
              </a:defRPr>
            </a:pPr>
            <a:r>
              <a:t>Intercity Migration</a:t>
            </a:r>
          </a:p>
        </p:txBody>
      </p:sp>
      <p:sp>
        <p:nvSpPr>
          <p:cNvPr id="243" name="Line"/>
          <p:cNvSpPr/>
          <p:nvPr/>
        </p:nvSpPr>
        <p:spPr>
          <a:xfrm>
            <a:off x="13183195" y="6554390"/>
            <a:ext cx="1554237" cy="1"/>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44" name="Gibrat’s Law"/>
          <p:cNvSpPr txBox="1"/>
          <p:nvPr/>
        </p:nvSpPr>
        <p:spPr>
          <a:xfrm>
            <a:off x="15085701" y="6205478"/>
            <a:ext cx="2570811"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Gibrat’s Law</a:t>
            </a:r>
          </a:p>
        </p:txBody>
      </p:sp>
      <p:sp>
        <p:nvSpPr>
          <p:cNvPr id="245" name="Integrated Urban System"/>
          <p:cNvSpPr txBox="1"/>
          <p:nvPr/>
        </p:nvSpPr>
        <p:spPr>
          <a:xfrm>
            <a:off x="14091519" y="10646935"/>
            <a:ext cx="4559174" cy="601724"/>
          </a:xfrm>
          <a:prstGeom prst="rect">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000">
                <a:solidFill>
                  <a:srgbClr val="FFFFFF"/>
                </a:solidFill>
                <a:latin typeface="Helvetica Neue Medium"/>
                <a:ea typeface="Helvetica Neue Medium"/>
                <a:cs typeface="Helvetica Neue Medium"/>
                <a:sym typeface="Helvetica Neue Medium"/>
              </a:defRPr>
            </a:lvl1pPr>
          </a:lstStyle>
          <a:p>
            <a:pPr/>
            <a:r>
              <a:t>Integrated Urban System</a:t>
            </a:r>
          </a:p>
        </p:txBody>
      </p:sp>
      <p:sp>
        <p:nvSpPr>
          <p:cNvPr id="246" name="all growth rates tend to the same on average"/>
          <p:cNvSpPr txBox="1"/>
          <p:nvPr/>
        </p:nvSpPr>
        <p:spPr>
          <a:xfrm>
            <a:off x="6650432" y="7423545"/>
            <a:ext cx="8254722" cy="61409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200">
                <a:solidFill>
                  <a:schemeClr val="accent5">
                    <a:hueOff val="-82419"/>
                    <a:satOff val="-9513"/>
                    <a:lumOff val="-16343"/>
                  </a:schemeClr>
                </a:solidFill>
              </a:defRPr>
            </a:lvl1pPr>
          </a:lstStyle>
          <a:p>
            <a:pPr/>
            <a:r>
              <a:t>all growth rates tend to the same on average</a:t>
            </a:r>
          </a:p>
        </p:txBody>
      </p:sp>
      <p:sp>
        <p:nvSpPr>
          <p:cNvPr id="247" name="The Emergence of the Urban System"/>
          <p:cNvSpPr txBox="1"/>
          <p:nvPr/>
        </p:nvSpPr>
        <p:spPr>
          <a:xfrm>
            <a:off x="8079179" y="2173965"/>
            <a:ext cx="7922032" cy="688414"/>
          </a:xfrm>
          <a:prstGeom prst="rect">
            <a:avLst/>
          </a:prstGeom>
          <a:solidFill>
            <a:srgbClr val="F8BA00"/>
          </a:solidFill>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sz="3600">
                <a:solidFill>
                  <a:srgbClr val="FFFFFF"/>
                </a:solidFill>
                <a:latin typeface="Helvetica Neue Medium"/>
                <a:ea typeface="Helvetica Neue Medium"/>
                <a:cs typeface="Helvetica Neue Medium"/>
                <a:sym typeface="Helvetica Neue Medium"/>
              </a:defRPr>
            </a:lvl1pPr>
          </a:lstStyle>
          <a:p>
            <a:pPr/>
            <a:r>
              <a:t>The Emergence of the Urban System</a:t>
            </a:r>
          </a:p>
        </p:txBody>
      </p:sp>
      <p:sp>
        <p:nvSpPr>
          <p:cNvPr id="248" name="Line"/>
          <p:cNvSpPr/>
          <p:nvPr/>
        </p:nvSpPr>
        <p:spPr>
          <a:xfrm>
            <a:off x="16371106" y="7000874"/>
            <a:ext cx="1" cy="3264956"/>
          </a:xfrm>
          <a:prstGeom prst="line">
            <a:avLst/>
          </a:prstGeom>
          <a:ln w="25400">
            <a:solidFill>
              <a:srgbClr val="000000"/>
            </a:solidFill>
            <a:miter lim="400000"/>
            <a:tailEnd type="triangle"/>
          </a:ln>
        </p:spPr>
        <p:txBody>
          <a:bodyPr lIns="71437" tIns="71437" rIns="71437" bIns="71437" anchor="ctr"/>
          <a:lstStyle/>
          <a:p>
            <a:pPr defTabSz="821531">
              <a:defRPr sz="3000">
                <a:solidFill>
                  <a:srgbClr val="FFFFFF"/>
                </a:solidFill>
                <a:latin typeface="Helvetica Neue Medium"/>
                <a:ea typeface="Helvetica Neue Medium"/>
                <a:cs typeface="Helvetica Neue Medium"/>
                <a:sym typeface="Helvetica Neue Medium"/>
              </a:defRPr>
            </a:pPr>
          </a:p>
        </p:txBody>
      </p:sp>
      <p:sp>
        <p:nvSpPr>
          <p:cNvPr id="249" name="gravity + Zipf’s law"/>
          <p:cNvSpPr txBox="1"/>
          <p:nvPr/>
        </p:nvSpPr>
        <p:spPr>
          <a:xfrm>
            <a:off x="16732669" y="8320158"/>
            <a:ext cx="3777412" cy="6263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gravity + Zipf’s law</a:t>
            </a:r>
          </a:p>
        </p:txBody>
      </p:sp>
      <p:sp>
        <p:nvSpPr>
          <p:cNvPr id="250" name="Mixing"/>
          <p:cNvSpPr txBox="1"/>
          <p:nvPr/>
        </p:nvSpPr>
        <p:spPr>
          <a:xfrm>
            <a:off x="10039313" y="5100123"/>
            <a:ext cx="1476960" cy="585113"/>
          </a:xfrm>
          <a:prstGeom prst="rect">
            <a:avLst/>
          </a:prstGeom>
          <a:solidFill>
            <a:srgbClr val="00A1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Mixing </a:t>
            </a:r>
          </a:p>
        </p:txBody>
      </p:sp>
      <p:sp>
        <p:nvSpPr>
          <p:cNvPr id="251" name="All cities grow together at approximately the same rates"/>
          <p:cNvSpPr txBox="1"/>
          <p:nvPr/>
        </p:nvSpPr>
        <p:spPr>
          <a:xfrm>
            <a:off x="13914632" y="11393903"/>
            <a:ext cx="7684314"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All cities grow together at approximately the same rates</a:t>
            </a:r>
          </a:p>
        </p:txBody>
      </p:sp>
      <p:sp>
        <p:nvSpPr>
          <p:cNvPr id="252" name="Most moves happen for people establishing their adult / professional live"/>
          <p:cNvSpPr txBox="1"/>
          <p:nvPr/>
        </p:nvSpPr>
        <p:spPr>
          <a:xfrm>
            <a:off x="364225" y="12725807"/>
            <a:ext cx="13757555" cy="585113"/>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Most moves happen for people establishing their adult / professional live</a:t>
            </a:r>
          </a:p>
        </p:txBody>
      </p:sp>
      <p:sp>
        <p:nvSpPr>
          <p:cNvPr id="253" name="But small differences are very consequent, c.f. Houston/ Atlanta to Chicago or Detroit"/>
          <p:cNvSpPr txBox="1"/>
          <p:nvPr/>
        </p:nvSpPr>
        <p:spPr>
          <a:xfrm>
            <a:off x="12464877" y="12000514"/>
            <a:ext cx="11722304"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But small differences are very consequent, c.f. Houston/ Atlanta to Chicago or Detroit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Migrants are not an average person"/>
          <p:cNvSpPr txBox="1"/>
          <p:nvPr/>
        </p:nvSpPr>
        <p:spPr>
          <a:xfrm>
            <a:off x="6983005" y="6453907"/>
            <a:ext cx="10417989" cy="8081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4700"/>
            </a:lvl1pPr>
          </a:lstStyle>
          <a:p>
            <a:pPr/>
            <a:r>
              <a:t>Migrants are not an average person </a:t>
            </a:r>
          </a:p>
        </p:txBody>
      </p:sp>
      <p:sp>
        <p:nvSpPr>
          <p:cNvPr id="170" name="Who migrates?"/>
          <p:cNvSpPr txBox="1"/>
          <p:nvPr/>
        </p:nvSpPr>
        <p:spPr>
          <a:xfrm>
            <a:off x="9912747" y="4368890"/>
            <a:ext cx="5156265" cy="969603"/>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5700">
                <a:solidFill>
                  <a:srgbClr val="FFFFFF"/>
                </a:solidFill>
                <a:latin typeface="Helvetica Neue Medium"/>
                <a:ea typeface="Helvetica Neue Medium"/>
                <a:cs typeface="Helvetica Neue Medium"/>
                <a:sym typeface="Helvetica Neue Medium"/>
              </a:defRPr>
            </a:lvl1pPr>
          </a:lstStyle>
          <a:p>
            <a:pPr/>
            <a:r>
              <a:t>Who migrates?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2" name="united-states-migration-continued-decline-from-2020-to-2021-figure-1.jpeg.jpeg" descr="united-states-migration-continued-decline-from-2020-to-2021-figure-1.jpeg.jpeg"/>
          <p:cNvPicPr>
            <a:picLocks noChangeAspect="1"/>
          </p:cNvPicPr>
          <p:nvPr/>
        </p:nvPicPr>
        <p:blipFill>
          <a:blip r:embed="rId3">
            <a:extLst/>
          </a:blip>
          <a:stretch>
            <a:fillRect/>
          </a:stretch>
        </p:blipFill>
        <p:spPr>
          <a:xfrm>
            <a:off x="3919670" y="312519"/>
            <a:ext cx="16544660" cy="13090962"/>
          </a:xfrm>
          <a:prstGeom prst="rect">
            <a:avLst/>
          </a:prstGeom>
          <a:ln w="12700">
            <a:miter lim="400000"/>
          </a:ln>
        </p:spPr>
      </p:pic>
      <p:sp>
        <p:nvSpPr>
          <p:cNvPr id="173" name="https://www.census.gov/content/dam/Census/library/stories/2022/03/united-states-migration-continued-decline-from-2020-to-2021-figure-1.jpg"/>
          <p:cNvSpPr txBox="1"/>
          <p:nvPr/>
        </p:nvSpPr>
        <p:spPr>
          <a:xfrm>
            <a:off x="2289200" y="13253410"/>
            <a:ext cx="1980560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https://www.census.gov/content/dam/Census/library/stories/2022/03/united-states-migration-continued-decline-from-2020-to-2021-figure-1.jpg</a:t>
            </a:r>
          </a:p>
        </p:txBody>
      </p:sp>
      <p:sp>
        <p:nvSpPr>
          <p:cNvPr id="174" name="The great slowdown"/>
          <p:cNvSpPr txBox="1"/>
          <p:nvPr/>
        </p:nvSpPr>
        <p:spPr>
          <a:xfrm>
            <a:off x="18302190" y="788688"/>
            <a:ext cx="3909265" cy="58511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The great slowdown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8" name="united-states-migration-continued-decline-from-2020-to-2021-figure-2.jpg" descr="united-states-migration-continued-decline-from-2020-to-2021-figure-2.jpg"/>
          <p:cNvPicPr>
            <a:picLocks noChangeAspect="1"/>
          </p:cNvPicPr>
          <p:nvPr/>
        </p:nvPicPr>
        <p:blipFill>
          <a:blip r:embed="rId3">
            <a:extLst/>
          </a:blip>
          <a:stretch>
            <a:fillRect/>
          </a:stretch>
        </p:blipFill>
        <p:spPr>
          <a:xfrm>
            <a:off x="328975" y="2580300"/>
            <a:ext cx="11407200" cy="8555400"/>
          </a:xfrm>
          <a:prstGeom prst="rect">
            <a:avLst/>
          </a:prstGeom>
          <a:ln w="12700">
            <a:miter lim="400000"/>
          </a:ln>
        </p:spPr>
      </p:pic>
      <p:sp>
        <p:nvSpPr>
          <p:cNvPr id="179" name="https://www.census.gov/content/dam/Census/library/stories/2022/03/united-states-migration-continued-decline-from-2020-to-2021-figure-2.jpg"/>
          <p:cNvSpPr txBox="1"/>
          <p:nvPr/>
        </p:nvSpPr>
        <p:spPr>
          <a:xfrm>
            <a:off x="2289200" y="13005352"/>
            <a:ext cx="19805600"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https://www.census.gov/content/dam/Census/library/stories/2022/03/united-states-migration-continued-decline-from-2020-to-2021-figure-2.jpg</a:t>
            </a:r>
          </a:p>
        </p:txBody>
      </p:sp>
      <p:pic>
        <p:nvPicPr>
          <p:cNvPr id="180" name="united-states-migration-continued-decline-from-2020-to-2021-figure-3.jpeg.jpeg" descr="united-states-migration-continued-decline-from-2020-to-2021-figure-3.jpeg.jpeg"/>
          <p:cNvPicPr>
            <a:picLocks noChangeAspect="1"/>
          </p:cNvPicPr>
          <p:nvPr/>
        </p:nvPicPr>
        <p:blipFill>
          <a:blip r:embed="rId4">
            <a:extLst/>
          </a:blip>
          <a:stretch>
            <a:fillRect/>
          </a:stretch>
        </p:blipFill>
        <p:spPr>
          <a:xfrm>
            <a:off x="13002868" y="2527216"/>
            <a:ext cx="11212386" cy="866156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net-international-migration-at-lowest-levels-in-decades-figure-2.jpg" descr="net-international-migration-at-lowest-levels-in-decades-figure-2.jpg"/>
          <p:cNvPicPr>
            <a:picLocks noChangeAspect="1"/>
          </p:cNvPicPr>
          <p:nvPr/>
        </p:nvPicPr>
        <p:blipFill>
          <a:blip r:embed="rId3">
            <a:extLst/>
          </a:blip>
          <a:stretch>
            <a:fillRect/>
          </a:stretch>
        </p:blipFill>
        <p:spPr>
          <a:xfrm>
            <a:off x="11310984" y="2472086"/>
            <a:ext cx="13043609" cy="8771828"/>
          </a:xfrm>
          <a:prstGeom prst="rect">
            <a:avLst/>
          </a:prstGeom>
          <a:ln w="12700">
            <a:miter lim="400000"/>
          </a:ln>
        </p:spPr>
      </p:pic>
      <p:sp>
        <p:nvSpPr>
          <p:cNvPr id="185" name="https://www.census.gov/content/dam/Census/library/stories/2021/12/net-international-migration-at-lowest-levels-in-decades-figure-2.jpg"/>
          <p:cNvSpPr txBox="1"/>
          <p:nvPr/>
        </p:nvSpPr>
        <p:spPr>
          <a:xfrm>
            <a:off x="2761792" y="13104576"/>
            <a:ext cx="18860415"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https://www.census.gov/content/dam/Census/library/stories/2021/12/net-international-migration-at-lowest-levels-in-decades-figure-2.jpg</a:t>
            </a:r>
          </a:p>
        </p:txBody>
      </p:sp>
      <p:sp>
        <p:nvSpPr>
          <p:cNvPr id="186" name="Recent Trends in Foreign Migration"/>
          <p:cNvSpPr txBox="1"/>
          <p:nvPr/>
        </p:nvSpPr>
        <p:spPr>
          <a:xfrm>
            <a:off x="8851747" y="537659"/>
            <a:ext cx="6680506" cy="585113"/>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Recent Trends in Foreign Migration</a:t>
            </a:r>
          </a:p>
        </p:txBody>
      </p:sp>
      <p:pic>
        <p:nvPicPr>
          <p:cNvPr id="187" name="net-international-migration-returns-to-pre-pandemic-levels-figure-2.jpg" descr="net-international-migration-returns-to-pre-pandemic-levels-figure-2.jpg"/>
          <p:cNvPicPr>
            <a:picLocks noChangeAspect="1"/>
          </p:cNvPicPr>
          <p:nvPr/>
        </p:nvPicPr>
        <p:blipFill>
          <a:blip r:embed="rId4">
            <a:extLst/>
          </a:blip>
          <a:stretch>
            <a:fillRect/>
          </a:stretch>
        </p:blipFill>
        <p:spPr>
          <a:xfrm>
            <a:off x="-222197" y="2493248"/>
            <a:ext cx="11842320" cy="870410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1" name="Screen Shot 2018-11-28 at 9.37.04 PM.png" descr="Screen Shot 2018-11-28 at 9.37.04 PM.png"/>
          <p:cNvPicPr>
            <a:picLocks noChangeAspect="1"/>
          </p:cNvPicPr>
          <p:nvPr/>
        </p:nvPicPr>
        <p:blipFill>
          <a:blip r:embed="rId3">
            <a:extLst/>
          </a:blip>
          <a:stretch>
            <a:fillRect/>
          </a:stretch>
        </p:blipFill>
        <p:spPr>
          <a:xfrm>
            <a:off x="3048000" y="562840"/>
            <a:ext cx="18288000" cy="12590320"/>
          </a:xfrm>
          <a:prstGeom prst="rect">
            <a:avLst/>
          </a:prstGeom>
          <a:ln w="12700">
            <a:miter lim="400000"/>
          </a:ln>
        </p:spPr>
      </p:pic>
      <p:sp>
        <p:nvSpPr>
          <p:cNvPr id="192" name="https://www.census.gov/content/dam/Census/library/publications/2015/acs/acs-31.pdf"/>
          <p:cNvSpPr txBox="1"/>
          <p:nvPr/>
        </p:nvSpPr>
        <p:spPr>
          <a:xfrm>
            <a:off x="12033677" y="13114293"/>
            <a:ext cx="12013693" cy="4613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https://www.census.gov/content/dam/Census/library/publications/2015/acs/acs-31.pdf</a:t>
            </a:r>
          </a:p>
        </p:txBody>
      </p:sp>
      <p:sp>
        <p:nvSpPr>
          <p:cNvPr id="193" name="Who Migrates?"/>
          <p:cNvSpPr txBox="1"/>
          <p:nvPr/>
        </p:nvSpPr>
        <p:spPr>
          <a:xfrm>
            <a:off x="10715701" y="317380"/>
            <a:ext cx="2952598" cy="58511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Who Migrates?</a:t>
            </a:r>
          </a:p>
        </p:txBody>
      </p:sp>
      <p:sp>
        <p:nvSpPr>
          <p:cNvPr id="194" name="This is the most important feature of migration"/>
          <p:cNvSpPr txBox="1"/>
          <p:nvPr/>
        </p:nvSpPr>
        <p:spPr>
          <a:xfrm>
            <a:off x="13643224" y="4881644"/>
            <a:ext cx="8794599" cy="585113"/>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This is the most important feature of migration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Screen Shot 2018-11-28 at 9.44.59 PM.png" descr="Screen Shot 2018-11-28 at 9.44.59 PM.png"/>
          <p:cNvPicPr>
            <a:picLocks noChangeAspect="1"/>
          </p:cNvPicPr>
          <p:nvPr/>
        </p:nvPicPr>
        <p:blipFill>
          <a:blip r:embed="rId3">
            <a:extLst/>
          </a:blip>
          <a:srcRect l="0" t="622" r="0" b="0"/>
          <a:stretch>
            <a:fillRect/>
          </a:stretch>
        </p:blipFill>
        <p:spPr>
          <a:xfrm>
            <a:off x="4050191" y="1293688"/>
            <a:ext cx="16283618" cy="11128624"/>
          </a:xfrm>
          <a:prstGeom prst="rect">
            <a:avLst/>
          </a:prstGeom>
          <a:ln w="12700">
            <a:miter lim="400000"/>
          </a:ln>
        </p:spPr>
      </p:pic>
      <p:pic>
        <p:nvPicPr>
          <p:cNvPr id="199" name="Line Line" descr="Line Line"/>
          <p:cNvPicPr>
            <a:picLocks noChangeAspect="0"/>
          </p:cNvPicPr>
          <p:nvPr/>
        </p:nvPicPr>
        <p:blipFill>
          <a:blip r:embed="rId4">
            <a:extLst/>
          </a:blip>
          <a:stretch>
            <a:fillRect/>
          </a:stretch>
        </p:blipFill>
        <p:spPr>
          <a:xfrm>
            <a:off x="4140200" y="5546725"/>
            <a:ext cx="16103601" cy="101600"/>
          </a:xfrm>
          <a:prstGeom prst="rect">
            <a:avLst/>
          </a:prstGeom>
        </p:spPr>
      </p:pic>
      <p:sp>
        <p:nvSpPr>
          <p:cNvPr id="201" name="https://usa.ipums.org/usa/resources/voliii/pubdocs/2000/censr-12.pdf"/>
          <p:cNvSpPr txBox="1"/>
          <p:nvPr/>
        </p:nvSpPr>
        <p:spPr>
          <a:xfrm>
            <a:off x="14390106" y="13040624"/>
            <a:ext cx="9658199"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https://usa.ipums.org/usa/resources/voliii/pubdocs/2000/censr-12.pdf</a:t>
            </a:r>
          </a:p>
        </p:txBody>
      </p:sp>
      <p:pic>
        <p:nvPicPr>
          <p:cNvPr id="202" name="Line Line" descr="Line Line"/>
          <p:cNvPicPr>
            <a:picLocks noChangeAspect="0"/>
          </p:cNvPicPr>
          <p:nvPr/>
        </p:nvPicPr>
        <p:blipFill>
          <a:blip r:embed="rId5">
            <a:extLst/>
          </a:blip>
          <a:stretch>
            <a:fillRect/>
          </a:stretch>
        </p:blipFill>
        <p:spPr>
          <a:xfrm>
            <a:off x="4140199" y="8749138"/>
            <a:ext cx="16103602" cy="101601"/>
          </a:xfrm>
          <a:prstGeom prst="rect">
            <a:avLst/>
          </a:prstGeom>
        </p:spPr>
      </p:pic>
      <p:pic>
        <p:nvPicPr>
          <p:cNvPr id="204" name="Line Line" descr="Line Line"/>
          <p:cNvPicPr>
            <a:picLocks noChangeAspect="0"/>
          </p:cNvPicPr>
          <p:nvPr/>
        </p:nvPicPr>
        <p:blipFill>
          <a:blip r:embed="rId5">
            <a:extLst/>
          </a:blip>
          <a:stretch>
            <a:fillRect/>
          </a:stretch>
        </p:blipFill>
        <p:spPr>
          <a:xfrm>
            <a:off x="4140199" y="6419779"/>
            <a:ext cx="16103602" cy="101601"/>
          </a:xfrm>
          <a:prstGeom prst="rect">
            <a:avLst/>
          </a:prstGeom>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9" name="Screen Shot 2018-11-28 at 4.59.31 PM.png" descr="Screen Shot 2018-11-28 at 4.59.31 PM.png"/>
          <p:cNvPicPr>
            <a:picLocks noChangeAspect="1"/>
          </p:cNvPicPr>
          <p:nvPr/>
        </p:nvPicPr>
        <p:blipFill>
          <a:blip r:embed="rId3">
            <a:extLst/>
          </a:blip>
          <a:stretch>
            <a:fillRect/>
          </a:stretch>
        </p:blipFill>
        <p:spPr>
          <a:xfrm>
            <a:off x="4592835" y="1412998"/>
            <a:ext cx="15198330" cy="10429876"/>
          </a:xfrm>
          <a:prstGeom prst="rect">
            <a:avLst/>
          </a:prstGeom>
          <a:ln w="12700">
            <a:miter lim="400000"/>
          </a:ln>
        </p:spPr>
      </p:pic>
      <p:sp>
        <p:nvSpPr>
          <p:cNvPr id="210" name="https://flowsmapper.geo.census.gov/map.html"/>
          <p:cNvSpPr txBox="1"/>
          <p:nvPr/>
        </p:nvSpPr>
        <p:spPr>
          <a:xfrm>
            <a:off x="14612630" y="12857406"/>
            <a:ext cx="6460237"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https://flowsmapper.geo.census.gov/map.html</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4" name="Screen Shot 2018-11-28 at 4.54.48 PM.png" descr="Screen Shot 2018-11-28 at 4.54.48 PM.png"/>
          <p:cNvPicPr>
            <a:picLocks noChangeAspect="1"/>
          </p:cNvPicPr>
          <p:nvPr/>
        </p:nvPicPr>
        <p:blipFill>
          <a:blip r:embed="rId3">
            <a:extLst/>
          </a:blip>
          <a:stretch>
            <a:fillRect/>
          </a:stretch>
        </p:blipFill>
        <p:spPr>
          <a:xfrm>
            <a:off x="4655343" y="1723429"/>
            <a:ext cx="15073314" cy="10269142"/>
          </a:xfrm>
          <a:prstGeom prst="rect">
            <a:avLst/>
          </a:prstGeom>
          <a:ln w="12700">
            <a:miter lim="400000"/>
          </a:ln>
        </p:spPr>
      </p:pic>
      <p:sp>
        <p:nvSpPr>
          <p:cNvPr id="215" name="https://www.census.gov/topics/population/migration/guidance/county-to-county-migration-flows.html"/>
          <p:cNvSpPr txBox="1"/>
          <p:nvPr/>
        </p:nvSpPr>
        <p:spPr>
          <a:xfrm>
            <a:off x="9763275" y="13040624"/>
            <a:ext cx="14000684" cy="4613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https://www.census.gov/topics/population/migration/guidance/county-to-county-migration-flows.html</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