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6" name="Shape 176"/>
          <p:cNvSpPr/>
          <p:nvPr>
            <p:ph type="sldImg"/>
          </p:nvPr>
        </p:nvSpPr>
        <p:spPr>
          <a:xfrm>
            <a:off x="1143000" y="685800"/>
            <a:ext cx="4572000" cy="3429000"/>
          </a:xfrm>
          <a:prstGeom prst="rect">
            <a:avLst/>
          </a:prstGeom>
        </p:spPr>
        <p:txBody>
          <a:bodyPr/>
          <a:lstStyle/>
          <a:p>
            <a:pPr/>
          </a:p>
        </p:txBody>
      </p:sp>
      <p:sp>
        <p:nvSpPr>
          <p:cNvPr id="177" name="Shape 17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This is the beginning of more mathematical models.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The ring model of Chicago had been anticipated by von Thunen.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r>
              <a:t>Here he is. But he was not interested in cities at all, and was a landowner in a rural area in a German periphery, actually.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a:p>
        </p:txBody>
      </p:sp>
      <p:sp>
        <p:nvSpPr>
          <p:cNvPr id="228" name="Shape 228"/>
          <p:cNvSpPr/>
          <p:nvPr>
            <p:ph type="body" sz="quarter" idx="1"/>
          </p:nvPr>
        </p:nvSpPr>
        <p:spPr>
          <a:prstGeom prst="rect">
            <a:avLst/>
          </a:prstGeom>
        </p:spPr>
        <p:txBody>
          <a:bodyPr/>
          <a:lstStyle>
            <a:lvl1pPr defTabSz="584200">
              <a:lnSpc>
                <a:spcPct val="100000"/>
              </a:lnSpc>
              <a:defRPr>
                <a:latin typeface="Lucida Grande"/>
                <a:ea typeface="Lucida Grande"/>
                <a:cs typeface="Lucida Grande"/>
                <a:sym typeface="Lucida Grande"/>
              </a:defRPr>
            </a:lvl1pPr>
          </a:lstStyle>
          <a:p>
            <a:pPr/>
            <a:r>
              <a:t>The von Thunen model is not about a city at all but about the production of agricultural produce ! He figured out that the value of land is the value of the produce it can support, once these are brought to market (including their transport costs).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Shape 275"/>
          <p:cNvSpPr/>
          <p:nvPr>
            <p:ph type="sldImg"/>
          </p:nvPr>
        </p:nvSpPr>
        <p:spPr>
          <a:prstGeom prst="rect">
            <a:avLst/>
          </a:prstGeom>
        </p:spPr>
        <p:txBody>
          <a:bodyPr/>
          <a:lstStyle/>
          <a:p>
            <a:pPr/>
          </a:p>
        </p:txBody>
      </p:sp>
      <p:sp>
        <p:nvSpPr>
          <p:cNvPr id="276" name="Shape 276"/>
          <p:cNvSpPr/>
          <p:nvPr>
            <p:ph type="body" sz="quarter" idx="1"/>
          </p:nvPr>
        </p:nvSpPr>
        <p:spPr>
          <a:prstGeom prst="rect">
            <a:avLst/>
          </a:prstGeom>
        </p:spPr>
        <p:txBody>
          <a:bodyPr/>
          <a:lstStyle>
            <a:lvl1pPr defTabSz="584200">
              <a:lnSpc>
                <a:spcPct val="100000"/>
              </a:lnSpc>
              <a:defRPr>
                <a:latin typeface="Lucida Grande"/>
                <a:ea typeface="Lucida Grande"/>
                <a:cs typeface="Lucida Grande"/>
                <a:sym typeface="Lucida Grande"/>
              </a:defRPr>
            </a:lvl1pPr>
          </a:lstStyle>
          <a:p>
            <a:pPr/>
            <a:r>
              <a:t>The von Thunen model was then ported (via Burgess’s ideas) to a city. Instead of a central market for produce, it becomes a central market for labor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p>
            <a:pPr/>
            <a:r>
              <a:t>The spatial extent of the city is set not by geography or density, but by the interplay between incomes and transportation (commuting) costs. Urban geography is derived, not primary, as we will see also later.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Shape 305"/>
          <p:cNvSpPr/>
          <p:nvPr>
            <p:ph type="sldImg"/>
          </p:nvPr>
        </p:nvSpPr>
        <p:spPr>
          <a:prstGeom prst="rect">
            <a:avLst/>
          </a:prstGeom>
        </p:spPr>
        <p:txBody>
          <a:bodyPr/>
          <a:lstStyle/>
          <a:p>
            <a:pPr/>
          </a:p>
        </p:txBody>
      </p:sp>
      <p:sp>
        <p:nvSpPr>
          <p:cNvPr id="306" name="Shape 306"/>
          <p:cNvSpPr/>
          <p:nvPr>
            <p:ph type="body" sz="quarter" idx="1"/>
          </p:nvPr>
        </p:nvSpPr>
        <p:spPr>
          <a:prstGeom prst="rect">
            <a:avLst/>
          </a:prstGeom>
        </p:spPr>
        <p:txBody>
          <a:bodyPr/>
          <a:lstStyle/>
          <a:p>
            <a:pPr/>
            <a:r>
              <a:t>If transportation costs vary (because of natural geography, or built infrastructure) so will the shape of the city. This is clear around transit lines and highways in modern cities.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49" name="Line"/>
          <p:cNvSpPr/>
          <p:nvPr/>
        </p:nvSpPr>
        <p:spPr>
          <a:xfrm>
            <a:off x="3958828" y="2768203"/>
            <a:ext cx="16466344" cy="128"/>
          </a:xfrm>
          <a:prstGeom prst="line">
            <a:avLst/>
          </a:prstGeom>
          <a:ln w="12700">
            <a:solidFill>
              <a:srgbClr val="9A9A9A"/>
            </a:solidFill>
            <a:miter lim="400000"/>
          </a:ln>
        </p:spPr>
        <p:txBody>
          <a:bodyPr lIns="71437" tIns="71437" rIns="71437" bIns="71437" anchor="ctr"/>
          <a:lstStyle/>
          <a:p>
            <a:pPr algn="l" defTabSz="642937">
              <a:defRPr sz="1600">
                <a:solidFill>
                  <a:srgbClr val="000000"/>
                </a:solidFill>
                <a:latin typeface="Helvetica"/>
                <a:ea typeface="Helvetica"/>
                <a:cs typeface="Helvetica"/>
                <a:sym typeface="Helvetica"/>
              </a:defRPr>
            </a:pPr>
          </a:p>
        </p:txBody>
      </p:sp>
      <p:sp>
        <p:nvSpPr>
          <p:cNvPr id="150" name="Title Text"/>
          <p:cNvSpPr txBox="1"/>
          <p:nvPr>
            <p:ph type="title"/>
          </p:nvPr>
        </p:nvSpPr>
        <p:spPr>
          <a:xfrm>
            <a:off x="3851671" y="464343"/>
            <a:ext cx="16680658" cy="1964532"/>
          </a:xfrm>
          <a:prstGeom prst="rect">
            <a:avLst/>
          </a:prstGeom>
        </p:spPr>
        <p:txBody>
          <a:bodyPr lIns="71437" tIns="71437" rIns="71437" bIns="71437" anchor="b">
            <a:noAutofit/>
          </a:bodyPr>
          <a:lstStyle>
            <a:lvl1pPr defTabSz="821531">
              <a:lnSpc>
                <a:spcPct val="100000"/>
              </a:lnSpc>
              <a:defRPr b="0" spc="0" sz="5800">
                <a:latin typeface="Helvetica Neue Light"/>
                <a:ea typeface="Helvetica Neue Light"/>
                <a:cs typeface="Helvetica Neue Light"/>
                <a:sym typeface="Helvetica Neue Light"/>
              </a:defRPr>
            </a:lvl1pPr>
          </a:lstStyle>
          <a:p>
            <a:pPr/>
            <a:r>
              <a:t>Title Text</a:t>
            </a:r>
          </a:p>
        </p:txBody>
      </p:sp>
      <p:sp>
        <p:nvSpPr>
          <p:cNvPr id="151" name="Body Level One…"/>
          <p:cNvSpPr txBox="1"/>
          <p:nvPr>
            <p:ph type="body" idx="1"/>
          </p:nvPr>
        </p:nvSpPr>
        <p:spPr>
          <a:xfrm>
            <a:off x="3851671" y="3268265"/>
            <a:ext cx="16680658" cy="9233298"/>
          </a:xfrm>
          <a:prstGeom prst="rect">
            <a:avLst/>
          </a:prstGeom>
        </p:spPr>
        <p:txBody>
          <a:bodyPr lIns="71437" tIns="71437" rIns="71437" bIns="71437">
            <a:noAutofit/>
          </a:bodyPr>
          <a:lstStyle>
            <a:lvl1pPr marL="369276" indent="-369276" defTabSz="821531">
              <a:lnSpc>
                <a:spcPct val="100000"/>
              </a:lnSpc>
              <a:spcBef>
                <a:spcPts val="6700"/>
              </a:spcBef>
              <a:buSzPct val="100000"/>
              <a:defRPr sz="3600">
                <a:solidFill>
                  <a:srgbClr val="747474"/>
                </a:solidFill>
              </a:defRPr>
            </a:lvl1pPr>
            <a:lvl2pPr marL="813776" indent="-369276" defTabSz="821531">
              <a:lnSpc>
                <a:spcPct val="100000"/>
              </a:lnSpc>
              <a:spcBef>
                <a:spcPts val="6700"/>
              </a:spcBef>
              <a:buSzPct val="100000"/>
              <a:defRPr sz="3600">
                <a:solidFill>
                  <a:srgbClr val="747474"/>
                </a:solidFill>
              </a:defRPr>
            </a:lvl2pPr>
            <a:lvl3pPr marL="1258276" indent="-369276" defTabSz="821531">
              <a:lnSpc>
                <a:spcPct val="100000"/>
              </a:lnSpc>
              <a:spcBef>
                <a:spcPts val="6700"/>
              </a:spcBef>
              <a:buSzPct val="100000"/>
              <a:defRPr sz="3600">
                <a:solidFill>
                  <a:srgbClr val="747474"/>
                </a:solidFill>
              </a:defRPr>
            </a:lvl3pPr>
            <a:lvl4pPr marL="1702776" indent="-369276" defTabSz="821531">
              <a:lnSpc>
                <a:spcPct val="100000"/>
              </a:lnSpc>
              <a:spcBef>
                <a:spcPts val="6700"/>
              </a:spcBef>
              <a:buSzPct val="100000"/>
              <a:defRPr sz="3600">
                <a:solidFill>
                  <a:srgbClr val="747474"/>
                </a:solidFill>
              </a:defRPr>
            </a:lvl4pPr>
            <a:lvl5pPr marL="2147276" indent="-369276" defTabSz="821531">
              <a:lnSpc>
                <a:spcPct val="100000"/>
              </a:lnSpc>
              <a:spcBef>
                <a:spcPts val="6700"/>
              </a:spcBef>
              <a:buSzPct val="100000"/>
              <a:defRPr sz="3600">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152" name="Slide Number"/>
          <p:cNvSpPr txBox="1"/>
          <p:nvPr>
            <p:ph type="sldNum" sz="quarter" idx="2"/>
          </p:nvPr>
        </p:nvSpPr>
        <p:spPr>
          <a:xfrm>
            <a:off x="20329146" y="12930187"/>
            <a:ext cx="409779" cy="415875"/>
          </a:xfrm>
          <a:prstGeom prst="rect">
            <a:avLst/>
          </a:prstGeom>
        </p:spPr>
        <p:txBody>
          <a:bodyPr lIns="71437" tIns="71437" rIns="71437" bIns="71437" anchor="t"/>
          <a:lstStyle>
            <a:lvl1pPr algn="r" defTabSz="821531"/>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59" name="–Johnny Appleseed"/>
          <p:cNvSpPr txBox="1"/>
          <p:nvPr>
            <p:ph type="body" sz="quarter" idx="21"/>
          </p:nvPr>
        </p:nvSpPr>
        <p:spPr>
          <a:xfrm>
            <a:off x="4833937" y="8947546"/>
            <a:ext cx="14716126" cy="647701"/>
          </a:xfrm>
          <a:prstGeom prst="rect">
            <a:avLst/>
          </a:prstGeom>
        </p:spPr>
        <p:txBody>
          <a:bodyPr lIns="71437" tIns="71437" rIns="71437" bIns="71437">
            <a:spAutoFit/>
          </a:bodyPr>
          <a:lstStyle>
            <a:lvl1pPr marL="0" indent="0" algn="ctr" defTabSz="821531">
              <a:lnSpc>
                <a:spcPct val="100000"/>
              </a:lnSpc>
              <a:spcBef>
                <a:spcPts val="0"/>
              </a:spcBef>
              <a:buSzTx/>
              <a:buNone/>
              <a:defRPr i="1" sz="3200"/>
            </a:lvl1pPr>
          </a:lstStyle>
          <a:p>
            <a:pPr/>
            <a:r>
              <a:t>–Johnny Appleseed</a:t>
            </a:r>
          </a:p>
        </p:txBody>
      </p:sp>
      <p:sp>
        <p:nvSpPr>
          <p:cNvPr id="160" name="“Type a quote here.”"/>
          <p:cNvSpPr txBox="1"/>
          <p:nvPr>
            <p:ph type="body" sz="quarter" idx="22"/>
          </p:nvPr>
        </p:nvSpPr>
        <p:spPr>
          <a:xfrm>
            <a:off x="4833937" y="5997575"/>
            <a:ext cx="14716126" cy="863601"/>
          </a:xfrm>
          <a:prstGeom prst="rect">
            <a:avLst/>
          </a:prstGeom>
        </p:spPr>
        <p:txBody>
          <a:bodyPr lIns="71437" tIns="71437" rIns="71437" bIns="71437" anchor="ctr">
            <a:spAutoFit/>
          </a:bodyPr>
          <a:lstStyle>
            <a:lvl1pPr marL="0" indent="0" algn="ctr" defTabSz="821531">
              <a:lnSpc>
                <a:spcPct val="100000"/>
              </a:lnSpc>
              <a:spcBef>
                <a:spcPts val="0"/>
              </a:spcBef>
              <a:buSzTx/>
              <a:buNone/>
              <a:defRPr sz="4600">
                <a:latin typeface="Helvetica Neue Medium"/>
                <a:ea typeface="Helvetica Neue Medium"/>
                <a:cs typeface="Helvetica Neue Medium"/>
                <a:sym typeface="Helvetica Neue Medium"/>
              </a:defRPr>
            </a:lvl1pPr>
          </a:lstStyle>
          <a:p>
            <a:pPr/>
            <a:r>
              <a:t>“Type a quote here.” </a:t>
            </a:r>
          </a:p>
        </p:txBody>
      </p:sp>
      <p:sp>
        <p:nvSpPr>
          <p:cNvPr id="161" name="Slide Number"/>
          <p:cNvSpPr txBox="1"/>
          <p:nvPr>
            <p:ph type="sldNum" sz="quarter" idx="2"/>
          </p:nvPr>
        </p:nvSpPr>
        <p:spPr>
          <a:xfrm>
            <a:off x="11954103" y="13073062"/>
            <a:ext cx="466269" cy="477671"/>
          </a:xfrm>
          <a:prstGeom prst="rect">
            <a:avLst/>
          </a:prstGeom>
        </p:spPr>
        <p:txBody>
          <a:bodyPr lIns="71437" tIns="71437" rIns="71437" bIns="71437" anchor="t"/>
          <a:lstStyle>
            <a:lvl1pPr defTabSz="821531">
              <a:defRPr sz="2200">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68" name="Title Text"/>
          <p:cNvSpPr txBox="1"/>
          <p:nvPr>
            <p:ph type="title"/>
          </p:nvPr>
        </p:nvSpPr>
        <p:spPr>
          <a:xfrm>
            <a:off x="4833937" y="2303859"/>
            <a:ext cx="14716126" cy="4643438"/>
          </a:xfrm>
          <a:prstGeom prst="rect">
            <a:avLst/>
          </a:prstGeom>
        </p:spPr>
        <p:txBody>
          <a:bodyPr lIns="71437" tIns="71437" rIns="71437" bIns="71437" anchor="b"/>
          <a:lstStyle>
            <a:lvl1pPr algn="ctr" defTabSz="821531">
              <a:lnSpc>
                <a:spcPct val="100000"/>
              </a:lnSpc>
              <a:defRPr b="0" spc="0" sz="11200">
                <a:latin typeface="Helvetica Neue Medium"/>
                <a:ea typeface="Helvetica Neue Medium"/>
                <a:cs typeface="Helvetica Neue Medium"/>
                <a:sym typeface="Helvetica Neue Medium"/>
              </a:defRPr>
            </a:lvl1pPr>
          </a:lstStyle>
          <a:p>
            <a:pPr/>
            <a:r>
              <a:t>Title Text</a:t>
            </a:r>
          </a:p>
        </p:txBody>
      </p:sp>
      <p:sp>
        <p:nvSpPr>
          <p:cNvPr id="169" name="Body Level One…"/>
          <p:cNvSpPr txBox="1"/>
          <p:nvPr>
            <p:ph type="body" sz="quarter" idx="1"/>
          </p:nvPr>
        </p:nvSpPr>
        <p:spPr>
          <a:xfrm>
            <a:off x="4833937" y="7090171"/>
            <a:ext cx="14716126" cy="1589486"/>
          </a:xfrm>
          <a:prstGeom prst="rect">
            <a:avLst/>
          </a:prstGeom>
        </p:spPr>
        <p:txBody>
          <a:bodyPr lIns="71437" tIns="71437" rIns="71437" bIns="71437"/>
          <a:lstStyle>
            <a:lvl1pPr marL="0" indent="0" algn="ctr" defTabSz="821531">
              <a:lnSpc>
                <a:spcPct val="100000"/>
              </a:lnSpc>
              <a:spcBef>
                <a:spcPts val="0"/>
              </a:spcBef>
              <a:buSzTx/>
              <a:buNone/>
              <a:defRPr sz="5200"/>
            </a:lvl1pPr>
            <a:lvl2pPr marL="0" indent="0" algn="ctr" defTabSz="821531">
              <a:lnSpc>
                <a:spcPct val="100000"/>
              </a:lnSpc>
              <a:spcBef>
                <a:spcPts val="0"/>
              </a:spcBef>
              <a:buSzTx/>
              <a:buNone/>
              <a:defRPr sz="5200"/>
            </a:lvl2pPr>
            <a:lvl3pPr marL="0" indent="0" algn="ctr" defTabSz="821531">
              <a:lnSpc>
                <a:spcPct val="100000"/>
              </a:lnSpc>
              <a:spcBef>
                <a:spcPts val="0"/>
              </a:spcBef>
              <a:buSzTx/>
              <a:buNone/>
              <a:defRPr sz="5200"/>
            </a:lvl3pPr>
            <a:lvl4pPr marL="0" indent="0" algn="ctr" defTabSz="821531">
              <a:lnSpc>
                <a:spcPct val="100000"/>
              </a:lnSpc>
              <a:spcBef>
                <a:spcPts val="0"/>
              </a:spcBef>
              <a:buSzTx/>
              <a:buNone/>
              <a:defRPr sz="5200"/>
            </a:lvl4pPr>
            <a:lvl5pPr marL="0" indent="0" algn="ctr" defTabSz="821531">
              <a:lnSpc>
                <a:spcPct val="100000"/>
              </a:lnSpc>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170" name="Slide Number"/>
          <p:cNvSpPr txBox="1"/>
          <p:nvPr>
            <p:ph type="sldNum" sz="quarter" idx="2"/>
          </p:nvPr>
        </p:nvSpPr>
        <p:spPr>
          <a:xfrm>
            <a:off x="11954103" y="13073062"/>
            <a:ext cx="466269" cy="477671"/>
          </a:xfrm>
          <a:prstGeom prst="rect">
            <a:avLst/>
          </a:prstGeom>
        </p:spPr>
        <p:txBody>
          <a:bodyPr lIns="71437" tIns="71437" rIns="71437" bIns="71437" anchor="t"/>
          <a:lstStyle>
            <a:lvl1pPr defTabSz="821531">
              <a:defRPr sz="2200">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Lecture 2"/>
          <p:cNvSpPr txBox="1"/>
          <p:nvPr>
            <p:ph type="ctrTitle"/>
          </p:nvPr>
        </p:nvSpPr>
        <p:spPr>
          <a:prstGeom prst="rect">
            <a:avLst/>
          </a:prstGeom>
        </p:spPr>
        <p:txBody>
          <a:bodyPr/>
          <a:lstStyle>
            <a:lvl1pPr defTabSz="821531">
              <a:lnSpc>
                <a:spcPct val="100000"/>
              </a:lnSpc>
              <a:defRPr spc="0" sz="5200"/>
            </a:lvl1pPr>
          </a:lstStyle>
          <a:p>
            <a:pPr/>
            <a:r>
              <a:t>Lecture 2</a:t>
            </a:r>
          </a:p>
        </p:txBody>
      </p:sp>
      <p:sp>
        <p:nvSpPr>
          <p:cNvPr id="180" name="Early Concepts: Chicago School of Sociology and Classical Models of Economic Geography"/>
          <p:cNvSpPr txBox="1"/>
          <p:nvPr>
            <p:ph type="subTitle" sz="quarter" idx="1"/>
          </p:nvPr>
        </p:nvSpPr>
        <p:spPr>
          <a:prstGeom prst="rect">
            <a:avLst/>
          </a:prstGeom>
        </p:spPr>
        <p:txBody>
          <a:bodyPr/>
          <a:lstStyle/>
          <a:p>
            <a:pPr defTabSz="324611">
              <a:defRPr sz="3905">
                <a:solidFill>
                  <a:srgbClr val="5E5E5E"/>
                </a:solidFill>
                <a:latin typeface="Helvetica"/>
                <a:ea typeface="Helvetica"/>
                <a:cs typeface="Helvetica"/>
                <a:sym typeface="Helvetica"/>
              </a:defRPr>
            </a:pPr>
            <a:r>
              <a:t>Early Concepts: Chicago School of Sociology and Classical Models of Economic Geography </a:t>
            </a:r>
          </a:p>
          <a:p>
            <a:pPr defTabSz="324611">
              <a:defRPr sz="2556">
                <a:latin typeface="Helvetica"/>
                <a:ea typeface="Helvetica"/>
                <a:cs typeface="Helvetica"/>
                <a:sym typeface="Helvetica"/>
              </a:defRPr>
            </a:pPr>
          </a:p>
        </p:txBody>
      </p:sp>
      <p:sp>
        <p:nvSpPr>
          <p:cNvPr id="181" name="2.3 Classical Models of Cities in Geography and Economics"/>
          <p:cNvSpPr txBox="1"/>
          <p:nvPr/>
        </p:nvSpPr>
        <p:spPr>
          <a:xfrm>
            <a:off x="4236491" y="9155931"/>
            <a:ext cx="15911018" cy="7711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1531">
              <a:defRPr b="1" sz="4400">
                <a:solidFill>
                  <a:srgbClr val="000000"/>
                </a:solidFill>
              </a:defRPr>
            </a:lvl1pPr>
          </a:lstStyle>
          <a:p>
            <a:pPr/>
            <a:r>
              <a:t>2.3 Classical Models of Cities in Geography and Economics</a:t>
            </a:r>
          </a:p>
        </p:txBody>
      </p:sp>
      <p:sp>
        <p:nvSpPr>
          <p:cNvPr id="182" name="IUS 2.1"/>
          <p:cNvSpPr txBox="1"/>
          <p:nvPr/>
        </p:nvSpPr>
        <p:spPr>
          <a:xfrm>
            <a:off x="21400168" y="12527590"/>
            <a:ext cx="1461923" cy="58511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IUS 2.1</a:t>
            </a:r>
          </a:p>
        </p:txBody>
      </p:sp>
      <p:sp>
        <p:nvSpPr>
          <p:cNvPr id="183" name="©Luís M. A. Bettencourt 2024"/>
          <p:cNvSpPr txBox="1"/>
          <p:nvPr/>
        </p:nvSpPr>
        <p:spPr>
          <a:xfrm>
            <a:off x="1373529" y="11859862"/>
            <a:ext cx="14710229" cy="1071564"/>
          </a:xfrm>
          <a:prstGeom prst="rect">
            <a:avLst/>
          </a:prstGeom>
          <a:ln w="12700">
            <a:miter lim="400000"/>
          </a:ln>
          <a:extLst>
            <a:ext uri="{C572A759-6A51-4108-AA02-DFA0A04FC94B}">
              <ma14:wrappingTextBoxFlag xmlns:ma14="http://schemas.microsoft.com/office/mac/drawingml/2011/main" val="1"/>
            </a:ext>
          </a:extLst>
        </p:spPr>
        <p:txBody>
          <a:bodyPr lIns="25717" tIns="25717" rIns="25717" bIns="25717">
            <a:normAutofit fontScale="100000" lnSpcReduction="0"/>
          </a:bodyPr>
          <a:lstStyle>
            <a:lvl1pPr algn="l" defTabSz="825500">
              <a:defRPr b="1" sz="3000">
                <a:solidFill>
                  <a:srgbClr val="000000"/>
                </a:solidFill>
              </a:defRPr>
            </a:lvl1pPr>
          </a:lstStyle>
          <a:p>
            <a:pPr/>
            <a:r>
              <a:t>©Luís M. A. Bettencourt 2024</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Ernest W Burgess  1925"/>
          <p:cNvSpPr txBox="1"/>
          <p:nvPr/>
        </p:nvSpPr>
        <p:spPr>
          <a:xfrm>
            <a:off x="15977911" y="12652712"/>
            <a:ext cx="475114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Ernest W Burgess  1925</a:t>
            </a:r>
          </a:p>
        </p:txBody>
      </p:sp>
      <p:pic>
        <p:nvPicPr>
          <p:cNvPr id="188" name="Screen Shot 2018-10-03 at 10.04.06 PM.png" descr="Screen Shot 2018-10-03 at 10.04.06 PM.png"/>
          <p:cNvPicPr>
            <a:picLocks noChangeAspect="1"/>
          </p:cNvPicPr>
          <p:nvPr/>
        </p:nvPicPr>
        <p:blipFill>
          <a:blip r:embed="rId3">
            <a:extLst/>
          </a:blip>
          <a:stretch>
            <a:fillRect/>
          </a:stretch>
        </p:blipFill>
        <p:spPr>
          <a:xfrm rot="60000">
            <a:off x="1533154" y="-353547"/>
            <a:ext cx="12243831" cy="14750439"/>
          </a:xfrm>
          <a:prstGeom prst="rect">
            <a:avLst/>
          </a:prstGeom>
          <a:ln w="12700">
            <a:miter lim="400000"/>
          </a:ln>
        </p:spPr>
      </p:pic>
      <p:sp>
        <p:nvSpPr>
          <p:cNvPr id="189" name="Chicago"/>
          <p:cNvSpPr txBox="1"/>
          <p:nvPr/>
        </p:nvSpPr>
        <p:spPr>
          <a:xfrm>
            <a:off x="10311554" y="818443"/>
            <a:ext cx="2767331" cy="899157"/>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5000">
                <a:solidFill>
                  <a:srgbClr val="FFFFFF"/>
                </a:solidFill>
                <a:latin typeface="Helvetica Neue Medium"/>
                <a:ea typeface="Helvetica Neue Medium"/>
                <a:cs typeface="Helvetica Neue Medium"/>
                <a:sym typeface="Helvetica Neue Medium"/>
              </a:defRPr>
            </a:lvl1pPr>
          </a:lstStyle>
          <a:p>
            <a:pPr>
              <a:defRPr sz="3000"/>
            </a:pPr>
            <a:r>
              <a:rPr sz="5000"/>
              <a:t>Chicago </a:t>
            </a:r>
          </a:p>
        </p:txBody>
      </p:sp>
      <p:sp>
        <p:nvSpPr>
          <p:cNvPr id="190" name="This paper will treat first of the expansion of the city, and then of the less-known processes of urban metabolism and mobility which are closely related to expansion.…"/>
          <p:cNvSpPr txBox="1"/>
          <p:nvPr/>
        </p:nvSpPr>
        <p:spPr>
          <a:xfrm>
            <a:off x="14170493" y="2528253"/>
            <a:ext cx="9304209" cy="8986838"/>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just" defTabSz="642937">
              <a:lnSpc>
                <a:spcPts val="5400"/>
              </a:lnSpc>
              <a:spcBef>
                <a:spcPts val="1600"/>
              </a:spcBef>
              <a:defRPr sz="2800">
                <a:solidFill>
                  <a:srgbClr val="000000"/>
                </a:solidFill>
                <a:latin typeface="Times Roman"/>
                <a:ea typeface="Times Roman"/>
                <a:cs typeface="Times Roman"/>
                <a:sym typeface="Times Roman"/>
              </a:defRPr>
            </a:pPr>
            <a:r>
              <a:t>This paper will treat first of the expansion of the city, and then of the less-known processes of urban metabolism and mobility which are closely related to expansion. </a:t>
            </a:r>
          </a:p>
          <a:p>
            <a:pPr algn="just" defTabSz="642937">
              <a:lnSpc>
                <a:spcPts val="5400"/>
              </a:lnSpc>
              <a:spcBef>
                <a:spcPts val="1600"/>
              </a:spcBef>
              <a:defRPr b="1" sz="2800">
                <a:solidFill>
                  <a:srgbClr val="000000"/>
                </a:solidFill>
                <a:latin typeface="Times Roman"/>
                <a:ea typeface="Times Roman"/>
                <a:cs typeface="Times Roman"/>
                <a:sym typeface="Times Roman"/>
              </a:defRPr>
            </a:pPr>
            <a:r>
              <a:t>The metropolitan area may be taken to include  territory that is physically contiguous, but it is coming to be defined by that facility of transportation that enables a business man to live in a suburb of Chicago and to work in the loop.</a:t>
            </a:r>
          </a:p>
          <a:p>
            <a:pPr algn="just" defTabSz="642937">
              <a:lnSpc>
                <a:spcPts val="5400"/>
              </a:lnSpc>
              <a:spcBef>
                <a:spcPts val="1600"/>
              </a:spcBef>
              <a:defRPr sz="2800">
                <a:solidFill>
                  <a:srgbClr val="000000"/>
                </a:solidFill>
                <a:latin typeface="Times Roman"/>
                <a:ea typeface="Times Roman"/>
                <a:cs typeface="Times Roman"/>
                <a:sym typeface="Times Roman"/>
              </a:defRPr>
            </a:pPr>
            <a:r>
              <a:t>The tendency of each inner zone to extend its area by the invasion of the next outer zone. This aspect of expansion may be called succession </a:t>
            </a:r>
          </a:p>
          <a:p>
            <a:pPr algn="just" defTabSz="642937">
              <a:lnSpc>
                <a:spcPts val="5100"/>
              </a:lnSpc>
              <a:spcBef>
                <a:spcPts val="1600"/>
              </a:spcBef>
              <a:defRPr sz="2800">
                <a:solidFill>
                  <a:srgbClr val="000000"/>
                </a:solidFill>
                <a:latin typeface="Times Roman"/>
                <a:ea typeface="Times Roman"/>
                <a:cs typeface="Times Roman"/>
                <a:sym typeface="Times Roman"/>
              </a:defRPr>
            </a:pPr>
            <a:r>
              <a:t>Besides extension and succession, the general process of expan­sion in urban growth involves the antagonistic and yet comple­mentary processes of concentration and decentralization </a:t>
            </a:r>
          </a:p>
          <a:p>
            <a:pPr algn="just" defTabSz="642937">
              <a:lnSpc>
                <a:spcPts val="5100"/>
              </a:lnSpc>
              <a:spcBef>
                <a:spcPts val="1600"/>
              </a:spcBef>
              <a:defRPr sz="2800">
                <a:solidFill>
                  <a:srgbClr val="000000"/>
                </a:solidFill>
                <a:latin typeface="Times Roman"/>
                <a:ea typeface="Times Roman"/>
                <a:cs typeface="Times Roman"/>
                <a:sym typeface="Times Roman"/>
              </a:defRPr>
            </a:pPr>
            <a:r>
              <a:t>This differentiation into natural economic and cultural group­ings gives form and character to the city </a:t>
            </a:r>
          </a:p>
          <a:p>
            <a:pPr algn="just" defTabSz="642937">
              <a:lnSpc>
                <a:spcPts val="5100"/>
              </a:lnSpc>
              <a:spcBef>
                <a:spcPts val="1600"/>
              </a:spcBef>
              <a:defRPr sz="2800">
                <a:solidFill>
                  <a:srgbClr val="000000"/>
                </a:solidFill>
                <a:latin typeface="Times Roman"/>
                <a:ea typeface="Times Roman"/>
                <a:cs typeface="Times Roman"/>
                <a:sym typeface="Times Roman"/>
              </a:defRPr>
            </a:pPr>
            <a:r>
              <a:t>The division of labor in the city likewise illustrates disorganiza­tion, reorganization, and increasing differentiation, movement and mobility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4" name="1200px-Wangerland_in_FRI.svg.png" descr="1200px-Wangerland_in_FRI.svg.png"/>
          <p:cNvPicPr>
            <a:picLocks noChangeAspect="1"/>
          </p:cNvPicPr>
          <p:nvPr/>
        </p:nvPicPr>
        <p:blipFill>
          <a:blip r:embed="rId3">
            <a:extLst/>
          </a:blip>
          <a:stretch>
            <a:fillRect/>
          </a:stretch>
        </p:blipFill>
        <p:spPr>
          <a:xfrm>
            <a:off x="14317349" y="3604485"/>
            <a:ext cx="7917166" cy="7917165"/>
          </a:xfrm>
          <a:prstGeom prst="rect">
            <a:avLst/>
          </a:prstGeom>
          <a:ln w="12700">
            <a:miter lim="400000"/>
          </a:ln>
        </p:spPr>
      </p:pic>
      <p:pic>
        <p:nvPicPr>
          <p:cNvPr id="195" name="Screen Shot 2019-09-15 at 11.47.46 AM.png" descr="Screen Shot 2019-09-15 at 11.47.46 AM.png"/>
          <p:cNvPicPr>
            <a:picLocks noChangeAspect="1"/>
          </p:cNvPicPr>
          <p:nvPr/>
        </p:nvPicPr>
        <p:blipFill>
          <a:blip r:embed="rId4">
            <a:extLst/>
          </a:blip>
          <a:stretch>
            <a:fillRect/>
          </a:stretch>
        </p:blipFill>
        <p:spPr>
          <a:xfrm>
            <a:off x="33840" y="3618805"/>
            <a:ext cx="14254058" cy="7917166"/>
          </a:xfrm>
          <a:prstGeom prst="rect">
            <a:avLst/>
          </a:prstGeom>
          <a:ln w="12700">
            <a:miter lim="400000"/>
          </a:ln>
        </p:spPr>
      </p:pic>
      <p:sp>
        <p:nvSpPr>
          <p:cNvPr id="196" name="Rectangle"/>
          <p:cNvSpPr/>
          <p:nvPr/>
        </p:nvSpPr>
        <p:spPr>
          <a:xfrm>
            <a:off x="14422834" y="8802718"/>
            <a:ext cx="1178720" cy="412720"/>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197" name="Rectangle"/>
          <p:cNvSpPr/>
          <p:nvPr/>
        </p:nvSpPr>
        <p:spPr>
          <a:xfrm>
            <a:off x="15652022" y="10729967"/>
            <a:ext cx="1178720" cy="412720"/>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198" name="Rectangle"/>
          <p:cNvSpPr/>
          <p:nvPr/>
        </p:nvSpPr>
        <p:spPr>
          <a:xfrm>
            <a:off x="20833598" y="10044324"/>
            <a:ext cx="1325428" cy="412720"/>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199" name="Rectangle"/>
          <p:cNvSpPr/>
          <p:nvPr/>
        </p:nvSpPr>
        <p:spPr>
          <a:xfrm>
            <a:off x="14672865" y="5838062"/>
            <a:ext cx="1044286" cy="412720"/>
          </a:xfrm>
          <a:prstGeom prst="rect">
            <a:avLst/>
          </a:prstGeom>
          <a:solidFill>
            <a:srgbClr val="FFFFFF"/>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00" name="Line"/>
          <p:cNvSpPr/>
          <p:nvPr/>
        </p:nvSpPr>
        <p:spPr>
          <a:xfrm flipV="1">
            <a:off x="9936940" y="6305012"/>
            <a:ext cx="8191280" cy="670570"/>
          </a:xfrm>
          <a:prstGeom prst="line">
            <a:avLst/>
          </a:prstGeom>
          <a:ln w="63500">
            <a:solidFill>
              <a:srgbClr val="929292"/>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pic>
        <p:nvPicPr>
          <p:cNvPr id="201" name="Johann-Heinrich-von-Thunen-41022-1-402.png" descr="Johann-Heinrich-von-Thunen-41022-1-402.png"/>
          <p:cNvPicPr>
            <a:picLocks noChangeAspect="1"/>
          </p:cNvPicPr>
          <p:nvPr/>
        </p:nvPicPr>
        <p:blipFill>
          <a:blip r:embed="rId5">
            <a:extLst/>
          </a:blip>
          <a:stretch>
            <a:fillRect/>
          </a:stretch>
        </p:blipFill>
        <p:spPr>
          <a:xfrm>
            <a:off x="21032275" y="93100"/>
            <a:ext cx="3292505" cy="3292505"/>
          </a:xfrm>
          <a:prstGeom prst="rect">
            <a:avLst/>
          </a:prstGeom>
          <a:ln w="12700">
            <a:miter lim="400000"/>
          </a:ln>
        </p:spPr>
      </p:pic>
      <p:sp>
        <p:nvSpPr>
          <p:cNvPr id="202" name="Johann Heinrich von Thünen 1783-1850"/>
          <p:cNvSpPr txBox="1"/>
          <p:nvPr/>
        </p:nvSpPr>
        <p:spPr>
          <a:xfrm>
            <a:off x="16472209" y="2988438"/>
            <a:ext cx="7129400"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Johann Heinrich von Thünen 1783-1850</a:t>
            </a:r>
          </a:p>
        </p:txBody>
      </p:sp>
      <p:sp>
        <p:nvSpPr>
          <p:cNvPr id="203" name="Canarienhausen, Wangerland. State of Mecklenburg-Vorpommern, Germany."/>
          <p:cNvSpPr txBox="1"/>
          <p:nvPr/>
        </p:nvSpPr>
        <p:spPr>
          <a:xfrm>
            <a:off x="5340008" y="11767374"/>
            <a:ext cx="13703984" cy="5524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3400">
                <a:solidFill>
                  <a:srgbClr val="000000"/>
                </a:solidFill>
                <a:latin typeface="Calibri"/>
                <a:ea typeface="Calibri"/>
                <a:cs typeface="Calibri"/>
                <a:sym typeface="Calibri"/>
              </a:defRPr>
            </a:lvl1pPr>
          </a:lstStyle>
          <a:p>
            <a:pPr/>
            <a:r>
              <a:t>Canarienhausen, Wangerland. State of Mecklenburg-Vorpommern, Germany. </a:t>
            </a:r>
          </a:p>
        </p:txBody>
      </p:sp>
      <p:sp>
        <p:nvSpPr>
          <p:cNvPr id="204" name="The first mathematical model"/>
          <p:cNvSpPr txBox="1"/>
          <p:nvPr/>
        </p:nvSpPr>
        <p:spPr>
          <a:xfrm>
            <a:off x="8058302" y="1009268"/>
            <a:ext cx="8267396" cy="7958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600"/>
            </a:lvl1pPr>
          </a:lstStyle>
          <a:p>
            <a:pPr/>
            <a:r>
              <a:t>The first mathematical model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8" name="Figure_2.2.pdf" descr="Figure_2.2.pdf"/>
          <p:cNvPicPr>
            <a:picLocks noChangeAspect="1"/>
          </p:cNvPicPr>
          <p:nvPr/>
        </p:nvPicPr>
        <p:blipFill>
          <a:blip r:embed="rId3">
            <a:extLst/>
          </a:blip>
          <a:stretch>
            <a:fillRect/>
          </a:stretch>
        </p:blipFill>
        <p:spPr>
          <a:xfrm>
            <a:off x="187382" y="4629706"/>
            <a:ext cx="10045398" cy="7534049"/>
          </a:xfrm>
          <a:prstGeom prst="rect">
            <a:avLst/>
          </a:prstGeom>
          <a:ln w="12700">
            <a:miter lim="400000"/>
          </a:ln>
        </p:spPr>
      </p:pic>
      <p:sp>
        <p:nvSpPr>
          <p:cNvPr id="209" name="Spatial Equilibria in the “Isolated State”"/>
          <p:cNvSpPr txBox="1"/>
          <p:nvPr>
            <p:ph type="title"/>
          </p:nvPr>
        </p:nvSpPr>
        <p:spPr>
          <a:prstGeom prst="rect">
            <a:avLst/>
          </a:prstGeom>
        </p:spPr>
        <p:txBody>
          <a:bodyPr/>
          <a:lstStyle/>
          <a:p>
            <a:pPr/>
            <a:r>
              <a:t>Spatial Equilibria in the “Isolated State”	</a:t>
            </a:r>
          </a:p>
        </p:txBody>
      </p:sp>
      <p:sp>
        <p:nvSpPr>
          <p:cNvPr id="210" name="von Thünen Model  [1826, beginnings Central Place &amp; Locational Theory]"/>
          <p:cNvSpPr txBox="1"/>
          <p:nvPr>
            <p:ph type="body" idx="1"/>
          </p:nvPr>
        </p:nvSpPr>
        <p:spPr>
          <a:xfrm>
            <a:off x="3851671" y="3120648"/>
            <a:ext cx="16680658" cy="9233298"/>
          </a:xfrm>
          <a:prstGeom prst="rect">
            <a:avLst/>
          </a:prstGeom>
        </p:spPr>
        <p:txBody>
          <a:bodyPr/>
          <a:lstStyle/>
          <a:p>
            <a:pPr marL="0" indent="0">
              <a:buSzTx/>
              <a:buNone/>
            </a:pPr>
            <a:r>
              <a:rPr>
                <a:solidFill>
                  <a:srgbClr val="FF2600"/>
                </a:solidFill>
              </a:rPr>
              <a:t>von Thünen Model</a:t>
            </a:r>
            <a:r>
              <a:t>  [1826, beginnings Central Place &amp; Locational Theory]</a:t>
            </a:r>
          </a:p>
        </p:txBody>
      </p:sp>
      <p:sp>
        <p:nvSpPr>
          <p:cNvPr id="211" name="credit: Fujita 2010 The Evolution of Spatial Economics"/>
          <p:cNvSpPr txBox="1"/>
          <p:nvPr/>
        </p:nvSpPr>
        <p:spPr>
          <a:xfrm>
            <a:off x="708491" y="13045718"/>
            <a:ext cx="7931610" cy="539698"/>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71437" tIns="71437" rIns="71437" bIns="71437" anchor="b">
            <a:spAutoFit/>
          </a:bodyPr>
          <a:lstStyle>
            <a:lvl1pPr algn="l" defTabSz="821531">
              <a:defRPr sz="2600">
                <a:solidFill>
                  <a:srgbClr val="FFFFFF"/>
                </a:solidFill>
                <a:latin typeface="Helvetica Neue Light"/>
                <a:ea typeface="Helvetica Neue Light"/>
                <a:cs typeface="Helvetica Neue Light"/>
                <a:sym typeface="Helvetica Neue Light"/>
              </a:defRPr>
            </a:lvl1pPr>
          </a:lstStyle>
          <a:p>
            <a:pPr/>
            <a:r>
              <a:t>credit: Fujita 2010 The Evolution of Spatial Economics</a:t>
            </a:r>
          </a:p>
        </p:txBody>
      </p:sp>
      <p:sp>
        <p:nvSpPr>
          <p:cNvPr id="212" name="crop i quantity…"/>
          <p:cNvSpPr txBox="1"/>
          <p:nvPr/>
        </p:nvSpPr>
        <p:spPr>
          <a:xfrm>
            <a:off x="12618921" y="12229327"/>
            <a:ext cx="3251328" cy="118666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b">
            <a:spAutoFit/>
          </a:bodyPr>
          <a:lstStyle/>
          <a:p>
            <a:pPr defTabSz="821531">
              <a:defRPr sz="4000">
                <a:solidFill>
                  <a:srgbClr val="0056D6"/>
                </a:solidFill>
                <a:latin typeface="Helvetica Neue Light"/>
                <a:ea typeface="Helvetica Neue Light"/>
                <a:cs typeface="Helvetica Neue Light"/>
                <a:sym typeface="Helvetica Neue Light"/>
              </a:defRPr>
            </a:pPr>
            <a:r>
              <a:t>crop </a:t>
            </a:r>
            <a:r>
              <a:rPr i="1">
                <a:latin typeface="+mn-lt"/>
                <a:ea typeface="+mn-ea"/>
                <a:cs typeface="+mn-cs"/>
                <a:sym typeface="Helvetica Neue"/>
              </a:rPr>
              <a:t>i</a:t>
            </a:r>
            <a:r>
              <a:t> quantity</a:t>
            </a:r>
          </a:p>
          <a:p>
            <a:pPr defTabSz="821531">
              <a:defRPr sz="2800">
                <a:solidFill>
                  <a:srgbClr val="0056D6"/>
                </a:solidFill>
                <a:latin typeface="Helvetica Neue Light"/>
                <a:ea typeface="Helvetica Neue Light"/>
                <a:cs typeface="Helvetica Neue Light"/>
                <a:sym typeface="Helvetica Neue Light"/>
              </a:defRPr>
            </a:pPr>
            <a:r>
              <a:t>per unit land area</a:t>
            </a:r>
          </a:p>
        </p:txBody>
      </p:sp>
      <p:sp>
        <p:nvSpPr>
          <p:cNvPr id="213" name="Line"/>
          <p:cNvSpPr/>
          <p:nvPr/>
        </p:nvSpPr>
        <p:spPr>
          <a:xfrm flipH="1">
            <a:off x="14505906" y="11022980"/>
            <a:ext cx="448345" cy="1407699"/>
          </a:xfrm>
          <a:prstGeom prst="line">
            <a:avLst/>
          </a:prstGeom>
          <a:ln w="25400">
            <a:solidFill>
              <a:srgbClr val="FF4013"/>
            </a:solidFill>
            <a:miter lim="400000"/>
            <a:headEnd type="stealth"/>
          </a:ln>
        </p:spPr>
        <p:txBody>
          <a:bodyPr lIns="71437" tIns="71437" rIns="71437" bIns="71437" anchor="ctr"/>
          <a:lstStyle/>
          <a:p>
            <a:pPr algn="l" defTabSz="642937">
              <a:defRPr sz="1600">
                <a:solidFill>
                  <a:srgbClr val="000000"/>
                </a:solidFill>
                <a:latin typeface="Helvetica"/>
                <a:ea typeface="Helvetica"/>
                <a:cs typeface="Helvetica"/>
                <a:sym typeface="Helvetica"/>
              </a:defRPr>
            </a:pPr>
          </a:p>
        </p:txBody>
      </p:sp>
      <p:sp>
        <p:nvSpPr>
          <p:cNvPr id="214" name="Line"/>
          <p:cNvSpPr/>
          <p:nvPr/>
        </p:nvSpPr>
        <p:spPr>
          <a:xfrm flipH="1">
            <a:off x="17453106" y="11178854"/>
            <a:ext cx="465801" cy="1094376"/>
          </a:xfrm>
          <a:prstGeom prst="line">
            <a:avLst/>
          </a:prstGeom>
          <a:ln w="25400">
            <a:solidFill>
              <a:srgbClr val="FF4013"/>
            </a:solidFill>
            <a:miter lim="400000"/>
            <a:headEnd type="stealth"/>
          </a:ln>
        </p:spPr>
        <p:txBody>
          <a:bodyPr lIns="71437" tIns="71437" rIns="71437" bIns="71437" anchor="ctr"/>
          <a:lstStyle/>
          <a:p>
            <a:pPr algn="l" defTabSz="642937">
              <a:defRPr sz="1600">
                <a:solidFill>
                  <a:srgbClr val="000000"/>
                </a:solidFill>
                <a:latin typeface="Helvetica"/>
                <a:ea typeface="Helvetica"/>
                <a:cs typeface="Helvetica"/>
                <a:sym typeface="Helvetica"/>
              </a:defRPr>
            </a:pPr>
          </a:p>
        </p:txBody>
      </p:sp>
      <p:sp>
        <p:nvSpPr>
          <p:cNvPr id="215" name="net income per unit i sold…"/>
          <p:cNvSpPr txBox="1"/>
          <p:nvPr/>
        </p:nvSpPr>
        <p:spPr>
          <a:xfrm>
            <a:off x="13759275" y="8751335"/>
            <a:ext cx="5080763" cy="10847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b">
            <a:spAutoFit/>
          </a:bodyPr>
          <a:lstStyle/>
          <a:p>
            <a:pPr defTabSz="821531">
              <a:defRPr sz="3200">
                <a:solidFill>
                  <a:srgbClr val="0056D6"/>
                </a:solidFill>
                <a:latin typeface="Helvetica Neue Light"/>
                <a:ea typeface="Helvetica Neue Light"/>
                <a:cs typeface="Helvetica Neue Light"/>
                <a:sym typeface="Helvetica Neue Light"/>
              </a:defRPr>
            </a:pPr>
            <a:r>
              <a:t>net income per unit </a:t>
            </a:r>
            <a:r>
              <a:rPr i="1" sz="3000">
                <a:latin typeface="+mn-lt"/>
                <a:ea typeface="+mn-ea"/>
                <a:cs typeface="+mn-cs"/>
                <a:sym typeface="Helvetica Neue"/>
              </a:rPr>
              <a:t>i sold</a:t>
            </a:r>
            <a:endParaRPr i="1" sz="3000">
              <a:latin typeface="+mn-lt"/>
              <a:ea typeface="+mn-ea"/>
              <a:cs typeface="+mn-cs"/>
              <a:sym typeface="Helvetica Neue"/>
            </a:endParaRPr>
          </a:p>
          <a:p>
            <a:pPr defTabSz="821531">
              <a:defRPr sz="3200">
                <a:solidFill>
                  <a:srgbClr val="0056D6"/>
                </a:solidFill>
                <a:latin typeface="Helvetica Neue Light"/>
                <a:ea typeface="Helvetica Neue Light"/>
                <a:cs typeface="Helvetica Neue Light"/>
                <a:sym typeface="Helvetica Neue Light"/>
              </a:defRPr>
            </a:pPr>
            <a:r>
              <a:rPr i="1" sz="3000">
                <a:latin typeface="+mn-lt"/>
                <a:ea typeface="+mn-ea"/>
                <a:cs typeface="+mn-cs"/>
                <a:sym typeface="Helvetica Neue"/>
              </a:rPr>
              <a:t>price (p) - production costs (s)</a:t>
            </a:r>
          </a:p>
        </p:txBody>
      </p:sp>
      <p:sp>
        <p:nvSpPr>
          <p:cNvPr id="216" name="Line"/>
          <p:cNvSpPr/>
          <p:nvPr/>
        </p:nvSpPr>
        <p:spPr>
          <a:xfrm flipH="1" flipV="1">
            <a:off x="16291073" y="9801437"/>
            <a:ext cx="12265" cy="571114"/>
          </a:xfrm>
          <a:prstGeom prst="line">
            <a:avLst/>
          </a:prstGeom>
          <a:ln w="25400">
            <a:solidFill>
              <a:srgbClr val="FF4013"/>
            </a:solidFill>
            <a:miter lim="400000"/>
            <a:headEnd type="stealth"/>
          </a:ln>
        </p:spPr>
        <p:txBody>
          <a:bodyPr lIns="71437" tIns="71437" rIns="71437" bIns="71437" anchor="ctr"/>
          <a:lstStyle/>
          <a:p>
            <a:pPr algn="l" defTabSz="642937">
              <a:defRPr sz="1600">
                <a:solidFill>
                  <a:srgbClr val="000000"/>
                </a:solidFill>
                <a:latin typeface="Helvetica"/>
                <a:ea typeface="Helvetica"/>
                <a:cs typeface="Helvetica"/>
                <a:sym typeface="Helvetica"/>
              </a:defRPr>
            </a:pPr>
          </a:p>
        </p:txBody>
      </p:sp>
      <p:sp>
        <p:nvSpPr>
          <p:cNvPr id="217" name="Equation"/>
          <p:cNvSpPr txBox="1"/>
          <p:nvPr/>
        </p:nvSpPr>
        <p:spPr>
          <a:xfrm>
            <a:off x="12865113" y="10422381"/>
            <a:ext cx="6153895" cy="638859"/>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600" i="1">
                          <a:solidFill>
                            <a:srgbClr val="000000"/>
                          </a:solidFill>
                          <a:latin typeface="Cambria Math" panose="02040503050406030204" pitchFamily="18" charset="0"/>
                        </a:rPr>
                        <m:t>y</m:t>
                      </m:r>
                    </m:e>
                    <m:sub>
                      <m:r>
                        <a:rPr xmlns:a="http://schemas.openxmlformats.org/drawingml/2006/main" sz="4600" i="1">
                          <a:solidFill>
                            <a:srgbClr val="000000"/>
                          </a:solidFill>
                          <a:latin typeface="Cambria Math" panose="02040503050406030204" pitchFamily="18" charset="0"/>
                        </a:rPr>
                        <m:t>i</m:t>
                      </m:r>
                    </m:sub>
                  </m:sSub>
                  <m:r>
                    <a:rPr xmlns:a="http://schemas.openxmlformats.org/drawingml/2006/main" sz="4600" i="1">
                      <a:solidFill>
                        <a:srgbClr val="000000"/>
                      </a:solidFill>
                      <a:latin typeface="Cambria Math" panose="02040503050406030204" pitchFamily="18" charset="0"/>
                    </a:rPr>
                    <m:t>(</m:t>
                  </m:r>
                  <m:r>
                    <a:rPr xmlns:a="http://schemas.openxmlformats.org/drawingml/2006/main" sz="4600" i="1">
                      <a:solidFill>
                        <a:srgbClr val="000000"/>
                      </a:solidFill>
                      <a:latin typeface="Cambria Math" panose="02040503050406030204" pitchFamily="18" charset="0"/>
                    </a:rPr>
                    <m:t>R</m:t>
                  </m:r>
                  <m:r>
                    <a:rPr xmlns:a="http://schemas.openxmlformats.org/drawingml/2006/main" sz="4600" i="1">
                      <a:solidFill>
                        <a:srgbClr val="000000"/>
                      </a:solidFill>
                      <a:latin typeface="Cambria Math" panose="02040503050406030204" pitchFamily="18" charset="0"/>
                    </a:rPr>
                    <m:t>)</m:t>
                  </m:r>
                  <m:r>
                    <a:rPr xmlns:a="http://schemas.openxmlformats.org/drawingml/2006/main" sz="4600" i="1">
                      <a:solidFill>
                        <a:srgbClr val="000000"/>
                      </a:solidFill>
                      <a:latin typeface="Cambria Math" panose="02040503050406030204" pitchFamily="18" charset="0"/>
                    </a:rPr>
                    <m:t>=</m:t>
                  </m:r>
                  <m:sSub>
                    <m:e>
                      <m:r>
                        <a:rPr xmlns:a="http://schemas.openxmlformats.org/drawingml/2006/main" sz="4600" i="1">
                          <a:solidFill>
                            <a:srgbClr val="000000"/>
                          </a:solidFill>
                          <a:latin typeface="Cambria Math" panose="02040503050406030204" pitchFamily="18" charset="0"/>
                        </a:rPr>
                        <m:t>Q</m:t>
                      </m:r>
                    </m:e>
                    <m:sub>
                      <m:r>
                        <a:rPr xmlns:a="http://schemas.openxmlformats.org/drawingml/2006/main" sz="4600" i="1">
                          <a:solidFill>
                            <a:srgbClr val="000000"/>
                          </a:solidFill>
                          <a:latin typeface="Cambria Math" panose="02040503050406030204" pitchFamily="18" charset="0"/>
                        </a:rPr>
                        <m:t>i</m:t>
                      </m:r>
                    </m:sub>
                  </m:sSub>
                  <m:r>
                    <a:rPr xmlns:a="http://schemas.openxmlformats.org/drawingml/2006/main" sz="4600" i="1">
                      <a:solidFill>
                        <a:srgbClr val="000000"/>
                      </a:solidFill>
                      <a:latin typeface="Cambria Math" panose="02040503050406030204" pitchFamily="18" charset="0"/>
                    </a:rPr>
                    <m:t>[</m:t>
                  </m:r>
                  <m:r>
                    <a:rPr xmlns:a="http://schemas.openxmlformats.org/drawingml/2006/main" sz="4600" i="1">
                      <a:solidFill>
                        <a:srgbClr val="000000"/>
                      </a:solidFill>
                      <a:latin typeface="Cambria Math" panose="02040503050406030204" pitchFamily="18" charset="0"/>
                    </a:rPr>
                    <m:t>(</m:t>
                  </m:r>
                  <m:sSub>
                    <m:e>
                      <m:r>
                        <a:rPr xmlns:a="http://schemas.openxmlformats.org/drawingml/2006/main" sz="4600" i="1">
                          <a:solidFill>
                            <a:srgbClr val="000000"/>
                          </a:solidFill>
                          <a:latin typeface="Cambria Math" panose="02040503050406030204" pitchFamily="18" charset="0"/>
                        </a:rPr>
                        <m:t>p</m:t>
                      </m:r>
                    </m:e>
                    <m:sub>
                      <m:r>
                        <a:rPr xmlns:a="http://schemas.openxmlformats.org/drawingml/2006/main" sz="4600" i="1">
                          <a:solidFill>
                            <a:srgbClr val="000000"/>
                          </a:solidFill>
                          <a:latin typeface="Cambria Math" panose="02040503050406030204" pitchFamily="18" charset="0"/>
                        </a:rPr>
                        <m:t>i</m:t>
                      </m:r>
                    </m:sub>
                  </m:sSub>
                  <m:r>
                    <a:rPr xmlns:a="http://schemas.openxmlformats.org/drawingml/2006/main" sz="4600" i="1">
                      <a:solidFill>
                        <a:srgbClr val="000000"/>
                      </a:solidFill>
                      <a:latin typeface="Cambria Math" panose="02040503050406030204" pitchFamily="18" charset="0"/>
                    </a:rPr>
                    <m:t>-</m:t>
                  </m:r>
                  <m:sSub>
                    <m:e>
                      <m:r>
                        <a:rPr xmlns:a="http://schemas.openxmlformats.org/drawingml/2006/main" sz="4600" i="1">
                          <a:solidFill>
                            <a:srgbClr val="000000"/>
                          </a:solidFill>
                          <a:latin typeface="Cambria Math" panose="02040503050406030204" pitchFamily="18" charset="0"/>
                        </a:rPr>
                        <m:t>c</m:t>
                      </m:r>
                    </m:e>
                    <m:sub>
                      <m:r>
                        <a:rPr xmlns:a="http://schemas.openxmlformats.org/drawingml/2006/main" sz="4600" i="1">
                          <a:solidFill>
                            <a:srgbClr val="000000"/>
                          </a:solidFill>
                          <a:latin typeface="Cambria Math" panose="02040503050406030204" pitchFamily="18" charset="0"/>
                        </a:rPr>
                        <m:t>i</m:t>
                      </m:r>
                    </m:sub>
                  </m:sSub>
                  <m:r>
                    <a:rPr xmlns:a="http://schemas.openxmlformats.org/drawingml/2006/main" sz="4600" i="1">
                      <a:solidFill>
                        <a:srgbClr val="000000"/>
                      </a:solidFill>
                      <a:latin typeface="Cambria Math" panose="02040503050406030204" pitchFamily="18" charset="0"/>
                    </a:rPr>
                    <m:t>)</m:t>
                  </m:r>
                  <m:r>
                    <a:rPr xmlns:a="http://schemas.openxmlformats.org/drawingml/2006/main" sz="4600" i="1">
                      <a:solidFill>
                        <a:srgbClr val="000000"/>
                      </a:solidFill>
                      <a:latin typeface="Cambria Math" panose="02040503050406030204" pitchFamily="18" charset="0"/>
                    </a:rPr>
                    <m:t>-</m:t>
                  </m:r>
                  <m:sSub>
                    <m:e>
                      <m:sSub>
                        <m:e>
                          <m:r>
                            <a:rPr xmlns:a="http://schemas.openxmlformats.org/drawingml/2006/main" sz="4600" i="1">
                              <a:solidFill>
                                <a:srgbClr val="000000"/>
                              </a:solidFill>
                              <a:latin typeface="Cambria Math" panose="02040503050406030204" pitchFamily="18" charset="0"/>
                            </a:rPr>
                            <m:t>c</m:t>
                          </m:r>
                        </m:e>
                        <m:sub>
                          <m:r>
                            <a:rPr xmlns:a="http://schemas.openxmlformats.org/drawingml/2006/main" sz="4600" i="1">
                              <a:solidFill>
                                <a:srgbClr val="000000"/>
                              </a:solidFill>
                              <a:latin typeface="Cambria Math" panose="02040503050406030204" pitchFamily="18" charset="0"/>
                            </a:rPr>
                            <m:t>T</m:t>
                          </m:r>
                        </m:sub>
                      </m:sSub>
                    </m:e>
                    <m:sub>
                      <m:r>
                        <a:rPr xmlns:a="http://schemas.openxmlformats.org/drawingml/2006/main" sz="4600" i="1">
                          <a:solidFill>
                            <a:srgbClr val="000000"/>
                          </a:solidFill>
                          <a:latin typeface="Cambria Math" panose="02040503050406030204" pitchFamily="18" charset="0"/>
                        </a:rPr>
                        <m:t>i</m:t>
                      </m:r>
                    </m:sub>
                  </m:sSub>
                  <m:r>
                    <a:rPr xmlns:a="http://schemas.openxmlformats.org/drawingml/2006/main" sz="4600" i="1">
                      <a:solidFill>
                        <a:srgbClr val="000000"/>
                      </a:solidFill>
                      <a:latin typeface="Cambria Math" panose="02040503050406030204" pitchFamily="18" charset="0"/>
                    </a:rPr>
                    <m:t>R</m:t>
                  </m:r>
                  <m:r>
                    <a:rPr xmlns:a="http://schemas.openxmlformats.org/drawingml/2006/main" sz="4600" i="1">
                      <a:solidFill>
                        <a:srgbClr val="000000"/>
                      </a:solidFill>
                      <a:latin typeface="Cambria Math" panose="02040503050406030204" pitchFamily="18" charset="0"/>
                    </a:rPr>
                    <m:t>]</m:t>
                  </m:r>
                </m:oMath>
              </m:oMathPara>
            </a14:m>
            <a:endParaRPr sz="4600"/>
          </a:p>
        </p:txBody>
      </p:sp>
      <p:sp>
        <p:nvSpPr>
          <p:cNvPr id="218" name="transportation costs for i…"/>
          <p:cNvSpPr txBox="1"/>
          <p:nvPr/>
        </p:nvSpPr>
        <p:spPr>
          <a:xfrm>
            <a:off x="16704133" y="12154388"/>
            <a:ext cx="4408145" cy="97325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b">
            <a:spAutoFit/>
          </a:bodyPr>
          <a:lstStyle/>
          <a:p>
            <a:pPr defTabSz="821531">
              <a:defRPr sz="3200">
                <a:solidFill>
                  <a:srgbClr val="0056D6"/>
                </a:solidFill>
                <a:latin typeface="Helvetica Neue Light"/>
                <a:ea typeface="Helvetica Neue Light"/>
                <a:cs typeface="Helvetica Neue Light"/>
                <a:sym typeface="Helvetica Neue Light"/>
              </a:defRPr>
            </a:pPr>
            <a:r>
              <a:t>transportation costs for </a:t>
            </a:r>
            <a:r>
              <a:rPr i="1">
                <a:latin typeface="+mn-lt"/>
                <a:ea typeface="+mn-ea"/>
                <a:cs typeface="+mn-cs"/>
                <a:sym typeface="Helvetica Neue"/>
              </a:rPr>
              <a:t>i</a:t>
            </a:r>
            <a:endParaRPr i="1">
              <a:latin typeface="+mn-lt"/>
              <a:ea typeface="+mn-ea"/>
              <a:cs typeface="+mn-cs"/>
              <a:sym typeface="Helvetica Neue"/>
            </a:endParaRPr>
          </a:p>
          <a:p>
            <a:pPr defTabSz="821531">
              <a:defRPr sz="2200">
                <a:solidFill>
                  <a:srgbClr val="0056D6"/>
                </a:solidFill>
                <a:latin typeface="Helvetica Neue Light"/>
                <a:ea typeface="Helvetica Neue Light"/>
                <a:cs typeface="Helvetica Neue Light"/>
                <a:sym typeface="Helvetica Neue Light"/>
              </a:defRPr>
            </a:pPr>
            <a:r>
              <a:rPr i="1">
                <a:latin typeface="+mn-lt"/>
                <a:ea typeface="+mn-ea"/>
                <a:cs typeface="+mn-cs"/>
                <a:sym typeface="Helvetica Neue"/>
              </a:rPr>
              <a:t>assumed </a:t>
            </a:r>
            <a:r>
              <a:t>proportional to distance</a:t>
            </a:r>
          </a:p>
        </p:txBody>
      </p:sp>
      <p:sp>
        <p:nvSpPr>
          <p:cNvPr id="219" name="Farmers create incomes by selling goods i at a central market"/>
          <p:cNvSpPr txBox="1"/>
          <p:nvPr/>
        </p:nvSpPr>
        <p:spPr>
          <a:xfrm>
            <a:off x="7682518" y="4797976"/>
            <a:ext cx="12126495"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Farmers create incomes by selling goods </a:t>
            </a:r>
            <a:r>
              <a:rPr i="1"/>
              <a:t>i</a:t>
            </a:r>
            <a:r>
              <a:t> at a central market</a:t>
            </a:r>
          </a:p>
        </p:txBody>
      </p:sp>
      <p:sp>
        <p:nvSpPr>
          <p:cNvPr id="220" name="Land rent         of crop i at R should equal farmers net profits"/>
          <p:cNvSpPr txBox="1"/>
          <p:nvPr/>
        </p:nvSpPr>
        <p:spPr>
          <a:xfrm>
            <a:off x="7721079" y="5800754"/>
            <a:ext cx="11799342" cy="62842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Land rent         of crop </a:t>
            </a:r>
            <a:r>
              <a:rPr i="1"/>
              <a:t>i</a:t>
            </a:r>
            <a:r>
              <a:t> at </a:t>
            </a:r>
            <a:r>
              <a:rPr b="0" i="1"/>
              <a:t>R</a:t>
            </a:r>
            <a:r>
              <a:t> should equal farmers net profits</a:t>
            </a:r>
          </a:p>
        </p:txBody>
      </p:sp>
      <p:sp>
        <p:nvSpPr>
          <p:cNvPr id="221" name="Equation"/>
          <p:cNvSpPr txBox="1"/>
          <p:nvPr/>
        </p:nvSpPr>
        <p:spPr>
          <a:xfrm>
            <a:off x="9762188" y="5930967"/>
            <a:ext cx="803255" cy="40352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y</m:t>
                      </m:r>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R</m:t>
                  </m:r>
                  <m:r>
                    <a:rPr xmlns:a="http://schemas.openxmlformats.org/drawingml/2006/main" sz="3400" i="1">
                      <a:solidFill>
                        <a:srgbClr val="000000"/>
                      </a:solidFill>
                      <a:latin typeface="Cambria Math" panose="02040503050406030204" pitchFamily="18" charset="0"/>
                    </a:rPr>
                    <m:t>)</m:t>
                  </m:r>
                </m:oMath>
              </m:oMathPara>
            </a14:m>
            <a:endParaRPr sz="3400"/>
          </a:p>
        </p:txBody>
      </p:sp>
      <p:sp>
        <p:nvSpPr>
          <p:cNvPr id="222" name="Crops organize themselves to maximize profits…"/>
          <p:cNvSpPr txBox="1"/>
          <p:nvPr/>
        </p:nvSpPr>
        <p:spPr>
          <a:xfrm>
            <a:off x="5354742" y="6841096"/>
            <a:ext cx="13710235" cy="11093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Crops organize themselves to maximize profits </a:t>
            </a:r>
          </a:p>
          <a:p>
            <a:pPr lvl="8" indent="1828800" defTabSz="821531">
              <a:defRPr sz="3200">
                <a:solidFill>
                  <a:srgbClr val="000000"/>
                </a:solidFill>
              </a:defRPr>
            </a:pPr>
            <a:r>
              <a:t>                                                                               (and land rents)</a:t>
            </a:r>
          </a:p>
        </p:txBody>
      </p:sp>
      <p:sp>
        <p:nvSpPr>
          <p:cNvPr id="223" name="“invisible hand”"/>
          <p:cNvSpPr txBox="1"/>
          <p:nvPr/>
        </p:nvSpPr>
        <p:spPr>
          <a:xfrm>
            <a:off x="20408513" y="7348769"/>
            <a:ext cx="2907920" cy="601724"/>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“invisible hand”</a:t>
            </a:r>
          </a:p>
        </p:txBody>
      </p:sp>
      <p:sp>
        <p:nvSpPr>
          <p:cNvPr id="224" name="land rent:…"/>
          <p:cNvSpPr txBox="1"/>
          <p:nvPr/>
        </p:nvSpPr>
        <p:spPr>
          <a:xfrm>
            <a:off x="9453150" y="10633888"/>
            <a:ext cx="3107056" cy="99616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b">
            <a:spAutoFit/>
          </a:bodyPr>
          <a:lstStyle/>
          <a:p>
            <a:pPr defTabSz="821531">
              <a:defRPr sz="2800">
                <a:solidFill>
                  <a:srgbClr val="0056D6"/>
                </a:solidFill>
                <a:latin typeface="Helvetica Neue Light"/>
                <a:ea typeface="Helvetica Neue Light"/>
                <a:cs typeface="Helvetica Neue Light"/>
                <a:sym typeface="Helvetica Neue Light"/>
              </a:defRPr>
            </a:pPr>
            <a:r>
              <a:t>land rent: </a:t>
            </a:r>
          </a:p>
          <a:p>
            <a:pPr defTabSz="821531">
              <a:defRPr sz="2800">
                <a:solidFill>
                  <a:srgbClr val="0056D6"/>
                </a:solidFill>
                <a:latin typeface="Helvetica Neue Light"/>
                <a:ea typeface="Helvetica Neue Light"/>
                <a:cs typeface="Helvetica Neue Light"/>
                <a:sym typeface="Helvetica Neue Light"/>
              </a:defRPr>
            </a:pPr>
            <a:r>
              <a:t>$ per unit land area</a:t>
            </a:r>
          </a:p>
        </p:txBody>
      </p:sp>
      <p:sp>
        <p:nvSpPr>
          <p:cNvPr id="225" name="Line"/>
          <p:cNvSpPr/>
          <p:nvPr/>
        </p:nvSpPr>
        <p:spPr>
          <a:xfrm flipH="1">
            <a:off x="11947003" y="10659045"/>
            <a:ext cx="739026" cy="92736"/>
          </a:xfrm>
          <a:prstGeom prst="line">
            <a:avLst/>
          </a:prstGeom>
          <a:ln w="25400">
            <a:solidFill>
              <a:srgbClr val="FF4013"/>
            </a:solidFill>
            <a:miter lim="400000"/>
            <a:headEnd type="stealth"/>
          </a:ln>
        </p:spPr>
        <p:txBody>
          <a:bodyPr lIns="71437" tIns="71437" rIns="71437" bIns="71437" anchor="ctr"/>
          <a:lstStyle/>
          <a:p>
            <a:pPr algn="l" defTabSz="642937">
              <a:defRPr sz="1600">
                <a:solidFill>
                  <a:srgbClr val="000000"/>
                </a:solidFill>
                <a:latin typeface="Helvetica"/>
                <a:ea typeface="Helvetica"/>
                <a:cs typeface="Helvetica"/>
                <a:sym typeface="Helvetica"/>
              </a:defRPr>
            </a:pPr>
          </a:p>
        </p:txBody>
      </p:sp>
      <p:sp>
        <p:nvSpPr>
          <p:cNvPr id="226" name="not a city at all"/>
          <p:cNvSpPr txBox="1"/>
          <p:nvPr/>
        </p:nvSpPr>
        <p:spPr>
          <a:xfrm>
            <a:off x="20434942" y="2099599"/>
            <a:ext cx="2855063" cy="585113"/>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not a city at all</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Rectangle"/>
          <p:cNvSpPr/>
          <p:nvPr/>
        </p:nvSpPr>
        <p:spPr>
          <a:xfrm>
            <a:off x="3191273" y="3740946"/>
            <a:ext cx="7228165" cy="7627140"/>
          </a:xfrm>
          <a:prstGeom prst="rect">
            <a:avLst/>
          </a:prstGeom>
          <a:blipFill>
            <a:blip r:embed="rId3"/>
          </a:blip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31" name="Alonso Model of the Monocentric city"/>
          <p:cNvSpPr txBox="1"/>
          <p:nvPr>
            <p:ph type="title"/>
          </p:nvPr>
        </p:nvSpPr>
        <p:spPr>
          <a:xfrm>
            <a:off x="3619500" y="-189904"/>
            <a:ext cx="16680657" cy="1964532"/>
          </a:xfrm>
          <a:prstGeom prst="rect">
            <a:avLst/>
          </a:prstGeom>
        </p:spPr>
        <p:txBody>
          <a:bodyPr/>
          <a:lstStyle/>
          <a:p>
            <a:pPr/>
            <a:r>
              <a:t>Alonso Model of the Monocentric city</a:t>
            </a:r>
          </a:p>
        </p:txBody>
      </p:sp>
      <p:grpSp>
        <p:nvGrpSpPr>
          <p:cNvPr id="234" name="Circle"/>
          <p:cNvGrpSpPr/>
          <p:nvPr/>
        </p:nvGrpSpPr>
        <p:grpSpPr>
          <a:xfrm>
            <a:off x="4013993" y="4823618"/>
            <a:ext cx="5461795" cy="5461795"/>
            <a:chOff x="0" y="0"/>
            <a:chExt cx="5461793" cy="5461793"/>
          </a:xfrm>
        </p:grpSpPr>
        <p:sp>
          <p:nvSpPr>
            <p:cNvPr id="233" name="Circle"/>
            <p:cNvSpPr/>
            <p:nvPr/>
          </p:nvSpPr>
          <p:spPr>
            <a:xfrm>
              <a:off x="69849" y="69850"/>
              <a:ext cx="5322095" cy="5322094"/>
            </a:xfrm>
            <a:prstGeom prst="ellipse">
              <a:avLst/>
            </a:prstGeom>
            <a:solidFill>
              <a:srgbClr val="F8BA00">
                <a:alpha val="68407"/>
              </a:srgbClr>
            </a:solidFill>
            <a:ln>
              <a:noFill/>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p>
          </p:txBody>
        </p:sp>
        <p:pic>
          <p:nvPicPr>
            <p:cNvPr id="232" name="Circle Circle" descr="Circle Circle"/>
            <p:cNvPicPr>
              <a:picLocks noChangeAspect="0"/>
            </p:cNvPicPr>
            <p:nvPr/>
          </p:nvPicPr>
          <p:blipFill>
            <a:blip r:embed="rId4">
              <a:alphaModFix amt="68407"/>
              <a:extLst/>
            </a:blip>
            <a:stretch>
              <a:fillRect/>
            </a:stretch>
          </p:blipFill>
          <p:spPr>
            <a:xfrm>
              <a:off x="0" y="0"/>
              <a:ext cx="5461794" cy="5461794"/>
            </a:xfrm>
            <a:prstGeom prst="rect">
              <a:avLst/>
            </a:prstGeom>
            <a:effectLst/>
          </p:spPr>
        </p:pic>
      </p:grpSp>
      <p:sp>
        <p:nvSpPr>
          <p:cNvPr id="235" name="Line"/>
          <p:cNvSpPr/>
          <p:nvPr/>
        </p:nvSpPr>
        <p:spPr>
          <a:xfrm flipV="1">
            <a:off x="6727031" y="5646352"/>
            <a:ext cx="1894001" cy="1890305"/>
          </a:xfrm>
          <a:prstGeom prst="line">
            <a:avLst/>
          </a:prstGeom>
          <a:ln w="25400">
            <a:solidFill>
              <a:srgbClr val="FF2600"/>
            </a:solidFill>
            <a:miter lim="400000"/>
            <a:headEnd type="triangle" len="sm"/>
            <a:tailEnd type="triangle" len="sm"/>
          </a:ln>
        </p:spPr>
        <p:txBody>
          <a:bodyPr lIns="71437" tIns="71437" rIns="71437" bIns="71437" anchor="ctr"/>
          <a:lstStyle/>
          <a:p>
            <a:pPr algn="l" defTabSz="642937">
              <a:defRPr sz="1600">
                <a:solidFill>
                  <a:srgbClr val="000000"/>
                </a:solidFill>
                <a:latin typeface="Helvetica"/>
                <a:ea typeface="Helvetica"/>
                <a:cs typeface="Helvetica"/>
                <a:sym typeface="Helvetica"/>
              </a:defRPr>
            </a:pPr>
          </a:p>
        </p:txBody>
      </p:sp>
      <p:pic>
        <p:nvPicPr>
          <p:cNvPr id="236" name="Line Line" descr="Line Line"/>
          <p:cNvPicPr>
            <a:picLocks noChangeAspect="0"/>
          </p:cNvPicPr>
          <p:nvPr/>
        </p:nvPicPr>
        <p:blipFill>
          <a:blip r:embed="rId5">
            <a:extLst/>
          </a:blip>
          <a:stretch>
            <a:fillRect/>
          </a:stretch>
        </p:blipFill>
        <p:spPr>
          <a:xfrm>
            <a:off x="6497637" y="7342981"/>
            <a:ext cx="475950" cy="413233"/>
          </a:xfrm>
          <a:prstGeom prst="rect">
            <a:avLst/>
          </a:prstGeom>
        </p:spPr>
      </p:pic>
      <p:pic>
        <p:nvPicPr>
          <p:cNvPr id="238" name="Line Line" descr="Line Line"/>
          <p:cNvPicPr>
            <a:picLocks noChangeAspect="0"/>
          </p:cNvPicPr>
          <p:nvPr/>
        </p:nvPicPr>
        <p:blipFill>
          <a:blip r:embed="rId6">
            <a:extLst/>
          </a:blip>
          <a:stretch>
            <a:fillRect/>
          </a:stretch>
        </p:blipFill>
        <p:spPr>
          <a:xfrm>
            <a:off x="6497637" y="7407659"/>
            <a:ext cx="417698" cy="286954"/>
          </a:xfrm>
          <a:prstGeom prst="rect">
            <a:avLst/>
          </a:prstGeom>
        </p:spPr>
      </p:pic>
      <p:sp>
        <p:nvSpPr>
          <p:cNvPr id="240" name="Extent of City is determined by Budget Constraint"/>
          <p:cNvSpPr txBox="1"/>
          <p:nvPr/>
        </p:nvSpPr>
        <p:spPr>
          <a:xfrm>
            <a:off x="11045667" y="3118698"/>
            <a:ext cx="9757996"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Extent of City is determined by Budget Constraint</a:t>
            </a:r>
          </a:p>
        </p:txBody>
      </p:sp>
      <p:sp>
        <p:nvSpPr>
          <p:cNvPr id="241" name="CBD"/>
          <p:cNvSpPr txBox="1"/>
          <p:nvPr/>
        </p:nvSpPr>
        <p:spPr>
          <a:xfrm>
            <a:off x="5794282" y="7741384"/>
            <a:ext cx="104396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CBD</a:t>
            </a:r>
          </a:p>
        </p:txBody>
      </p:sp>
      <p:sp>
        <p:nvSpPr>
          <p:cNvPr id="242" name="rural areas surround city"/>
          <p:cNvSpPr txBox="1"/>
          <p:nvPr/>
        </p:nvSpPr>
        <p:spPr>
          <a:xfrm>
            <a:off x="5051290" y="10589752"/>
            <a:ext cx="4426586" cy="601724"/>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rural areas surround city</a:t>
            </a:r>
          </a:p>
        </p:txBody>
      </p:sp>
      <p:sp>
        <p:nvSpPr>
          <p:cNvPr id="243" name="Equation"/>
          <p:cNvSpPr txBox="1"/>
          <p:nvPr/>
        </p:nvSpPr>
        <p:spPr>
          <a:xfrm>
            <a:off x="13744423" y="5217167"/>
            <a:ext cx="3661722" cy="49430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200" i="1">
                      <a:solidFill>
                        <a:srgbClr val="000000"/>
                      </a:solidFill>
                      <a:latin typeface="Cambria Math" panose="02040503050406030204" pitchFamily="18" charset="0"/>
                    </a:rPr>
                    <m:t>y</m:t>
                  </m:r>
                  <m:r>
                    <a:rPr xmlns:a="http://schemas.openxmlformats.org/drawingml/2006/main" sz="4200" i="1">
                      <a:solidFill>
                        <a:srgbClr val="000000"/>
                      </a:solidFill>
                      <a:latin typeface="Cambria Math" panose="02040503050406030204" pitchFamily="18" charset="0"/>
                    </a:rPr>
                    <m:t>=</m:t>
                  </m:r>
                  <m:sSub>
                    <m:e>
                      <m:r>
                        <a:rPr xmlns:a="http://schemas.openxmlformats.org/drawingml/2006/main" sz="4200" i="1">
                          <a:solidFill>
                            <a:srgbClr val="000000"/>
                          </a:solidFill>
                          <a:latin typeface="Cambria Math" panose="02040503050406030204" pitchFamily="18" charset="0"/>
                        </a:rPr>
                        <m:t>c</m:t>
                      </m:r>
                    </m:e>
                    <m:sub>
                      <m:r>
                        <a:rPr xmlns:a="http://schemas.openxmlformats.org/drawingml/2006/main" sz="4200" i="1">
                          <a:solidFill>
                            <a:srgbClr val="000000"/>
                          </a:solidFill>
                          <a:latin typeface="Cambria Math" panose="02040503050406030204" pitchFamily="18" charset="0"/>
                        </a:rPr>
                        <m:t>r</m:t>
                      </m:r>
                    </m:sub>
                  </m:sSub>
                  <m: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R</m:t>
                  </m:r>
                  <m: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m:t>
                  </m:r>
                  <m:sSub>
                    <m:e>
                      <m:r>
                        <a:rPr xmlns:a="http://schemas.openxmlformats.org/drawingml/2006/main" sz="4200" i="1">
                          <a:solidFill>
                            <a:srgbClr val="000000"/>
                          </a:solidFill>
                          <a:latin typeface="Cambria Math" panose="02040503050406030204" pitchFamily="18" charset="0"/>
                        </a:rPr>
                        <m:t>c</m:t>
                      </m:r>
                    </m:e>
                    <m:sub>
                      <m:r>
                        <a:rPr xmlns:a="http://schemas.openxmlformats.org/drawingml/2006/main" sz="4200" i="1">
                          <a:solidFill>
                            <a:srgbClr val="000000"/>
                          </a:solidFill>
                          <a:latin typeface="Cambria Math" panose="02040503050406030204" pitchFamily="18" charset="0"/>
                        </a:rPr>
                        <m:t>T</m:t>
                      </m:r>
                    </m:sub>
                  </m:sSub>
                  <m: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R</m:t>
                  </m:r>
                  <m:r>
                    <a:rPr xmlns:a="http://schemas.openxmlformats.org/drawingml/2006/main" sz="4200" i="1">
                      <a:solidFill>
                        <a:srgbClr val="000000"/>
                      </a:solidFill>
                      <a:latin typeface="Cambria Math" panose="02040503050406030204" pitchFamily="18" charset="0"/>
                    </a:rPr>
                    <m:t>)</m:t>
                  </m:r>
                </m:oMath>
              </m:oMathPara>
            </a14:m>
            <a:endParaRPr sz="4200"/>
          </a:p>
        </p:txBody>
      </p:sp>
      <p:sp>
        <p:nvSpPr>
          <p:cNvPr id="244" name="Equation"/>
          <p:cNvSpPr txBox="1"/>
          <p:nvPr/>
        </p:nvSpPr>
        <p:spPr>
          <a:xfrm>
            <a:off x="8602722" y="5258365"/>
            <a:ext cx="778906" cy="39359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R</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x</m:t>
                      </m:r>
                    </m:sub>
                  </m:sSub>
                </m:oMath>
              </m:oMathPara>
            </a14:m>
            <a:endParaRPr sz="3400"/>
          </a:p>
        </p:txBody>
      </p:sp>
      <p:sp>
        <p:nvSpPr>
          <p:cNvPr id="245" name="Equation"/>
          <p:cNvSpPr txBox="1"/>
          <p:nvPr/>
        </p:nvSpPr>
        <p:spPr>
          <a:xfrm>
            <a:off x="7135567" y="6451343"/>
            <a:ext cx="259945" cy="282399"/>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400" i="1">
                      <a:solidFill>
                        <a:srgbClr val="000000"/>
                      </a:solidFill>
                      <a:latin typeface="Cambria Math" panose="02040503050406030204" pitchFamily="18" charset="0"/>
                    </a:rPr>
                    <m:t>R</m:t>
                  </m:r>
                </m:oMath>
              </m:oMathPara>
            </a14:m>
            <a:endParaRPr sz="3400"/>
          </a:p>
        </p:txBody>
      </p:sp>
      <p:sp>
        <p:nvSpPr>
          <p:cNvPr id="246" name="city boundary"/>
          <p:cNvSpPr txBox="1"/>
          <p:nvPr/>
        </p:nvSpPr>
        <p:spPr>
          <a:xfrm>
            <a:off x="3659917" y="3910796"/>
            <a:ext cx="2562353" cy="601725"/>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city boundary</a:t>
            </a:r>
          </a:p>
        </p:txBody>
      </p:sp>
      <p:sp>
        <p:nvSpPr>
          <p:cNvPr id="247" name="Line"/>
          <p:cNvSpPr/>
          <p:nvPr/>
        </p:nvSpPr>
        <p:spPr>
          <a:xfrm>
            <a:off x="4744640" y="4393406"/>
            <a:ext cx="772273" cy="772273"/>
          </a:xfrm>
          <a:prstGeom prst="line">
            <a:avLst/>
          </a:prstGeom>
          <a:ln w="25400">
            <a:solidFill>
              <a:schemeClr val="accent1"/>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48" name="net income…"/>
          <p:cNvSpPr txBox="1"/>
          <p:nvPr/>
        </p:nvSpPr>
        <p:spPr>
          <a:xfrm>
            <a:off x="10689421" y="6111227"/>
            <a:ext cx="2540814" cy="96055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200">
                <a:solidFill>
                  <a:srgbClr val="000000"/>
                </a:solidFill>
              </a:defRPr>
            </a:pPr>
            <a:r>
              <a:t>net income </a:t>
            </a:r>
          </a:p>
          <a:p>
            <a:pPr defTabSz="821531">
              <a:defRPr sz="2200">
                <a:solidFill>
                  <a:srgbClr val="000000"/>
                </a:solidFill>
              </a:defRPr>
            </a:pPr>
            <a:r>
              <a:t>(from work at CBD)</a:t>
            </a:r>
          </a:p>
        </p:txBody>
      </p:sp>
      <p:sp>
        <p:nvSpPr>
          <p:cNvPr id="249" name="land rent expense…"/>
          <p:cNvSpPr txBox="1"/>
          <p:nvPr/>
        </p:nvSpPr>
        <p:spPr>
          <a:xfrm>
            <a:off x="13653978" y="6931364"/>
            <a:ext cx="3505531" cy="96055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200">
                <a:solidFill>
                  <a:srgbClr val="000000"/>
                </a:solidFill>
              </a:defRPr>
            </a:pPr>
            <a:r>
              <a:t>land rent expense </a:t>
            </a:r>
          </a:p>
          <a:p>
            <a:pPr defTabSz="821531">
              <a:defRPr sz="2200">
                <a:solidFill>
                  <a:srgbClr val="000000"/>
                </a:solidFill>
              </a:defRPr>
            </a:pPr>
            <a:r>
              <a:t>(at home)</a:t>
            </a:r>
          </a:p>
        </p:txBody>
      </p:sp>
      <p:sp>
        <p:nvSpPr>
          <p:cNvPr id="250" name="commuting costs…"/>
          <p:cNvSpPr txBox="1"/>
          <p:nvPr/>
        </p:nvSpPr>
        <p:spPr>
          <a:xfrm>
            <a:off x="17780321" y="6181123"/>
            <a:ext cx="2909342" cy="90975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2800">
                <a:solidFill>
                  <a:srgbClr val="000000"/>
                </a:solidFill>
              </a:defRPr>
            </a:pPr>
            <a:r>
              <a:t>commuting costs</a:t>
            </a:r>
          </a:p>
          <a:p>
            <a:pPr defTabSz="821531">
              <a:defRPr sz="2200">
                <a:solidFill>
                  <a:srgbClr val="000000"/>
                </a:solidFill>
              </a:defRPr>
            </a:pPr>
            <a:r>
              <a:t>(home         work)</a:t>
            </a:r>
          </a:p>
        </p:txBody>
      </p:sp>
      <p:sp>
        <p:nvSpPr>
          <p:cNvPr id="251" name="Line"/>
          <p:cNvSpPr/>
          <p:nvPr/>
        </p:nvSpPr>
        <p:spPr>
          <a:xfrm flipV="1">
            <a:off x="12652429" y="5523079"/>
            <a:ext cx="1017053" cy="633250"/>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52" name="Line"/>
          <p:cNvSpPr/>
          <p:nvPr/>
        </p:nvSpPr>
        <p:spPr>
          <a:xfrm flipV="1">
            <a:off x="14919637" y="5755251"/>
            <a:ext cx="1" cy="1229535"/>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53" name="Line"/>
          <p:cNvSpPr/>
          <p:nvPr/>
        </p:nvSpPr>
        <p:spPr>
          <a:xfrm flipH="1" flipV="1">
            <a:off x="16426507" y="5755251"/>
            <a:ext cx="1088796" cy="632889"/>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54" name="Line"/>
          <p:cNvSpPr/>
          <p:nvPr/>
        </p:nvSpPr>
        <p:spPr>
          <a:xfrm>
            <a:off x="19012096" y="6875859"/>
            <a:ext cx="481510" cy="1"/>
          </a:xfrm>
          <a:prstGeom prst="line">
            <a:avLst/>
          </a:prstGeom>
          <a:ln w="25400">
            <a:solidFill>
              <a:srgbClr val="000000"/>
            </a:solidFill>
            <a:miter lim="400000"/>
            <a:headEnd type="triangle"/>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55" name="Idea: each person has a budget:"/>
          <p:cNvSpPr txBox="1"/>
          <p:nvPr/>
        </p:nvSpPr>
        <p:spPr>
          <a:xfrm>
            <a:off x="10977683" y="4118843"/>
            <a:ext cx="607194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Idea: </a:t>
            </a:r>
            <a:r>
              <a:rPr b="0"/>
              <a:t>each person has a budget:</a:t>
            </a:r>
          </a:p>
        </p:txBody>
      </p:sp>
      <p:sp>
        <p:nvSpPr>
          <p:cNvPr id="256" name="At CBD:"/>
          <p:cNvSpPr txBox="1"/>
          <p:nvPr/>
        </p:nvSpPr>
        <p:spPr>
          <a:xfrm>
            <a:off x="11114147" y="8580775"/>
            <a:ext cx="1691362"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At CBD:</a:t>
            </a:r>
          </a:p>
        </p:txBody>
      </p:sp>
      <p:sp>
        <p:nvSpPr>
          <p:cNvPr id="257" name="Equation"/>
          <p:cNvSpPr txBox="1"/>
          <p:nvPr/>
        </p:nvSpPr>
        <p:spPr>
          <a:xfrm>
            <a:off x="13509792" y="8710945"/>
            <a:ext cx="2394560" cy="40015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c</m:t>
                      </m:r>
                    </m:e>
                    <m:sub>
                      <m:r>
                        <a:rPr xmlns:a="http://schemas.openxmlformats.org/drawingml/2006/main" sz="3400" i="1">
                          <a:solidFill>
                            <a:srgbClr val="000000"/>
                          </a:solidFill>
                          <a:latin typeface="Cambria Math" panose="02040503050406030204" pitchFamily="18" charset="0"/>
                        </a:rPr>
                        <m:t>T</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R</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0</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0</m:t>
                  </m:r>
                </m:oMath>
              </m:oMathPara>
            </a14:m>
            <a:endParaRPr sz="3400"/>
          </a:p>
        </p:txBody>
      </p:sp>
      <p:sp>
        <p:nvSpPr>
          <p:cNvPr id="258" name="Equation"/>
          <p:cNvSpPr txBox="1"/>
          <p:nvPr/>
        </p:nvSpPr>
        <p:spPr>
          <a:xfrm>
            <a:off x="13509792" y="9265694"/>
            <a:ext cx="2788075" cy="46990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c</m:t>
                      </m:r>
                    </m:e>
                    <m:sub>
                      <m:r>
                        <a:rPr xmlns:a="http://schemas.openxmlformats.org/drawingml/2006/main" sz="3400" i="1">
                          <a:solidFill>
                            <a:srgbClr val="000000"/>
                          </a:solidFill>
                          <a:latin typeface="Cambria Math" panose="02040503050406030204" pitchFamily="18" charset="0"/>
                        </a:rPr>
                        <m:t>r</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R</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0</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c</m:t>
                      </m:r>
                    </m:e>
                    <m:sub>
                      <m:sSub>
                        <m:e>
                          <m:r>
                            <a:rPr xmlns:a="http://schemas.openxmlformats.org/drawingml/2006/main" sz="3400" i="1">
                              <a:solidFill>
                                <a:srgbClr val="000000"/>
                              </a:solidFill>
                              <a:latin typeface="Cambria Math" panose="02040503050406030204" pitchFamily="18" charset="0"/>
                            </a:rPr>
                            <m:t>r</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x</m:t>
                          </m:r>
                        </m:sub>
                      </m:sSub>
                    </m:sub>
                  </m:sSub>
                </m:oMath>
              </m:oMathPara>
            </a14:m>
            <a:endParaRPr sz="3400"/>
          </a:p>
        </p:txBody>
      </p:sp>
      <p:sp>
        <p:nvSpPr>
          <p:cNvPr id="259" name="At the city boundary:"/>
          <p:cNvSpPr txBox="1"/>
          <p:nvPr/>
        </p:nvSpPr>
        <p:spPr>
          <a:xfrm>
            <a:off x="11233362" y="10705081"/>
            <a:ext cx="416755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At the city boundary:</a:t>
            </a:r>
          </a:p>
        </p:txBody>
      </p:sp>
      <p:sp>
        <p:nvSpPr>
          <p:cNvPr id="260" name="Equation"/>
          <p:cNvSpPr txBox="1"/>
          <p:nvPr/>
        </p:nvSpPr>
        <p:spPr>
          <a:xfrm>
            <a:off x="13765322" y="11498115"/>
            <a:ext cx="3463929" cy="46990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c</m:t>
                      </m:r>
                    </m:e>
                    <m:sub>
                      <m:r>
                        <a:rPr xmlns:a="http://schemas.openxmlformats.org/drawingml/2006/main" sz="3400" i="1">
                          <a:solidFill>
                            <a:srgbClr val="000000"/>
                          </a:solidFill>
                          <a:latin typeface="Cambria Math" panose="02040503050406030204" pitchFamily="18" charset="0"/>
                        </a:rPr>
                        <m:t>T</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R</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R</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x</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c</m:t>
                      </m:r>
                    </m:e>
                    <m:sub>
                      <m:sSub>
                        <m:e>
                          <m:r>
                            <a:rPr xmlns:a="http://schemas.openxmlformats.org/drawingml/2006/main" sz="3400" i="1">
                              <a:solidFill>
                                <a:srgbClr val="000000"/>
                              </a:solidFill>
                              <a:latin typeface="Cambria Math" panose="02040503050406030204" pitchFamily="18" charset="0"/>
                            </a:rPr>
                            <m:t>T</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x</m:t>
                          </m:r>
                        </m:sub>
                      </m:sSub>
                    </m:sub>
                  </m:sSub>
                </m:oMath>
              </m:oMathPara>
            </a14:m>
            <a:endParaRPr sz="3400"/>
          </a:p>
        </p:txBody>
      </p:sp>
      <p:sp>
        <p:nvSpPr>
          <p:cNvPr id="261" name="Equation"/>
          <p:cNvSpPr txBox="1"/>
          <p:nvPr/>
        </p:nvSpPr>
        <p:spPr>
          <a:xfrm>
            <a:off x="13805513" y="12163752"/>
            <a:ext cx="4561514" cy="46990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c</m:t>
                      </m:r>
                    </m:e>
                    <m:sub>
                      <m:r>
                        <a:rPr xmlns:a="http://schemas.openxmlformats.org/drawingml/2006/main" sz="3400" i="1">
                          <a:solidFill>
                            <a:srgbClr val="000000"/>
                          </a:solidFill>
                          <a:latin typeface="Cambria Math" panose="02040503050406030204" pitchFamily="18" charset="0"/>
                        </a:rPr>
                        <m:t>r</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R</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R</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x</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c</m:t>
                      </m:r>
                    </m:e>
                    <m:sub>
                      <m:sSub>
                        <m:e>
                          <m:r>
                            <a:rPr xmlns:a="http://schemas.openxmlformats.org/drawingml/2006/main" sz="3400" i="1">
                              <a:solidFill>
                                <a:srgbClr val="000000"/>
                              </a:solidFill>
                              <a:latin typeface="Cambria Math" panose="02040503050406030204" pitchFamily="18" charset="0"/>
                            </a:rPr>
                            <m:t>r</m:t>
                          </m:r>
                        </m:e>
                        <m:sub>
                          <m:r>
                            <a:rPr xmlns:a="http://schemas.openxmlformats.org/drawingml/2006/main" sz="3400" i="1">
                              <a:solidFill>
                                <a:srgbClr val="000000"/>
                              </a:solidFill>
                              <a:latin typeface="Cambria Math" panose="02040503050406030204" pitchFamily="18" charset="0"/>
                            </a:rPr>
                            <m:t>r</m:t>
                          </m:r>
                          <m:r>
                            <a:rPr xmlns:a="http://schemas.openxmlformats.org/drawingml/2006/main" sz="3400" i="1">
                              <a:solidFill>
                                <a:srgbClr val="000000"/>
                              </a:solidFill>
                              <a:latin typeface="Cambria Math" panose="02040503050406030204" pitchFamily="18" charset="0"/>
                            </a:rPr>
                            <m:t>u</m:t>
                          </m:r>
                          <m:r>
                            <a:rPr xmlns:a="http://schemas.openxmlformats.org/drawingml/2006/main" sz="3400" i="1">
                              <a:solidFill>
                                <a:srgbClr val="000000"/>
                              </a:solidFill>
                              <a:latin typeface="Cambria Math" panose="02040503050406030204" pitchFamily="18" charset="0"/>
                            </a:rPr>
                            <m:t>r</m:t>
                          </m:r>
                          <m: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l</m:t>
                          </m:r>
                        </m:sub>
                      </m:sSub>
                    </m:sub>
                  </m:sSub>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c</m:t>
                      </m:r>
                    </m:e>
                    <m:sub>
                      <m:sSub>
                        <m:e>
                          <m:r>
                            <a:rPr xmlns:a="http://schemas.openxmlformats.org/drawingml/2006/main" sz="3400" i="1">
                              <a:solidFill>
                                <a:srgbClr val="000000"/>
                              </a:solidFill>
                              <a:latin typeface="Cambria Math" panose="02040503050406030204" pitchFamily="18" charset="0"/>
                            </a:rPr>
                            <m:t>r</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i</m:t>
                          </m:r>
                          <m:r>
                            <a:rPr xmlns:a="http://schemas.openxmlformats.org/drawingml/2006/main" sz="3400" i="1">
                              <a:solidFill>
                                <a:srgbClr val="000000"/>
                              </a:solidFill>
                              <a:latin typeface="Cambria Math" panose="02040503050406030204" pitchFamily="18" charset="0"/>
                            </a:rPr>
                            <m:t>n</m:t>
                          </m:r>
                        </m:sub>
                      </m:sSub>
                    </m:sub>
                  </m:sSub>
                </m:oMath>
              </m:oMathPara>
            </a14:m>
            <a:endParaRPr sz="3400"/>
          </a:p>
        </p:txBody>
      </p:sp>
      <p:sp>
        <p:nvSpPr>
          <p:cNvPr id="262" name="maximum rent"/>
          <p:cNvSpPr txBox="1"/>
          <p:nvPr/>
        </p:nvSpPr>
        <p:spPr>
          <a:xfrm>
            <a:off x="17051360" y="9150153"/>
            <a:ext cx="2753691" cy="61409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maximum rent</a:t>
            </a:r>
          </a:p>
        </p:txBody>
      </p:sp>
      <p:sp>
        <p:nvSpPr>
          <p:cNvPr id="263" name="minimum commuting costs"/>
          <p:cNvSpPr txBox="1"/>
          <p:nvPr/>
        </p:nvSpPr>
        <p:spPr>
          <a:xfrm>
            <a:off x="17065995" y="8580775"/>
            <a:ext cx="5088053"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minimum commuting costs</a:t>
            </a:r>
          </a:p>
        </p:txBody>
      </p:sp>
      <p:sp>
        <p:nvSpPr>
          <p:cNvPr id="264" name="maximum c. costs"/>
          <p:cNvSpPr txBox="1"/>
          <p:nvPr/>
        </p:nvSpPr>
        <p:spPr>
          <a:xfrm>
            <a:off x="17511058" y="11340193"/>
            <a:ext cx="3483586"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maximum c. costs</a:t>
            </a:r>
          </a:p>
        </p:txBody>
      </p:sp>
      <p:sp>
        <p:nvSpPr>
          <p:cNvPr id="265" name="minimum rent"/>
          <p:cNvSpPr txBox="1"/>
          <p:nvPr/>
        </p:nvSpPr>
        <p:spPr>
          <a:xfrm>
            <a:off x="18482818" y="11973046"/>
            <a:ext cx="2641119"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minimum rent</a:t>
            </a:r>
          </a:p>
        </p:txBody>
      </p:sp>
      <p:sp>
        <p:nvSpPr>
          <p:cNvPr id="266" name="Equation"/>
          <p:cNvSpPr txBox="1"/>
          <p:nvPr/>
        </p:nvSpPr>
        <p:spPr>
          <a:xfrm>
            <a:off x="13509792" y="10065990"/>
            <a:ext cx="1728509" cy="45512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200" i="1">
                      <a:solidFill>
                        <a:srgbClr val="000000"/>
                      </a:solidFill>
                      <a:latin typeface="Cambria Math" panose="02040503050406030204" pitchFamily="18" charset="0"/>
                    </a:rPr>
                    <m:t>y</m:t>
                  </m:r>
                  <m:r>
                    <a:rPr xmlns:a="http://schemas.openxmlformats.org/drawingml/2006/main" sz="4200" i="1">
                      <a:solidFill>
                        <a:srgbClr val="000000"/>
                      </a:solidFill>
                      <a:latin typeface="Cambria Math" panose="02040503050406030204" pitchFamily="18" charset="0"/>
                    </a:rPr>
                    <m:t>=</m:t>
                  </m:r>
                  <m:sSub>
                    <m:e>
                      <m:r>
                        <a:rPr xmlns:a="http://schemas.openxmlformats.org/drawingml/2006/main" sz="4200" i="1">
                          <a:solidFill>
                            <a:srgbClr val="000000"/>
                          </a:solidFill>
                          <a:latin typeface="Cambria Math" panose="02040503050406030204" pitchFamily="18" charset="0"/>
                        </a:rPr>
                        <m:t>c</m:t>
                      </m:r>
                    </m:e>
                    <m:sub>
                      <m:sSub>
                        <m:e>
                          <m:r>
                            <a:rPr xmlns:a="http://schemas.openxmlformats.org/drawingml/2006/main" sz="4200" i="1">
                              <a:solidFill>
                                <a:srgbClr val="000000"/>
                              </a:solidFill>
                              <a:latin typeface="Cambria Math" panose="02040503050406030204" pitchFamily="18" charset="0"/>
                            </a:rPr>
                            <m:t>r</m:t>
                          </m:r>
                        </m:e>
                        <m:sub>
                          <m:r>
                            <a:rPr xmlns:a="http://schemas.openxmlformats.org/drawingml/2006/main" sz="4200" i="1">
                              <a:solidFill>
                                <a:srgbClr val="000000"/>
                              </a:solidFill>
                              <a:latin typeface="Cambria Math" panose="02040503050406030204" pitchFamily="18" charset="0"/>
                            </a:rPr>
                            <m:t>m</m:t>
                          </m:r>
                          <m:r>
                            <a:rPr xmlns:a="http://schemas.openxmlformats.org/drawingml/2006/main" sz="4200" i="1">
                              <a:solidFill>
                                <a:srgbClr val="000000"/>
                              </a:solidFill>
                              <a:latin typeface="Cambria Math" panose="02040503050406030204" pitchFamily="18" charset="0"/>
                            </a:rPr>
                            <m:t>a</m:t>
                          </m:r>
                          <m:r>
                            <a:rPr xmlns:a="http://schemas.openxmlformats.org/drawingml/2006/main" sz="4200" i="1">
                              <a:solidFill>
                                <a:srgbClr val="000000"/>
                              </a:solidFill>
                              <a:latin typeface="Cambria Math" panose="02040503050406030204" pitchFamily="18" charset="0"/>
                            </a:rPr>
                            <m:t>x</m:t>
                          </m:r>
                        </m:sub>
                      </m:sSub>
                    </m:sub>
                  </m:sSub>
                </m:oMath>
              </m:oMathPara>
            </a14:m>
            <a:endParaRPr sz="4200"/>
          </a:p>
        </p:txBody>
      </p:sp>
      <p:sp>
        <p:nvSpPr>
          <p:cNvPr id="267" name="Equation"/>
          <p:cNvSpPr txBox="1"/>
          <p:nvPr/>
        </p:nvSpPr>
        <p:spPr>
          <a:xfrm>
            <a:off x="13693113" y="12829387"/>
            <a:ext cx="3151229" cy="51166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200" i="1">
                      <a:solidFill>
                        <a:srgbClr val="000000"/>
                      </a:solidFill>
                      <a:latin typeface="Cambria Math" panose="02040503050406030204" pitchFamily="18" charset="0"/>
                    </a:rPr>
                    <m:t>y</m:t>
                  </m:r>
                  <m:r>
                    <a:rPr xmlns:a="http://schemas.openxmlformats.org/drawingml/2006/main" sz="4200" i="1">
                      <a:solidFill>
                        <a:srgbClr val="000000"/>
                      </a:solidFill>
                      <a:latin typeface="Cambria Math" panose="02040503050406030204" pitchFamily="18" charset="0"/>
                    </a:rPr>
                    <m:t>=</m:t>
                  </m:r>
                  <m:sSub>
                    <m:e>
                      <m:r>
                        <a:rPr xmlns:a="http://schemas.openxmlformats.org/drawingml/2006/main" sz="4200" i="1">
                          <a:solidFill>
                            <a:srgbClr val="000000"/>
                          </a:solidFill>
                          <a:latin typeface="Cambria Math" panose="02040503050406030204" pitchFamily="18" charset="0"/>
                        </a:rPr>
                        <m:t>c</m:t>
                      </m:r>
                    </m:e>
                    <m:sub>
                      <m:sSub>
                        <m:e>
                          <m:r>
                            <a:rPr xmlns:a="http://schemas.openxmlformats.org/drawingml/2006/main" sz="4200" i="1">
                              <a:solidFill>
                                <a:srgbClr val="000000"/>
                              </a:solidFill>
                              <a:latin typeface="Cambria Math" panose="02040503050406030204" pitchFamily="18" charset="0"/>
                            </a:rPr>
                            <m:t>r</m:t>
                          </m:r>
                        </m:e>
                        <m:sub>
                          <m:r>
                            <a:rPr xmlns:a="http://schemas.openxmlformats.org/drawingml/2006/main" sz="4200" i="1">
                              <a:solidFill>
                                <a:srgbClr val="000000"/>
                              </a:solidFill>
                              <a:latin typeface="Cambria Math" panose="02040503050406030204" pitchFamily="18" charset="0"/>
                            </a:rPr>
                            <m:t>m</m:t>
                          </m:r>
                          <m:r>
                            <a:rPr xmlns:a="http://schemas.openxmlformats.org/drawingml/2006/main" sz="4200" i="1">
                              <a:solidFill>
                                <a:srgbClr val="000000"/>
                              </a:solidFill>
                              <a:latin typeface="Cambria Math" panose="02040503050406030204" pitchFamily="18" charset="0"/>
                            </a:rPr>
                            <m:t>i</m:t>
                          </m:r>
                          <m:r>
                            <a:rPr xmlns:a="http://schemas.openxmlformats.org/drawingml/2006/main" sz="4200" i="1">
                              <a:solidFill>
                                <a:srgbClr val="000000"/>
                              </a:solidFill>
                              <a:latin typeface="Cambria Math" panose="02040503050406030204" pitchFamily="18" charset="0"/>
                            </a:rPr>
                            <m:t>n</m:t>
                          </m:r>
                        </m:sub>
                      </m:sSub>
                    </m:sub>
                  </m:sSub>
                  <m:r>
                    <a:rPr xmlns:a="http://schemas.openxmlformats.org/drawingml/2006/main" sz="4200" i="1">
                      <a:solidFill>
                        <a:srgbClr val="000000"/>
                      </a:solidFill>
                      <a:latin typeface="Cambria Math" panose="02040503050406030204" pitchFamily="18" charset="0"/>
                    </a:rPr>
                    <m:t>+</m:t>
                  </m:r>
                  <m:sSub>
                    <m:e>
                      <m:r>
                        <a:rPr xmlns:a="http://schemas.openxmlformats.org/drawingml/2006/main" sz="4200" i="1">
                          <a:solidFill>
                            <a:srgbClr val="000000"/>
                          </a:solidFill>
                          <a:latin typeface="Cambria Math" panose="02040503050406030204" pitchFamily="18" charset="0"/>
                        </a:rPr>
                        <m:t>c</m:t>
                      </m:r>
                    </m:e>
                    <m:sub>
                      <m:sSub>
                        <m:e>
                          <m:r>
                            <a:rPr xmlns:a="http://schemas.openxmlformats.org/drawingml/2006/main" sz="4200" i="1">
                              <a:solidFill>
                                <a:srgbClr val="000000"/>
                              </a:solidFill>
                              <a:latin typeface="Cambria Math" panose="02040503050406030204" pitchFamily="18" charset="0"/>
                            </a:rPr>
                            <m:t>T</m:t>
                          </m:r>
                        </m:e>
                        <m:sub>
                          <m:r>
                            <a:rPr xmlns:a="http://schemas.openxmlformats.org/drawingml/2006/main" sz="4200" i="1">
                              <a:solidFill>
                                <a:srgbClr val="000000"/>
                              </a:solidFill>
                              <a:latin typeface="Cambria Math" panose="02040503050406030204" pitchFamily="18" charset="0"/>
                            </a:rPr>
                            <m:t>m</m:t>
                          </m:r>
                          <m:r>
                            <a:rPr xmlns:a="http://schemas.openxmlformats.org/drawingml/2006/main" sz="4200" i="1">
                              <a:solidFill>
                                <a:srgbClr val="000000"/>
                              </a:solidFill>
                              <a:latin typeface="Cambria Math" panose="02040503050406030204" pitchFamily="18" charset="0"/>
                            </a:rPr>
                            <m:t>a</m:t>
                          </m:r>
                          <m:r>
                            <a:rPr xmlns:a="http://schemas.openxmlformats.org/drawingml/2006/main" sz="4200" i="1">
                              <a:solidFill>
                                <a:srgbClr val="000000"/>
                              </a:solidFill>
                              <a:latin typeface="Cambria Math" panose="02040503050406030204" pitchFamily="18" charset="0"/>
                            </a:rPr>
                            <m:t>x</m:t>
                          </m:r>
                        </m:sub>
                      </m:sSub>
                    </m:sub>
                  </m:sSub>
                </m:oMath>
              </m:oMathPara>
            </a14:m>
            <a:endParaRPr sz="4200"/>
          </a:p>
        </p:txBody>
      </p:sp>
      <p:sp>
        <p:nvSpPr>
          <p:cNvPr id="268" name="Equation"/>
          <p:cNvSpPr txBox="1"/>
          <p:nvPr/>
        </p:nvSpPr>
        <p:spPr>
          <a:xfrm>
            <a:off x="3326574" y="11779472"/>
            <a:ext cx="4563612" cy="99942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c</m:t>
                      </m:r>
                    </m:e>
                    <m:sub>
                      <m:r>
                        <a:rPr xmlns:a="http://schemas.openxmlformats.org/drawingml/2006/main" sz="3400" i="1">
                          <a:solidFill>
                            <a:srgbClr val="000000"/>
                          </a:solidFill>
                          <a:latin typeface="Cambria Math" panose="02040503050406030204" pitchFamily="18" charset="0"/>
                        </a:rPr>
                        <m:t>T</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R</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c</m:t>
                      </m:r>
                    </m:e>
                    <m:sub>
                      <m:sSub>
                        <m:e>
                          <m:r>
                            <a:rPr xmlns:a="http://schemas.openxmlformats.org/drawingml/2006/main" sz="3400" i="1">
                              <a:solidFill>
                                <a:srgbClr val="000000"/>
                              </a:solidFill>
                              <a:latin typeface="Cambria Math" panose="02040503050406030204" pitchFamily="18" charset="0"/>
                            </a:rPr>
                            <m:t>T</m:t>
                          </m:r>
                        </m:e>
                        <m:sub>
                          <m:r>
                            <a:rPr xmlns:a="http://schemas.openxmlformats.org/drawingml/2006/main" sz="3400" i="1">
                              <a:solidFill>
                                <a:srgbClr val="000000"/>
                              </a:solidFill>
                              <a:latin typeface="Cambria Math" panose="02040503050406030204" pitchFamily="18" charset="0"/>
                            </a:rPr>
                            <m:t>0</m:t>
                          </m:r>
                        </m:sub>
                      </m:sSub>
                    </m:sub>
                  </m:sSub>
                  <m:r>
                    <a:rPr xmlns:a="http://schemas.openxmlformats.org/drawingml/2006/main" sz="3400" i="1">
                      <a:solidFill>
                        <a:srgbClr val="000000"/>
                      </a:solidFill>
                      <a:latin typeface="Cambria Math" panose="02040503050406030204" pitchFamily="18" charset="0"/>
                    </a:rPr>
                    <m:t>R</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c</m:t>
                      </m:r>
                    </m:e>
                    <m:sub>
                      <m:sSub>
                        <m:e>
                          <m:r>
                            <a:rPr xmlns:a="http://schemas.openxmlformats.org/drawingml/2006/main" sz="3400" i="1">
                              <a:solidFill>
                                <a:srgbClr val="000000"/>
                              </a:solidFill>
                              <a:latin typeface="Cambria Math" panose="02040503050406030204" pitchFamily="18" charset="0"/>
                            </a:rPr>
                            <m:t>T</m:t>
                          </m:r>
                        </m:e>
                        <m:sub>
                          <m:r>
                            <a:rPr xmlns:a="http://schemas.openxmlformats.org/drawingml/2006/main" sz="3400" i="1">
                              <a:solidFill>
                                <a:srgbClr val="000000"/>
                              </a:solidFill>
                              <a:latin typeface="Cambria Math" panose="02040503050406030204" pitchFamily="18" charset="0"/>
                            </a:rPr>
                            <m:t>0</m:t>
                          </m:r>
                        </m:sub>
                      </m:sSub>
                    </m:sub>
                  </m:sSub>
                  <m:r>
                    <a:rPr xmlns:a="http://schemas.openxmlformats.org/drawingml/2006/main" sz="3400" i="1">
                      <a:solidFill>
                        <a:srgbClr val="000000"/>
                      </a:solidFill>
                      <a:latin typeface="Cambria Math" panose="02040503050406030204" pitchFamily="18" charset="0"/>
                    </a:rPr>
                    <m:t>=</m:t>
                  </m:r>
                  <m:f>
                    <m:fPr>
                      <m:ctrlPr>
                        <a:rPr xmlns:a="http://schemas.openxmlformats.org/drawingml/2006/main" sz="3400" i="1">
                          <a:solidFill>
                            <a:srgbClr val="000000"/>
                          </a:solidFill>
                          <a:latin typeface="Cambria Math" panose="02040503050406030204" pitchFamily="18" charset="0"/>
                        </a:rPr>
                      </m:ctrlPr>
                      <m:type m:val="bar"/>
                    </m:fPr>
                    <m:num>
                      <m:sSub>
                        <m:e>
                          <m:r>
                            <a:rPr xmlns:a="http://schemas.openxmlformats.org/drawingml/2006/main" sz="3400" i="1">
                              <a:solidFill>
                                <a:srgbClr val="000000"/>
                              </a:solidFill>
                              <a:latin typeface="Cambria Math" panose="02040503050406030204" pitchFamily="18" charset="0"/>
                            </a:rPr>
                            <m:t>c</m:t>
                          </m:r>
                        </m:e>
                        <m:sub>
                          <m:sSub>
                            <m:e>
                              <m:r>
                                <a:rPr xmlns:a="http://schemas.openxmlformats.org/drawingml/2006/main" sz="3400" i="1">
                                  <a:solidFill>
                                    <a:srgbClr val="000000"/>
                                  </a:solidFill>
                                  <a:latin typeface="Cambria Math" panose="02040503050406030204" pitchFamily="18" charset="0"/>
                                </a:rPr>
                                <m:t>T</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x</m:t>
                              </m:r>
                            </m:sub>
                          </m:sSub>
                        </m:sub>
                      </m:sSub>
                    </m:num>
                    <m:den>
                      <m:sSub>
                        <m:e>
                          <m:r>
                            <a:rPr xmlns:a="http://schemas.openxmlformats.org/drawingml/2006/main" sz="3400" i="1">
                              <a:solidFill>
                                <a:srgbClr val="000000"/>
                              </a:solidFill>
                              <a:latin typeface="Cambria Math" panose="02040503050406030204" pitchFamily="18" charset="0"/>
                            </a:rPr>
                            <m:t>R</m:t>
                          </m:r>
                        </m:e>
                        <m:sub>
                          <m:r>
                            <a:rPr xmlns:a="http://schemas.openxmlformats.org/drawingml/2006/main" sz="3400" i="1">
                              <a:solidFill>
                                <a:srgbClr val="000000"/>
                              </a:solidFill>
                              <a:latin typeface="Cambria Math" panose="02040503050406030204" pitchFamily="18" charset="0"/>
                            </a:rPr>
                            <m:t>m</m:t>
                          </m:r>
                          <m:r>
                            <a:rPr xmlns:a="http://schemas.openxmlformats.org/drawingml/2006/main" sz="3400" i="1">
                              <a:solidFill>
                                <a:srgbClr val="000000"/>
                              </a:solidFill>
                              <a:latin typeface="Cambria Math" panose="02040503050406030204" pitchFamily="18" charset="0"/>
                            </a:rPr>
                            <m:t>a</m:t>
                          </m:r>
                          <m:r>
                            <a:rPr xmlns:a="http://schemas.openxmlformats.org/drawingml/2006/main" sz="3400" i="1">
                              <a:solidFill>
                                <a:srgbClr val="000000"/>
                              </a:solidFill>
                              <a:latin typeface="Cambria Math" panose="02040503050406030204" pitchFamily="18" charset="0"/>
                            </a:rPr>
                            <m:t>x</m:t>
                          </m:r>
                        </m:sub>
                      </m:sSub>
                    </m:den>
                  </m:f>
                </m:oMath>
              </m:oMathPara>
            </a14:m>
            <a:endParaRPr sz="3400"/>
          </a:p>
        </p:txBody>
      </p:sp>
      <p:sp>
        <p:nvSpPr>
          <p:cNvPr id="269" name="Equation"/>
          <p:cNvSpPr txBox="1"/>
          <p:nvPr/>
        </p:nvSpPr>
        <p:spPr>
          <a:xfrm>
            <a:off x="3353829" y="12904291"/>
            <a:ext cx="2943353" cy="40015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c</m:t>
                      </m:r>
                    </m:e>
                    <m:sub>
                      <m:r>
                        <a:rPr xmlns:a="http://schemas.openxmlformats.org/drawingml/2006/main" sz="3400" i="1">
                          <a:solidFill>
                            <a:srgbClr val="000000"/>
                          </a:solidFill>
                          <a:latin typeface="Cambria Math" panose="02040503050406030204" pitchFamily="18" charset="0"/>
                        </a:rPr>
                        <m:t>r</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R</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y</m:t>
                  </m:r>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c</m:t>
                      </m:r>
                    </m:e>
                    <m:sub>
                      <m:r>
                        <a:rPr xmlns:a="http://schemas.openxmlformats.org/drawingml/2006/main" sz="3400" i="1">
                          <a:solidFill>
                            <a:srgbClr val="000000"/>
                          </a:solidFill>
                          <a:latin typeface="Cambria Math" panose="02040503050406030204" pitchFamily="18" charset="0"/>
                        </a:rPr>
                        <m:t>T</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R</m:t>
                  </m:r>
                  <m:r>
                    <a:rPr xmlns:a="http://schemas.openxmlformats.org/drawingml/2006/main" sz="3400" i="1">
                      <a:solidFill>
                        <a:srgbClr val="000000"/>
                      </a:solidFill>
                      <a:latin typeface="Cambria Math" panose="02040503050406030204" pitchFamily="18" charset="0"/>
                    </a:rPr>
                    <m:t>)</m:t>
                  </m:r>
                </m:oMath>
              </m:oMathPara>
            </a14:m>
            <a:endParaRPr sz="3400"/>
          </a:p>
        </p:txBody>
      </p:sp>
      <p:sp>
        <p:nvSpPr>
          <p:cNvPr id="270" name="cost/time/distance travelled"/>
          <p:cNvSpPr txBox="1"/>
          <p:nvPr/>
        </p:nvSpPr>
        <p:spPr>
          <a:xfrm>
            <a:off x="8181447" y="12041259"/>
            <a:ext cx="3967989" cy="47767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2200">
                <a:solidFill>
                  <a:srgbClr val="000000"/>
                </a:solidFill>
              </a:defRPr>
            </a:lvl1pPr>
          </a:lstStyle>
          <a:p>
            <a:pPr/>
            <a:r>
              <a:t>cost/time/distance travelled </a:t>
            </a:r>
          </a:p>
        </p:txBody>
      </p:sp>
      <p:sp>
        <p:nvSpPr>
          <p:cNvPr id="271" name="Central Market for Labor"/>
          <p:cNvSpPr txBox="1"/>
          <p:nvPr/>
        </p:nvSpPr>
        <p:spPr>
          <a:xfrm>
            <a:off x="3528607" y="1966869"/>
            <a:ext cx="494947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Central Market for </a:t>
            </a:r>
            <a:r>
              <a:rPr>
                <a:solidFill>
                  <a:schemeClr val="accent5">
                    <a:hueOff val="-82419"/>
                    <a:satOff val="-9513"/>
                    <a:lumOff val="-16343"/>
                  </a:schemeClr>
                </a:solidFill>
              </a:rPr>
              <a:t>Labor</a:t>
            </a:r>
          </a:p>
        </p:txBody>
      </p:sp>
      <p:sp>
        <p:nvSpPr>
          <p:cNvPr id="272" name="Warning: 2 averages (time and population) !"/>
          <p:cNvSpPr txBox="1"/>
          <p:nvPr/>
        </p:nvSpPr>
        <p:spPr>
          <a:xfrm>
            <a:off x="15126417" y="1987507"/>
            <a:ext cx="8252868" cy="585112"/>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Warning: 2 averages (time and population) !</a:t>
            </a:r>
          </a:p>
        </p:txBody>
      </p:sp>
      <p:sp>
        <p:nvSpPr>
          <p:cNvPr id="273" name="Rectangle"/>
          <p:cNvSpPr/>
          <p:nvPr/>
        </p:nvSpPr>
        <p:spPr>
          <a:xfrm>
            <a:off x="13100398" y="9753082"/>
            <a:ext cx="2547297" cy="909753"/>
          </a:xfrm>
          <a:prstGeom prst="rect">
            <a:avLst/>
          </a:prstGeom>
          <a:ln w="12700">
            <a:solidFill>
              <a:schemeClr val="accent5">
                <a:hueOff val="-82419"/>
                <a:satOff val="-9513"/>
                <a:lumOff val="-16343"/>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74" name="Rectangle"/>
          <p:cNvSpPr/>
          <p:nvPr/>
        </p:nvSpPr>
        <p:spPr>
          <a:xfrm>
            <a:off x="13433423" y="12649389"/>
            <a:ext cx="3670608" cy="909752"/>
          </a:xfrm>
          <a:prstGeom prst="rect">
            <a:avLst/>
          </a:prstGeom>
          <a:ln w="12700">
            <a:solidFill>
              <a:schemeClr val="accent5">
                <a:hueOff val="-82419"/>
                <a:satOff val="-9513"/>
                <a:lumOff val="-16343"/>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Rectangle"/>
          <p:cNvSpPr/>
          <p:nvPr/>
        </p:nvSpPr>
        <p:spPr>
          <a:xfrm>
            <a:off x="7253627" y="4446984"/>
            <a:ext cx="8141528" cy="4822032"/>
          </a:xfrm>
          <a:prstGeom prst="rect">
            <a:avLst/>
          </a:prstGeom>
          <a:solidFill>
            <a:srgbClr val="F8BA00">
              <a:alpha val="67330"/>
            </a:srgbClr>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79" name="Line"/>
          <p:cNvSpPr/>
          <p:nvPr/>
        </p:nvSpPr>
        <p:spPr>
          <a:xfrm>
            <a:off x="6977062" y="9304734"/>
            <a:ext cx="11108532" cy="1"/>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80" name="Line"/>
          <p:cNvSpPr/>
          <p:nvPr/>
        </p:nvSpPr>
        <p:spPr>
          <a:xfrm flipV="1">
            <a:off x="7280672" y="2745108"/>
            <a:ext cx="1" cy="6863237"/>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81" name="Line"/>
          <p:cNvSpPr/>
          <p:nvPr/>
        </p:nvSpPr>
        <p:spPr>
          <a:xfrm flipV="1">
            <a:off x="7244953" y="4429124"/>
            <a:ext cx="8158876" cy="4893470"/>
          </a:xfrm>
          <a:prstGeom prst="line">
            <a:avLst/>
          </a:prstGeom>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82" name="Line"/>
          <p:cNvSpPr/>
          <p:nvPr/>
        </p:nvSpPr>
        <p:spPr>
          <a:xfrm flipH="1" flipV="1">
            <a:off x="7262812" y="4429124"/>
            <a:ext cx="8158876" cy="4893471"/>
          </a:xfrm>
          <a:prstGeom prst="line">
            <a:avLst/>
          </a:prstGeom>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83" name="Line"/>
          <p:cNvSpPr/>
          <p:nvPr/>
        </p:nvSpPr>
        <p:spPr>
          <a:xfrm flipV="1">
            <a:off x="15406687" y="3825216"/>
            <a:ext cx="1" cy="6065568"/>
          </a:xfrm>
          <a:prstGeom prst="line">
            <a:avLst/>
          </a:prstGeom>
          <a:ln w="50800" cap="rnd">
            <a:solidFill>
              <a:srgbClr val="000000"/>
            </a:solidFill>
            <a:custDash>
              <a:ds d="100000" sp="200000"/>
            </a:custDash>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84" name="Equation"/>
          <p:cNvSpPr txBox="1"/>
          <p:nvPr/>
        </p:nvSpPr>
        <p:spPr>
          <a:xfrm>
            <a:off x="8469988" y="4639008"/>
            <a:ext cx="813968" cy="40015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c</m:t>
                      </m:r>
                    </m:e>
                    <m:sub>
                      <m:r>
                        <a:rPr xmlns:a="http://schemas.openxmlformats.org/drawingml/2006/main" sz="3400" i="1">
                          <a:solidFill>
                            <a:srgbClr val="000000"/>
                          </a:solidFill>
                          <a:latin typeface="Cambria Math" panose="02040503050406030204" pitchFamily="18" charset="0"/>
                        </a:rPr>
                        <m:t>r</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R</m:t>
                  </m:r>
                  <m:r>
                    <a:rPr xmlns:a="http://schemas.openxmlformats.org/drawingml/2006/main" sz="3400" i="1">
                      <a:solidFill>
                        <a:srgbClr val="000000"/>
                      </a:solidFill>
                      <a:latin typeface="Cambria Math" panose="02040503050406030204" pitchFamily="18" charset="0"/>
                    </a:rPr>
                    <m:t>)</m:t>
                  </m:r>
                </m:oMath>
              </m:oMathPara>
            </a14:m>
            <a:endParaRPr sz="3400"/>
          </a:p>
        </p:txBody>
      </p:sp>
      <p:sp>
        <p:nvSpPr>
          <p:cNvPr id="285" name="Equation"/>
          <p:cNvSpPr txBox="1"/>
          <p:nvPr/>
        </p:nvSpPr>
        <p:spPr>
          <a:xfrm>
            <a:off x="9237941" y="8139445"/>
            <a:ext cx="881053" cy="40015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c</m:t>
                      </m:r>
                    </m:e>
                    <m:sub>
                      <m:r>
                        <a:rPr xmlns:a="http://schemas.openxmlformats.org/drawingml/2006/main" sz="3400" i="1">
                          <a:solidFill>
                            <a:srgbClr val="000000"/>
                          </a:solidFill>
                          <a:latin typeface="Cambria Math" panose="02040503050406030204" pitchFamily="18" charset="0"/>
                        </a:rPr>
                        <m:t>T</m:t>
                      </m:r>
                    </m:sub>
                  </m:sSub>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R</m:t>
                  </m:r>
                  <m:r>
                    <a:rPr xmlns:a="http://schemas.openxmlformats.org/drawingml/2006/main" sz="3400" i="1">
                      <a:solidFill>
                        <a:srgbClr val="000000"/>
                      </a:solidFill>
                      <a:latin typeface="Cambria Math" panose="02040503050406030204" pitchFamily="18" charset="0"/>
                    </a:rPr>
                    <m:t>)</m:t>
                  </m:r>
                </m:oMath>
              </m:oMathPara>
            </a14:m>
            <a:endParaRPr sz="3400"/>
          </a:p>
        </p:txBody>
      </p:sp>
      <p:sp>
        <p:nvSpPr>
          <p:cNvPr id="286" name="Line"/>
          <p:cNvSpPr/>
          <p:nvPr/>
        </p:nvSpPr>
        <p:spPr>
          <a:xfrm flipH="1" flipV="1">
            <a:off x="6993092" y="4443674"/>
            <a:ext cx="8805472" cy="1"/>
          </a:xfrm>
          <a:prstGeom prst="line">
            <a:avLst/>
          </a:prstGeom>
          <a:ln w="50800" cap="rnd">
            <a:solidFill>
              <a:srgbClr val="000000"/>
            </a:solidFill>
            <a:custDash>
              <a:ds d="100000" sp="200000"/>
            </a:custDash>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87" name="costs"/>
          <p:cNvSpPr txBox="1"/>
          <p:nvPr/>
        </p:nvSpPr>
        <p:spPr>
          <a:xfrm>
            <a:off x="5725782" y="2472869"/>
            <a:ext cx="1216686"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costs</a:t>
            </a:r>
          </a:p>
        </p:txBody>
      </p:sp>
      <p:sp>
        <p:nvSpPr>
          <p:cNvPr id="288" name="distance from CBD"/>
          <p:cNvSpPr txBox="1"/>
          <p:nvPr/>
        </p:nvSpPr>
        <p:spPr>
          <a:xfrm>
            <a:off x="17876149" y="8532758"/>
            <a:ext cx="3827807"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distance from CBD</a:t>
            </a:r>
          </a:p>
        </p:txBody>
      </p:sp>
      <p:sp>
        <p:nvSpPr>
          <p:cNvPr id="289" name="Equation"/>
          <p:cNvSpPr txBox="1"/>
          <p:nvPr/>
        </p:nvSpPr>
        <p:spPr>
          <a:xfrm>
            <a:off x="17474375" y="9450323"/>
            <a:ext cx="259944" cy="282399"/>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400" i="1">
                      <a:solidFill>
                        <a:srgbClr val="000000"/>
                      </a:solidFill>
                      <a:latin typeface="Cambria Math" panose="02040503050406030204" pitchFamily="18" charset="0"/>
                    </a:rPr>
                    <m:t>R</m:t>
                  </m:r>
                </m:oMath>
              </m:oMathPara>
            </a14:m>
            <a:endParaRPr sz="3400"/>
          </a:p>
        </p:txBody>
      </p:sp>
      <p:sp>
        <p:nvSpPr>
          <p:cNvPr id="290" name="Equation"/>
          <p:cNvSpPr txBox="1"/>
          <p:nvPr/>
        </p:nvSpPr>
        <p:spPr>
          <a:xfrm>
            <a:off x="6481009" y="4055983"/>
            <a:ext cx="538405" cy="77358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9400" i="1">
                      <a:solidFill>
                        <a:srgbClr val="000000"/>
                      </a:solidFill>
                      <a:latin typeface="Cambria Math" panose="02040503050406030204" pitchFamily="18" charset="0"/>
                    </a:rPr>
                    <m:t>y</m:t>
                  </m:r>
                </m:oMath>
              </m:oMathPara>
            </a14:m>
            <a:endParaRPr sz="9400"/>
          </a:p>
        </p:txBody>
      </p:sp>
      <p:sp>
        <p:nvSpPr>
          <p:cNvPr id="291" name="Equation"/>
          <p:cNvSpPr txBox="1"/>
          <p:nvPr/>
        </p:nvSpPr>
        <p:spPr>
          <a:xfrm>
            <a:off x="13672596" y="9892986"/>
            <a:ext cx="4077559" cy="153708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900" i="1">
                          <a:solidFill>
                            <a:srgbClr val="000000"/>
                          </a:solidFill>
                          <a:latin typeface="Cambria Math" panose="02040503050406030204" pitchFamily="18" charset="0"/>
                        </a:rPr>
                        <m:t>R</m:t>
                      </m:r>
                    </m:e>
                    <m:sub>
                      <m:r>
                        <a:rPr xmlns:a="http://schemas.openxmlformats.org/drawingml/2006/main" sz="4900" i="1">
                          <a:solidFill>
                            <a:srgbClr val="000000"/>
                          </a:solidFill>
                          <a:latin typeface="Cambria Math" panose="02040503050406030204" pitchFamily="18" charset="0"/>
                        </a:rPr>
                        <m:t>m</m:t>
                      </m:r>
                      <m:r>
                        <a:rPr xmlns:a="http://schemas.openxmlformats.org/drawingml/2006/main" sz="4900" i="1">
                          <a:solidFill>
                            <a:srgbClr val="000000"/>
                          </a:solidFill>
                          <a:latin typeface="Cambria Math" panose="02040503050406030204" pitchFamily="18" charset="0"/>
                        </a:rPr>
                        <m:t>a</m:t>
                      </m:r>
                      <m:r>
                        <a:rPr xmlns:a="http://schemas.openxmlformats.org/drawingml/2006/main" sz="4900" i="1">
                          <a:solidFill>
                            <a:srgbClr val="000000"/>
                          </a:solidFill>
                          <a:latin typeface="Cambria Math" panose="02040503050406030204" pitchFamily="18" charset="0"/>
                        </a:rPr>
                        <m:t>x</m:t>
                      </m:r>
                    </m:sub>
                  </m:sSub>
                  <m:r>
                    <a:rPr xmlns:a="http://schemas.openxmlformats.org/drawingml/2006/main" sz="4900" i="1">
                      <a:solidFill>
                        <a:srgbClr val="000000"/>
                      </a:solidFill>
                      <a:latin typeface="Cambria Math" panose="02040503050406030204" pitchFamily="18" charset="0"/>
                    </a:rPr>
                    <m:t>=</m:t>
                  </m:r>
                  <m:f>
                    <m:fPr>
                      <m:ctrlPr>
                        <a:rPr xmlns:a="http://schemas.openxmlformats.org/drawingml/2006/main" sz="4900" i="1">
                          <a:solidFill>
                            <a:srgbClr val="000000"/>
                          </a:solidFill>
                          <a:latin typeface="Cambria Math" panose="02040503050406030204" pitchFamily="18" charset="0"/>
                        </a:rPr>
                      </m:ctrlPr>
                      <m:type m:val="bar"/>
                    </m:fPr>
                    <m:num>
                      <m:r>
                        <a:rPr xmlns:a="http://schemas.openxmlformats.org/drawingml/2006/main" sz="4900" i="1">
                          <a:solidFill>
                            <a:srgbClr val="000000"/>
                          </a:solidFill>
                          <a:latin typeface="Cambria Math" panose="02040503050406030204" pitchFamily="18" charset="0"/>
                        </a:rPr>
                        <m:t>y</m:t>
                      </m:r>
                      <m:r>
                        <a:rPr xmlns:a="http://schemas.openxmlformats.org/drawingml/2006/main" sz="4900" i="1">
                          <a:solidFill>
                            <a:srgbClr val="000000"/>
                          </a:solidFill>
                          <a:latin typeface="Cambria Math" panose="02040503050406030204" pitchFamily="18" charset="0"/>
                        </a:rPr>
                        <m:t>-</m:t>
                      </m:r>
                      <m:sSub>
                        <m:e>
                          <m:r>
                            <a:rPr xmlns:a="http://schemas.openxmlformats.org/drawingml/2006/main" sz="4900" i="1">
                              <a:solidFill>
                                <a:srgbClr val="000000"/>
                              </a:solidFill>
                              <a:latin typeface="Cambria Math" panose="02040503050406030204" pitchFamily="18" charset="0"/>
                            </a:rPr>
                            <m:t>c</m:t>
                          </m:r>
                        </m:e>
                        <m:sub>
                          <m:sSub>
                            <m:e>
                              <m:r>
                                <a:rPr xmlns:a="http://schemas.openxmlformats.org/drawingml/2006/main" sz="4900" i="1">
                                  <a:solidFill>
                                    <a:srgbClr val="000000"/>
                                  </a:solidFill>
                                  <a:latin typeface="Cambria Math" panose="02040503050406030204" pitchFamily="18" charset="0"/>
                                </a:rPr>
                                <m:t>r</m:t>
                              </m:r>
                            </m:e>
                            <m:sub>
                              <m:r>
                                <a:rPr xmlns:a="http://schemas.openxmlformats.org/drawingml/2006/main" sz="4900" i="1">
                                  <a:solidFill>
                                    <a:srgbClr val="000000"/>
                                  </a:solidFill>
                                  <a:latin typeface="Cambria Math" panose="02040503050406030204" pitchFamily="18" charset="0"/>
                                </a:rPr>
                                <m:t>r</m:t>
                              </m:r>
                              <m:r>
                                <a:rPr xmlns:a="http://schemas.openxmlformats.org/drawingml/2006/main" sz="4900" i="1">
                                  <a:solidFill>
                                    <a:srgbClr val="000000"/>
                                  </a:solidFill>
                                  <a:latin typeface="Cambria Math" panose="02040503050406030204" pitchFamily="18" charset="0"/>
                                </a:rPr>
                                <m:t>u</m:t>
                              </m:r>
                              <m:r>
                                <a:rPr xmlns:a="http://schemas.openxmlformats.org/drawingml/2006/main" sz="4900" i="1">
                                  <a:solidFill>
                                    <a:srgbClr val="000000"/>
                                  </a:solidFill>
                                  <a:latin typeface="Cambria Math" panose="02040503050406030204" pitchFamily="18" charset="0"/>
                                </a:rPr>
                                <m:t>r</m:t>
                              </m:r>
                              <m:r>
                                <a:rPr xmlns:a="http://schemas.openxmlformats.org/drawingml/2006/main" sz="4900" i="1">
                                  <a:solidFill>
                                    <a:srgbClr val="000000"/>
                                  </a:solidFill>
                                  <a:latin typeface="Cambria Math" panose="02040503050406030204" pitchFamily="18" charset="0"/>
                                </a:rPr>
                                <m:t>a</m:t>
                              </m:r>
                              <m:r>
                                <a:rPr xmlns:a="http://schemas.openxmlformats.org/drawingml/2006/main" sz="4900" i="1">
                                  <a:solidFill>
                                    <a:srgbClr val="000000"/>
                                  </a:solidFill>
                                  <a:latin typeface="Cambria Math" panose="02040503050406030204" pitchFamily="18" charset="0"/>
                                </a:rPr>
                                <m:t>l</m:t>
                              </m:r>
                            </m:sub>
                          </m:sSub>
                        </m:sub>
                      </m:sSub>
                    </m:num>
                    <m:den>
                      <m:sSub>
                        <m:e>
                          <m:r>
                            <a:rPr xmlns:a="http://schemas.openxmlformats.org/drawingml/2006/main" sz="4900" i="1">
                              <a:solidFill>
                                <a:srgbClr val="000000"/>
                              </a:solidFill>
                              <a:latin typeface="Cambria Math" panose="02040503050406030204" pitchFamily="18" charset="0"/>
                            </a:rPr>
                            <m:t>c</m:t>
                          </m:r>
                        </m:e>
                        <m:sub>
                          <m:sSub>
                            <m:e>
                              <m:r>
                                <a:rPr xmlns:a="http://schemas.openxmlformats.org/drawingml/2006/main" sz="4900" i="1">
                                  <a:solidFill>
                                    <a:srgbClr val="000000"/>
                                  </a:solidFill>
                                  <a:latin typeface="Cambria Math" panose="02040503050406030204" pitchFamily="18" charset="0"/>
                                </a:rPr>
                                <m:t>T</m:t>
                              </m:r>
                            </m:e>
                            <m:sub>
                              <m:r>
                                <a:rPr xmlns:a="http://schemas.openxmlformats.org/drawingml/2006/main" sz="4900" i="1">
                                  <a:solidFill>
                                    <a:srgbClr val="000000"/>
                                  </a:solidFill>
                                  <a:latin typeface="Cambria Math" panose="02040503050406030204" pitchFamily="18" charset="0"/>
                                </a:rPr>
                                <m:t>0</m:t>
                              </m:r>
                            </m:sub>
                          </m:sSub>
                        </m:sub>
                      </m:sSub>
                    </m:den>
                  </m:f>
                </m:oMath>
              </m:oMathPara>
            </a14:m>
            <a:endParaRPr sz="4900"/>
          </a:p>
        </p:txBody>
      </p:sp>
      <p:sp>
        <p:nvSpPr>
          <p:cNvPr id="292" name="budget (net income)"/>
          <p:cNvSpPr txBox="1"/>
          <p:nvPr/>
        </p:nvSpPr>
        <p:spPr>
          <a:xfrm>
            <a:off x="15945278" y="3721272"/>
            <a:ext cx="403060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budget (net income)</a:t>
            </a:r>
          </a:p>
        </p:txBody>
      </p:sp>
      <p:sp>
        <p:nvSpPr>
          <p:cNvPr id="293" name="Questions:…"/>
          <p:cNvSpPr txBox="1"/>
          <p:nvPr/>
        </p:nvSpPr>
        <p:spPr>
          <a:xfrm>
            <a:off x="423306" y="10452487"/>
            <a:ext cx="10710851" cy="315516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821531">
              <a:defRPr b="1" sz="2800">
                <a:solidFill>
                  <a:srgbClr val="000000"/>
                </a:solidFill>
              </a:defRPr>
            </a:pPr>
            <a:r>
              <a:t>Questions: </a:t>
            </a:r>
          </a:p>
          <a:p>
            <a:pPr algn="l" defTabSz="821531">
              <a:defRPr b="1" sz="2800">
                <a:solidFill>
                  <a:srgbClr val="000000"/>
                </a:solidFill>
              </a:defRPr>
            </a:pPr>
          </a:p>
          <a:p>
            <a:pPr algn="l" defTabSz="821531">
              <a:defRPr b="1" sz="2800">
                <a:solidFill>
                  <a:srgbClr val="000000"/>
                </a:solidFill>
              </a:defRPr>
            </a:pPr>
            <a:r>
              <a:t>where do people choose to live?</a:t>
            </a:r>
          </a:p>
          <a:p>
            <a:pPr algn="l" defTabSz="821531">
              <a:defRPr b="1" sz="2800">
                <a:solidFill>
                  <a:srgbClr val="000000"/>
                </a:solidFill>
              </a:defRPr>
            </a:pPr>
          </a:p>
          <a:p>
            <a:pPr algn="l" defTabSz="821531">
              <a:defRPr b="1" sz="2800">
                <a:solidFill>
                  <a:srgbClr val="000000"/>
                </a:solidFill>
              </a:defRPr>
            </a:pPr>
            <a:r>
              <a:t>how much space should they use?</a:t>
            </a:r>
          </a:p>
          <a:p>
            <a:pPr algn="l" defTabSz="821531">
              <a:defRPr b="1" sz="2800">
                <a:solidFill>
                  <a:srgbClr val="000000"/>
                </a:solidFill>
              </a:defRPr>
            </a:pPr>
          </a:p>
          <a:p>
            <a:pPr algn="l" defTabSz="821531">
              <a:defRPr b="1" sz="2800">
                <a:solidFill>
                  <a:srgbClr val="000000"/>
                </a:solidFill>
              </a:defRPr>
            </a:pPr>
            <a:r>
              <a:t>what happens if incomes or transportation costs go up/down?</a:t>
            </a:r>
          </a:p>
        </p:txBody>
      </p:sp>
      <p:sp>
        <p:nvSpPr>
          <p:cNvPr id="294" name="Rectangle"/>
          <p:cNvSpPr/>
          <p:nvPr/>
        </p:nvSpPr>
        <p:spPr>
          <a:xfrm>
            <a:off x="15438866" y="4423881"/>
            <a:ext cx="2396358" cy="4868239"/>
          </a:xfrm>
          <a:prstGeom prst="rect">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95" name="rural areas"/>
          <p:cNvSpPr txBox="1"/>
          <p:nvPr/>
        </p:nvSpPr>
        <p:spPr>
          <a:xfrm>
            <a:off x="15629366" y="5211338"/>
            <a:ext cx="2012570" cy="601724"/>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rural areas</a:t>
            </a:r>
          </a:p>
        </p:txBody>
      </p:sp>
      <p:sp>
        <p:nvSpPr>
          <p:cNvPr id="296" name="Individuals tradeoff lower rent and higher commuting costs"/>
          <p:cNvSpPr txBox="1"/>
          <p:nvPr/>
        </p:nvSpPr>
        <p:spPr>
          <a:xfrm>
            <a:off x="3634111" y="715911"/>
            <a:ext cx="17115778" cy="858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100"/>
            </a:lvl1pPr>
          </a:lstStyle>
          <a:p>
            <a:pPr/>
            <a:r>
              <a:t>Individuals tradeoff lower rent and higher commuting costs</a:t>
            </a:r>
          </a:p>
        </p:txBody>
      </p:sp>
      <p:sp>
        <p:nvSpPr>
          <p:cNvPr id="297" name="Size of city depends on income, commuting cost technology…"/>
          <p:cNvSpPr txBox="1"/>
          <p:nvPr/>
        </p:nvSpPr>
        <p:spPr>
          <a:xfrm>
            <a:off x="11860619" y="11552445"/>
            <a:ext cx="11487456" cy="9552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800"/>
            </a:pPr>
            <a:r>
              <a:t>Size of city depends on income, commuting cost technology</a:t>
            </a:r>
          </a:p>
          <a:p>
            <a:pPr>
              <a:defRPr sz="2800"/>
            </a:pPr>
            <a:r>
              <a:t>                                                                                 and rural productivity</a:t>
            </a:r>
          </a:p>
        </p:txBody>
      </p:sp>
      <p:sp>
        <p:nvSpPr>
          <p:cNvPr id="298" name="City"/>
          <p:cNvSpPr txBox="1"/>
          <p:nvPr/>
        </p:nvSpPr>
        <p:spPr>
          <a:xfrm>
            <a:off x="10677560" y="5357835"/>
            <a:ext cx="1293661" cy="8207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sz="4900"/>
              <a:t>City</a:t>
            </a:r>
            <a:r>
              <a: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2" name="von_thunen_model.png" descr="von_thunen_model.png"/>
          <p:cNvPicPr>
            <a:picLocks noChangeAspect="1"/>
          </p:cNvPicPr>
          <p:nvPr/>
        </p:nvPicPr>
        <p:blipFill>
          <a:blip r:embed="rId3">
            <a:extLst/>
          </a:blip>
          <a:stretch>
            <a:fillRect/>
          </a:stretch>
        </p:blipFill>
        <p:spPr>
          <a:xfrm>
            <a:off x="1413628" y="1532798"/>
            <a:ext cx="17095351" cy="10650404"/>
          </a:xfrm>
          <a:prstGeom prst="rect">
            <a:avLst/>
          </a:prstGeom>
          <a:ln w="12700">
            <a:miter lim="400000"/>
          </a:ln>
        </p:spPr>
      </p:pic>
      <p:sp>
        <p:nvSpPr>
          <p:cNvPr id="303" name="https://transportgeography.org/contents/chapter8/urban-land-use-transportation/von-thunen-regional-land-use/"/>
          <p:cNvSpPr txBox="1"/>
          <p:nvPr/>
        </p:nvSpPr>
        <p:spPr>
          <a:xfrm>
            <a:off x="8390692" y="13008684"/>
            <a:ext cx="1536527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https://transportgeography.org/contents/chapter8/urban-land-use-transportation/von-thunen-regional-land-use/</a:t>
            </a:r>
          </a:p>
        </p:txBody>
      </p:sp>
      <p:sp>
        <p:nvSpPr>
          <p:cNvPr id="304" name="Generalizations:"/>
          <p:cNvSpPr txBox="1"/>
          <p:nvPr/>
        </p:nvSpPr>
        <p:spPr>
          <a:xfrm>
            <a:off x="216236" y="389456"/>
            <a:ext cx="4124212" cy="72149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lvl1pPr>
          </a:lstStyle>
          <a:p>
            <a:pPr/>
            <a:r>
              <a:t>Generalizations: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