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The concept of network effects, generalizes the earlier concepts of agglomeration effects, which were more around economic quantities and spoke of density rather than explicitly about interactions. It is this concept that drives the idea of cities as networks and will derive scaling relations.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A very brief introduction to networks follows.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Everyone is familiar with social networks between people…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But there are also - clearly - networks of infrastructure, such as streets and roads.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Network as a graph and its matrix representation. Can count degree of a node by counting 1s in rows or columns…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Metcalf’s law is the simplest law of network effects.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It is a particular case of a superlinear (scaling larger than 1) scaling law with exponent =2. It is the maximum exponent if networks are made up of binary connections (not hyper graphs).</a:t>
            </a:r>
          </a:p>
          <a:p>
            <a:pPr/>
          </a:p>
          <a:p>
            <a:pPr/>
            <a:r>
              <a:t>Could something like this happen to the social networks of cities ? YES !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9"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50"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Luís M. A. Bettencourt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©Luís M. A. Bettencourt 2023</a:t>
            </a:r>
          </a:p>
        </p:txBody>
      </p:sp>
      <p:sp>
        <p:nvSpPr>
          <p:cNvPr id="161" name="Lecture 5"/>
          <p:cNvSpPr txBox="1"/>
          <p:nvPr>
            <p:ph type="ctrTitle"/>
          </p:nvPr>
        </p:nvSpPr>
        <p:spPr>
          <a:prstGeom prst="rect">
            <a:avLst/>
          </a:prstGeom>
        </p:spPr>
        <p:txBody>
          <a:bodyPr/>
          <a:lstStyle>
            <a:lvl1pPr defTabSz="821531">
              <a:lnSpc>
                <a:spcPct val="100000"/>
              </a:lnSpc>
              <a:defRPr spc="0" sz="5200"/>
            </a:lvl1pPr>
          </a:lstStyle>
          <a:p>
            <a:pPr/>
            <a:r>
              <a:t>Lecture 5</a:t>
            </a:r>
          </a:p>
        </p:txBody>
      </p:sp>
      <p:sp>
        <p:nvSpPr>
          <p:cNvPr id="162" name="Network Models of Cities"/>
          <p:cNvSpPr txBox="1"/>
          <p:nvPr>
            <p:ph type="subTitle" sz="quarter" idx="1"/>
          </p:nvPr>
        </p:nvSpPr>
        <p:spPr>
          <a:prstGeom prst="rect">
            <a:avLst/>
          </a:prstGeom>
        </p:spPr>
        <p:txBody>
          <a:bodyPr/>
          <a:lstStyle>
            <a:lvl1pPr defTabSz="457200">
              <a:defRPr sz="5400">
                <a:solidFill>
                  <a:srgbClr val="5E5E5E"/>
                </a:solidFill>
                <a:latin typeface="Helvetica"/>
                <a:ea typeface="Helvetica"/>
                <a:cs typeface="Helvetica"/>
                <a:sym typeface="Helvetica"/>
              </a:defRPr>
            </a:lvl1pPr>
          </a:lstStyle>
          <a:p>
            <a:pPr/>
            <a:r>
              <a:t>Network Models of Cities </a:t>
            </a:r>
          </a:p>
        </p:txBody>
      </p:sp>
      <p:sp>
        <p:nvSpPr>
          <p:cNvPr id="163" name="5.1 What are networks? Network Effects and Metcalfe’s Law"/>
          <p:cNvSpPr txBox="1"/>
          <p:nvPr/>
        </p:nvSpPr>
        <p:spPr>
          <a:xfrm>
            <a:off x="4138980" y="9155931"/>
            <a:ext cx="16106040"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1531">
              <a:defRPr b="1" sz="4400">
                <a:solidFill>
                  <a:srgbClr val="000000"/>
                </a:solidFill>
              </a:defRPr>
            </a:lvl1pPr>
          </a:lstStyle>
          <a:p>
            <a:pPr/>
            <a:r>
              <a:t>5.1 What are networks? Network Effects and Metcalfe’s Law</a:t>
            </a:r>
          </a:p>
        </p:txBody>
      </p:sp>
      <p:sp>
        <p:nvSpPr>
          <p:cNvPr id="164" name="IUS 3.2.1"/>
          <p:cNvSpPr txBox="1"/>
          <p:nvPr/>
        </p:nvSpPr>
        <p:spPr>
          <a:xfrm>
            <a:off x="21359485" y="10469830"/>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3.2.1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Network Effects"/>
          <p:cNvSpPr txBox="1"/>
          <p:nvPr/>
        </p:nvSpPr>
        <p:spPr>
          <a:xfrm>
            <a:off x="9545478" y="2685861"/>
            <a:ext cx="5293044" cy="98621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500">
                <a:solidFill>
                  <a:srgbClr val="FFFFFF"/>
                </a:solidFill>
                <a:latin typeface="Helvetica Neue Medium"/>
                <a:ea typeface="Helvetica Neue Medium"/>
                <a:cs typeface="Helvetica Neue Medium"/>
                <a:sym typeface="Helvetica Neue Medium"/>
              </a:defRPr>
            </a:lvl1pPr>
          </a:lstStyle>
          <a:p>
            <a:pPr/>
            <a:r>
              <a:t>Network Effects</a:t>
            </a:r>
          </a:p>
        </p:txBody>
      </p:sp>
      <p:sp>
        <p:nvSpPr>
          <p:cNvPr id="281" name="The “value” of a network is proportional to the number of connections, not nodes…"/>
          <p:cNvSpPr txBox="1"/>
          <p:nvPr/>
        </p:nvSpPr>
        <p:spPr>
          <a:xfrm>
            <a:off x="4264799" y="4799350"/>
            <a:ext cx="15854402"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The “value” of a network is proportional to the number of connections, not nodes</a:t>
            </a:r>
          </a:p>
          <a:p>
            <a:pPr defTabSz="821531">
              <a:defRPr b="1" sz="3200">
                <a:solidFill>
                  <a:srgbClr val="000000"/>
                </a:solidFill>
              </a:defRPr>
            </a:pPr>
          </a:p>
          <a:p>
            <a:pPr defTabSz="821531">
              <a:defRPr b="1" sz="3200">
                <a:solidFill>
                  <a:srgbClr val="000000"/>
                </a:solidFill>
              </a:defRPr>
            </a:pPr>
            <a:r>
              <a:t>Connections grow </a:t>
            </a:r>
            <a:r>
              <a:rPr i="1"/>
              <a:t>faster than proportionally</a:t>
            </a:r>
            <a:r>
              <a:t> to the number of nodes</a:t>
            </a:r>
          </a:p>
        </p:txBody>
      </p:sp>
      <p:sp>
        <p:nvSpPr>
          <p:cNvPr id="282" name="Can this happen for cities? How can it not !"/>
          <p:cNvSpPr txBox="1"/>
          <p:nvPr/>
        </p:nvSpPr>
        <p:spPr>
          <a:xfrm>
            <a:off x="7502436" y="11847026"/>
            <a:ext cx="9379128" cy="68841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Can this happen for cities? How can it not ! </a:t>
            </a:r>
          </a:p>
        </p:txBody>
      </p:sp>
      <p:sp>
        <p:nvSpPr>
          <p:cNvPr id="283" name="Equation"/>
          <p:cNvSpPr txBox="1"/>
          <p:nvPr/>
        </p:nvSpPr>
        <p:spPr>
          <a:xfrm>
            <a:off x="8986033" y="7605822"/>
            <a:ext cx="9430833" cy="130168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9300" i="1">
                      <a:solidFill>
                        <a:srgbClr val="000000"/>
                      </a:solidFill>
                      <a:latin typeface="Cambria Math" panose="02040503050406030204" pitchFamily="18" charset="0"/>
                    </a:rPr>
                    <m:t>Y</m:t>
                  </m:r>
                  <m:r>
                    <a:rPr xmlns:a="http://schemas.openxmlformats.org/drawingml/2006/main" sz="9300" i="1">
                      <a:solidFill>
                        <a:srgbClr val="000000"/>
                      </a:solidFill>
                      <a:latin typeface="Cambria Math" panose="02040503050406030204" pitchFamily="18" charset="0"/>
                    </a:rPr>
                    <m:t>∼</m:t>
                  </m:r>
                  <m:sSup>
                    <m:e>
                      <m:r>
                        <a:rPr xmlns:a="http://schemas.openxmlformats.org/drawingml/2006/main" sz="9300" i="1">
                          <a:solidFill>
                            <a:srgbClr val="000000"/>
                          </a:solidFill>
                          <a:latin typeface="Cambria Math" panose="02040503050406030204" pitchFamily="18" charset="0"/>
                        </a:rPr>
                        <m:t>N</m:t>
                      </m:r>
                    </m:e>
                    <m:sup>
                      <m:sSub>
                        <m:e>
                          <m:r>
                            <a:rPr xmlns:a="http://schemas.openxmlformats.org/drawingml/2006/main" sz="9300" i="1">
                              <a:solidFill>
                                <a:srgbClr val="000000"/>
                              </a:solidFill>
                              <a:latin typeface="Cambria Math" panose="02040503050406030204" pitchFamily="18" charset="0"/>
                            </a:rPr>
                            <m:t>β</m:t>
                          </m:r>
                        </m:e>
                        <m:sub>
                          <m:r>
                            <a:rPr xmlns:a="http://schemas.openxmlformats.org/drawingml/2006/main" sz="9300" i="1">
                              <a:solidFill>
                                <a:srgbClr val="000000"/>
                              </a:solidFill>
                              <a:latin typeface="Cambria Math" panose="02040503050406030204" pitchFamily="18" charset="0"/>
                            </a:rPr>
                            <m:t>M</m:t>
                          </m:r>
                        </m:sub>
                      </m:sSub>
                    </m:sup>
                  </m:sSup>
                  <m:sSub>
                    <m:e>
                      <m:r>
                        <a:rPr xmlns:a="http://schemas.openxmlformats.org/drawingml/2006/main" sz="9300" i="1">
                          <a:solidFill>
                            <a:srgbClr val="000000"/>
                          </a:solidFill>
                          <a:latin typeface="Cambria Math" panose="02040503050406030204" pitchFamily="18" charset="0"/>
                        </a:rPr>
                        <m:t>β</m:t>
                      </m:r>
                    </m:e>
                    <m:sub>
                      <m:r>
                        <a:rPr xmlns:a="http://schemas.openxmlformats.org/drawingml/2006/main" sz="9300" i="1">
                          <a:solidFill>
                            <a:srgbClr val="000000"/>
                          </a:solidFill>
                          <a:latin typeface="Cambria Math" panose="02040503050406030204" pitchFamily="18" charset="0"/>
                        </a:rPr>
                        <m:t>M</m:t>
                      </m:r>
                    </m:sub>
                  </m:sSub>
                  <m:r>
                    <a:rPr xmlns:a="http://schemas.openxmlformats.org/drawingml/2006/main" sz="9300" i="1">
                      <a:solidFill>
                        <a:srgbClr val="000000"/>
                      </a:solidFill>
                      <a:latin typeface="Cambria Math" panose="02040503050406030204" pitchFamily="18" charset="0"/>
                    </a:rPr>
                    <m:t>=</m:t>
                  </m:r>
                  <m:r>
                    <a:rPr xmlns:a="http://schemas.openxmlformats.org/drawingml/2006/main" sz="9300" i="1">
                      <a:solidFill>
                        <a:srgbClr val="000000"/>
                      </a:solidFill>
                      <a:latin typeface="Cambria Math" panose="02040503050406030204" pitchFamily="18" charset="0"/>
                    </a:rPr>
                    <m:t>2</m:t>
                  </m:r>
                </m:oMath>
              </m:oMathPara>
            </a14:m>
            <a:endParaRPr sz="9300"/>
          </a:p>
        </p:txBody>
      </p:sp>
      <p:sp>
        <p:nvSpPr>
          <p:cNvPr id="284" name="Metcalfe"/>
          <p:cNvSpPr txBox="1"/>
          <p:nvPr/>
        </p:nvSpPr>
        <p:spPr>
          <a:xfrm>
            <a:off x="18274034" y="8821955"/>
            <a:ext cx="172102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Metcalfe</a:t>
            </a:r>
          </a:p>
        </p:txBody>
      </p:sp>
      <p:sp>
        <p:nvSpPr>
          <p:cNvPr id="285"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Key Concepts"/>
          <p:cNvSpPr txBox="1"/>
          <p:nvPr/>
        </p:nvSpPr>
        <p:spPr>
          <a:xfrm>
            <a:off x="10331056" y="1791292"/>
            <a:ext cx="3721888" cy="77510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200">
                <a:solidFill>
                  <a:srgbClr val="000000"/>
                </a:solidFill>
              </a:defRPr>
            </a:lvl1pPr>
          </a:lstStyle>
          <a:p>
            <a:pPr/>
            <a:r>
              <a:t>Key Concepts</a:t>
            </a:r>
          </a:p>
        </p:txBody>
      </p:sp>
      <p:sp>
        <p:nvSpPr>
          <p:cNvPr id="167" name="Network Effects"/>
          <p:cNvSpPr txBox="1"/>
          <p:nvPr/>
        </p:nvSpPr>
        <p:spPr>
          <a:xfrm>
            <a:off x="5583332" y="4258806"/>
            <a:ext cx="3144648" cy="626388"/>
          </a:xfrm>
          <a:prstGeom prst="rect">
            <a:avLst/>
          </a:prstGeom>
          <a:solidFill>
            <a:srgbClr val="00A1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Network Effects</a:t>
            </a:r>
          </a:p>
        </p:txBody>
      </p:sp>
      <p:sp>
        <p:nvSpPr>
          <p:cNvPr id="168" name="Scaling Invariance"/>
          <p:cNvSpPr txBox="1"/>
          <p:nvPr/>
        </p:nvSpPr>
        <p:spPr>
          <a:xfrm>
            <a:off x="13665787" y="4306857"/>
            <a:ext cx="3374645"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Scaling Invariance</a:t>
            </a:r>
          </a:p>
        </p:txBody>
      </p:sp>
      <p:sp>
        <p:nvSpPr>
          <p:cNvPr id="169" name="Line"/>
          <p:cNvSpPr/>
          <p:nvPr/>
        </p:nvSpPr>
        <p:spPr>
          <a:xfrm>
            <a:off x="9013031" y="4607718"/>
            <a:ext cx="4428519" cy="1"/>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0" name="Line"/>
          <p:cNvSpPr/>
          <p:nvPr/>
        </p:nvSpPr>
        <p:spPr>
          <a:xfrm flipV="1">
            <a:off x="7316390" y="5086890"/>
            <a:ext cx="1" cy="2646220"/>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1" name="Centrifugal+Centripetal Market Forces"/>
          <p:cNvSpPr txBox="1"/>
          <p:nvPr/>
        </p:nvSpPr>
        <p:spPr>
          <a:xfrm>
            <a:off x="3873992" y="11293103"/>
            <a:ext cx="6884798"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Centrifugal+Centripetal Market Forces</a:t>
            </a:r>
          </a:p>
        </p:txBody>
      </p:sp>
      <p:sp>
        <p:nvSpPr>
          <p:cNvPr id="172" name="Agglomeration Economies"/>
          <p:cNvSpPr txBox="1"/>
          <p:nvPr/>
        </p:nvSpPr>
        <p:spPr>
          <a:xfrm>
            <a:off x="4919837" y="7911419"/>
            <a:ext cx="4793108"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Agglomeration Economies</a:t>
            </a:r>
          </a:p>
        </p:txBody>
      </p:sp>
      <p:sp>
        <p:nvSpPr>
          <p:cNvPr id="173" name="Line"/>
          <p:cNvSpPr/>
          <p:nvPr/>
        </p:nvSpPr>
        <p:spPr>
          <a:xfrm flipV="1">
            <a:off x="7316390" y="8533750"/>
            <a:ext cx="1" cy="2646220"/>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74" name="Cities are Socioeconomic Networks…"/>
          <p:cNvSpPr txBox="1"/>
          <p:nvPr/>
        </p:nvSpPr>
        <p:spPr>
          <a:xfrm>
            <a:off x="13409231" y="7352987"/>
            <a:ext cx="7194017" cy="1718588"/>
          </a:xfrm>
          <a:prstGeom prst="rect">
            <a:avLst/>
          </a:prstGeom>
          <a:ln w="101600">
            <a:solidFill>
              <a:schemeClr val="accent5">
                <a:hueOff val="-82419"/>
                <a:satOff val="-9513"/>
                <a:lumOff val="-16343"/>
              </a:schemeClr>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Cities are Socioeconomic Networks</a:t>
            </a:r>
          </a:p>
          <a:p>
            <a:pPr defTabSz="821531">
              <a:defRPr b="1" sz="3200">
                <a:solidFill>
                  <a:srgbClr val="000000"/>
                </a:solidFill>
              </a:defRPr>
            </a:pPr>
          </a:p>
          <a:p>
            <a:pPr defTabSz="821531">
              <a:defRPr b="1" sz="3200">
                <a:solidFill>
                  <a:srgbClr val="000000"/>
                </a:solidFill>
              </a:defRPr>
            </a:pPr>
            <a:r>
              <a:t>embedded in (built) Space-Time</a:t>
            </a:r>
          </a:p>
        </p:txBody>
      </p:sp>
      <p:sp>
        <p:nvSpPr>
          <p:cNvPr id="175" name="e.g. Core-periphery model"/>
          <p:cNvSpPr txBox="1"/>
          <p:nvPr/>
        </p:nvSpPr>
        <p:spPr>
          <a:xfrm>
            <a:off x="9380506" y="12348840"/>
            <a:ext cx="369356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e.g. Core-periphery model</a:t>
            </a:r>
          </a:p>
        </p:txBody>
      </p:sp>
      <p:sp>
        <p:nvSpPr>
          <p:cNvPr id="176" name="Urban Economics"/>
          <p:cNvSpPr txBox="1"/>
          <p:nvPr/>
        </p:nvSpPr>
        <p:spPr>
          <a:xfrm>
            <a:off x="8631733" y="8988903"/>
            <a:ext cx="254751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Urban Economics</a:t>
            </a:r>
          </a:p>
        </p:txBody>
      </p:sp>
      <p:sp>
        <p:nvSpPr>
          <p:cNvPr id="177" name="evidence on cities"/>
          <p:cNvSpPr txBox="1"/>
          <p:nvPr/>
        </p:nvSpPr>
        <p:spPr>
          <a:xfrm>
            <a:off x="7940006" y="5162404"/>
            <a:ext cx="256428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evidence on cities</a:t>
            </a:r>
          </a:p>
        </p:txBody>
      </p:sp>
      <p:sp>
        <p:nvSpPr>
          <p:cNvPr id="178" name="Where we are going:"/>
          <p:cNvSpPr txBox="1"/>
          <p:nvPr/>
        </p:nvSpPr>
        <p:spPr>
          <a:xfrm>
            <a:off x="13242500" y="6649042"/>
            <a:ext cx="290840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Where we are going:</a:t>
            </a:r>
          </a:p>
        </p:txBody>
      </p:sp>
      <p:sp>
        <p:nvSpPr>
          <p:cNvPr id="179" name="Generalize"/>
          <p:cNvSpPr txBox="1"/>
          <p:nvPr/>
        </p:nvSpPr>
        <p:spPr>
          <a:xfrm rot="16200000">
            <a:off x="95887" y="7789506"/>
            <a:ext cx="3270607" cy="8455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solidFill>
                  <a:schemeClr val="accent5">
                    <a:hueOff val="-82419"/>
                    <a:satOff val="-9513"/>
                    <a:lumOff val="-16343"/>
                  </a:schemeClr>
                </a:solidFill>
              </a:defRPr>
            </a:lvl1pPr>
          </a:lstStyle>
          <a:p>
            <a:pPr/>
            <a:r>
              <a:t>Generalize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Network models of cities…"/>
          <p:cNvSpPr txBox="1"/>
          <p:nvPr/>
        </p:nvSpPr>
        <p:spPr>
          <a:xfrm>
            <a:off x="8108937" y="5890756"/>
            <a:ext cx="8166126" cy="19344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5200">
                <a:solidFill>
                  <a:srgbClr val="000000"/>
                </a:solidFill>
              </a:defRPr>
            </a:pPr>
            <a:r>
              <a:t>Network models of cities</a:t>
            </a:r>
          </a:p>
          <a:p>
            <a:pPr defTabSz="821531">
              <a:defRPr b="1" sz="3200">
                <a:solidFill>
                  <a:srgbClr val="000000"/>
                </a:solidFill>
              </a:defRPr>
            </a:pPr>
          </a:p>
          <a:p>
            <a:pPr defTabSz="821531">
              <a:defRPr b="1" sz="3200">
                <a:solidFill>
                  <a:schemeClr val="accent5">
                    <a:hueOff val="-82419"/>
                    <a:satOff val="-9513"/>
                    <a:lumOff val="-16343"/>
                  </a:schemeClr>
                </a:solidFill>
              </a:defRPr>
            </a:pPr>
            <a:r>
              <a:t>What is a Network?    Network Effects!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0813ca406b3f8a95056800f34bb93bb8-social-network-illustration.jpg" descr="0813ca406b3f8a95056800f34bb93bb8-social-network-illustration.jpg"/>
          <p:cNvPicPr>
            <a:picLocks noChangeAspect="1"/>
          </p:cNvPicPr>
          <p:nvPr/>
        </p:nvPicPr>
        <p:blipFill>
          <a:blip r:embed="rId3">
            <a:extLst/>
          </a:blip>
          <a:stretch>
            <a:fillRect/>
          </a:stretch>
        </p:blipFill>
        <p:spPr>
          <a:xfrm>
            <a:off x="3048000" y="671739"/>
            <a:ext cx="18288000" cy="12051054"/>
          </a:xfrm>
          <a:prstGeom prst="rect">
            <a:avLst/>
          </a:prstGeom>
          <a:ln w="12700">
            <a:miter lim="400000"/>
          </a:ln>
        </p:spPr>
      </p:pic>
      <p:sp>
        <p:nvSpPr>
          <p:cNvPr id="188" name="Social Network"/>
          <p:cNvSpPr txBox="1"/>
          <p:nvPr/>
        </p:nvSpPr>
        <p:spPr>
          <a:xfrm>
            <a:off x="10336638" y="897501"/>
            <a:ext cx="4210787"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400">
                <a:solidFill>
                  <a:srgbClr val="FFFFFF"/>
                </a:solidFill>
              </a:defRPr>
            </a:lvl1pPr>
          </a:lstStyle>
          <a:p>
            <a:pPr/>
            <a:r>
              <a:t>Social Network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modena-italy-street-network.png" descr="modena-italy-street-network.png"/>
          <p:cNvPicPr>
            <a:picLocks noChangeAspect="1"/>
          </p:cNvPicPr>
          <p:nvPr/>
        </p:nvPicPr>
        <p:blipFill>
          <a:blip r:embed="rId3">
            <a:extLst/>
          </a:blip>
          <a:stretch>
            <a:fillRect/>
          </a:stretch>
        </p:blipFill>
        <p:spPr>
          <a:xfrm>
            <a:off x="1995995" y="-750136"/>
            <a:ext cx="16475736" cy="15553267"/>
          </a:xfrm>
          <a:prstGeom prst="rect">
            <a:avLst/>
          </a:prstGeom>
          <a:ln w="12700">
            <a:miter lim="400000"/>
          </a:ln>
        </p:spPr>
      </p:pic>
      <p:sp>
        <p:nvSpPr>
          <p:cNvPr id="193" name="Modena, Italy"/>
          <p:cNvSpPr txBox="1"/>
          <p:nvPr/>
        </p:nvSpPr>
        <p:spPr>
          <a:xfrm>
            <a:off x="14807045" y="12992041"/>
            <a:ext cx="276629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Modena, Italy</a:t>
            </a:r>
          </a:p>
        </p:txBody>
      </p:sp>
      <p:sp>
        <p:nvSpPr>
          <p:cNvPr id="194" name="credit: Geoff Boeing"/>
          <p:cNvSpPr txBox="1"/>
          <p:nvPr/>
        </p:nvSpPr>
        <p:spPr>
          <a:xfrm>
            <a:off x="3936968" y="12446026"/>
            <a:ext cx="3294127" cy="5396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600">
                <a:solidFill>
                  <a:srgbClr val="000000"/>
                </a:solidFill>
              </a:defRPr>
            </a:lvl1pPr>
          </a:lstStyle>
          <a:p>
            <a:pPr/>
            <a:r>
              <a:t>credit: Geoff Boeing</a:t>
            </a:r>
          </a:p>
        </p:txBody>
      </p:sp>
      <p:sp>
        <p:nvSpPr>
          <p:cNvPr id="195" name="python software: OSMnx"/>
          <p:cNvSpPr txBox="1"/>
          <p:nvPr/>
        </p:nvSpPr>
        <p:spPr>
          <a:xfrm>
            <a:off x="3971766" y="13004372"/>
            <a:ext cx="4510406"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python software: OSMnx</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A network is a “graph”"/>
          <p:cNvSpPr txBox="1"/>
          <p:nvPr/>
        </p:nvSpPr>
        <p:spPr>
          <a:xfrm>
            <a:off x="9924326" y="954822"/>
            <a:ext cx="453534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 network is a “graph”</a:t>
            </a:r>
          </a:p>
        </p:txBody>
      </p:sp>
      <p:sp>
        <p:nvSpPr>
          <p:cNvPr id="200" name="representation"/>
          <p:cNvSpPr txBox="1"/>
          <p:nvPr/>
        </p:nvSpPr>
        <p:spPr>
          <a:xfrm>
            <a:off x="10551910" y="6009025"/>
            <a:ext cx="297802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representation</a:t>
            </a:r>
          </a:p>
        </p:txBody>
      </p:sp>
      <p:sp>
        <p:nvSpPr>
          <p:cNvPr id="201" name="Arrow"/>
          <p:cNvSpPr/>
          <p:nvPr/>
        </p:nvSpPr>
        <p:spPr>
          <a:xfrm>
            <a:off x="13635987" y="5998036"/>
            <a:ext cx="1417589" cy="648365"/>
          </a:xfrm>
          <a:prstGeom prst="rightArrow">
            <a:avLst>
              <a:gd name="adj1" fmla="val 32000"/>
              <a:gd name="adj2" fmla="val 120274"/>
            </a:avLst>
          </a:prstGeom>
          <a:solidFill>
            <a:schemeClr val="accent1"/>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2" name="“Adjacency Matrix”"/>
          <p:cNvSpPr txBox="1"/>
          <p:nvPr/>
        </p:nvSpPr>
        <p:spPr>
          <a:xfrm>
            <a:off x="14575580" y="12254278"/>
            <a:ext cx="3550286"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“Adjacency Matrix”</a:t>
            </a:r>
          </a:p>
        </p:txBody>
      </p:sp>
      <p:sp>
        <p:nvSpPr>
          <p:cNvPr id="203" name="Equation"/>
          <p:cNvSpPr txBox="1"/>
          <p:nvPr/>
        </p:nvSpPr>
        <p:spPr>
          <a:xfrm>
            <a:off x="15732734" y="3792213"/>
            <a:ext cx="6851607" cy="4805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j</m:t>
                      </m:r>
                    </m:sub>
                  </m:sSub>
                  <m:r>
                    <a:rPr xmlns:a="http://schemas.openxmlformats.org/drawingml/2006/main" sz="5300" i="1">
                      <a:solidFill>
                        <a:srgbClr val="000000"/>
                      </a:solidFill>
                      <a:latin typeface="Cambria Math" panose="02040503050406030204" pitchFamily="18" charset="0"/>
                    </a:rPr>
                    <m:t>=</m:t>
                  </m:r>
                  <m:d>
                    <m:dPr>
                      <m:ctrlPr>
                        <a:rPr xmlns:a="http://schemas.openxmlformats.org/drawingml/2006/main" sz="5300" i="1">
                          <a:solidFill>
                            <a:srgbClr val="000000"/>
                          </a:solidFill>
                          <a:latin typeface="Cambria Math" panose="02040503050406030204" pitchFamily="18" charset="0"/>
                        </a:rPr>
                      </m:ctrlPr>
                    </m:dPr>
                    <m:e>
                      <m:m>
                        <m:mPr>
                          <m:ctrlPr>
                            <a:rPr xmlns:a="http://schemas.openxmlformats.org/drawingml/2006/main" sz="5300" i="1">
                              <a:solidFill>
                                <a:srgbClr val="000000"/>
                              </a:solidFill>
                              <a:latin typeface="Cambria Math" panose="02040503050406030204" pitchFamily="18" charset="0"/>
                            </a:rPr>
                          </m:ctrlPr>
                          <m:baseJc m:val="center"/>
                          <m:plcHide m:val="on"/>
                          <m:mcs>
                            <m:mc>
                              <m:mcPr>
                                <m:count m:val="6"/>
                                <m:mcJc m:val="center"/>
                              </m:mcPr>
                            </m:mc>
                          </m:mcs>
                        </m:mP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
                    </m:e>
                  </m:d>
                </m:oMath>
              </m:oMathPara>
            </a14:m>
            <a:endParaRPr sz="5300"/>
          </a:p>
        </p:txBody>
      </p:sp>
      <p:sp>
        <p:nvSpPr>
          <p:cNvPr id="204" name="1"/>
          <p:cNvSpPr/>
          <p:nvPr/>
        </p:nvSpPr>
        <p:spPr>
          <a:xfrm>
            <a:off x="5673328" y="8572500"/>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05" name="2"/>
          <p:cNvSpPr/>
          <p:nvPr/>
        </p:nvSpPr>
        <p:spPr>
          <a:xfrm>
            <a:off x="4583906" y="584001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06" name="3"/>
          <p:cNvSpPr/>
          <p:nvPr/>
        </p:nvSpPr>
        <p:spPr>
          <a:xfrm>
            <a:off x="8995171" y="8001000"/>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07" name="4"/>
          <p:cNvSpPr/>
          <p:nvPr/>
        </p:nvSpPr>
        <p:spPr>
          <a:xfrm>
            <a:off x="7387828" y="544710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08" name="5"/>
          <p:cNvSpPr/>
          <p:nvPr/>
        </p:nvSpPr>
        <p:spPr>
          <a:xfrm>
            <a:off x="7387828" y="2768203"/>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09" name="6"/>
          <p:cNvSpPr/>
          <p:nvPr/>
        </p:nvSpPr>
        <p:spPr>
          <a:xfrm>
            <a:off x="9941718" y="414337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10" name="Line"/>
          <p:cNvSpPr/>
          <p:nvPr/>
        </p:nvSpPr>
        <p:spPr>
          <a:xfrm flipV="1">
            <a:off x="6263106" y="6238084"/>
            <a:ext cx="1492793" cy="262149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1" name="Line"/>
          <p:cNvSpPr/>
          <p:nvPr/>
        </p:nvSpPr>
        <p:spPr>
          <a:xfrm flipH="1" flipV="1">
            <a:off x="8022045" y="6200482"/>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2" name="Line"/>
          <p:cNvSpPr/>
          <p:nvPr/>
        </p:nvSpPr>
        <p:spPr>
          <a:xfrm flipH="1">
            <a:off x="5343138" y="6047002"/>
            <a:ext cx="2296396" cy="296356"/>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3" name="Line"/>
          <p:cNvSpPr/>
          <p:nvPr/>
        </p:nvSpPr>
        <p:spPr>
          <a:xfrm flipV="1">
            <a:off x="7870031" y="3593013"/>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4" name="Line"/>
          <p:cNvSpPr/>
          <p:nvPr/>
        </p:nvSpPr>
        <p:spPr>
          <a:xfrm flipH="1" flipV="1">
            <a:off x="8155258" y="3368026"/>
            <a:ext cx="1973531" cy="11609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15" name="Line"/>
          <p:cNvSpPr/>
          <p:nvPr/>
        </p:nvSpPr>
        <p:spPr>
          <a:xfrm flipV="1">
            <a:off x="9509684" y="4939651"/>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egree of a Node:"/>
          <p:cNvSpPr txBox="1"/>
          <p:nvPr/>
        </p:nvSpPr>
        <p:spPr>
          <a:xfrm>
            <a:off x="10518775" y="967153"/>
            <a:ext cx="3346451"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Degree of a Node:</a:t>
            </a:r>
          </a:p>
        </p:txBody>
      </p:sp>
      <p:sp>
        <p:nvSpPr>
          <p:cNvPr id="220" name="Node 5 has degree 2"/>
          <p:cNvSpPr txBox="1"/>
          <p:nvPr/>
        </p:nvSpPr>
        <p:spPr>
          <a:xfrm>
            <a:off x="3779460" y="11582159"/>
            <a:ext cx="42431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5 has degree 2 </a:t>
            </a:r>
          </a:p>
        </p:txBody>
      </p:sp>
      <p:sp>
        <p:nvSpPr>
          <p:cNvPr id="221" name="Rectangle"/>
          <p:cNvSpPr/>
          <p:nvPr/>
        </p:nvSpPr>
        <p:spPr>
          <a:xfrm>
            <a:off x="6104049" y="8663486"/>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2" name="Rectangle"/>
          <p:cNvSpPr/>
          <p:nvPr/>
        </p:nvSpPr>
        <p:spPr>
          <a:xfrm>
            <a:off x="6514814" y="8038408"/>
            <a:ext cx="1576231"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3" name="Triangle"/>
          <p:cNvSpPr/>
          <p:nvPr/>
        </p:nvSpPr>
        <p:spPr>
          <a:xfrm rot="10800000">
            <a:off x="6262687" y="7661671"/>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24" name="Node 6 has degree 2 …"/>
          <p:cNvSpPr txBox="1"/>
          <p:nvPr/>
        </p:nvSpPr>
        <p:spPr>
          <a:xfrm>
            <a:off x="3774268" y="12624998"/>
            <a:ext cx="476252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6 has degree 2 … </a:t>
            </a:r>
          </a:p>
        </p:txBody>
      </p:sp>
      <p:sp>
        <p:nvSpPr>
          <p:cNvPr id="225"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
        <p:nvSpPr>
          <p:cNvPr id="226" name="1"/>
          <p:cNvSpPr/>
          <p:nvPr/>
        </p:nvSpPr>
        <p:spPr>
          <a:xfrm>
            <a:off x="5673328" y="8572500"/>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27" name="2"/>
          <p:cNvSpPr/>
          <p:nvPr/>
        </p:nvSpPr>
        <p:spPr>
          <a:xfrm>
            <a:off x="4583906" y="584001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28" name="3"/>
          <p:cNvSpPr/>
          <p:nvPr/>
        </p:nvSpPr>
        <p:spPr>
          <a:xfrm>
            <a:off x="8995171" y="8001000"/>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29" name="4"/>
          <p:cNvSpPr/>
          <p:nvPr/>
        </p:nvSpPr>
        <p:spPr>
          <a:xfrm>
            <a:off x="7387828" y="544710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30" name="5"/>
          <p:cNvSpPr/>
          <p:nvPr/>
        </p:nvSpPr>
        <p:spPr>
          <a:xfrm>
            <a:off x="7387828" y="2768203"/>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31" name="6"/>
          <p:cNvSpPr/>
          <p:nvPr/>
        </p:nvSpPr>
        <p:spPr>
          <a:xfrm>
            <a:off x="9941718" y="4143375"/>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32" name="Line"/>
          <p:cNvSpPr/>
          <p:nvPr/>
        </p:nvSpPr>
        <p:spPr>
          <a:xfrm flipV="1">
            <a:off x="6263106" y="6238084"/>
            <a:ext cx="1492793" cy="262149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3" name="Line"/>
          <p:cNvSpPr/>
          <p:nvPr/>
        </p:nvSpPr>
        <p:spPr>
          <a:xfrm flipH="1" flipV="1">
            <a:off x="8022045" y="6200482"/>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4" name="Line"/>
          <p:cNvSpPr/>
          <p:nvPr/>
        </p:nvSpPr>
        <p:spPr>
          <a:xfrm flipH="1">
            <a:off x="5343138" y="6047002"/>
            <a:ext cx="2296396" cy="296356"/>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5" name="Line"/>
          <p:cNvSpPr/>
          <p:nvPr/>
        </p:nvSpPr>
        <p:spPr>
          <a:xfrm flipV="1">
            <a:off x="7870031" y="3593013"/>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6" name="Line"/>
          <p:cNvSpPr/>
          <p:nvPr/>
        </p:nvSpPr>
        <p:spPr>
          <a:xfrm flipH="1" flipV="1">
            <a:off x="8155258" y="3368026"/>
            <a:ext cx="1973531" cy="11609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7" name="Line"/>
          <p:cNvSpPr/>
          <p:nvPr/>
        </p:nvSpPr>
        <p:spPr>
          <a:xfrm flipV="1">
            <a:off x="9509684" y="4939651"/>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8" name="Equation"/>
          <p:cNvSpPr txBox="1"/>
          <p:nvPr/>
        </p:nvSpPr>
        <p:spPr>
          <a:xfrm>
            <a:off x="14349052" y="3792213"/>
            <a:ext cx="6851608" cy="4805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j</m:t>
                      </m:r>
                    </m:sub>
                  </m:sSub>
                  <m:r>
                    <a:rPr xmlns:a="http://schemas.openxmlformats.org/drawingml/2006/main" sz="5300" i="1">
                      <a:solidFill>
                        <a:srgbClr val="000000"/>
                      </a:solidFill>
                      <a:latin typeface="Cambria Math" panose="02040503050406030204" pitchFamily="18" charset="0"/>
                    </a:rPr>
                    <m:t>=</m:t>
                  </m:r>
                  <m:d>
                    <m:dPr>
                      <m:ctrlPr>
                        <a:rPr xmlns:a="http://schemas.openxmlformats.org/drawingml/2006/main" sz="5300" i="1">
                          <a:solidFill>
                            <a:srgbClr val="000000"/>
                          </a:solidFill>
                          <a:latin typeface="Cambria Math" panose="02040503050406030204" pitchFamily="18" charset="0"/>
                        </a:rPr>
                      </m:ctrlPr>
                    </m:dPr>
                    <m:e>
                      <m:m>
                        <m:mPr>
                          <m:ctrlPr>
                            <a:rPr xmlns:a="http://schemas.openxmlformats.org/drawingml/2006/main" sz="5300" i="1">
                              <a:solidFill>
                                <a:srgbClr val="000000"/>
                              </a:solidFill>
                              <a:latin typeface="Cambria Math" panose="02040503050406030204" pitchFamily="18" charset="0"/>
                            </a:rPr>
                          </m:ctrlPr>
                          <m:baseJc m:val="center"/>
                          <m:plcHide m:val="on"/>
                          <m:mcs>
                            <m:mc>
                              <m:mcPr>
                                <m:count m:val="6"/>
                                <m:mcJc m:val="center"/>
                              </m:mcPr>
                            </m:mc>
                          </m:mcs>
                        </m:mP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mr>
                        <m:mr>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e>
                            <m:r>
                              <a:rPr xmlns:a="http://schemas.openxmlformats.org/drawingml/2006/main" sz="5300" i="1">
                                <a:solidFill>
                                  <a:srgbClr val="000000"/>
                                </a:solidFill>
                                <a:latin typeface="Cambria Math" panose="02040503050406030204" pitchFamily="18" charset="0"/>
                              </a:rPr>
                              <m:t>1</m:t>
                            </m:r>
                          </m:e>
                          <m:e>
                            <m:r>
                              <a:rPr xmlns:a="http://schemas.openxmlformats.org/drawingml/2006/main" sz="5300" i="1">
                                <a:solidFill>
                                  <a:srgbClr val="000000"/>
                                </a:solidFill>
                                <a:latin typeface="Cambria Math" panose="02040503050406030204" pitchFamily="18" charset="0"/>
                              </a:rPr>
                              <m:t>0</m:t>
                            </m:r>
                          </m:e>
                        </m:mr>
                      </m:m>
                    </m:e>
                  </m:d>
                </m:oMath>
              </m:oMathPara>
            </a14:m>
            <a:endParaRPr sz="5300"/>
          </a:p>
        </p:txBody>
      </p:sp>
      <p:sp>
        <p:nvSpPr>
          <p:cNvPr id="239" name="Node 4 has degree 4"/>
          <p:cNvSpPr txBox="1"/>
          <p:nvPr/>
        </p:nvSpPr>
        <p:spPr>
          <a:xfrm>
            <a:off x="3779460" y="10440091"/>
            <a:ext cx="42431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Node 4 has degree 4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Rectangle"/>
          <p:cNvSpPr/>
          <p:nvPr/>
        </p:nvSpPr>
        <p:spPr>
          <a:xfrm>
            <a:off x="3599348" y="8565263"/>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2" name="Rectangle"/>
          <p:cNvSpPr/>
          <p:nvPr/>
        </p:nvSpPr>
        <p:spPr>
          <a:xfrm>
            <a:off x="4010113" y="7940185"/>
            <a:ext cx="1576231" cy="648364"/>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3" name="Triangle"/>
          <p:cNvSpPr/>
          <p:nvPr/>
        </p:nvSpPr>
        <p:spPr>
          <a:xfrm rot="10800000">
            <a:off x="3757986" y="7563448"/>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4" name="How many possible unique connections (all to all)?"/>
          <p:cNvSpPr txBox="1"/>
          <p:nvPr/>
        </p:nvSpPr>
        <p:spPr>
          <a:xfrm>
            <a:off x="10514123" y="1633478"/>
            <a:ext cx="1003516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How many </a:t>
            </a:r>
            <a:r>
              <a:rPr i="1"/>
              <a:t>possible</a:t>
            </a:r>
            <a:r>
              <a:t> unique connections (all to all)? </a:t>
            </a:r>
          </a:p>
        </p:txBody>
      </p:sp>
      <p:sp>
        <p:nvSpPr>
          <p:cNvPr id="245" name="6 nodes:"/>
          <p:cNvSpPr txBox="1"/>
          <p:nvPr/>
        </p:nvSpPr>
        <p:spPr>
          <a:xfrm>
            <a:off x="11293690" y="3151525"/>
            <a:ext cx="17966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6 nodes:</a:t>
            </a:r>
          </a:p>
        </p:txBody>
      </p:sp>
      <p:sp>
        <p:nvSpPr>
          <p:cNvPr id="246" name="Node 1 connects to 2,3,4,5,6 = 5 connections"/>
          <p:cNvSpPr txBox="1"/>
          <p:nvPr/>
        </p:nvSpPr>
        <p:spPr>
          <a:xfrm>
            <a:off x="11603913" y="4425686"/>
            <a:ext cx="846279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1 connects to 2,3,4,5,6 = 5 connections</a:t>
            </a:r>
          </a:p>
        </p:txBody>
      </p:sp>
      <p:sp>
        <p:nvSpPr>
          <p:cNvPr id="247" name="Node 2 connects to 3,4,5,6 = 4 connections"/>
          <p:cNvSpPr txBox="1"/>
          <p:nvPr/>
        </p:nvSpPr>
        <p:spPr>
          <a:xfrm>
            <a:off x="11630507" y="5425811"/>
            <a:ext cx="812386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2 connects to 3,4,5,6 = 4 connections</a:t>
            </a:r>
          </a:p>
        </p:txBody>
      </p:sp>
      <p:sp>
        <p:nvSpPr>
          <p:cNvPr id="248" name="Node 3 connects to 4,5,6 = 3 connections"/>
          <p:cNvSpPr txBox="1"/>
          <p:nvPr/>
        </p:nvSpPr>
        <p:spPr>
          <a:xfrm>
            <a:off x="11621382" y="6550952"/>
            <a:ext cx="7784923"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3 connects to 4,5,6 = 3 connections</a:t>
            </a:r>
          </a:p>
        </p:txBody>
      </p:sp>
      <p:sp>
        <p:nvSpPr>
          <p:cNvPr id="249" name="Node 4 connects to 5,6 = 2 connections"/>
          <p:cNvSpPr txBox="1"/>
          <p:nvPr/>
        </p:nvSpPr>
        <p:spPr>
          <a:xfrm>
            <a:off x="11594398" y="7676092"/>
            <a:ext cx="7445985"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4 connects to 5,6 = 2 connections</a:t>
            </a:r>
          </a:p>
        </p:txBody>
      </p:sp>
      <p:sp>
        <p:nvSpPr>
          <p:cNvPr id="250" name="Node 5 connects to 6 = 1 connections"/>
          <p:cNvSpPr txBox="1"/>
          <p:nvPr/>
        </p:nvSpPr>
        <p:spPr>
          <a:xfrm>
            <a:off x="11603132" y="8680620"/>
            <a:ext cx="710704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Node 5 connects to 6 = 1 connections</a:t>
            </a:r>
          </a:p>
        </p:txBody>
      </p:sp>
      <p:sp>
        <p:nvSpPr>
          <p:cNvPr id="251" name="For a graph with N nodes there can be:"/>
          <p:cNvSpPr txBox="1"/>
          <p:nvPr/>
        </p:nvSpPr>
        <p:spPr>
          <a:xfrm>
            <a:off x="6153458" y="11456134"/>
            <a:ext cx="9093810" cy="71307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800">
                <a:solidFill>
                  <a:srgbClr val="000000"/>
                </a:solidFill>
              </a:defRPr>
            </a:lvl1pPr>
          </a:lstStyle>
          <a:p>
            <a:pPr/>
            <a:r>
              <a:t>For a graph with N nodes there can be:</a:t>
            </a:r>
          </a:p>
        </p:txBody>
      </p:sp>
      <p:sp>
        <p:nvSpPr>
          <p:cNvPr id="252" name="Equation"/>
          <p:cNvSpPr txBox="1"/>
          <p:nvPr/>
        </p:nvSpPr>
        <p:spPr>
          <a:xfrm>
            <a:off x="17127357" y="11112332"/>
            <a:ext cx="3209841" cy="17870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6600" i="1">
                          <a:solidFill>
                            <a:srgbClr val="000000"/>
                          </a:solidFill>
                          <a:latin typeface="Cambria Math" panose="02040503050406030204" pitchFamily="18" charset="0"/>
                        </a:rPr>
                      </m:ctrlPr>
                      <m:type m:val="bar"/>
                    </m:fPr>
                    <m:num>
                      <m:r>
                        <a:rPr xmlns:a="http://schemas.openxmlformats.org/drawingml/2006/main" sz="6600" i="1">
                          <a:solidFill>
                            <a:srgbClr val="000000"/>
                          </a:solidFill>
                          <a:latin typeface="Cambria Math" panose="02040503050406030204" pitchFamily="18" charset="0"/>
                        </a:rPr>
                        <m:t>N</m:t>
                      </m:r>
                      <m:r>
                        <a:rPr xmlns:a="http://schemas.openxmlformats.org/drawingml/2006/main" sz="6600" i="1">
                          <a:solidFill>
                            <a:srgbClr val="000000"/>
                          </a:solidFill>
                          <a:latin typeface="Cambria Math" panose="02040503050406030204" pitchFamily="18" charset="0"/>
                        </a:rPr>
                        <m:t>(</m:t>
                      </m:r>
                      <m:r>
                        <a:rPr xmlns:a="http://schemas.openxmlformats.org/drawingml/2006/main" sz="6600" i="1">
                          <a:solidFill>
                            <a:srgbClr val="000000"/>
                          </a:solidFill>
                          <a:latin typeface="Cambria Math" panose="02040503050406030204" pitchFamily="18" charset="0"/>
                        </a:rPr>
                        <m:t>N</m:t>
                      </m:r>
                      <m:r>
                        <a:rPr xmlns:a="http://schemas.openxmlformats.org/drawingml/2006/main" sz="6600" i="1">
                          <a:solidFill>
                            <a:srgbClr val="000000"/>
                          </a:solidFill>
                          <a:latin typeface="Cambria Math" panose="02040503050406030204" pitchFamily="18" charset="0"/>
                        </a:rPr>
                        <m:t>-</m:t>
                      </m:r>
                      <m:r>
                        <a:rPr xmlns:a="http://schemas.openxmlformats.org/drawingml/2006/main" sz="6600" i="1">
                          <a:solidFill>
                            <a:srgbClr val="000000"/>
                          </a:solidFill>
                          <a:latin typeface="Cambria Math" panose="02040503050406030204" pitchFamily="18" charset="0"/>
                        </a:rPr>
                        <m:t>1</m:t>
                      </m:r>
                      <m:r>
                        <a:rPr xmlns:a="http://schemas.openxmlformats.org/drawingml/2006/main" sz="6600" i="1">
                          <a:solidFill>
                            <a:srgbClr val="000000"/>
                          </a:solidFill>
                          <a:latin typeface="Cambria Math" panose="02040503050406030204" pitchFamily="18" charset="0"/>
                        </a:rPr>
                        <m:t>)</m:t>
                      </m:r>
                    </m:num>
                    <m:den>
                      <m:r>
                        <a:rPr xmlns:a="http://schemas.openxmlformats.org/drawingml/2006/main" sz="6600" i="1">
                          <a:solidFill>
                            <a:srgbClr val="000000"/>
                          </a:solidFill>
                          <a:latin typeface="Cambria Math" panose="02040503050406030204" pitchFamily="18" charset="0"/>
                        </a:rPr>
                        <m:t>2</m:t>
                      </m:r>
                    </m:den>
                  </m:f>
                </m:oMath>
              </m:oMathPara>
            </a14:m>
            <a:endParaRPr sz="6600"/>
          </a:p>
        </p:txBody>
      </p:sp>
      <p:sp>
        <p:nvSpPr>
          <p:cNvPr id="253" name="=15 connections"/>
          <p:cNvSpPr txBox="1"/>
          <p:nvPr/>
        </p:nvSpPr>
        <p:spPr>
          <a:xfrm>
            <a:off x="17285763" y="9797305"/>
            <a:ext cx="33498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=15 connections</a:t>
            </a:r>
          </a:p>
        </p:txBody>
      </p:sp>
      <p:sp>
        <p:nvSpPr>
          <p:cNvPr id="254" name="Line"/>
          <p:cNvSpPr/>
          <p:nvPr/>
        </p:nvSpPr>
        <p:spPr>
          <a:xfrm>
            <a:off x="17424796" y="9608343"/>
            <a:ext cx="2614962" cy="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5" name="Graph Connectivity ~ N2    Number of Nodes"/>
          <p:cNvSpPr txBox="1"/>
          <p:nvPr/>
        </p:nvSpPr>
        <p:spPr>
          <a:xfrm>
            <a:off x="6089881" y="12662310"/>
            <a:ext cx="11145110" cy="78743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4300">
                <a:solidFill>
                  <a:srgbClr val="FFFFFF"/>
                </a:solidFill>
                <a:latin typeface="Helvetica Neue Medium"/>
                <a:ea typeface="Helvetica Neue Medium"/>
                <a:cs typeface="Helvetica Neue Medium"/>
                <a:sym typeface="Helvetica Neue Medium"/>
              </a:defRPr>
            </a:pPr>
            <a:r>
              <a:t>Graph Connectivity ~ </a:t>
            </a:r>
            <a:r>
              <a:rPr i="1">
                <a:latin typeface="+mn-lt"/>
                <a:ea typeface="+mn-ea"/>
                <a:cs typeface="+mn-cs"/>
                <a:sym typeface="Helvetica Neue"/>
              </a:rPr>
              <a:t>N</a:t>
            </a:r>
            <a:r>
              <a:rPr baseline="31999"/>
              <a:t>2   </a:t>
            </a:r>
            <a:r>
              <a:t> Number of Nodes</a:t>
            </a:r>
          </a:p>
        </p:txBody>
      </p:sp>
      <p:sp>
        <p:nvSpPr>
          <p:cNvPr id="256" name="Some Basic Network Concepts:"/>
          <p:cNvSpPr txBox="1"/>
          <p:nvPr/>
        </p:nvSpPr>
        <p:spPr>
          <a:xfrm>
            <a:off x="280251" y="475184"/>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
        <p:nvSpPr>
          <p:cNvPr id="257" name="Rectangle"/>
          <p:cNvSpPr/>
          <p:nvPr/>
        </p:nvSpPr>
        <p:spPr>
          <a:xfrm>
            <a:off x="3599348" y="8565263"/>
            <a:ext cx="1576230" cy="648365"/>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8" name="Rectangle"/>
          <p:cNvSpPr/>
          <p:nvPr/>
        </p:nvSpPr>
        <p:spPr>
          <a:xfrm>
            <a:off x="4010113" y="7940185"/>
            <a:ext cx="1576231" cy="648364"/>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9" name="Triangle"/>
          <p:cNvSpPr/>
          <p:nvPr/>
        </p:nvSpPr>
        <p:spPr>
          <a:xfrm rot="10800000">
            <a:off x="3757986" y="7563448"/>
            <a:ext cx="1792426" cy="1034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0" name="1"/>
          <p:cNvSpPr/>
          <p:nvPr/>
        </p:nvSpPr>
        <p:spPr>
          <a:xfrm>
            <a:off x="3168627" y="8474276"/>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1</a:t>
            </a:r>
          </a:p>
        </p:txBody>
      </p:sp>
      <p:sp>
        <p:nvSpPr>
          <p:cNvPr id="261" name="2"/>
          <p:cNvSpPr/>
          <p:nvPr/>
        </p:nvSpPr>
        <p:spPr>
          <a:xfrm>
            <a:off x="2079205" y="5741792"/>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2</a:t>
            </a:r>
          </a:p>
        </p:txBody>
      </p:sp>
      <p:sp>
        <p:nvSpPr>
          <p:cNvPr id="262" name="3"/>
          <p:cNvSpPr/>
          <p:nvPr/>
        </p:nvSpPr>
        <p:spPr>
          <a:xfrm>
            <a:off x="6490470" y="7902776"/>
            <a:ext cx="964408"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3</a:t>
            </a:r>
          </a:p>
        </p:txBody>
      </p:sp>
      <p:sp>
        <p:nvSpPr>
          <p:cNvPr id="263" name="4"/>
          <p:cNvSpPr/>
          <p:nvPr/>
        </p:nvSpPr>
        <p:spPr>
          <a:xfrm>
            <a:off x="4883127" y="5348885"/>
            <a:ext cx="964407" cy="964408"/>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4</a:t>
            </a:r>
          </a:p>
        </p:txBody>
      </p:sp>
      <p:sp>
        <p:nvSpPr>
          <p:cNvPr id="264" name="5"/>
          <p:cNvSpPr/>
          <p:nvPr/>
        </p:nvSpPr>
        <p:spPr>
          <a:xfrm>
            <a:off x="4883127" y="2669979"/>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5</a:t>
            </a:r>
          </a:p>
        </p:txBody>
      </p:sp>
      <p:sp>
        <p:nvSpPr>
          <p:cNvPr id="265" name="6"/>
          <p:cNvSpPr/>
          <p:nvPr/>
        </p:nvSpPr>
        <p:spPr>
          <a:xfrm>
            <a:off x="7437018" y="4045151"/>
            <a:ext cx="964407" cy="964407"/>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sz="3000">
                <a:solidFill>
                  <a:srgbClr val="FFFFFF"/>
                </a:solidFill>
                <a:latin typeface="Helvetica Neue Medium"/>
                <a:ea typeface="Helvetica Neue Medium"/>
                <a:cs typeface="Helvetica Neue Medium"/>
                <a:sym typeface="Helvetica Neue Medium"/>
              </a:defRPr>
            </a:lvl1pPr>
          </a:lstStyle>
          <a:p>
            <a:pPr/>
            <a:r>
              <a:t>6</a:t>
            </a:r>
          </a:p>
        </p:txBody>
      </p:sp>
      <p:sp>
        <p:nvSpPr>
          <p:cNvPr id="266" name="Line"/>
          <p:cNvSpPr/>
          <p:nvPr/>
        </p:nvSpPr>
        <p:spPr>
          <a:xfrm flipV="1">
            <a:off x="3758405" y="6139860"/>
            <a:ext cx="1492793" cy="2621493"/>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7" name="Line"/>
          <p:cNvSpPr/>
          <p:nvPr/>
        </p:nvSpPr>
        <p:spPr>
          <a:xfrm flipH="1" flipV="1">
            <a:off x="5517344" y="6102258"/>
            <a:ext cx="1285597" cy="2080548"/>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8" name="Line"/>
          <p:cNvSpPr/>
          <p:nvPr/>
        </p:nvSpPr>
        <p:spPr>
          <a:xfrm flipH="1">
            <a:off x="2838437" y="5948779"/>
            <a:ext cx="2296396" cy="296355"/>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9" name="Line"/>
          <p:cNvSpPr/>
          <p:nvPr/>
        </p:nvSpPr>
        <p:spPr>
          <a:xfrm flipV="1">
            <a:off x="5365330" y="3494789"/>
            <a:ext cx="1" cy="2065131"/>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0" name="Line"/>
          <p:cNvSpPr/>
          <p:nvPr/>
        </p:nvSpPr>
        <p:spPr>
          <a:xfrm flipH="1" flipV="1">
            <a:off x="5650557" y="3269803"/>
            <a:ext cx="1973531" cy="1160930"/>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1" name="Line"/>
          <p:cNvSpPr/>
          <p:nvPr/>
        </p:nvSpPr>
        <p:spPr>
          <a:xfrm flipV="1">
            <a:off x="7004983" y="4841428"/>
            <a:ext cx="877997" cy="3337402"/>
          </a:xfrm>
          <a:prstGeom prst="line">
            <a:avLst/>
          </a:prstGeom>
          <a:ln w="889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3" name="Screen Shot 2018-10-11 at 12.24.27 AM.png" descr="Screen Shot 2018-10-11 at 12.24.27 AM.png"/>
          <p:cNvPicPr>
            <a:picLocks noChangeAspect="1"/>
          </p:cNvPicPr>
          <p:nvPr/>
        </p:nvPicPr>
        <p:blipFill>
          <a:blip r:embed="rId3">
            <a:extLst/>
          </a:blip>
          <a:stretch>
            <a:fillRect/>
          </a:stretch>
        </p:blipFill>
        <p:spPr>
          <a:xfrm>
            <a:off x="126477" y="821213"/>
            <a:ext cx="23752948" cy="5551362"/>
          </a:xfrm>
          <a:prstGeom prst="rect">
            <a:avLst/>
          </a:prstGeom>
          <a:ln w="12700">
            <a:miter lim="400000"/>
          </a:ln>
        </p:spPr>
      </p:pic>
      <p:pic>
        <p:nvPicPr>
          <p:cNvPr id="274" name="Screen Shot 2018-10-11 at 12.26.31 AM.png" descr="Screen Shot 2018-10-11 at 12.26.31 AM.png"/>
          <p:cNvPicPr>
            <a:picLocks noChangeAspect="1"/>
          </p:cNvPicPr>
          <p:nvPr/>
        </p:nvPicPr>
        <p:blipFill>
          <a:blip r:embed="rId4">
            <a:extLst/>
          </a:blip>
          <a:stretch>
            <a:fillRect/>
          </a:stretch>
        </p:blipFill>
        <p:spPr>
          <a:xfrm>
            <a:off x="33632" y="12140225"/>
            <a:ext cx="24316737" cy="1598189"/>
          </a:xfrm>
          <a:prstGeom prst="rect">
            <a:avLst/>
          </a:prstGeom>
          <a:ln w="12700">
            <a:miter lim="400000"/>
          </a:ln>
        </p:spPr>
      </p:pic>
      <p:pic>
        <p:nvPicPr>
          <p:cNvPr id="275" name="476px-Metcalfe-Network-Effect.svg.png" descr="476px-Metcalfe-Network-Effect.svg.png"/>
          <p:cNvPicPr>
            <a:picLocks noChangeAspect="1"/>
          </p:cNvPicPr>
          <p:nvPr/>
        </p:nvPicPr>
        <p:blipFill>
          <a:blip r:embed="rId5">
            <a:extLst/>
          </a:blip>
          <a:stretch>
            <a:fillRect/>
          </a:stretch>
        </p:blipFill>
        <p:spPr>
          <a:xfrm>
            <a:off x="10615637" y="5836672"/>
            <a:ext cx="2774628" cy="6376980"/>
          </a:xfrm>
          <a:prstGeom prst="rect">
            <a:avLst/>
          </a:prstGeom>
          <a:ln w="12700">
            <a:miter lim="400000"/>
          </a:ln>
        </p:spPr>
      </p:pic>
      <p:sp>
        <p:nvSpPr>
          <p:cNvPr id="276" name="Some Basic Network Concepts:"/>
          <p:cNvSpPr txBox="1"/>
          <p:nvPr/>
        </p:nvSpPr>
        <p:spPr>
          <a:xfrm>
            <a:off x="10136" y="33178"/>
            <a:ext cx="7616610"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solidFill>
                  <a:srgbClr val="000000"/>
                </a:solidFill>
              </a:defRPr>
            </a:lvl1pPr>
          </a:lstStyle>
          <a:p>
            <a:pPr/>
            <a:r>
              <a:t>Some Basic Network Concepts: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