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1.jpeg" ContentType="image/jpeg"/>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5" name="Shape 185"/>
          <p:cNvSpPr/>
          <p:nvPr>
            <p:ph type="sldImg"/>
          </p:nvPr>
        </p:nvSpPr>
        <p:spPr>
          <a:xfrm>
            <a:off x="1143000" y="685800"/>
            <a:ext cx="4572000" cy="3429000"/>
          </a:xfrm>
          <a:prstGeom prst="rect">
            <a:avLst/>
          </a:prstGeom>
        </p:spPr>
        <p:txBody>
          <a:bodyPr/>
          <a:lstStyle/>
          <a:p>
            <a:pPr/>
          </a:p>
        </p:txBody>
      </p:sp>
      <p:sp>
        <p:nvSpPr>
          <p:cNvPr id="186" name="Shape 18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Shape 209"/>
          <p:cNvSpPr/>
          <p:nvPr>
            <p:ph type="sldImg"/>
          </p:nvPr>
        </p:nvSpPr>
        <p:spPr>
          <a:prstGeom prst="rect">
            <a:avLst/>
          </a:prstGeom>
        </p:spPr>
        <p:txBody>
          <a:bodyPr/>
          <a:lstStyle/>
          <a:p>
            <a:pPr/>
          </a:p>
        </p:txBody>
      </p:sp>
      <p:sp>
        <p:nvSpPr>
          <p:cNvPr id="210" name="Shape 210"/>
          <p:cNvSpPr/>
          <p:nvPr>
            <p:ph type="body" sz="quarter" idx="1"/>
          </p:nvPr>
        </p:nvSpPr>
        <p:spPr>
          <a:prstGeom prst="rect">
            <a:avLst/>
          </a:prstGeom>
        </p:spPr>
        <p:txBody>
          <a:bodyPr/>
          <a:lstStyle>
            <a:lvl1pPr defTabSz="584200">
              <a:lnSpc>
                <a:spcPct val="100000"/>
              </a:lnSpc>
              <a:defRPr>
                <a:latin typeface="Lucida Grande"/>
                <a:ea typeface="Lucida Grande"/>
                <a:cs typeface="Lucida Grande"/>
                <a:sym typeface="Lucida Grande"/>
              </a:defRPr>
            </a:lvl1pPr>
          </a:lstStyle>
          <a:p>
            <a:pPr/>
            <a:r>
              <a:t>We now approach the final piece, which is the hierarchy of infrastructure and the costs of movement, and how these scale like social outputs, and not with a stronger exponent.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Shape 379"/>
          <p:cNvSpPr/>
          <p:nvPr>
            <p:ph type="sldImg"/>
          </p:nvPr>
        </p:nvSpPr>
        <p:spPr>
          <a:prstGeom prst="rect">
            <a:avLst/>
          </a:prstGeom>
        </p:spPr>
        <p:txBody>
          <a:bodyPr/>
          <a:lstStyle/>
          <a:p>
            <a:pPr/>
          </a:p>
        </p:txBody>
      </p:sp>
      <p:sp>
        <p:nvSpPr>
          <p:cNvPr id="380" name="Shape 380"/>
          <p:cNvSpPr/>
          <p:nvPr>
            <p:ph type="body" sz="quarter" idx="1"/>
          </p:nvPr>
        </p:nvSpPr>
        <p:spPr>
          <a:prstGeom prst="rect">
            <a:avLst/>
          </a:prstGeom>
        </p:spPr>
        <p:txBody>
          <a:bodyPr/>
          <a:lstStyle/>
          <a:p>
            <a:pPr defTabSz="584200">
              <a:lnSpc>
                <a:spcPct val="100000"/>
              </a:lnSpc>
              <a:defRPr>
                <a:latin typeface="Lucida Grande"/>
                <a:ea typeface="Lucida Grande"/>
                <a:cs typeface="Lucida Grande"/>
                <a:sym typeface="Lucida Grande"/>
              </a:defRPr>
            </a:pPr>
            <a:r>
              <a:t>This table summarizes many different relations that follow from urban scaling theory, They are all the result ultimately of two parameters D, H_m which are the (fractal) dimensions of the embedding space, and of mobility. You can ask what a city would feel like (what its exponents would be, in say </a:t>
            </a:r>
            <a:r>
              <a:t>3D). Is the city in 2D special?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Shape 242"/>
          <p:cNvSpPr/>
          <p:nvPr>
            <p:ph type="sldImg"/>
          </p:nvPr>
        </p:nvSpPr>
        <p:spPr>
          <a:prstGeom prst="rect">
            <a:avLst/>
          </a:prstGeom>
        </p:spPr>
        <p:txBody>
          <a:bodyPr/>
          <a:lstStyle/>
          <a:p>
            <a:pPr/>
          </a:p>
        </p:txBody>
      </p:sp>
      <p:sp>
        <p:nvSpPr>
          <p:cNvPr id="243" name="Shape 243"/>
          <p:cNvSpPr/>
          <p:nvPr>
            <p:ph type="body" sz="quarter" idx="1"/>
          </p:nvPr>
        </p:nvSpPr>
        <p:spPr>
          <a:prstGeom prst="rect">
            <a:avLst/>
          </a:prstGeom>
        </p:spPr>
        <p:txBody>
          <a:bodyPr/>
          <a:lstStyle>
            <a:lvl1pPr defTabSz="584200">
              <a:lnSpc>
                <a:spcPct val="100000"/>
              </a:lnSpc>
              <a:defRPr>
                <a:latin typeface="Lucida Grande"/>
                <a:ea typeface="Lucida Grande"/>
                <a:cs typeface="Lucida Grande"/>
                <a:sym typeface="Lucida Grande"/>
              </a:defRPr>
            </a:lvl1pPr>
          </a:lstStyle>
          <a:p>
            <a:pPr/>
            <a:r>
              <a:t>This is a bit of a dense slide: the idea is that we can approach the road system of a city as a hierarchy, at the lowest level (white) there are local streets, then there are wides and faster ones and highways eventually. We can relate the length, area and width of these streets in terms of exponents that vary with the level of the hierarchy, i.</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Shape 264"/>
          <p:cNvSpPr/>
          <p:nvPr>
            <p:ph type="sldImg"/>
          </p:nvPr>
        </p:nvSpPr>
        <p:spPr>
          <a:prstGeom prst="rect">
            <a:avLst/>
          </a:prstGeom>
        </p:spPr>
        <p:txBody>
          <a:bodyPr/>
          <a:lstStyle/>
          <a:p>
            <a:pPr/>
          </a:p>
        </p:txBody>
      </p:sp>
      <p:sp>
        <p:nvSpPr>
          <p:cNvPr id="265" name="Shape 265"/>
          <p:cNvSpPr/>
          <p:nvPr>
            <p:ph type="body" sz="quarter" idx="1"/>
          </p:nvPr>
        </p:nvSpPr>
        <p:spPr>
          <a:prstGeom prst="rect">
            <a:avLst/>
          </a:prstGeom>
        </p:spPr>
        <p:txBody>
          <a:bodyPr/>
          <a:lstStyle/>
          <a:p>
            <a:pPr/>
            <a:r>
              <a:t>This is the rule for the sum of a geometric series, that allows us to add up the width, length, area and so on. By adding up the levels we get the full results for the city.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Shape 277"/>
          <p:cNvSpPr/>
          <p:nvPr>
            <p:ph type="sldImg"/>
          </p:nvPr>
        </p:nvSpPr>
        <p:spPr>
          <a:prstGeom prst="rect">
            <a:avLst/>
          </a:prstGeom>
        </p:spPr>
        <p:txBody>
          <a:bodyPr/>
          <a:lstStyle/>
          <a:p>
            <a:pPr/>
          </a:p>
        </p:txBody>
      </p:sp>
      <p:sp>
        <p:nvSpPr>
          <p:cNvPr id="278" name="Shape 278"/>
          <p:cNvSpPr/>
          <p:nvPr>
            <p:ph type="body" sz="quarter" idx="1"/>
          </p:nvPr>
        </p:nvSpPr>
        <p:spPr>
          <a:prstGeom prst="rect">
            <a:avLst/>
          </a:prstGeom>
        </p:spPr>
        <p:txBody>
          <a:bodyPr/>
          <a:lstStyle/>
          <a:p>
            <a:pPr/>
            <a:r>
              <a:t>And here is what we get for the total network length and area.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Shape 285"/>
          <p:cNvSpPr/>
          <p:nvPr>
            <p:ph type="sldImg"/>
          </p:nvPr>
        </p:nvSpPr>
        <p:spPr>
          <a:prstGeom prst="rect">
            <a:avLst/>
          </a:prstGeom>
        </p:spPr>
        <p:txBody>
          <a:bodyPr/>
          <a:lstStyle/>
          <a:p>
            <a:pPr/>
          </a:p>
        </p:txBody>
      </p:sp>
      <p:sp>
        <p:nvSpPr>
          <p:cNvPr id="286" name="Shape 286"/>
          <p:cNvSpPr/>
          <p:nvPr>
            <p:ph type="body" sz="quarter" idx="1"/>
          </p:nvPr>
        </p:nvSpPr>
        <p:spPr>
          <a:prstGeom prst="rect">
            <a:avLst/>
          </a:prstGeom>
        </p:spPr>
        <p:txBody>
          <a:bodyPr/>
          <a:lstStyle>
            <a:lvl1pPr defTabSz="584200">
              <a:lnSpc>
                <a:spcPct val="100000"/>
              </a:lnSpc>
              <a:defRPr>
                <a:latin typeface="Lucida Grande"/>
                <a:ea typeface="Lucida Grande"/>
                <a:cs typeface="Lucida Grande"/>
                <a:sym typeface="Lucida Grande"/>
              </a:defRPr>
            </a:lvl1pPr>
          </a:lstStyle>
          <a:p>
            <a:pPr/>
            <a:r>
              <a:t>Here is some data about the length of roads from Japan. Orange are metropolitan areas; green are prefectures (which are political units).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Shape 292"/>
          <p:cNvSpPr/>
          <p:nvPr>
            <p:ph type="sldImg"/>
          </p:nvPr>
        </p:nvSpPr>
        <p:spPr>
          <a:prstGeom prst="rect">
            <a:avLst/>
          </a:prstGeom>
        </p:spPr>
        <p:txBody>
          <a:bodyPr/>
          <a:lstStyle/>
          <a:p>
            <a:pPr/>
          </a:p>
        </p:txBody>
      </p:sp>
      <p:sp>
        <p:nvSpPr>
          <p:cNvPr id="293" name="Shape 293"/>
          <p:cNvSpPr/>
          <p:nvPr>
            <p:ph type="body" sz="quarter" idx="1"/>
          </p:nvPr>
        </p:nvSpPr>
        <p:spPr>
          <a:prstGeom prst="rect">
            <a:avLst/>
          </a:prstGeom>
        </p:spPr>
        <p:txBody>
          <a:bodyPr/>
          <a:lstStyle/>
          <a:p>
            <a:pPr/>
            <a:r>
              <a:t>To finish, we want to compute the costs of mobility over these networks; and understand the city from the perspective of its agents’ cost and benefits (not just the volumes and lengths of infrastructure).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Shape 314"/>
          <p:cNvSpPr/>
          <p:nvPr>
            <p:ph type="sldImg"/>
          </p:nvPr>
        </p:nvSpPr>
        <p:spPr>
          <a:prstGeom prst="rect">
            <a:avLst/>
          </a:prstGeom>
        </p:spPr>
        <p:txBody>
          <a:bodyPr/>
          <a:lstStyle/>
          <a:p>
            <a:pPr/>
          </a:p>
        </p:txBody>
      </p:sp>
      <p:sp>
        <p:nvSpPr>
          <p:cNvPr id="315" name="Shape 315"/>
          <p:cNvSpPr/>
          <p:nvPr>
            <p:ph type="body" sz="quarter" idx="1"/>
          </p:nvPr>
        </p:nvSpPr>
        <p:spPr>
          <a:prstGeom prst="rect">
            <a:avLst/>
          </a:prstGeom>
        </p:spPr>
        <p:txBody>
          <a:bodyPr/>
          <a:lstStyle/>
          <a:p>
            <a:pPr/>
            <a:r>
              <a:t>Now, what we do is to compute the energy dissipated by all motion across the city. What is important here is that there are many paths between any two points in the city, so its infrastructure network behaves as a parallel resistor. It is this effect that makes urban networks from circulatory systems in organisms, which are purely hierarchical (along with other differences).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Shape 344"/>
          <p:cNvSpPr/>
          <p:nvPr>
            <p:ph type="sldImg"/>
          </p:nvPr>
        </p:nvSpPr>
        <p:spPr>
          <a:prstGeom prst="rect">
            <a:avLst/>
          </a:prstGeom>
        </p:spPr>
        <p:txBody>
          <a:bodyPr/>
          <a:lstStyle/>
          <a:p>
            <a:pPr/>
          </a:p>
        </p:txBody>
      </p:sp>
      <p:sp>
        <p:nvSpPr>
          <p:cNvPr id="345" name="Shape 345"/>
          <p:cNvSpPr/>
          <p:nvPr>
            <p:ph type="body" sz="quarter" idx="1"/>
          </p:nvPr>
        </p:nvSpPr>
        <p:spPr>
          <a:prstGeom prst="rect">
            <a:avLst/>
          </a:prstGeom>
        </p:spPr>
        <p:txBody>
          <a:bodyPr/>
          <a:lstStyle>
            <a:lvl1pPr defTabSz="584200">
              <a:lnSpc>
                <a:spcPct val="100000"/>
              </a:lnSpc>
              <a:defRPr>
                <a:latin typeface="Lucida Grande"/>
                <a:ea typeface="Lucida Grande"/>
                <a:cs typeface="Lucida Grande"/>
                <a:sym typeface="Lucida Grande"/>
              </a:defRPr>
            </a:lvl1pPr>
          </a:lstStyle>
          <a:p>
            <a:pPr/>
            <a:r>
              <a:t>Because, under these conditions, both costs of mobility and (net) benefits from interactions scale in the same way, the city can exist as a scale invariant equilibrium (across many scales). We can also calculate how G can be optimized because pre-factors depend on it in different ways. If G is too large or two small the city becomes unstable and breaks up into smaller regions.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Shape 368"/>
          <p:cNvSpPr/>
          <p:nvPr>
            <p:ph type="sldImg"/>
          </p:nvPr>
        </p:nvSpPr>
        <p:spPr>
          <a:prstGeom prst="rect">
            <a:avLst/>
          </a:prstGeom>
        </p:spPr>
        <p:txBody>
          <a:bodyPr/>
          <a:lstStyle/>
          <a:p>
            <a:pPr/>
          </a:p>
        </p:txBody>
      </p:sp>
      <p:sp>
        <p:nvSpPr>
          <p:cNvPr id="369" name="Shape 369"/>
          <p:cNvSpPr/>
          <p:nvPr>
            <p:ph type="body" sz="quarter" idx="1"/>
          </p:nvPr>
        </p:nvSpPr>
        <p:spPr>
          <a:prstGeom prst="rect">
            <a:avLst/>
          </a:prstGeom>
        </p:spPr>
        <p:txBody>
          <a:bodyPr/>
          <a:lstStyle/>
          <a:p>
            <a:pPr/>
            <a:r>
              <a:t>This results in an optimal value of G= G*, which achieves the greatest benefit to cost ratio possible, in terms of parameters of individual behavior and infrastructure efficiency. These parameters are interesting targets for urban planning and policy.</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2 Column copy">
    <p:spTree>
      <p:nvGrpSpPr>
        <p:cNvPr id="1" name=""/>
        <p:cNvGrpSpPr/>
        <p:nvPr/>
      </p:nvGrpSpPr>
      <p:grpSpPr>
        <a:xfrm>
          <a:off x="0" y="0"/>
          <a:ext cx="0" cy="0"/>
          <a:chOff x="0" y="0"/>
          <a:chExt cx="0" cy="0"/>
        </a:xfrm>
      </p:grpSpPr>
      <p:sp>
        <p:nvSpPr>
          <p:cNvPr id="149" name="Line"/>
          <p:cNvSpPr/>
          <p:nvPr/>
        </p:nvSpPr>
        <p:spPr>
          <a:xfrm>
            <a:off x="3958828" y="2768203"/>
            <a:ext cx="16466344" cy="128"/>
          </a:xfrm>
          <a:prstGeom prst="line">
            <a:avLst/>
          </a:prstGeom>
          <a:ln w="12700">
            <a:solidFill>
              <a:srgbClr val="9A9A9A"/>
            </a:solidFill>
            <a:miter lim="400000"/>
          </a:ln>
        </p:spPr>
        <p:txBody>
          <a:bodyPr lIns="71437" tIns="71437" rIns="71437" bIns="71437" anchor="ctr"/>
          <a:lstStyle/>
          <a:p>
            <a:pPr algn="l" defTabSz="642937">
              <a:defRPr sz="1600">
                <a:solidFill>
                  <a:srgbClr val="000000"/>
                </a:solidFill>
                <a:latin typeface="Helvetica"/>
                <a:ea typeface="Helvetica"/>
                <a:cs typeface="Helvetica"/>
                <a:sym typeface="Helvetica"/>
              </a:defRPr>
            </a:pPr>
          </a:p>
        </p:txBody>
      </p:sp>
      <p:sp>
        <p:nvSpPr>
          <p:cNvPr id="150" name="Title Text"/>
          <p:cNvSpPr txBox="1"/>
          <p:nvPr>
            <p:ph type="title"/>
          </p:nvPr>
        </p:nvSpPr>
        <p:spPr>
          <a:xfrm>
            <a:off x="3851671" y="464343"/>
            <a:ext cx="16680658" cy="1964532"/>
          </a:xfrm>
          <a:prstGeom prst="rect">
            <a:avLst/>
          </a:prstGeom>
        </p:spPr>
        <p:txBody>
          <a:bodyPr lIns="71437" tIns="71437" rIns="71437" bIns="71437" anchor="b">
            <a:noAutofit/>
          </a:bodyPr>
          <a:lstStyle>
            <a:lvl1pPr defTabSz="821531">
              <a:lnSpc>
                <a:spcPct val="100000"/>
              </a:lnSpc>
              <a:defRPr b="0" spc="0" sz="5800">
                <a:latin typeface="Helvetica Neue Light"/>
                <a:ea typeface="Helvetica Neue Light"/>
                <a:cs typeface="Helvetica Neue Light"/>
                <a:sym typeface="Helvetica Neue Light"/>
              </a:defRPr>
            </a:lvl1pPr>
          </a:lstStyle>
          <a:p>
            <a:pPr/>
            <a:r>
              <a:t>Title Text</a:t>
            </a:r>
          </a:p>
        </p:txBody>
      </p:sp>
      <p:sp>
        <p:nvSpPr>
          <p:cNvPr id="151" name="Body Level One…"/>
          <p:cNvSpPr txBox="1"/>
          <p:nvPr>
            <p:ph type="body" idx="1"/>
          </p:nvPr>
        </p:nvSpPr>
        <p:spPr>
          <a:xfrm>
            <a:off x="3851671" y="3268265"/>
            <a:ext cx="16680658" cy="9233298"/>
          </a:xfrm>
          <a:prstGeom prst="rect">
            <a:avLst/>
          </a:prstGeom>
        </p:spPr>
        <p:txBody>
          <a:bodyPr lIns="71437" tIns="71437" rIns="71437" bIns="71437" numCol="2" spcCol="834032">
            <a:noAutofit/>
          </a:bodyPr>
          <a:lstStyle>
            <a:lvl1pPr marL="369276" indent="-369276" defTabSz="821531">
              <a:lnSpc>
                <a:spcPct val="100000"/>
              </a:lnSpc>
              <a:spcBef>
                <a:spcPts val="6700"/>
              </a:spcBef>
              <a:buSzPct val="100000"/>
              <a:defRPr sz="3600">
                <a:solidFill>
                  <a:srgbClr val="747474"/>
                </a:solidFill>
              </a:defRPr>
            </a:lvl1pPr>
            <a:lvl2pPr marL="813776" indent="-369276" defTabSz="821531">
              <a:lnSpc>
                <a:spcPct val="100000"/>
              </a:lnSpc>
              <a:spcBef>
                <a:spcPts val="6700"/>
              </a:spcBef>
              <a:buSzPct val="100000"/>
              <a:defRPr sz="3600">
                <a:solidFill>
                  <a:srgbClr val="747474"/>
                </a:solidFill>
              </a:defRPr>
            </a:lvl2pPr>
            <a:lvl3pPr marL="1258276" indent="-369276" defTabSz="821531">
              <a:lnSpc>
                <a:spcPct val="100000"/>
              </a:lnSpc>
              <a:spcBef>
                <a:spcPts val="6700"/>
              </a:spcBef>
              <a:buSzPct val="100000"/>
              <a:defRPr sz="3600">
                <a:solidFill>
                  <a:srgbClr val="747474"/>
                </a:solidFill>
              </a:defRPr>
            </a:lvl3pPr>
            <a:lvl4pPr marL="1702776" indent="-369276" defTabSz="821531">
              <a:lnSpc>
                <a:spcPct val="100000"/>
              </a:lnSpc>
              <a:spcBef>
                <a:spcPts val="6700"/>
              </a:spcBef>
              <a:buSzPct val="100000"/>
              <a:defRPr sz="3600">
                <a:solidFill>
                  <a:srgbClr val="747474"/>
                </a:solidFill>
              </a:defRPr>
            </a:lvl4pPr>
            <a:lvl5pPr marL="2147276" indent="-369276" defTabSz="821531">
              <a:lnSpc>
                <a:spcPct val="100000"/>
              </a:lnSpc>
              <a:spcBef>
                <a:spcPts val="6700"/>
              </a:spcBef>
              <a:buSzPct val="100000"/>
              <a:defRPr sz="3600">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152" name="Slide Number"/>
          <p:cNvSpPr txBox="1"/>
          <p:nvPr>
            <p:ph type="sldNum" sz="quarter" idx="2"/>
          </p:nvPr>
        </p:nvSpPr>
        <p:spPr>
          <a:xfrm>
            <a:off x="20329146" y="12930187"/>
            <a:ext cx="409779" cy="415875"/>
          </a:xfrm>
          <a:prstGeom prst="rect">
            <a:avLst/>
          </a:prstGeom>
        </p:spPr>
        <p:txBody>
          <a:bodyPr lIns="71437" tIns="71437" rIns="71437" bIns="71437" anchor="t"/>
          <a:lstStyle>
            <a:lvl1pPr algn="r" defTabSz="821531"/>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000000"/>
        </a:solidFill>
      </p:bgPr>
    </p:bg>
    <p:spTree>
      <p:nvGrpSpPr>
        <p:cNvPr id="1" name=""/>
        <p:cNvGrpSpPr/>
        <p:nvPr/>
      </p:nvGrpSpPr>
      <p:grpSpPr>
        <a:xfrm>
          <a:off x="0" y="0"/>
          <a:ext cx="0" cy="0"/>
          <a:chOff x="0" y="0"/>
          <a:chExt cx="0" cy="0"/>
        </a:xfrm>
      </p:grpSpPr>
      <p:sp>
        <p:nvSpPr>
          <p:cNvPr id="159" name="Slide Number"/>
          <p:cNvSpPr txBox="1"/>
          <p:nvPr>
            <p:ph type="sldNum" sz="quarter" idx="2"/>
          </p:nvPr>
        </p:nvSpPr>
        <p:spPr>
          <a:xfrm>
            <a:off x="11935814" y="13019484"/>
            <a:ext cx="494513" cy="511176"/>
          </a:xfrm>
          <a:prstGeom prst="rect">
            <a:avLst/>
          </a:prstGeom>
        </p:spPr>
        <p:txBody>
          <a:bodyPr lIns="71437" tIns="71437" rIns="71437" bIns="71437" anchor="t"/>
          <a:lstStyle>
            <a:lvl1pPr defTabSz="821531">
              <a:defRPr sz="2400">
                <a:solidFill>
                  <a:srgbClr val="FFFFFF"/>
                </a:solidFill>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copy 1">
    <p:spTree>
      <p:nvGrpSpPr>
        <p:cNvPr id="1" name=""/>
        <p:cNvGrpSpPr/>
        <p:nvPr/>
      </p:nvGrpSpPr>
      <p:grpSpPr>
        <a:xfrm>
          <a:off x="0" y="0"/>
          <a:ext cx="0" cy="0"/>
          <a:chOff x="0" y="0"/>
          <a:chExt cx="0" cy="0"/>
        </a:xfrm>
      </p:grpSpPr>
      <p:sp>
        <p:nvSpPr>
          <p:cNvPr id="166" name="Line"/>
          <p:cNvSpPr/>
          <p:nvPr/>
        </p:nvSpPr>
        <p:spPr>
          <a:xfrm>
            <a:off x="3958828" y="2768203"/>
            <a:ext cx="16466344" cy="128"/>
          </a:xfrm>
          <a:prstGeom prst="line">
            <a:avLst/>
          </a:prstGeom>
          <a:ln w="12700">
            <a:solidFill>
              <a:srgbClr val="9A9A9A"/>
            </a:solidFill>
            <a:miter lim="400000"/>
          </a:ln>
        </p:spPr>
        <p:txBody>
          <a:bodyPr lIns="71437" tIns="71437" rIns="71437" bIns="71437" anchor="ctr"/>
          <a:lstStyle/>
          <a:p>
            <a:pPr algn="l" defTabSz="642937">
              <a:defRPr sz="1600">
                <a:solidFill>
                  <a:srgbClr val="000000"/>
                </a:solidFill>
                <a:latin typeface="Helvetica"/>
                <a:ea typeface="Helvetica"/>
                <a:cs typeface="Helvetica"/>
                <a:sym typeface="Helvetica"/>
              </a:defRPr>
            </a:pPr>
          </a:p>
        </p:txBody>
      </p:sp>
      <p:sp>
        <p:nvSpPr>
          <p:cNvPr id="167" name="Title Text"/>
          <p:cNvSpPr txBox="1"/>
          <p:nvPr>
            <p:ph type="title"/>
          </p:nvPr>
        </p:nvSpPr>
        <p:spPr>
          <a:xfrm>
            <a:off x="3851671" y="464343"/>
            <a:ext cx="16680658" cy="1964532"/>
          </a:xfrm>
          <a:prstGeom prst="rect">
            <a:avLst/>
          </a:prstGeom>
        </p:spPr>
        <p:txBody>
          <a:bodyPr lIns="71437" tIns="71437" rIns="71437" bIns="71437" anchor="b">
            <a:noAutofit/>
          </a:bodyPr>
          <a:lstStyle>
            <a:lvl1pPr defTabSz="821531">
              <a:lnSpc>
                <a:spcPct val="100000"/>
              </a:lnSpc>
              <a:defRPr b="0" spc="0" sz="5800">
                <a:latin typeface="Helvetica Neue Light"/>
                <a:ea typeface="Helvetica Neue Light"/>
                <a:cs typeface="Helvetica Neue Light"/>
                <a:sym typeface="Helvetica Neue Light"/>
              </a:defRPr>
            </a:lvl1pPr>
          </a:lstStyle>
          <a:p>
            <a:pPr/>
            <a:r>
              <a:t>Title Text</a:t>
            </a:r>
          </a:p>
        </p:txBody>
      </p:sp>
      <p:sp>
        <p:nvSpPr>
          <p:cNvPr id="168" name="Body Level One…"/>
          <p:cNvSpPr txBox="1"/>
          <p:nvPr>
            <p:ph type="body" idx="1"/>
          </p:nvPr>
        </p:nvSpPr>
        <p:spPr>
          <a:xfrm>
            <a:off x="3851671" y="3268265"/>
            <a:ext cx="16680658" cy="9233298"/>
          </a:xfrm>
          <a:prstGeom prst="rect">
            <a:avLst/>
          </a:prstGeom>
        </p:spPr>
        <p:txBody>
          <a:bodyPr lIns="71437" tIns="71437" rIns="71437" bIns="71437">
            <a:noAutofit/>
          </a:bodyPr>
          <a:lstStyle>
            <a:lvl1pPr marL="369276" indent="-369276" defTabSz="821531">
              <a:lnSpc>
                <a:spcPct val="100000"/>
              </a:lnSpc>
              <a:spcBef>
                <a:spcPts val="6700"/>
              </a:spcBef>
              <a:buSzPct val="100000"/>
              <a:defRPr sz="3600">
                <a:solidFill>
                  <a:srgbClr val="747474"/>
                </a:solidFill>
              </a:defRPr>
            </a:lvl1pPr>
            <a:lvl2pPr marL="813776" indent="-369276" defTabSz="821531">
              <a:lnSpc>
                <a:spcPct val="100000"/>
              </a:lnSpc>
              <a:spcBef>
                <a:spcPts val="6700"/>
              </a:spcBef>
              <a:buSzPct val="100000"/>
              <a:defRPr sz="3600">
                <a:solidFill>
                  <a:srgbClr val="747474"/>
                </a:solidFill>
              </a:defRPr>
            </a:lvl2pPr>
            <a:lvl3pPr marL="1258276" indent="-369276" defTabSz="821531">
              <a:lnSpc>
                <a:spcPct val="100000"/>
              </a:lnSpc>
              <a:spcBef>
                <a:spcPts val="6700"/>
              </a:spcBef>
              <a:buSzPct val="100000"/>
              <a:defRPr sz="3600">
                <a:solidFill>
                  <a:srgbClr val="747474"/>
                </a:solidFill>
              </a:defRPr>
            </a:lvl3pPr>
            <a:lvl4pPr marL="1702776" indent="-369276" defTabSz="821531">
              <a:lnSpc>
                <a:spcPct val="100000"/>
              </a:lnSpc>
              <a:spcBef>
                <a:spcPts val="6700"/>
              </a:spcBef>
              <a:buSzPct val="100000"/>
              <a:defRPr sz="3600">
                <a:solidFill>
                  <a:srgbClr val="747474"/>
                </a:solidFill>
              </a:defRPr>
            </a:lvl4pPr>
            <a:lvl5pPr marL="2147276" indent="-369276" defTabSz="821531">
              <a:lnSpc>
                <a:spcPct val="100000"/>
              </a:lnSpc>
              <a:spcBef>
                <a:spcPts val="6700"/>
              </a:spcBef>
              <a:buSzPct val="100000"/>
              <a:defRPr sz="3600">
                <a:solidFill>
                  <a:srgbClr val="747474"/>
                </a:solidFill>
              </a:defRPr>
            </a:lvl5pPr>
          </a:lstStyle>
          <a:p>
            <a:pPr/>
            <a:r>
              <a:t>Body Level One</a:t>
            </a:r>
          </a:p>
          <a:p>
            <a:pPr lvl="1"/>
            <a:r>
              <a:t>Body Level Two</a:t>
            </a:r>
          </a:p>
          <a:p>
            <a:pPr lvl="2"/>
            <a:r>
              <a:t>Body Level Three</a:t>
            </a:r>
          </a:p>
          <a:p>
            <a:pPr lvl="3"/>
            <a:r>
              <a:t>Body Level Four</a:t>
            </a:r>
          </a:p>
          <a:p>
            <a:pPr lvl="4"/>
            <a:r>
              <a:t>Body Level Five</a:t>
            </a:r>
          </a:p>
        </p:txBody>
      </p:sp>
      <p:sp>
        <p:nvSpPr>
          <p:cNvPr id="169" name="Slide Number"/>
          <p:cNvSpPr txBox="1"/>
          <p:nvPr>
            <p:ph type="sldNum" sz="quarter" idx="2"/>
          </p:nvPr>
        </p:nvSpPr>
        <p:spPr>
          <a:xfrm>
            <a:off x="20329146" y="12930187"/>
            <a:ext cx="409779" cy="415875"/>
          </a:xfrm>
          <a:prstGeom prst="rect">
            <a:avLst/>
          </a:prstGeom>
        </p:spPr>
        <p:txBody>
          <a:bodyPr lIns="71437" tIns="71437" rIns="71437" bIns="71437" anchor="t"/>
          <a:lstStyle>
            <a:lvl1pPr algn="r" defTabSz="821531"/>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76" name="Author and Date"/>
          <p:cNvSpPr txBox="1"/>
          <p:nvPr>
            <p:ph type="body" sz="quarter" idx="21" hasCustomPrompt="1"/>
          </p:nvPr>
        </p:nvSpPr>
        <p:spPr>
          <a:xfrm>
            <a:off x="3949005" y="10609397"/>
            <a:ext cx="16478254" cy="477734"/>
          </a:xfrm>
          <a:prstGeom prst="rect">
            <a:avLst/>
          </a:prstGeom>
        </p:spPr>
        <p:txBody>
          <a:bodyPr lIns="34290" tIns="34290" rIns="34290" bIns="34290"/>
          <a:lstStyle>
            <a:lvl1pPr marL="0" indent="0" defTabSz="726440">
              <a:lnSpc>
                <a:spcPct val="100000"/>
              </a:lnSpc>
              <a:spcBef>
                <a:spcPts val="0"/>
              </a:spcBef>
              <a:buSzTx/>
              <a:buNone/>
              <a:defRPr b="1" sz="2816"/>
            </a:lvl1pPr>
          </a:lstStyle>
          <a:p>
            <a:pPr/>
            <a:r>
              <a:t>Author and Date</a:t>
            </a:r>
          </a:p>
        </p:txBody>
      </p:sp>
      <p:sp>
        <p:nvSpPr>
          <p:cNvPr id="177" name="Presentation Title"/>
          <p:cNvSpPr txBox="1"/>
          <p:nvPr>
            <p:ph type="title" hasCustomPrompt="1"/>
          </p:nvPr>
        </p:nvSpPr>
        <p:spPr>
          <a:xfrm>
            <a:off x="3952872" y="3645742"/>
            <a:ext cx="16478254" cy="3486152"/>
          </a:xfrm>
          <a:prstGeom prst="rect">
            <a:avLst/>
          </a:prstGeom>
        </p:spPr>
        <p:txBody>
          <a:bodyPr lIns="38100" tIns="38100" rIns="38100" bIns="38100" anchor="b"/>
          <a:lstStyle>
            <a:lvl1pPr defTabSz="2438339">
              <a:defRPr spc="-228" sz="11400"/>
            </a:lvl1pPr>
          </a:lstStyle>
          <a:p>
            <a:pPr/>
            <a:r>
              <a:t>Presentation Title</a:t>
            </a:r>
          </a:p>
        </p:txBody>
      </p:sp>
      <p:sp>
        <p:nvSpPr>
          <p:cNvPr id="178" name="Body Level One…"/>
          <p:cNvSpPr txBox="1"/>
          <p:nvPr>
            <p:ph type="body" sz="quarter" idx="1" hasCustomPrompt="1"/>
          </p:nvPr>
        </p:nvSpPr>
        <p:spPr>
          <a:xfrm>
            <a:off x="3949006" y="7131893"/>
            <a:ext cx="16478251" cy="1428751"/>
          </a:xfrm>
          <a:prstGeom prst="rect">
            <a:avLst/>
          </a:prstGeom>
        </p:spPr>
        <p:txBody>
          <a:bodyPr lIns="38100" tIns="38100" rIns="38100" bIns="38100"/>
          <a:lstStyle>
            <a:lvl1pPr marL="0" indent="0" defTabSz="825500">
              <a:lnSpc>
                <a:spcPct val="100000"/>
              </a:lnSpc>
              <a:spcBef>
                <a:spcPts val="0"/>
              </a:spcBef>
              <a:buSzTx/>
              <a:buNone/>
              <a:defRPr b="1" sz="5200"/>
            </a:lvl1pPr>
            <a:lvl2pPr marL="0" indent="457200" defTabSz="825500">
              <a:lnSpc>
                <a:spcPct val="100000"/>
              </a:lnSpc>
              <a:spcBef>
                <a:spcPts val="0"/>
              </a:spcBef>
              <a:buSzTx/>
              <a:buNone/>
              <a:defRPr b="1" sz="5200"/>
            </a:lvl2pPr>
            <a:lvl3pPr marL="0" indent="914400" defTabSz="825500">
              <a:lnSpc>
                <a:spcPct val="100000"/>
              </a:lnSpc>
              <a:spcBef>
                <a:spcPts val="0"/>
              </a:spcBef>
              <a:buSzTx/>
              <a:buNone/>
              <a:defRPr b="1" sz="5200"/>
            </a:lvl3pPr>
            <a:lvl4pPr marL="0" indent="1371600" defTabSz="825500">
              <a:lnSpc>
                <a:spcPct val="100000"/>
              </a:lnSpc>
              <a:spcBef>
                <a:spcPts val="0"/>
              </a:spcBef>
              <a:buSzTx/>
              <a:buNone/>
              <a:defRPr b="1" sz="5200"/>
            </a:lvl4pPr>
            <a:lvl5pPr marL="0" indent="1828800" defTabSz="825500">
              <a:lnSpc>
                <a:spcPct val="100000"/>
              </a:lnSpc>
              <a:spcBef>
                <a:spcPts val="0"/>
              </a:spcBef>
              <a:buSzTx/>
              <a:buNone/>
              <a:defRPr b="1" sz="5200"/>
            </a:lvl5pPr>
          </a:lstStyle>
          <a:p>
            <a:pPr/>
            <a:r>
              <a:t>Presentation Subtitle</a:t>
            </a:r>
          </a:p>
          <a:p>
            <a:pPr lvl="1"/>
            <a:r>
              <a:t/>
            </a:r>
          </a:p>
          <a:p>
            <a:pPr lvl="2"/>
            <a:r>
              <a:t/>
            </a:r>
          </a:p>
          <a:p>
            <a:pPr lvl="3"/>
            <a:r>
              <a:t/>
            </a:r>
          </a:p>
          <a:p>
            <a:pPr lvl="4"/>
            <a:r>
              <a:t/>
            </a:r>
          </a:p>
        </p:txBody>
      </p:sp>
      <p:sp>
        <p:nvSpPr>
          <p:cNvPr id="179" name="Slide Number"/>
          <p:cNvSpPr txBox="1"/>
          <p:nvPr>
            <p:ph type="sldNum" sz="quarter" idx="2"/>
          </p:nvPr>
        </p:nvSpPr>
        <p:spPr>
          <a:xfrm>
            <a:off x="12029885" y="11507088"/>
            <a:ext cx="314859" cy="299111"/>
          </a:xfrm>
          <a:prstGeom prst="rect">
            <a:avLst/>
          </a:prstGeom>
        </p:spPr>
        <p:txBody>
          <a:bodyPr lIns="38100" tIns="38100" rIns="38100" bIns="38100"/>
          <a:lstStyle>
            <a:lvl1pPr defTabSz="584200">
              <a:defRPr sz="16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 Id="rId9" Type="http://schemas.openxmlformats.org/officeDocument/2006/relationships/image" Target="../media/image1.jpeg"/><Relationship Id="rId10" Type="http://schemas.openxmlformats.org/officeDocument/2006/relationships/image" Target="../media/image2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28.png"/><Relationship Id="rId4" Type="http://schemas.openxmlformats.org/officeDocument/2006/relationships/image" Target="../media/image29.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30.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7.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Luís M. A. Bettencourt 2023"/>
          <p:cNvSpPr txBox="1"/>
          <p:nvPr>
            <p:ph type="body" idx="21"/>
          </p:nvPr>
        </p:nvSpPr>
        <p:spPr>
          <a:xfrm>
            <a:off x="722026" y="11403088"/>
            <a:ext cx="16478254" cy="477734"/>
          </a:xfrm>
          <a:prstGeom prst="rect">
            <a:avLst/>
          </a:prstGeom>
          <a:extLst>
            <a:ext uri="{C572A759-6A51-4108-AA02-DFA0A04FC94B}">
              <ma14:wrappingTextBoxFlag xmlns:ma14="http://schemas.microsoft.com/office/mac/drawingml/2011/main" val="1"/>
            </a:ext>
          </a:extLst>
        </p:spPr>
        <p:txBody>
          <a:bodyPr/>
          <a:lstStyle/>
          <a:p>
            <a:pPr/>
            <a:r>
              <a:t>©Luís M. A. Bettencourt 2023</a:t>
            </a:r>
          </a:p>
        </p:txBody>
      </p:sp>
      <p:sp>
        <p:nvSpPr>
          <p:cNvPr id="189" name="Lecture 7"/>
          <p:cNvSpPr txBox="1"/>
          <p:nvPr>
            <p:ph type="title"/>
          </p:nvPr>
        </p:nvSpPr>
        <p:spPr>
          <a:xfrm>
            <a:off x="1040272" y="1936696"/>
            <a:ext cx="16478254" cy="3486152"/>
          </a:xfrm>
          <a:prstGeom prst="rect">
            <a:avLst/>
          </a:prstGeom>
        </p:spPr>
        <p:txBody>
          <a:bodyPr/>
          <a:lstStyle>
            <a:lvl1pPr defTabSz="821531">
              <a:lnSpc>
                <a:spcPct val="100000"/>
              </a:lnSpc>
              <a:defRPr spc="0" sz="5000"/>
            </a:lvl1pPr>
          </a:lstStyle>
          <a:p>
            <a:pPr/>
            <a:r>
              <a:t>Lecture 7</a:t>
            </a:r>
          </a:p>
        </p:txBody>
      </p:sp>
      <p:sp>
        <p:nvSpPr>
          <p:cNvPr id="190" name="Network Models of Cities"/>
          <p:cNvSpPr txBox="1"/>
          <p:nvPr>
            <p:ph type="body" sz="quarter" idx="1"/>
          </p:nvPr>
        </p:nvSpPr>
        <p:spPr>
          <a:xfrm>
            <a:off x="1036406" y="5422846"/>
            <a:ext cx="16478251" cy="1428751"/>
          </a:xfrm>
          <a:prstGeom prst="rect">
            <a:avLst/>
          </a:prstGeom>
        </p:spPr>
        <p:txBody>
          <a:bodyPr/>
          <a:lstStyle>
            <a:lvl1pPr defTabSz="397763">
              <a:defRPr sz="4524">
                <a:solidFill>
                  <a:srgbClr val="5E5E5E"/>
                </a:solidFill>
                <a:latin typeface="Helvetica"/>
                <a:ea typeface="Helvetica"/>
                <a:cs typeface="Helvetica"/>
                <a:sym typeface="Helvetica"/>
              </a:defRPr>
            </a:lvl1pPr>
          </a:lstStyle>
          <a:p>
            <a:pPr/>
            <a:r>
              <a:t>Network Models of Cities </a:t>
            </a:r>
          </a:p>
        </p:txBody>
      </p:sp>
      <p:sp>
        <p:nvSpPr>
          <p:cNvPr id="191" name="7.3 Urban Infrastructure, Energy Costs of Movement, Spatial Equilibrium"/>
          <p:cNvSpPr txBox="1"/>
          <p:nvPr/>
        </p:nvSpPr>
        <p:spPr>
          <a:xfrm>
            <a:off x="2919996" y="8684928"/>
            <a:ext cx="18544008" cy="708429"/>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nchor="ctr">
            <a:spAutoFit/>
          </a:bodyPr>
          <a:lstStyle>
            <a:lvl1pPr defTabSz="821531">
              <a:defRPr b="1" sz="4200">
                <a:solidFill>
                  <a:srgbClr val="000000"/>
                </a:solidFill>
              </a:defRPr>
            </a:lvl1pPr>
          </a:lstStyle>
          <a:p>
            <a:pPr/>
            <a:r>
              <a:t>7.3 Urban Infrastructure, Energy Costs of Movement, Spatial Equilibrium </a:t>
            </a:r>
          </a:p>
        </p:txBody>
      </p:sp>
      <p:sp>
        <p:nvSpPr>
          <p:cNvPr id="192" name="IUS 3.2.2 pp 82-89"/>
          <p:cNvSpPr txBox="1"/>
          <p:nvPr/>
        </p:nvSpPr>
        <p:spPr>
          <a:xfrm>
            <a:off x="19362219" y="12655439"/>
            <a:ext cx="3585364" cy="58511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IUS 3.2.2 pp 82-89</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The Cost of Socializing in the City"/>
          <p:cNvSpPr txBox="1"/>
          <p:nvPr/>
        </p:nvSpPr>
        <p:spPr>
          <a:xfrm>
            <a:off x="3388407" y="940990"/>
            <a:ext cx="12501564" cy="10414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spAutoFit/>
          </a:bodyPr>
          <a:lstStyle>
            <a:lvl1pPr algn="l" defTabSz="821531">
              <a:defRPr sz="5800">
                <a:solidFill>
                  <a:srgbClr val="000000"/>
                </a:solidFill>
                <a:latin typeface="Helvetica Neue Light"/>
                <a:ea typeface="Helvetica Neue Light"/>
                <a:cs typeface="Helvetica Neue Light"/>
                <a:sym typeface="Helvetica Neue Light"/>
              </a:defRPr>
            </a:lvl1pPr>
          </a:lstStyle>
          <a:p>
            <a:pPr/>
            <a:r>
              <a:t>The Cost of Socializing in the City</a:t>
            </a:r>
          </a:p>
        </p:txBody>
      </p:sp>
      <p:grpSp>
        <p:nvGrpSpPr>
          <p:cNvPr id="298" name="Screen Shot 2013-06-28 at 11.16.08 AM.png"/>
          <p:cNvGrpSpPr/>
          <p:nvPr/>
        </p:nvGrpSpPr>
        <p:grpSpPr>
          <a:xfrm>
            <a:off x="4270721" y="10370328"/>
            <a:ext cx="15087998" cy="2104232"/>
            <a:chOff x="0" y="0"/>
            <a:chExt cx="15087996" cy="2104231"/>
          </a:xfrm>
        </p:grpSpPr>
        <p:pic>
          <p:nvPicPr>
            <p:cNvPr id="297" name="Screen Shot 2013-06-28 at 11.16.08 AM.png" descr="Screen Shot 2013-06-28 at 11.16.08 AM.png"/>
            <p:cNvPicPr>
              <a:picLocks noChangeAspect="1"/>
            </p:cNvPicPr>
            <p:nvPr/>
          </p:nvPicPr>
          <p:blipFill>
            <a:blip r:embed="rId3">
              <a:extLst/>
            </a:blip>
            <a:stretch>
              <a:fillRect/>
            </a:stretch>
          </p:blipFill>
          <p:spPr>
            <a:xfrm>
              <a:off x="69850" y="69850"/>
              <a:ext cx="14948297" cy="1964532"/>
            </a:xfrm>
            <a:prstGeom prst="rect">
              <a:avLst/>
            </a:prstGeom>
            <a:ln>
              <a:noFill/>
            </a:ln>
            <a:effectLst/>
          </p:spPr>
        </p:pic>
        <p:pic>
          <p:nvPicPr>
            <p:cNvPr id="296" name="Screen Shot 2013-06-28 at 11.16.08 AM.png" descr="Screen Shot 2013-06-28 at 11.16.08 AM.png"/>
            <p:cNvPicPr>
              <a:picLocks noChangeAspect="0"/>
            </p:cNvPicPr>
            <p:nvPr/>
          </p:nvPicPr>
          <p:blipFill>
            <a:blip r:embed="rId4">
              <a:extLst/>
            </a:blip>
            <a:stretch>
              <a:fillRect/>
            </a:stretch>
          </p:blipFill>
          <p:spPr>
            <a:xfrm>
              <a:off x="0" y="0"/>
              <a:ext cx="15087997" cy="2104232"/>
            </a:xfrm>
            <a:prstGeom prst="rect">
              <a:avLst/>
            </a:prstGeom>
            <a:effectLst/>
          </p:spPr>
        </p:pic>
      </p:grpSp>
      <p:pic>
        <p:nvPicPr>
          <p:cNvPr id="299" name="Screen Shot 2013-06-28 at 11.16.00 AM.png" descr="Screen Shot 2013-06-28 at 11.16.00 AM.png"/>
          <p:cNvPicPr>
            <a:picLocks noChangeAspect="1"/>
          </p:cNvPicPr>
          <p:nvPr/>
        </p:nvPicPr>
        <p:blipFill>
          <a:blip r:embed="rId5">
            <a:extLst/>
          </a:blip>
          <a:stretch>
            <a:fillRect/>
          </a:stretch>
        </p:blipFill>
        <p:spPr>
          <a:xfrm>
            <a:off x="7602140" y="8501062"/>
            <a:ext cx="5214939" cy="1589485"/>
          </a:xfrm>
          <a:prstGeom prst="rect">
            <a:avLst/>
          </a:prstGeom>
          <a:ln w="12700">
            <a:miter lim="400000"/>
          </a:ln>
        </p:spPr>
      </p:pic>
      <p:pic>
        <p:nvPicPr>
          <p:cNvPr id="300" name="Screen Shot 2013-06-28 at 11.15.51 AM.png" descr="Screen Shot 2013-06-28 at 11.15.51 AM.png"/>
          <p:cNvPicPr>
            <a:picLocks noChangeAspect="1"/>
          </p:cNvPicPr>
          <p:nvPr/>
        </p:nvPicPr>
        <p:blipFill>
          <a:blip r:embed="rId6">
            <a:extLst/>
          </a:blip>
          <a:stretch>
            <a:fillRect/>
          </a:stretch>
        </p:blipFill>
        <p:spPr>
          <a:xfrm>
            <a:off x="4708921" y="8661796"/>
            <a:ext cx="1535908" cy="1285876"/>
          </a:xfrm>
          <a:prstGeom prst="rect">
            <a:avLst/>
          </a:prstGeom>
          <a:ln w="12700">
            <a:miter lim="400000"/>
          </a:ln>
        </p:spPr>
      </p:pic>
      <p:pic>
        <p:nvPicPr>
          <p:cNvPr id="301" name="Screen Shot 2013-06-28 at 11.17.32 AM.png" descr="Screen Shot 2013-06-28 at 11.17.32 AM.png"/>
          <p:cNvPicPr>
            <a:picLocks noChangeAspect="1"/>
          </p:cNvPicPr>
          <p:nvPr/>
        </p:nvPicPr>
        <p:blipFill>
          <a:blip r:embed="rId7">
            <a:extLst/>
          </a:blip>
          <a:stretch>
            <a:fillRect/>
          </a:stretch>
        </p:blipFill>
        <p:spPr>
          <a:xfrm>
            <a:off x="4708921" y="6482953"/>
            <a:ext cx="5768579" cy="732235"/>
          </a:xfrm>
          <a:prstGeom prst="rect">
            <a:avLst/>
          </a:prstGeom>
          <a:ln w="12700">
            <a:miter lim="400000"/>
          </a:ln>
        </p:spPr>
      </p:pic>
      <p:pic>
        <p:nvPicPr>
          <p:cNvPr id="302" name="Screen Shot 2013-06-28 at 11.17.21 AM.png" descr="Screen Shot 2013-06-28 at 11.17.21 AM.png"/>
          <p:cNvPicPr>
            <a:picLocks noChangeAspect="1"/>
          </p:cNvPicPr>
          <p:nvPr/>
        </p:nvPicPr>
        <p:blipFill>
          <a:blip r:embed="rId8">
            <a:extLst/>
          </a:blip>
          <a:stretch>
            <a:fillRect/>
          </a:stretch>
        </p:blipFill>
        <p:spPr>
          <a:xfrm>
            <a:off x="4708921" y="5161359"/>
            <a:ext cx="3071814" cy="750095"/>
          </a:xfrm>
          <a:prstGeom prst="rect">
            <a:avLst/>
          </a:prstGeom>
          <a:ln w="12700">
            <a:miter lim="400000"/>
          </a:ln>
        </p:spPr>
      </p:pic>
      <p:pic>
        <p:nvPicPr>
          <p:cNvPr id="303" name="Screen Shot 2013-06-28 at 11.16.59 AM.png" descr="Screen Shot 2013-06-28 at 11.16.59 AM.png"/>
          <p:cNvPicPr>
            <a:picLocks noChangeAspect="1"/>
          </p:cNvPicPr>
          <p:nvPr/>
        </p:nvPicPr>
        <p:blipFill>
          <a:blip r:embed="rId9">
            <a:extLst/>
          </a:blip>
          <a:stretch>
            <a:fillRect/>
          </a:stretch>
        </p:blipFill>
        <p:spPr>
          <a:xfrm>
            <a:off x="4708921" y="3821906"/>
            <a:ext cx="6661548" cy="821532"/>
          </a:xfrm>
          <a:prstGeom prst="rect">
            <a:avLst/>
          </a:prstGeom>
          <a:ln w="12700">
            <a:miter lim="400000"/>
          </a:ln>
        </p:spPr>
      </p:pic>
      <p:sp>
        <p:nvSpPr>
          <p:cNvPr id="304" name="Conservation of Current across infrastructural levels"/>
          <p:cNvSpPr txBox="1"/>
          <p:nvPr/>
        </p:nvSpPr>
        <p:spPr>
          <a:xfrm>
            <a:off x="3638439" y="2621756"/>
            <a:ext cx="17091423" cy="9144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spAutoFit/>
          </a:bodyPr>
          <a:lstStyle>
            <a:lvl1pPr algn="l" defTabSz="821531">
              <a:defRPr sz="5000">
                <a:solidFill>
                  <a:srgbClr val="000000"/>
                </a:solidFill>
                <a:latin typeface="Helvetica Neue Light"/>
                <a:ea typeface="Helvetica Neue Light"/>
                <a:cs typeface="Helvetica Neue Light"/>
                <a:sym typeface="Helvetica Neue Light"/>
              </a:defRPr>
            </a:lvl1pPr>
          </a:lstStyle>
          <a:p>
            <a:pPr/>
            <a:r>
              <a:t>Conservation of Current across infrastructural levels</a:t>
            </a:r>
          </a:p>
        </p:txBody>
      </p:sp>
      <p:sp>
        <p:nvSpPr>
          <p:cNvPr id="305" name="flow per unit area"/>
          <p:cNvSpPr txBox="1"/>
          <p:nvPr/>
        </p:nvSpPr>
        <p:spPr>
          <a:xfrm>
            <a:off x="9143460" y="5235544"/>
            <a:ext cx="3311018" cy="60172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flow per unit area </a:t>
            </a:r>
          </a:p>
        </p:txBody>
      </p:sp>
      <p:sp>
        <p:nvSpPr>
          <p:cNvPr id="306" name="Equation"/>
          <p:cNvSpPr txBox="1"/>
          <p:nvPr/>
        </p:nvSpPr>
        <p:spPr>
          <a:xfrm>
            <a:off x="15889718" y="4175521"/>
            <a:ext cx="2441618" cy="41273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100" i="1">
                          <a:solidFill>
                            <a:srgbClr val="000000"/>
                          </a:solidFill>
                          <a:latin typeface="Cambria Math" panose="02040503050406030204" pitchFamily="18" charset="0"/>
                        </a:rPr>
                        <m:t>ρ</m:t>
                      </m:r>
                    </m:e>
                    <m:sub>
                      <m:r>
                        <a:rPr xmlns:a="http://schemas.openxmlformats.org/drawingml/2006/main" sz="4100" i="1">
                          <a:solidFill>
                            <a:srgbClr val="000000"/>
                          </a:solidFill>
                          <a:latin typeface="Cambria Math" panose="02040503050406030204" pitchFamily="18" charset="0"/>
                        </a:rPr>
                        <m:t>0</m:t>
                      </m:r>
                    </m:sub>
                  </m:sSub>
                  <m:sSub>
                    <m:e>
                      <m:r>
                        <a:rPr xmlns:a="http://schemas.openxmlformats.org/drawingml/2006/main" sz="4100" i="1">
                          <a:solidFill>
                            <a:srgbClr val="000000"/>
                          </a:solidFill>
                          <a:latin typeface="Cambria Math" panose="02040503050406030204" pitchFamily="18" charset="0"/>
                        </a:rPr>
                        <m:t>v</m:t>
                      </m:r>
                    </m:e>
                    <m:sub>
                      <m:r>
                        <a:rPr xmlns:a="http://schemas.openxmlformats.org/drawingml/2006/main" sz="4100" i="1">
                          <a:solidFill>
                            <a:srgbClr val="000000"/>
                          </a:solidFill>
                          <a:latin typeface="Cambria Math" panose="02040503050406030204" pitchFamily="18" charset="0"/>
                        </a:rPr>
                        <m:t>0</m:t>
                      </m:r>
                    </m:sub>
                  </m:sSub>
                  <m:r>
                    <a:rPr xmlns:a="http://schemas.openxmlformats.org/drawingml/2006/main" sz="4100" i="1">
                      <a:solidFill>
                        <a:srgbClr val="000000"/>
                      </a:solidFill>
                      <a:latin typeface="Cambria Math" panose="02040503050406030204" pitchFamily="18" charset="0"/>
                    </a:rPr>
                    <m:t>≫</m:t>
                  </m:r>
                  <m:sSub>
                    <m:e>
                      <m:r>
                        <a:rPr xmlns:a="http://schemas.openxmlformats.org/drawingml/2006/main" sz="4100" i="1">
                          <a:solidFill>
                            <a:srgbClr val="000000"/>
                          </a:solidFill>
                          <a:latin typeface="Cambria Math" panose="02040503050406030204" pitchFamily="18" charset="0"/>
                        </a:rPr>
                        <m:t>ρ</m:t>
                      </m:r>
                    </m:e>
                    <m:sub>
                      <m:r>
                        <a:rPr xmlns:a="http://schemas.openxmlformats.org/drawingml/2006/main" sz="4100" i="1">
                          <a:solidFill>
                            <a:srgbClr val="000000"/>
                          </a:solidFill>
                          <a:latin typeface="Cambria Math" panose="02040503050406030204" pitchFamily="18" charset="0"/>
                        </a:rPr>
                        <m:t>h</m:t>
                      </m:r>
                    </m:sub>
                  </m:sSub>
                  <m:sSub>
                    <m:e>
                      <m:r>
                        <a:rPr xmlns:a="http://schemas.openxmlformats.org/drawingml/2006/main" sz="4100" i="1">
                          <a:solidFill>
                            <a:srgbClr val="000000"/>
                          </a:solidFill>
                          <a:latin typeface="Cambria Math" panose="02040503050406030204" pitchFamily="18" charset="0"/>
                        </a:rPr>
                        <m:t>v</m:t>
                      </m:r>
                    </m:e>
                    <m:sub>
                      <m:r>
                        <a:rPr xmlns:a="http://schemas.openxmlformats.org/drawingml/2006/main" sz="4100" i="1">
                          <a:solidFill>
                            <a:srgbClr val="000000"/>
                          </a:solidFill>
                          <a:latin typeface="Cambria Math" panose="02040503050406030204" pitchFamily="18" charset="0"/>
                        </a:rPr>
                        <m:t>h</m:t>
                      </m:r>
                    </m:sub>
                  </m:sSub>
                </m:oMath>
              </m:oMathPara>
            </a14:m>
            <a:endParaRPr sz="4100"/>
          </a:p>
        </p:txBody>
      </p:sp>
      <p:sp>
        <p:nvSpPr>
          <p:cNvPr id="307" name="highways"/>
          <p:cNvSpPr txBox="1"/>
          <p:nvPr/>
        </p:nvSpPr>
        <p:spPr>
          <a:xfrm>
            <a:off x="14869487" y="4817688"/>
            <a:ext cx="1983970"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highways</a:t>
            </a:r>
          </a:p>
        </p:txBody>
      </p:sp>
      <p:sp>
        <p:nvSpPr>
          <p:cNvPr id="308" name="doorways"/>
          <p:cNvSpPr txBox="1"/>
          <p:nvPr/>
        </p:nvSpPr>
        <p:spPr>
          <a:xfrm>
            <a:off x="18246694" y="4817688"/>
            <a:ext cx="2051838"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doorways</a:t>
            </a:r>
          </a:p>
        </p:txBody>
      </p:sp>
      <p:sp>
        <p:nvSpPr>
          <p:cNvPr id="309" name="faster and more densely packed"/>
          <p:cNvSpPr txBox="1"/>
          <p:nvPr/>
        </p:nvSpPr>
        <p:spPr>
          <a:xfrm>
            <a:off x="13778151" y="5409827"/>
            <a:ext cx="4166642" cy="477953"/>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200">
                <a:solidFill>
                  <a:srgbClr val="000000"/>
                </a:solidFill>
              </a:defRPr>
            </a:lvl1pPr>
          </a:lstStyle>
          <a:p>
            <a:pPr/>
            <a:r>
              <a:t>faster and more densely packed</a:t>
            </a:r>
          </a:p>
        </p:txBody>
      </p:sp>
      <p:sp>
        <p:nvSpPr>
          <p:cNvPr id="310" name="Resistance accounts for Cost of Movement:"/>
          <p:cNvSpPr txBox="1"/>
          <p:nvPr/>
        </p:nvSpPr>
        <p:spPr>
          <a:xfrm>
            <a:off x="4209567" y="7863168"/>
            <a:ext cx="8392491" cy="626388"/>
          </a:xfrm>
          <a:prstGeom prst="rect">
            <a:avLst/>
          </a:prstGeom>
          <a:solidFill>
            <a:schemeClr val="accent4">
              <a:hueOff val="-476017"/>
              <a:lumOff val="-10042"/>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5500">
              <a:defRPr sz="3200">
                <a:solidFill>
                  <a:srgbClr val="000000"/>
                </a:solidFill>
                <a:latin typeface="Helvetica Neue Medium"/>
                <a:ea typeface="Helvetica Neue Medium"/>
                <a:cs typeface="Helvetica Neue Medium"/>
                <a:sym typeface="Helvetica Neue Medium"/>
              </a:defRPr>
            </a:pPr>
            <a:r>
              <a:rPr>
                <a:solidFill>
                  <a:srgbClr val="0433FF"/>
                </a:solidFill>
              </a:rPr>
              <a:t>Resistance</a:t>
            </a:r>
            <a:r>
              <a:t> </a:t>
            </a:r>
            <a:r>
              <a:t>accounts for</a:t>
            </a:r>
            <a:r>
              <a:t> Cost of Movement:</a:t>
            </a:r>
          </a:p>
        </p:txBody>
      </p:sp>
      <p:sp>
        <p:nvSpPr>
          <p:cNvPr id="311" name="Cost of Transportation scales super linearly…"/>
          <p:cNvSpPr txBox="1"/>
          <p:nvPr/>
        </p:nvSpPr>
        <p:spPr>
          <a:xfrm>
            <a:off x="4270721" y="12616656"/>
            <a:ext cx="15087997" cy="1071625"/>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defTabSz="821531">
              <a:defRPr sz="3000">
                <a:solidFill>
                  <a:srgbClr val="FFFFFF"/>
                </a:solidFill>
                <a:latin typeface="Helvetica Neue Medium"/>
                <a:ea typeface="Helvetica Neue Medium"/>
                <a:cs typeface="Helvetica Neue Medium"/>
                <a:sym typeface="Helvetica Neue Medium"/>
              </a:defRPr>
            </a:pPr>
            <a:r>
              <a:t>Cost of Transportation scales super linearly </a:t>
            </a:r>
          </a:p>
          <a:p>
            <a:pPr defTabSz="821531">
              <a:defRPr sz="3000">
                <a:solidFill>
                  <a:srgbClr val="FFFFFF"/>
                </a:solidFill>
                <a:latin typeface="Helvetica Neue Medium"/>
                <a:ea typeface="Helvetica Neue Medium"/>
                <a:cs typeface="Helvetica Neue Medium"/>
                <a:sym typeface="Helvetica Neue Medium"/>
              </a:defRPr>
            </a:pPr>
            <a:r>
              <a:t>like Social Benefits -&gt; Spatial Equilibrium independent of City population size</a:t>
            </a:r>
          </a:p>
        </p:txBody>
      </p:sp>
      <p:sp>
        <p:nvSpPr>
          <p:cNvPr id="312" name="the same everywhere"/>
          <p:cNvSpPr txBox="1"/>
          <p:nvPr/>
        </p:nvSpPr>
        <p:spPr>
          <a:xfrm>
            <a:off x="19750408" y="5409827"/>
            <a:ext cx="2887828" cy="477953"/>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2200">
                <a:solidFill>
                  <a:srgbClr val="000000"/>
                </a:solidFill>
              </a:defRPr>
            </a:lvl1pPr>
          </a:lstStyle>
          <a:p>
            <a:pPr/>
            <a:r>
              <a:t>the same everywhere </a:t>
            </a:r>
          </a:p>
        </p:txBody>
      </p:sp>
      <p:sp>
        <p:nvSpPr>
          <p:cNvPr id="313" name="Parallel resistance because flow can take alternate routes (decentralized networks)"/>
          <p:cNvSpPr txBox="1"/>
          <p:nvPr/>
        </p:nvSpPr>
        <p:spPr>
          <a:xfrm>
            <a:off x="12540590" y="9473123"/>
            <a:ext cx="11335208"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Parallel resistance because flow can take alternate routes (decentralized networks)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New (scale-invariant) Spatial Equilibrium"/>
          <p:cNvSpPr txBox="1"/>
          <p:nvPr/>
        </p:nvSpPr>
        <p:spPr>
          <a:xfrm>
            <a:off x="7001141" y="6491086"/>
            <a:ext cx="10381718" cy="7338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200">
                <a:solidFill>
                  <a:srgbClr val="000000"/>
                </a:solidFill>
              </a:defRPr>
            </a:lvl1pPr>
          </a:lstStyle>
          <a:p>
            <a:pPr/>
            <a:r>
              <a:t>New (scale-invariant) Spatial Equilibrium</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9" name="Fig_G.pdf" descr="Fig_G.pdf"/>
          <p:cNvPicPr>
            <a:picLocks noChangeAspect="1"/>
          </p:cNvPicPr>
          <p:nvPr/>
        </p:nvPicPr>
        <p:blipFill>
          <a:blip r:embed="rId3">
            <a:extLst/>
          </a:blip>
          <a:stretch>
            <a:fillRect/>
          </a:stretch>
        </p:blipFill>
        <p:spPr>
          <a:xfrm>
            <a:off x="3221485" y="3311530"/>
            <a:ext cx="11065170" cy="5181987"/>
          </a:xfrm>
          <a:prstGeom prst="rect">
            <a:avLst/>
          </a:prstGeom>
          <a:ln w="12700">
            <a:miter lim="400000"/>
          </a:ln>
        </p:spPr>
      </p:pic>
      <p:pic>
        <p:nvPicPr>
          <p:cNvPr id="320" name="temp.pdf" descr="temp.pdf"/>
          <p:cNvPicPr>
            <a:picLocks noChangeAspect="1"/>
          </p:cNvPicPr>
          <p:nvPr/>
        </p:nvPicPr>
        <p:blipFill>
          <a:blip r:embed="rId4">
            <a:extLst/>
          </a:blip>
          <a:stretch>
            <a:fillRect/>
          </a:stretch>
        </p:blipFill>
        <p:spPr>
          <a:xfrm>
            <a:off x="15920530" y="3464509"/>
            <a:ext cx="5470721" cy="3202373"/>
          </a:xfrm>
          <a:prstGeom prst="rect">
            <a:avLst/>
          </a:prstGeom>
          <a:ln w="12700">
            <a:miter lim="400000"/>
          </a:ln>
        </p:spPr>
      </p:pic>
      <p:sp>
        <p:nvSpPr>
          <p:cNvPr id="321" name="social benefits:"/>
          <p:cNvSpPr txBox="1"/>
          <p:nvPr/>
        </p:nvSpPr>
        <p:spPr>
          <a:xfrm>
            <a:off x="11853912" y="3713559"/>
            <a:ext cx="4143053" cy="876301"/>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b">
            <a:spAutoFit/>
          </a:bodyPr>
          <a:lstStyle>
            <a:lvl1pPr defTabSz="821531">
              <a:defRPr sz="4800">
                <a:solidFill>
                  <a:srgbClr val="FF2600"/>
                </a:solidFill>
                <a:latin typeface="Helvetica Neue Light"/>
                <a:ea typeface="Helvetica Neue Light"/>
                <a:cs typeface="Helvetica Neue Light"/>
                <a:sym typeface="Helvetica Neue Light"/>
              </a:defRPr>
            </a:lvl1pPr>
          </a:lstStyle>
          <a:p>
            <a:pPr/>
            <a:r>
              <a:t>social benefits:</a:t>
            </a:r>
          </a:p>
        </p:txBody>
      </p:sp>
      <p:sp>
        <p:nvSpPr>
          <p:cNvPr id="322" name="- costs:"/>
          <p:cNvSpPr txBox="1"/>
          <p:nvPr/>
        </p:nvSpPr>
        <p:spPr>
          <a:xfrm>
            <a:off x="12909639" y="5303043"/>
            <a:ext cx="3036095" cy="8763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spAutoFit/>
          </a:bodyPr>
          <a:lstStyle>
            <a:lvl1pPr algn="r" defTabSz="821531">
              <a:defRPr sz="4800">
                <a:solidFill>
                  <a:srgbClr val="FF2600"/>
                </a:solidFill>
                <a:latin typeface="Helvetica Neue Light"/>
                <a:ea typeface="Helvetica Neue Light"/>
                <a:cs typeface="Helvetica Neue Light"/>
                <a:sym typeface="Helvetica Neue Light"/>
              </a:defRPr>
            </a:lvl1pPr>
          </a:lstStyle>
          <a:p>
            <a:pPr/>
            <a:r>
              <a:t>- costs:</a:t>
            </a:r>
          </a:p>
        </p:txBody>
      </p:sp>
      <p:grpSp>
        <p:nvGrpSpPr>
          <p:cNvPr id="325" name="Screen Shot 2013-06-28 at 11.23.30 AM.png"/>
          <p:cNvGrpSpPr/>
          <p:nvPr/>
        </p:nvGrpSpPr>
        <p:grpSpPr>
          <a:xfrm>
            <a:off x="15229681" y="7181056"/>
            <a:ext cx="5676107" cy="1229194"/>
            <a:chOff x="0" y="0"/>
            <a:chExt cx="5676106" cy="1229193"/>
          </a:xfrm>
        </p:grpSpPr>
        <p:pic>
          <p:nvPicPr>
            <p:cNvPr id="324" name="Screen Shot 2013-06-28 at 11.23.30 AM.png" descr="Screen Shot 2013-06-28 at 11.23.30 AM.png"/>
            <p:cNvPicPr>
              <a:picLocks noChangeAspect="1"/>
            </p:cNvPicPr>
            <p:nvPr/>
          </p:nvPicPr>
          <p:blipFill>
            <a:blip r:embed="rId5">
              <a:extLst/>
            </a:blip>
            <a:stretch>
              <a:fillRect/>
            </a:stretch>
          </p:blipFill>
          <p:spPr>
            <a:xfrm>
              <a:off x="69850" y="69850"/>
              <a:ext cx="5536407" cy="1089494"/>
            </a:xfrm>
            <a:prstGeom prst="rect">
              <a:avLst/>
            </a:prstGeom>
            <a:ln>
              <a:noFill/>
            </a:ln>
            <a:effectLst/>
          </p:spPr>
        </p:pic>
        <p:pic>
          <p:nvPicPr>
            <p:cNvPr id="323" name="Screen Shot 2013-06-28 at 11.23.30 AM.png" descr="Screen Shot 2013-06-28 at 11.23.30 AM.png"/>
            <p:cNvPicPr>
              <a:picLocks noChangeAspect="0"/>
            </p:cNvPicPr>
            <p:nvPr/>
          </p:nvPicPr>
          <p:blipFill>
            <a:blip r:embed="rId6">
              <a:extLst/>
            </a:blip>
            <a:stretch>
              <a:fillRect/>
            </a:stretch>
          </p:blipFill>
          <p:spPr>
            <a:xfrm>
              <a:off x="0" y="0"/>
              <a:ext cx="5676107" cy="1229194"/>
            </a:xfrm>
            <a:prstGeom prst="rect">
              <a:avLst/>
            </a:prstGeom>
            <a:effectLst/>
          </p:spPr>
        </p:pic>
      </p:grpSp>
      <p:sp>
        <p:nvSpPr>
          <p:cNvPr id="326" name="High Costs/Dispersion"/>
          <p:cNvSpPr txBox="1"/>
          <p:nvPr/>
        </p:nvSpPr>
        <p:spPr>
          <a:xfrm>
            <a:off x="9147382" y="8604646"/>
            <a:ext cx="6269991" cy="914401"/>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b">
            <a:spAutoFit/>
          </a:bodyPr>
          <a:lstStyle>
            <a:lvl1pPr defTabSz="821531">
              <a:defRPr sz="5000">
                <a:solidFill>
                  <a:srgbClr val="000000"/>
                </a:solidFill>
                <a:latin typeface="Helvetica Neue Light"/>
                <a:ea typeface="Helvetica Neue Light"/>
                <a:cs typeface="Helvetica Neue Light"/>
                <a:sym typeface="Helvetica Neue Light"/>
              </a:defRPr>
            </a:lvl1pPr>
          </a:lstStyle>
          <a:p>
            <a:pPr/>
            <a:r>
              <a:t>High Costs/Dispersion</a:t>
            </a:r>
          </a:p>
        </p:txBody>
      </p:sp>
      <p:sp>
        <p:nvSpPr>
          <p:cNvPr id="327" name="Congestion/Danger"/>
          <p:cNvSpPr txBox="1"/>
          <p:nvPr/>
        </p:nvSpPr>
        <p:spPr>
          <a:xfrm>
            <a:off x="3088811" y="8693943"/>
            <a:ext cx="5555558" cy="914401"/>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b">
            <a:spAutoFit/>
          </a:bodyPr>
          <a:lstStyle>
            <a:lvl1pPr defTabSz="821531">
              <a:defRPr sz="5000">
                <a:solidFill>
                  <a:srgbClr val="000000"/>
                </a:solidFill>
                <a:latin typeface="Helvetica Neue Light"/>
                <a:ea typeface="Helvetica Neue Light"/>
                <a:cs typeface="Helvetica Neue Light"/>
                <a:sym typeface="Helvetica Neue Light"/>
              </a:defRPr>
            </a:lvl1pPr>
          </a:lstStyle>
          <a:p>
            <a:pPr/>
            <a:r>
              <a:t>Congestion/Danger</a:t>
            </a:r>
          </a:p>
        </p:txBody>
      </p:sp>
      <p:pic>
        <p:nvPicPr>
          <p:cNvPr id="328" name="Line Line" descr="Line Line"/>
          <p:cNvPicPr>
            <a:picLocks noChangeAspect="0"/>
          </p:cNvPicPr>
          <p:nvPr/>
        </p:nvPicPr>
        <p:blipFill>
          <a:blip r:embed="rId7">
            <a:extLst/>
          </a:blip>
          <a:stretch>
            <a:fillRect/>
          </a:stretch>
        </p:blipFill>
        <p:spPr>
          <a:xfrm>
            <a:off x="10039375" y="7491455"/>
            <a:ext cx="641596" cy="1435208"/>
          </a:xfrm>
          <a:prstGeom prst="rect">
            <a:avLst/>
          </a:prstGeom>
        </p:spPr>
      </p:pic>
      <p:pic>
        <p:nvPicPr>
          <p:cNvPr id="330" name="Line Line" descr="Line Line"/>
          <p:cNvPicPr>
            <a:picLocks noChangeAspect="0"/>
          </p:cNvPicPr>
          <p:nvPr/>
        </p:nvPicPr>
        <p:blipFill>
          <a:blip r:embed="rId8">
            <a:extLst/>
          </a:blip>
          <a:stretch>
            <a:fillRect/>
          </a:stretch>
        </p:blipFill>
        <p:spPr>
          <a:xfrm>
            <a:off x="5555307" y="7538243"/>
            <a:ext cx="642108" cy="1434413"/>
          </a:xfrm>
          <a:prstGeom prst="rect">
            <a:avLst/>
          </a:prstGeom>
        </p:spPr>
      </p:pic>
      <p:pic>
        <p:nvPicPr>
          <p:cNvPr id="332" name="Lagos.jpg" descr="Lagos.jpg"/>
          <p:cNvPicPr>
            <a:picLocks noChangeAspect="1"/>
          </p:cNvPicPr>
          <p:nvPr/>
        </p:nvPicPr>
        <p:blipFill>
          <a:blip r:embed="rId9">
            <a:extLst/>
          </a:blip>
          <a:stretch>
            <a:fillRect/>
          </a:stretch>
        </p:blipFill>
        <p:spPr>
          <a:xfrm>
            <a:off x="3306274" y="9661828"/>
            <a:ext cx="5120632" cy="3424324"/>
          </a:xfrm>
          <a:prstGeom prst="rect">
            <a:avLst/>
          </a:prstGeom>
          <a:ln w="12700">
            <a:miter lim="400000"/>
          </a:ln>
        </p:spPr>
      </p:pic>
      <p:pic>
        <p:nvPicPr>
          <p:cNvPr id="333" name="Screen Shot 2016-08-01 at 10.37.49 PM.png" descr="Screen Shot 2016-08-01 at 10.37.49 PM.png"/>
          <p:cNvPicPr>
            <a:picLocks noChangeAspect="1"/>
          </p:cNvPicPr>
          <p:nvPr/>
        </p:nvPicPr>
        <p:blipFill>
          <a:blip r:embed="rId10">
            <a:extLst/>
          </a:blip>
          <a:stretch>
            <a:fillRect/>
          </a:stretch>
        </p:blipFill>
        <p:spPr>
          <a:xfrm>
            <a:off x="9530074" y="9661828"/>
            <a:ext cx="5323853" cy="3424324"/>
          </a:xfrm>
          <a:prstGeom prst="rect">
            <a:avLst/>
          </a:prstGeom>
          <a:ln w="12700">
            <a:miter lim="400000"/>
          </a:ln>
        </p:spPr>
      </p:pic>
      <p:sp>
        <p:nvSpPr>
          <p:cNvPr id="334" name="Spatial equilibrium between networked social benefits and costs"/>
          <p:cNvSpPr txBox="1"/>
          <p:nvPr/>
        </p:nvSpPr>
        <p:spPr>
          <a:xfrm>
            <a:off x="3508772" y="435674"/>
            <a:ext cx="17547210" cy="837130"/>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4600">
                <a:solidFill>
                  <a:srgbClr val="FFFFFF"/>
                </a:solidFill>
                <a:latin typeface="Helvetica Neue Medium"/>
                <a:ea typeface="Helvetica Neue Medium"/>
                <a:cs typeface="Helvetica Neue Medium"/>
                <a:sym typeface="Helvetica Neue Medium"/>
              </a:defRPr>
            </a:lvl1pPr>
          </a:lstStyle>
          <a:p>
            <a:pPr/>
            <a:r>
              <a:t>Spatial equilibrium between networked social benefits and costs</a:t>
            </a:r>
          </a:p>
        </p:txBody>
      </p:sp>
      <p:sp>
        <p:nvSpPr>
          <p:cNvPr id="335" name="Real “Income”:"/>
          <p:cNvSpPr txBox="1"/>
          <p:nvPr/>
        </p:nvSpPr>
        <p:spPr>
          <a:xfrm>
            <a:off x="4276791" y="2812197"/>
            <a:ext cx="3179598"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Real “Income”: </a:t>
            </a:r>
          </a:p>
        </p:txBody>
      </p:sp>
      <p:sp>
        <p:nvSpPr>
          <p:cNvPr id="336" name="Equation"/>
          <p:cNvSpPr txBox="1"/>
          <p:nvPr/>
        </p:nvSpPr>
        <p:spPr>
          <a:xfrm>
            <a:off x="7582874" y="2980693"/>
            <a:ext cx="2457368" cy="40129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700" i="1">
                      <a:solidFill>
                        <a:srgbClr val="000000"/>
                      </a:solidFill>
                      <a:latin typeface="Cambria Math" panose="02040503050406030204" pitchFamily="18" charset="0"/>
                    </a:rPr>
                    <m:t>Y</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N</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W</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N</m:t>
                  </m:r>
                  <m:r>
                    <a:rPr xmlns:a="http://schemas.openxmlformats.org/drawingml/2006/main" sz="3700" i="1">
                      <a:solidFill>
                        <a:srgbClr val="000000"/>
                      </a:solidFill>
                      <a:latin typeface="Cambria Math" panose="02040503050406030204" pitchFamily="18" charset="0"/>
                    </a:rPr>
                    <m:t>)</m:t>
                  </m:r>
                </m:oMath>
              </m:oMathPara>
            </a14:m>
            <a:endParaRPr sz="3700"/>
          </a:p>
        </p:txBody>
      </p:sp>
      <p:sp>
        <p:nvSpPr>
          <p:cNvPr id="337" name="Scale invariance: cities can exist at “any” population size"/>
          <p:cNvSpPr txBox="1"/>
          <p:nvPr/>
        </p:nvSpPr>
        <p:spPr>
          <a:xfrm>
            <a:off x="7109586" y="1803697"/>
            <a:ext cx="10164827" cy="601724"/>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000000"/>
                </a:solidFill>
                <a:latin typeface="Helvetica Neue Medium"/>
                <a:ea typeface="Helvetica Neue Medium"/>
                <a:cs typeface="Helvetica Neue Medium"/>
                <a:sym typeface="Helvetica Neue Medium"/>
              </a:defRPr>
            </a:lvl1pPr>
          </a:lstStyle>
          <a:p>
            <a:pPr/>
            <a:r>
              <a:t>Scale invariance: cities can exist at “any” population size</a:t>
            </a:r>
          </a:p>
        </p:txBody>
      </p:sp>
      <p:sp>
        <p:nvSpPr>
          <p:cNvPr id="338" name="Poor, congested, intense, dangerous"/>
          <p:cNvSpPr txBox="1"/>
          <p:nvPr/>
        </p:nvSpPr>
        <p:spPr>
          <a:xfrm>
            <a:off x="8126" y="13139637"/>
            <a:ext cx="5110887"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Poor, congested, intense, dangerous</a:t>
            </a:r>
          </a:p>
        </p:txBody>
      </p:sp>
      <p:sp>
        <p:nvSpPr>
          <p:cNvPr id="339" name="Diffuse, sprawling, uneventful"/>
          <p:cNvSpPr txBox="1"/>
          <p:nvPr/>
        </p:nvSpPr>
        <p:spPr>
          <a:xfrm>
            <a:off x="13900735" y="13185885"/>
            <a:ext cx="420227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Diffuse, sprawling, uneventful </a:t>
            </a:r>
          </a:p>
        </p:txBody>
      </p:sp>
      <p:sp>
        <p:nvSpPr>
          <p:cNvPr id="340" name="~Lagos"/>
          <p:cNvSpPr txBox="1"/>
          <p:nvPr/>
        </p:nvSpPr>
        <p:spPr>
          <a:xfrm>
            <a:off x="633999" y="11093766"/>
            <a:ext cx="1457707"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000"/>
            </a:lvl1pPr>
          </a:lstStyle>
          <a:p>
            <a:pPr/>
            <a:r>
              <a:t>~Lagos</a:t>
            </a:r>
          </a:p>
        </p:txBody>
      </p:sp>
      <p:sp>
        <p:nvSpPr>
          <p:cNvPr id="341" name="~”Florida”"/>
          <p:cNvSpPr txBox="1"/>
          <p:nvPr/>
        </p:nvSpPr>
        <p:spPr>
          <a:xfrm>
            <a:off x="15666391" y="11093766"/>
            <a:ext cx="1950721"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000"/>
            </a:lvl1pPr>
          </a:lstStyle>
          <a:p>
            <a:pPr/>
            <a:r>
              <a:t>~”Florida”</a:t>
            </a:r>
          </a:p>
        </p:txBody>
      </p:sp>
      <p:sp>
        <p:nvSpPr>
          <p:cNvPr id="342" name="calculation in IUS pp 88-89"/>
          <p:cNvSpPr txBox="1"/>
          <p:nvPr/>
        </p:nvSpPr>
        <p:spPr>
          <a:xfrm>
            <a:off x="18367339" y="8858587"/>
            <a:ext cx="5166259" cy="585113"/>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calculation in IUS pp 88-89</a:t>
            </a:r>
          </a:p>
        </p:txBody>
      </p:sp>
      <p:sp>
        <p:nvSpPr>
          <p:cNvPr id="343" name="Different from Urban Economics: V Henderson"/>
          <p:cNvSpPr txBox="1"/>
          <p:nvPr/>
        </p:nvSpPr>
        <p:spPr>
          <a:xfrm>
            <a:off x="16092796" y="2464275"/>
            <a:ext cx="7521284" cy="510754"/>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700">
                <a:solidFill>
                  <a:srgbClr val="FFFFFF"/>
                </a:solidFill>
                <a:latin typeface="Helvetica Neue Medium"/>
                <a:ea typeface="Helvetica Neue Medium"/>
                <a:cs typeface="Helvetica Neue Medium"/>
                <a:sym typeface="Helvetica Neue Medium"/>
              </a:defRPr>
            </a:lvl1pPr>
          </a:lstStyle>
          <a:p>
            <a:pPr/>
            <a:r>
              <a:t>Different from Urban Economics: V Henderson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Human Effort is conserved: Estimating G"/>
          <p:cNvSpPr txBox="1"/>
          <p:nvPr/>
        </p:nvSpPr>
        <p:spPr>
          <a:xfrm>
            <a:off x="3459845" y="994568"/>
            <a:ext cx="14537532" cy="10414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spAutoFit/>
          </a:bodyPr>
          <a:lstStyle/>
          <a:p>
            <a:pPr algn="l" defTabSz="821531">
              <a:defRPr sz="5800">
                <a:solidFill>
                  <a:srgbClr val="000000"/>
                </a:solidFill>
                <a:latin typeface="Helvetica Neue Light"/>
                <a:ea typeface="Helvetica Neue Light"/>
                <a:cs typeface="Helvetica Neue Light"/>
                <a:sym typeface="Helvetica Neue Light"/>
              </a:defRPr>
            </a:pPr>
            <a:r>
              <a:t>Human Effort is conserved: </a:t>
            </a:r>
            <a:r>
              <a:rPr b="1">
                <a:solidFill>
                  <a:srgbClr val="FF2600"/>
                </a:solidFill>
                <a:latin typeface="+mn-lt"/>
                <a:ea typeface="+mn-ea"/>
                <a:cs typeface="+mn-cs"/>
                <a:sym typeface="Helvetica Neue"/>
              </a:rPr>
              <a:t>Estimating G</a:t>
            </a:r>
          </a:p>
        </p:txBody>
      </p:sp>
      <p:pic>
        <p:nvPicPr>
          <p:cNvPr id="348" name="inset_Fig1B.png" descr="inset_Fig1B.png"/>
          <p:cNvPicPr>
            <a:picLocks noChangeAspect="1"/>
          </p:cNvPicPr>
          <p:nvPr/>
        </p:nvPicPr>
        <p:blipFill>
          <a:blip r:embed="rId3">
            <a:extLst/>
          </a:blip>
          <a:stretch>
            <a:fillRect/>
          </a:stretch>
        </p:blipFill>
        <p:spPr>
          <a:xfrm>
            <a:off x="9779799" y="2919119"/>
            <a:ext cx="10503684" cy="7877762"/>
          </a:xfrm>
          <a:prstGeom prst="rect">
            <a:avLst/>
          </a:prstGeom>
          <a:ln w="12700">
            <a:miter lim="400000"/>
          </a:ln>
        </p:spPr>
      </p:pic>
      <p:sp>
        <p:nvSpPr>
          <p:cNvPr id="349" name="The parameter G…"/>
          <p:cNvSpPr txBox="1"/>
          <p:nvPr/>
        </p:nvSpPr>
        <p:spPr>
          <a:xfrm>
            <a:off x="1193470" y="3167112"/>
            <a:ext cx="7336157" cy="4962419"/>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spAutoFit/>
          </a:bodyPr>
          <a:lstStyle/>
          <a:p>
            <a:pPr algn="l" defTabSz="821531">
              <a:defRPr sz="5800">
                <a:solidFill>
                  <a:srgbClr val="000000"/>
                </a:solidFill>
              </a:defRPr>
            </a:pPr>
            <a:r>
              <a:t>The parameter G</a:t>
            </a:r>
          </a:p>
          <a:p>
            <a:pPr algn="l" defTabSz="821531">
              <a:defRPr sz="5200">
                <a:solidFill>
                  <a:srgbClr val="000000"/>
                </a:solidFill>
              </a:defRPr>
            </a:pPr>
            <a:r>
              <a:t>measures the strength of social interactions over a life path.</a:t>
            </a:r>
          </a:p>
          <a:p>
            <a:pPr algn="l" defTabSz="821531">
              <a:defRPr sz="5200">
                <a:solidFill>
                  <a:srgbClr val="000000"/>
                </a:solidFill>
                <a:latin typeface="Helvetica Neue Light"/>
                <a:ea typeface="Helvetica Neue Light"/>
                <a:cs typeface="Helvetica Neue Light"/>
                <a:sym typeface="Helvetica Neue Light"/>
              </a:defRPr>
            </a:pPr>
          </a:p>
          <a:p>
            <a:pPr algn="l" defTabSz="821531">
              <a:defRPr sz="5200">
                <a:solidFill>
                  <a:srgbClr val="000000"/>
                </a:solidFill>
                <a:latin typeface="Helvetica Neue Light"/>
                <a:ea typeface="Helvetica Neue Light"/>
                <a:cs typeface="Helvetica Neue Light"/>
                <a:sym typeface="Helvetica Neue Light"/>
              </a:defRPr>
            </a:pPr>
            <a:r>
              <a:t>For a city it is:</a:t>
            </a:r>
          </a:p>
        </p:txBody>
      </p:sp>
      <p:sp>
        <p:nvSpPr>
          <p:cNvPr id="350" name="log N"/>
          <p:cNvSpPr txBox="1"/>
          <p:nvPr/>
        </p:nvSpPr>
        <p:spPr>
          <a:xfrm>
            <a:off x="14401236" y="10799365"/>
            <a:ext cx="1870193" cy="1041401"/>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b">
            <a:spAutoFit/>
          </a:bodyPr>
          <a:lstStyle/>
          <a:p>
            <a:pPr defTabSz="821531">
              <a:defRPr sz="5800">
                <a:solidFill>
                  <a:srgbClr val="000000"/>
                </a:solidFill>
                <a:latin typeface="Helvetica Neue Light"/>
                <a:ea typeface="Helvetica Neue Light"/>
                <a:cs typeface="Helvetica Neue Light"/>
                <a:sym typeface="Helvetica Neue Light"/>
              </a:defRPr>
            </a:pPr>
            <a:r>
              <a:t>log </a:t>
            </a:r>
            <a:r>
              <a:rPr i="1">
                <a:latin typeface="+mn-lt"/>
                <a:ea typeface="+mn-ea"/>
                <a:cs typeface="+mn-cs"/>
                <a:sym typeface="Helvetica Neue"/>
              </a:rPr>
              <a:t>N</a:t>
            </a:r>
          </a:p>
        </p:txBody>
      </p:sp>
      <p:sp>
        <p:nvSpPr>
          <p:cNvPr id="351" name="log G"/>
          <p:cNvSpPr txBox="1"/>
          <p:nvPr/>
        </p:nvSpPr>
        <p:spPr>
          <a:xfrm>
            <a:off x="9142028" y="2334021"/>
            <a:ext cx="1897948" cy="1041401"/>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b">
            <a:spAutoFit/>
          </a:bodyPr>
          <a:lstStyle/>
          <a:p>
            <a:pPr defTabSz="821531">
              <a:defRPr sz="5800">
                <a:solidFill>
                  <a:srgbClr val="000000"/>
                </a:solidFill>
                <a:latin typeface="Helvetica Neue Light"/>
                <a:ea typeface="Helvetica Neue Light"/>
                <a:cs typeface="Helvetica Neue Light"/>
                <a:sym typeface="Helvetica Neue Light"/>
              </a:defRPr>
            </a:pPr>
            <a:r>
              <a:t>log </a:t>
            </a:r>
            <a:r>
              <a:rPr i="1">
                <a:latin typeface="+mn-lt"/>
                <a:ea typeface="+mn-ea"/>
                <a:cs typeface="+mn-cs"/>
                <a:sym typeface="Helvetica Neue"/>
              </a:rPr>
              <a:t>G</a:t>
            </a:r>
          </a:p>
        </p:txBody>
      </p:sp>
      <p:sp>
        <p:nvSpPr>
          <p:cNvPr id="352" name="G*"/>
          <p:cNvSpPr txBox="1"/>
          <p:nvPr/>
        </p:nvSpPr>
        <p:spPr>
          <a:xfrm>
            <a:off x="11702791" y="5387975"/>
            <a:ext cx="980579" cy="1041401"/>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b">
            <a:spAutoFit/>
          </a:bodyPr>
          <a:lstStyle>
            <a:lvl1pPr defTabSz="821531">
              <a:defRPr sz="5800">
                <a:solidFill>
                  <a:srgbClr val="000000"/>
                </a:solidFill>
                <a:latin typeface="Helvetica Neue Light"/>
                <a:ea typeface="Helvetica Neue Light"/>
                <a:cs typeface="Helvetica Neue Light"/>
                <a:sym typeface="Helvetica Neue Light"/>
              </a:defRPr>
            </a:lvl1pPr>
          </a:lstStyle>
          <a:p>
            <a:pPr/>
            <a:r>
              <a:t>G*</a:t>
            </a:r>
          </a:p>
        </p:txBody>
      </p:sp>
      <p:sp>
        <p:nvSpPr>
          <p:cNvPr id="353" name="Gmax"/>
          <p:cNvSpPr txBox="1"/>
          <p:nvPr/>
        </p:nvSpPr>
        <p:spPr>
          <a:xfrm>
            <a:off x="11716871" y="3691334"/>
            <a:ext cx="1502212" cy="1041401"/>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b">
            <a:spAutoFit/>
          </a:bodyPr>
          <a:lstStyle/>
          <a:p>
            <a:pPr defTabSz="821531">
              <a:defRPr sz="5800">
                <a:solidFill>
                  <a:srgbClr val="000000"/>
                </a:solidFill>
                <a:latin typeface="Helvetica Neue Light"/>
                <a:ea typeface="Helvetica Neue Light"/>
                <a:cs typeface="Helvetica Neue Light"/>
                <a:sym typeface="Helvetica Neue Light"/>
              </a:defRPr>
            </a:pPr>
            <a:r>
              <a:t>G</a:t>
            </a:r>
            <a:r>
              <a:rPr sz="3200"/>
              <a:t>max</a:t>
            </a:r>
          </a:p>
        </p:txBody>
      </p:sp>
      <p:sp>
        <p:nvSpPr>
          <p:cNvPr id="354" name="average income x average area per capita"/>
          <p:cNvSpPr txBox="1"/>
          <p:nvPr/>
        </p:nvSpPr>
        <p:spPr>
          <a:xfrm>
            <a:off x="1449666" y="11063317"/>
            <a:ext cx="7716013" cy="5728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vl1pPr>
          </a:lstStyle>
          <a:p>
            <a:pPr/>
            <a:r>
              <a:t>average income x average area per capita</a:t>
            </a:r>
          </a:p>
        </p:txBody>
      </p:sp>
      <p:sp>
        <p:nvSpPr>
          <p:cNvPr id="355" name="Total “freedom” = social  x spatial freedom"/>
          <p:cNvSpPr txBox="1"/>
          <p:nvPr/>
        </p:nvSpPr>
        <p:spPr>
          <a:xfrm>
            <a:off x="1381275" y="11983791"/>
            <a:ext cx="7336156"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Total “freedom” = social  x spatial freedom</a:t>
            </a:r>
          </a:p>
        </p:txBody>
      </p:sp>
      <p:sp>
        <p:nvSpPr>
          <p:cNvPr id="356" name="Line"/>
          <p:cNvSpPr/>
          <p:nvPr/>
        </p:nvSpPr>
        <p:spPr>
          <a:xfrm flipH="1">
            <a:off x="17052365" y="7332276"/>
            <a:ext cx="3387096" cy="474700"/>
          </a:xfrm>
          <a:prstGeom prst="line">
            <a:avLst/>
          </a:prstGeom>
          <a:ln w="25400">
            <a:solidFill>
              <a:srgbClr val="000000"/>
            </a:solidFill>
            <a:miter lim="400000"/>
            <a:tailEnd type="triangle"/>
          </a:ln>
        </p:spPr>
        <p:txBody>
          <a:bodyPr lIns="50800" tIns="50800" rIns="50800" bIns="50800" anchor="ctr"/>
          <a:lstStyle/>
          <a:p>
            <a:pPr/>
          </a:p>
        </p:txBody>
      </p:sp>
      <p:sp>
        <p:nvSpPr>
          <p:cNvPr id="357" name="Bridgeport CT"/>
          <p:cNvSpPr txBox="1"/>
          <p:nvPr/>
        </p:nvSpPr>
        <p:spPr>
          <a:xfrm>
            <a:off x="20037282" y="4616277"/>
            <a:ext cx="2446745" cy="5357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Bridgeport CT</a:t>
            </a:r>
          </a:p>
        </p:txBody>
      </p:sp>
      <p:sp>
        <p:nvSpPr>
          <p:cNvPr id="358" name="Line"/>
          <p:cNvSpPr/>
          <p:nvPr/>
        </p:nvSpPr>
        <p:spPr>
          <a:xfrm flipH="1">
            <a:off x="15374034" y="5277397"/>
            <a:ext cx="5307423" cy="514253"/>
          </a:xfrm>
          <a:prstGeom prst="line">
            <a:avLst/>
          </a:prstGeom>
          <a:ln w="25400">
            <a:solidFill>
              <a:srgbClr val="000000"/>
            </a:solidFill>
            <a:miter lim="400000"/>
            <a:tailEnd type="triangle"/>
          </a:ln>
        </p:spPr>
        <p:txBody>
          <a:bodyPr lIns="50800" tIns="50800" rIns="50800" bIns="50800" anchor="ctr"/>
          <a:lstStyle/>
          <a:p>
            <a:pPr/>
          </a:p>
        </p:txBody>
      </p:sp>
      <p:sp>
        <p:nvSpPr>
          <p:cNvPr id="359" name="Line"/>
          <p:cNvSpPr/>
          <p:nvPr/>
        </p:nvSpPr>
        <p:spPr>
          <a:xfrm flipH="1" flipV="1">
            <a:off x="14266765" y="8270970"/>
            <a:ext cx="6383193" cy="989317"/>
          </a:xfrm>
          <a:prstGeom prst="line">
            <a:avLst/>
          </a:prstGeom>
          <a:ln w="25400">
            <a:solidFill>
              <a:srgbClr val="000000"/>
            </a:solidFill>
            <a:miter lim="400000"/>
            <a:tailEnd type="triangle"/>
          </a:ln>
        </p:spPr>
        <p:txBody>
          <a:bodyPr lIns="50800" tIns="50800" rIns="50800" bIns="50800" anchor="ctr"/>
          <a:lstStyle/>
          <a:p>
            <a:pPr/>
          </a:p>
        </p:txBody>
      </p:sp>
      <p:sp>
        <p:nvSpPr>
          <p:cNvPr id="360" name="Riverside CA"/>
          <p:cNvSpPr txBox="1"/>
          <p:nvPr/>
        </p:nvSpPr>
        <p:spPr>
          <a:xfrm>
            <a:off x="20748091" y="6957817"/>
            <a:ext cx="2241970" cy="53578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Riverside CA</a:t>
            </a:r>
          </a:p>
        </p:txBody>
      </p:sp>
      <p:sp>
        <p:nvSpPr>
          <p:cNvPr id="361" name="Brownsville TX"/>
          <p:cNvSpPr txBox="1"/>
          <p:nvPr/>
        </p:nvSpPr>
        <p:spPr>
          <a:xfrm>
            <a:off x="20681206" y="9010503"/>
            <a:ext cx="2528140" cy="5357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900"/>
            </a:lvl1pPr>
          </a:lstStyle>
          <a:p>
            <a:pPr/>
            <a:r>
              <a:t>Brownsville TX</a:t>
            </a:r>
          </a:p>
        </p:txBody>
      </p:sp>
      <p:sp>
        <p:nvSpPr>
          <p:cNvPr id="362" name="Tradeoff between more Social Space versus more Physical Space"/>
          <p:cNvSpPr txBox="1"/>
          <p:nvPr/>
        </p:nvSpPr>
        <p:spPr>
          <a:xfrm>
            <a:off x="8822407" y="12350174"/>
            <a:ext cx="12418467" cy="585112"/>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Tradeoff between more Social Space versus more Physical Space</a:t>
            </a:r>
          </a:p>
        </p:txBody>
      </p:sp>
      <p:sp>
        <p:nvSpPr>
          <p:cNvPr id="363" name="Equation"/>
          <p:cNvSpPr txBox="1"/>
          <p:nvPr/>
        </p:nvSpPr>
        <p:spPr>
          <a:xfrm>
            <a:off x="1751345" y="8862237"/>
            <a:ext cx="6220407" cy="146837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700" i="1">
                      <a:solidFill>
                        <a:srgbClr val="5E5E5E"/>
                      </a:solidFill>
                      <a:latin typeface="Cambria Math" panose="02040503050406030204" pitchFamily="18" charset="0"/>
                    </a:rPr>
                    <m:t>G</m:t>
                  </m:r>
                  <m:r>
                    <a:rPr xmlns:a="http://schemas.openxmlformats.org/drawingml/2006/main" sz="4700" i="1">
                      <a:solidFill>
                        <a:srgbClr val="5E5E5E"/>
                      </a:solidFill>
                      <a:latin typeface="Cambria Math" panose="02040503050406030204" pitchFamily="18" charset="0"/>
                    </a:rPr>
                    <m:t>=</m:t>
                  </m:r>
                  <m:d>
                    <m:dPr>
                      <m:ctrlPr>
                        <a:rPr xmlns:a="http://schemas.openxmlformats.org/drawingml/2006/main" sz="4700" i="1">
                          <a:solidFill>
                            <a:srgbClr val="5E5E5E"/>
                          </a:solidFill>
                          <a:latin typeface="Cambria Math" panose="02040503050406030204" pitchFamily="18" charset="0"/>
                        </a:rPr>
                      </m:ctrlPr>
                    </m:dPr>
                    <m:e>
                      <m:f>
                        <m:fPr>
                          <m:ctrlPr>
                            <a:rPr xmlns:a="http://schemas.openxmlformats.org/drawingml/2006/main" sz="4700" i="1">
                              <a:solidFill>
                                <a:srgbClr val="5E5E5E"/>
                              </a:solidFill>
                              <a:latin typeface="Cambria Math" panose="02040503050406030204" pitchFamily="18" charset="0"/>
                            </a:rPr>
                          </m:ctrlPr>
                          <m:type m:val="bar"/>
                        </m:fPr>
                        <m:num>
                          <m:r>
                            <a:rPr xmlns:a="http://schemas.openxmlformats.org/drawingml/2006/main" sz="4700" i="1">
                              <a:solidFill>
                                <a:srgbClr val="5E5E5E"/>
                              </a:solidFill>
                              <a:latin typeface="Cambria Math" panose="02040503050406030204" pitchFamily="18" charset="0"/>
                            </a:rPr>
                            <m:t>Y</m:t>
                          </m:r>
                        </m:num>
                        <m:den>
                          <m:r>
                            <a:rPr xmlns:a="http://schemas.openxmlformats.org/drawingml/2006/main" sz="4700" i="1">
                              <a:solidFill>
                                <a:srgbClr val="5E5E5E"/>
                              </a:solidFill>
                              <a:latin typeface="Cambria Math" panose="02040503050406030204" pitchFamily="18" charset="0"/>
                            </a:rPr>
                            <m:t>N</m:t>
                          </m:r>
                        </m:den>
                      </m:f>
                    </m:e>
                  </m:d>
                  <m:d>
                    <m:dPr>
                      <m:ctrlPr>
                        <a:rPr xmlns:a="http://schemas.openxmlformats.org/drawingml/2006/main" sz="4700" i="1">
                          <a:solidFill>
                            <a:srgbClr val="5E5E5E"/>
                          </a:solidFill>
                          <a:latin typeface="Cambria Math" panose="02040503050406030204" pitchFamily="18" charset="0"/>
                        </a:rPr>
                      </m:ctrlPr>
                    </m:dPr>
                    <m:e>
                      <m:f>
                        <m:fPr>
                          <m:ctrlPr>
                            <a:rPr xmlns:a="http://schemas.openxmlformats.org/drawingml/2006/main" sz="4700" i="1">
                              <a:solidFill>
                                <a:srgbClr val="5E5E5E"/>
                              </a:solidFill>
                              <a:latin typeface="Cambria Math" panose="02040503050406030204" pitchFamily="18" charset="0"/>
                            </a:rPr>
                          </m:ctrlPr>
                          <m:type m:val="bar"/>
                        </m:fPr>
                        <m:num>
                          <m:sSub>
                            <m:e>
                              <m:r>
                                <a:rPr xmlns:a="http://schemas.openxmlformats.org/drawingml/2006/main" sz="4700" i="1">
                                  <a:solidFill>
                                    <a:srgbClr val="5E5E5E"/>
                                  </a:solidFill>
                                  <a:latin typeface="Cambria Math" panose="02040503050406030204" pitchFamily="18" charset="0"/>
                                </a:rPr>
                                <m:t>A</m:t>
                              </m:r>
                            </m:e>
                            <m:sub>
                              <m:r>
                                <a:rPr xmlns:a="http://schemas.openxmlformats.org/drawingml/2006/main" sz="4700" i="1">
                                  <a:solidFill>
                                    <a:srgbClr val="5E5E5E"/>
                                  </a:solidFill>
                                  <a:latin typeface="Cambria Math" panose="02040503050406030204" pitchFamily="18" charset="0"/>
                                </a:rPr>
                                <m:t>n</m:t>
                              </m:r>
                            </m:sub>
                          </m:sSub>
                        </m:num>
                        <m:den>
                          <m:r>
                            <a:rPr xmlns:a="http://schemas.openxmlformats.org/drawingml/2006/main" sz="4700" i="1">
                              <a:solidFill>
                                <a:srgbClr val="5E5E5E"/>
                              </a:solidFill>
                              <a:latin typeface="Cambria Math" panose="02040503050406030204" pitchFamily="18" charset="0"/>
                            </a:rPr>
                            <m:t>N</m:t>
                          </m:r>
                        </m:den>
                      </m:f>
                    </m:e>
                  </m:d>
                  <m:r>
                    <a:rPr xmlns:a="http://schemas.openxmlformats.org/drawingml/2006/main" sz="4700" i="1">
                      <a:solidFill>
                        <a:srgbClr val="5E5E5E"/>
                      </a:solidFill>
                      <a:latin typeface="Cambria Math" panose="02040503050406030204" pitchFamily="18" charset="0"/>
                    </a:rPr>
                    <m:t>=</m:t>
                  </m:r>
                  <m:sSub>
                    <m:e>
                      <m:r>
                        <a:rPr xmlns:a="http://schemas.openxmlformats.org/drawingml/2006/main" sz="4700" i="1">
                          <a:solidFill>
                            <a:srgbClr val="5E5E5E"/>
                          </a:solidFill>
                          <a:latin typeface="Cambria Math" panose="02040503050406030204" pitchFamily="18" charset="0"/>
                        </a:rPr>
                        <m:t>a</m:t>
                      </m:r>
                    </m:e>
                    <m:sub>
                      <m:r>
                        <a:rPr xmlns:a="http://schemas.openxmlformats.org/drawingml/2006/main" sz="4700" i="1">
                          <a:solidFill>
                            <a:srgbClr val="5E5E5E"/>
                          </a:solidFill>
                          <a:latin typeface="Cambria Math" panose="02040503050406030204" pitchFamily="18" charset="0"/>
                        </a:rPr>
                        <m:t>0</m:t>
                      </m:r>
                    </m:sub>
                  </m:sSub>
                  <m:r>
                    <a:rPr xmlns:a="http://schemas.openxmlformats.org/drawingml/2006/main" sz="4700" i="1">
                      <a:solidFill>
                        <a:srgbClr val="5E5E5E"/>
                      </a:solidFill>
                      <a:latin typeface="Cambria Math" panose="02040503050406030204" pitchFamily="18" charset="0"/>
                    </a:rPr>
                    <m:t>ℓ</m:t>
                  </m:r>
                  <m:bar>
                    <m:barPr>
                      <m:ctrlPr>
                        <a:rPr xmlns:a="http://schemas.openxmlformats.org/drawingml/2006/main" sz="4700" i="1">
                          <a:solidFill>
                            <a:srgbClr val="5E5E5E"/>
                          </a:solidFill>
                          <a:latin typeface="Cambria Math" panose="02040503050406030204" pitchFamily="18" charset="0"/>
                        </a:rPr>
                      </m:ctrlPr>
                      <m:pos m:val="top"/>
                    </m:barPr>
                    <m:e>
                      <m:r>
                        <a:rPr xmlns:a="http://schemas.openxmlformats.org/drawingml/2006/main" sz="4700" i="1">
                          <a:solidFill>
                            <a:srgbClr val="5E5E5E"/>
                          </a:solidFill>
                          <a:latin typeface="Cambria Math" panose="02040503050406030204" pitchFamily="18" charset="0"/>
                        </a:rPr>
                        <m:t>g</m:t>
                      </m:r>
                    </m:e>
                  </m:bar>
                </m:oMath>
              </m:oMathPara>
            </a14:m>
            <a:endParaRPr sz="4700">
              <a:solidFill>
                <a:srgbClr val="5E5E5E"/>
              </a:solidFill>
            </a:endParaRPr>
          </a:p>
        </p:txBody>
      </p:sp>
      <p:pic>
        <p:nvPicPr>
          <p:cNvPr id="364" name="Rectangle Rectangle" descr="Rectangle Rectangle"/>
          <p:cNvPicPr>
            <a:picLocks noChangeAspect="0"/>
          </p:cNvPicPr>
          <p:nvPr/>
        </p:nvPicPr>
        <p:blipFill>
          <a:blip r:embed="rId4">
            <a:extLst/>
          </a:blip>
          <a:stretch>
            <a:fillRect/>
          </a:stretch>
        </p:blipFill>
        <p:spPr>
          <a:xfrm>
            <a:off x="1075452" y="8497347"/>
            <a:ext cx="7947802" cy="2218319"/>
          </a:xfrm>
          <a:prstGeom prst="rect">
            <a:avLst/>
          </a:prstGeom>
        </p:spPr>
      </p:pic>
      <p:sp>
        <p:nvSpPr>
          <p:cNvPr id="366" name="larger cities"/>
          <p:cNvSpPr txBox="1"/>
          <p:nvPr/>
        </p:nvSpPr>
        <p:spPr>
          <a:xfrm>
            <a:off x="13540188" y="13134155"/>
            <a:ext cx="1674572"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larger cities</a:t>
            </a:r>
          </a:p>
        </p:txBody>
      </p:sp>
      <p:sp>
        <p:nvSpPr>
          <p:cNvPr id="367" name="smaller towns"/>
          <p:cNvSpPr txBox="1"/>
          <p:nvPr/>
        </p:nvSpPr>
        <p:spPr>
          <a:xfrm>
            <a:off x="18514131" y="13134155"/>
            <a:ext cx="199948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smaller towns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1" name="Rectangle"/>
          <p:cNvSpPr/>
          <p:nvPr/>
        </p:nvSpPr>
        <p:spPr>
          <a:xfrm>
            <a:off x="10888265" y="7608093"/>
            <a:ext cx="285751" cy="464345"/>
          </a:xfrm>
          <a:prstGeom prst="rect">
            <a:avLst/>
          </a:prstGeom>
          <a:solidFill>
            <a:srgbClr val="FFFFFF"/>
          </a:solidFill>
          <a:ln w="12700">
            <a:miter lim="400000"/>
          </a:ln>
        </p:spPr>
        <p:txBody>
          <a:bodyPr lIns="71437" tIns="71437" rIns="71437" bIns="71437" anchor="ctr"/>
          <a:lstStyle/>
          <a:p>
            <a:pPr defTabSz="821531">
              <a:defRPr sz="5000">
                <a:solidFill>
                  <a:srgbClr val="000000"/>
                </a:solidFill>
                <a:latin typeface="Helvetica Neue Light"/>
                <a:ea typeface="Helvetica Neue Light"/>
                <a:cs typeface="Helvetica Neue Light"/>
                <a:sym typeface="Helvetica Neue Light"/>
              </a:defRPr>
            </a:pPr>
          </a:p>
        </p:txBody>
      </p:sp>
      <p:sp>
        <p:nvSpPr>
          <p:cNvPr id="372" name="Rectangle"/>
          <p:cNvSpPr/>
          <p:nvPr/>
        </p:nvSpPr>
        <p:spPr>
          <a:xfrm>
            <a:off x="14120812" y="7625953"/>
            <a:ext cx="1732360" cy="428626"/>
          </a:xfrm>
          <a:prstGeom prst="rect">
            <a:avLst/>
          </a:prstGeom>
          <a:solidFill>
            <a:srgbClr val="FFFFFF"/>
          </a:solidFill>
          <a:ln w="12700">
            <a:miter lim="400000"/>
          </a:ln>
        </p:spPr>
        <p:txBody>
          <a:bodyPr lIns="71437" tIns="71437" rIns="71437" bIns="71437" anchor="ctr"/>
          <a:lstStyle/>
          <a:p>
            <a:pPr defTabSz="821531">
              <a:defRPr sz="5000">
                <a:solidFill>
                  <a:srgbClr val="000000"/>
                </a:solidFill>
                <a:latin typeface="Helvetica Neue Light"/>
                <a:ea typeface="Helvetica Neue Light"/>
                <a:cs typeface="Helvetica Neue Light"/>
                <a:sym typeface="Helvetica Neue Light"/>
              </a:defRPr>
            </a:pPr>
          </a:p>
        </p:txBody>
      </p:sp>
      <p:sp>
        <p:nvSpPr>
          <p:cNvPr id="373" name="Many quantitative predictions + general consequences"/>
          <p:cNvSpPr txBox="1"/>
          <p:nvPr/>
        </p:nvSpPr>
        <p:spPr>
          <a:xfrm>
            <a:off x="5367769" y="641148"/>
            <a:ext cx="13648462" cy="775104"/>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5500">
              <a:defRPr sz="4200">
                <a:solidFill>
                  <a:srgbClr val="FFFFFF"/>
                </a:solidFill>
                <a:latin typeface="Helvetica Neue Medium"/>
                <a:ea typeface="Helvetica Neue Medium"/>
                <a:cs typeface="Helvetica Neue Medium"/>
                <a:sym typeface="Helvetica Neue Medium"/>
              </a:defRPr>
            </a:lvl1pPr>
          </a:lstStyle>
          <a:p>
            <a:pPr/>
            <a:r>
              <a:t>Many quantitative predictions + general consequences</a:t>
            </a:r>
          </a:p>
        </p:txBody>
      </p:sp>
      <p:pic>
        <p:nvPicPr>
          <p:cNvPr id="374" name="Screen Shot 2020-10-22 at 1.17.31 PM.pdf" descr="Screen Shot 2020-10-22 at 1.17.31 PM.pdf"/>
          <p:cNvPicPr>
            <a:picLocks noChangeAspect="1"/>
          </p:cNvPicPr>
          <p:nvPr/>
        </p:nvPicPr>
        <p:blipFill>
          <a:blip r:embed="rId3">
            <a:extLst/>
          </a:blip>
          <a:stretch>
            <a:fillRect/>
          </a:stretch>
        </p:blipFill>
        <p:spPr>
          <a:xfrm>
            <a:off x="3323174" y="1887563"/>
            <a:ext cx="15415933" cy="9122720"/>
          </a:xfrm>
          <a:prstGeom prst="rect">
            <a:avLst/>
          </a:prstGeom>
          <a:ln w="12700">
            <a:miter lim="400000"/>
          </a:ln>
        </p:spPr>
      </p:pic>
      <p:sp>
        <p:nvSpPr>
          <p:cNvPr id="375" name="Rectangle"/>
          <p:cNvSpPr/>
          <p:nvPr/>
        </p:nvSpPr>
        <p:spPr>
          <a:xfrm>
            <a:off x="16978069" y="4120281"/>
            <a:ext cx="692013" cy="428626"/>
          </a:xfrm>
          <a:prstGeom prst="rect">
            <a:avLst/>
          </a:pr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76" name="Rectangle"/>
          <p:cNvSpPr/>
          <p:nvPr/>
        </p:nvSpPr>
        <p:spPr>
          <a:xfrm>
            <a:off x="16792145" y="5399087"/>
            <a:ext cx="692013" cy="428626"/>
          </a:xfrm>
          <a:prstGeom prst="rect">
            <a:avLst/>
          </a:pr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77" name="Rectangle"/>
          <p:cNvSpPr/>
          <p:nvPr/>
        </p:nvSpPr>
        <p:spPr>
          <a:xfrm>
            <a:off x="16944475" y="8642627"/>
            <a:ext cx="285751" cy="428626"/>
          </a:xfrm>
          <a:prstGeom prst="rect">
            <a:avLst/>
          </a:prstGeom>
          <a:solidFill>
            <a:srgbClr val="FFFFFF"/>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378" name="Summary of Urban Scaling relations and exponent predictions for various important quantities. Note that agglomeration effects vanish when    because then people remain spatially separated social networks fail to emerge (we will look at internet quantitie"/>
          <p:cNvSpPr txBox="1"/>
          <p:nvPr/>
        </p:nvSpPr>
        <p:spPr>
          <a:xfrm>
            <a:off x="800458" y="11481594"/>
            <a:ext cx="21668481" cy="198172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4000">
                <a:solidFill>
                  <a:srgbClr val="000000"/>
                </a:solidFill>
                <a:latin typeface="Calibri"/>
                <a:ea typeface="Calibri"/>
                <a:cs typeface="Calibri"/>
                <a:sym typeface="Calibri"/>
              </a:defRPr>
            </a:pPr>
            <a:r>
              <a:t>Summary of Urban Scaling relations and exponent predictions for various important quantities. Note that agglomeration effects vanish when  </a:t>
            </a:r>
            <a14:m>
              <m:oMath>
                <m:sSub>
                  <m:e>
                    <m:r>
                      <a:rPr xmlns:a="http://schemas.openxmlformats.org/drawingml/2006/main" sz="4300" i="1">
                        <a:solidFill>
                          <a:srgbClr val="000000"/>
                        </a:solidFill>
                        <a:latin typeface="Cambria Math" panose="02040503050406030204" pitchFamily="18" charset="0"/>
                      </a:rPr>
                      <m:t>H</m:t>
                    </m:r>
                  </m:e>
                  <m:sub>
                    <m:r>
                      <a:rPr xmlns:a="http://schemas.openxmlformats.org/drawingml/2006/main" sz="4300" i="1">
                        <a:solidFill>
                          <a:srgbClr val="000000"/>
                        </a:solidFill>
                        <a:latin typeface="Cambria Math" panose="02040503050406030204" pitchFamily="18" charset="0"/>
                      </a:rPr>
                      <m:t>m</m:t>
                    </m:r>
                  </m:sub>
                </m:sSub>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0</m:t>
                </m:r>
              </m:oMath>
            </a14:m>
            <a:r>
              <a:t> because then people remain spatially separated social networks fail to emerge (we will look at internet quantities later).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4" name="Figure_3.5.pdf" descr="Figure_3.5.pdf"/>
          <p:cNvPicPr>
            <a:picLocks noChangeAspect="1"/>
          </p:cNvPicPr>
          <p:nvPr/>
        </p:nvPicPr>
        <p:blipFill>
          <a:blip r:embed="rId2">
            <a:extLst/>
          </a:blip>
          <a:stretch>
            <a:fillRect/>
          </a:stretch>
        </p:blipFill>
        <p:spPr>
          <a:xfrm>
            <a:off x="3521129" y="682977"/>
            <a:ext cx="17341742" cy="12350046"/>
          </a:xfrm>
          <a:prstGeom prst="rect">
            <a:avLst/>
          </a:prstGeom>
          <a:ln w="12700">
            <a:miter lim="400000"/>
          </a:ln>
        </p:spPr>
      </p:pic>
      <p:sp>
        <p:nvSpPr>
          <p:cNvPr id="195" name="IUS Figure 3.5"/>
          <p:cNvSpPr txBox="1"/>
          <p:nvPr/>
        </p:nvSpPr>
        <p:spPr>
          <a:xfrm>
            <a:off x="20962901" y="12708637"/>
            <a:ext cx="2749805" cy="585113"/>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IUS Figure 3.5</a:t>
            </a:r>
          </a:p>
        </p:txBody>
      </p:sp>
      <p:pic>
        <p:nvPicPr>
          <p:cNvPr id="196" name="Rectangle Rectangle" descr="Rectangle Rectangle"/>
          <p:cNvPicPr>
            <a:picLocks noChangeAspect="0"/>
          </p:cNvPicPr>
          <p:nvPr/>
        </p:nvPicPr>
        <p:blipFill>
          <a:blip r:embed="rId3">
            <a:extLst/>
          </a:blip>
          <a:stretch>
            <a:fillRect/>
          </a:stretch>
        </p:blipFill>
        <p:spPr>
          <a:xfrm>
            <a:off x="11233112" y="8008385"/>
            <a:ext cx="5672622" cy="1922574"/>
          </a:xfrm>
          <a:prstGeom prst="rect">
            <a:avLst/>
          </a:prstGeom>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To get closer to the right answer need:"/>
          <p:cNvSpPr txBox="1"/>
          <p:nvPr/>
        </p:nvSpPr>
        <p:spPr>
          <a:xfrm>
            <a:off x="4781353" y="1954947"/>
            <a:ext cx="7606107"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To get closer to the right answer need:</a:t>
            </a:r>
          </a:p>
        </p:txBody>
      </p:sp>
      <p:sp>
        <p:nvSpPr>
          <p:cNvPr id="200" name="To understand fundamental constraints on human interactions…"/>
          <p:cNvSpPr txBox="1"/>
          <p:nvPr/>
        </p:nvSpPr>
        <p:spPr>
          <a:xfrm>
            <a:off x="5559242" y="4666000"/>
            <a:ext cx="12211432" cy="35981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821531">
              <a:defRPr b="1" sz="3200">
                <a:solidFill>
                  <a:srgbClr val="000000"/>
                </a:solidFill>
              </a:defRPr>
            </a:pPr>
            <a:r>
              <a:t>To understand fundamental constraints on human interactions</a:t>
            </a:r>
          </a:p>
          <a:p>
            <a:pPr algn="l" defTabSz="821531">
              <a:defRPr b="1" sz="3200">
                <a:solidFill>
                  <a:srgbClr val="000000"/>
                </a:solidFill>
              </a:defRPr>
            </a:pPr>
          </a:p>
          <a:p>
            <a:pPr algn="l" defTabSz="821531">
              <a:defRPr b="1" sz="3200">
                <a:solidFill>
                  <a:srgbClr val="000000"/>
                </a:solidFill>
              </a:defRPr>
            </a:pPr>
            <a:r>
              <a:t>To understand the general characteristics of urban spaces</a:t>
            </a:r>
          </a:p>
          <a:p>
            <a:pPr algn="l" defTabSz="821531">
              <a:defRPr b="1" sz="3200">
                <a:solidFill>
                  <a:srgbClr val="000000"/>
                </a:solidFill>
              </a:defRPr>
            </a:pPr>
          </a:p>
          <a:p>
            <a:pPr algn="l" defTabSz="821531">
              <a:defRPr b="1" sz="3200">
                <a:solidFill>
                  <a:srgbClr val="000000"/>
                </a:solidFill>
              </a:defRPr>
            </a:pPr>
            <a:r>
              <a:t>A better model of social interactions over built space</a:t>
            </a:r>
          </a:p>
          <a:p>
            <a:pPr algn="l" defTabSz="821531">
              <a:defRPr b="1" sz="3200">
                <a:solidFill>
                  <a:srgbClr val="000000"/>
                </a:solidFill>
              </a:defRPr>
            </a:pPr>
          </a:p>
          <a:p>
            <a:pPr algn="l" defTabSz="821531">
              <a:defRPr b="1" sz="3200">
                <a:solidFill>
                  <a:srgbClr val="000000"/>
                </a:solidFill>
              </a:defRPr>
            </a:pPr>
            <a:r>
              <a:t>To better compute costs of transportation and land rents</a:t>
            </a:r>
          </a:p>
        </p:txBody>
      </p:sp>
      <p:sp>
        <p:nvSpPr>
          <p:cNvPr id="201" name="Approved"/>
          <p:cNvSpPr/>
          <p:nvPr/>
        </p:nvSpPr>
        <p:spPr>
          <a:xfrm>
            <a:off x="18278544" y="4137848"/>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34" y="0"/>
                  <a:pt x="0" y="4836"/>
                  <a:pt x="0" y="10801"/>
                </a:cubicBezTo>
                <a:cubicBezTo>
                  <a:pt x="0" y="16765"/>
                  <a:pt x="4835" y="21600"/>
                  <a:pt x="10799" y="21600"/>
                </a:cubicBezTo>
                <a:cubicBezTo>
                  <a:pt x="16764" y="21600"/>
                  <a:pt x="21600" y="16765"/>
                  <a:pt x="21600" y="10801"/>
                </a:cubicBezTo>
                <a:cubicBezTo>
                  <a:pt x="21600" y="4836"/>
                  <a:pt x="16764" y="0"/>
                  <a:pt x="10799" y="0"/>
                </a:cubicBezTo>
                <a:close/>
                <a:moveTo>
                  <a:pt x="16449" y="5521"/>
                </a:moveTo>
                <a:cubicBezTo>
                  <a:pt x="16477" y="5521"/>
                  <a:pt x="16505" y="5532"/>
                  <a:pt x="16527" y="5553"/>
                </a:cubicBezTo>
                <a:lnTo>
                  <a:pt x="18129" y="7155"/>
                </a:lnTo>
                <a:cubicBezTo>
                  <a:pt x="18171" y="7198"/>
                  <a:pt x="18171" y="7268"/>
                  <a:pt x="18129" y="7311"/>
                </a:cubicBezTo>
                <a:lnTo>
                  <a:pt x="8340" y="17100"/>
                </a:lnTo>
                <a:cubicBezTo>
                  <a:pt x="8297" y="17142"/>
                  <a:pt x="8227" y="17142"/>
                  <a:pt x="8185" y="17100"/>
                </a:cubicBezTo>
                <a:lnTo>
                  <a:pt x="7693" y="16608"/>
                </a:lnTo>
                <a:lnTo>
                  <a:pt x="6505" y="15420"/>
                </a:lnTo>
                <a:lnTo>
                  <a:pt x="3062" y="11977"/>
                </a:lnTo>
                <a:cubicBezTo>
                  <a:pt x="3020" y="11934"/>
                  <a:pt x="3020" y="11866"/>
                  <a:pt x="3062" y="11823"/>
                </a:cubicBezTo>
                <a:lnTo>
                  <a:pt x="4664" y="10221"/>
                </a:lnTo>
                <a:cubicBezTo>
                  <a:pt x="4707" y="10178"/>
                  <a:pt x="4777" y="10178"/>
                  <a:pt x="4820" y="10221"/>
                </a:cubicBezTo>
                <a:lnTo>
                  <a:pt x="8185" y="13586"/>
                </a:lnTo>
                <a:cubicBezTo>
                  <a:pt x="8227" y="13629"/>
                  <a:pt x="8297" y="13629"/>
                  <a:pt x="8340" y="13586"/>
                </a:cubicBezTo>
                <a:lnTo>
                  <a:pt x="16373" y="5553"/>
                </a:lnTo>
                <a:cubicBezTo>
                  <a:pt x="16394" y="5532"/>
                  <a:pt x="16421" y="5521"/>
                  <a:pt x="16449" y="5521"/>
                </a:cubicBezTo>
                <a:close/>
              </a:path>
            </a:pathLst>
          </a:cu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
        <p:nvSpPr>
          <p:cNvPr id="202" name="Approved"/>
          <p:cNvSpPr/>
          <p:nvPr/>
        </p:nvSpPr>
        <p:spPr>
          <a:xfrm>
            <a:off x="17252579" y="5246096"/>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34" y="0"/>
                  <a:pt x="0" y="4836"/>
                  <a:pt x="0" y="10801"/>
                </a:cubicBezTo>
                <a:cubicBezTo>
                  <a:pt x="0" y="16765"/>
                  <a:pt x="4835" y="21600"/>
                  <a:pt x="10799" y="21600"/>
                </a:cubicBezTo>
                <a:cubicBezTo>
                  <a:pt x="16764" y="21600"/>
                  <a:pt x="21600" y="16765"/>
                  <a:pt x="21600" y="10801"/>
                </a:cubicBezTo>
                <a:cubicBezTo>
                  <a:pt x="21600" y="4836"/>
                  <a:pt x="16764" y="0"/>
                  <a:pt x="10799" y="0"/>
                </a:cubicBezTo>
                <a:close/>
                <a:moveTo>
                  <a:pt x="16449" y="5521"/>
                </a:moveTo>
                <a:cubicBezTo>
                  <a:pt x="16477" y="5521"/>
                  <a:pt x="16505" y="5532"/>
                  <a:pt x="16527" y="5553"/>
                </a:cubicBezTo>
                <a:lnTo>
                  <a:pt x="18129" y="7155"/>
                </a:lnTo>
                <a:cubicBezTo>
                  <a:pt x="18171" y="7198"/>
                  <a:pt x="18171" y="7268"/>
                  <a:pt x="18129" y="7311"/>
                </a:cubicBezTo>
                <a:lnTo>
                  <a:pt x="8340" y="17100"/>
                </a:lnTo>
                <a:cubicBezTo>
                  <a:pt x="8297" y="17142"/>
                  <a:pt x="8227" y="17142"/>
                  <a:pt x="8185" y="17100"/>
                </a:cubicBezTo>
                <a:lnTo>
                  <a:pt x="7693" y="16608"/>
                </a:lnTo>
                <a:lnTo>
                  <a:pt x="6505" y="15420"/>
                </a:lnTo>
                <a:lnTo>
                  <a:pt x="3062" y="11977"/>
                </a:lnTo>
                <a:cubicBezTo>
                  <a:pt x="3020" y="11934"/>
                  <a:pt x="3020" y="11866"/>
                  <a:pt x="3062" y="11823"/>
                </a:cubicBezTo>
                <a:lnTo>
                  <a:pt x="4664" y="10221"/>
                </a:lnTo>
                <a:cubicBezTo>
                  <a:pt x="4707" y="10178"/>
                  <a:pt x="4777" y="10178"/>
                  <a:pt x="4820" y="10221"/>
                </a:cubicBezTo>
                <a:lnTo>
                  <a:pt x="8185" y="13586"/>
                </a:lnTo>
                <a:cubicBezTo>
                  <a:pt x="8227" y="13629"/>
                  <a:pt x="8297" y="13629"/>
                  <a:pt x="8340" y="13586"/>
                </a:cubicBezTo>
                <a:lnTo>
                  <a:pt x="16373" y="5553"/>
                </a:lnTo>
                <a:cubicBezTo>
                  <a:pt x="16394" y="5532"/>
                  <a:pt x="16421" y="5521"/>
                  <a:pt x="16449" y="5521"/>
                </a:cubicBezTo>
                <a:close/>
              </a:path>
            </a:pathLst>
          </a:cu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pic>
        <p:nvPicPr>
          <p:cNvPr id="203" name="Line Line" descr="Line Line"/>
          <p:cNvPicPr>
            <a:picLocks noChangeAspect="0"/>
          </p:cNvPicPr>
          <p:nvPr/>
        </p:nvPicPr>
        <p:blipFill>
          <a:blip r:embed="rId2">
            <a:extLst/>
          </a:blip>
          <a:stretch>
            <a:fillRect/>
          </a:stretch>
        </p:blipFill>
        <p:spPr>
          <a:xfrm>
            <a:off x="5533364" y="8314553"/>
            <a:ext cx="11101874" cy="76201"/>
          </a:xfrm>
          <a:prstGeom prst="rect">
            <a:avLst/>
          </a:prstGeom>
        </p:spPr>
      </p:pic>
      <p:sp>
        <p:nvSpPr>
          <p:cNvPr id="205" name="Approved"/>
          <p:cNvSpPr/>
          <p:nvPr/>
        </p:nvSpPr>
        <p:spPr>
          <a:xfrm>
            <a:off x="16176341" y="6223000"/>
            <a:ext cx="12700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9" y="0"/>
                </a:moveTo>
                <a:cubicBezTo>
                  <a:pt x="4834" y="0"/>
                  <a:pt x="0" y="4836"/>
                  <a:pt x="0" y="10801"/>
                </a:cubicBezTo>
                <a:cubicBezTo>
                  <a:pt x="0" y="16765"/>
                  <a:pt x="4835" y="21600"/>
                  <a:pt x="10799" y="21600"/>
                </a:cubicBezTo>
                <a:cubicBezTo>
                  <a:pt x="16764" y="21600"/>
                  <a:pt x="21600" y="16765"/>
                  <a:pt x="21600" y="10801"/>
                </a:cubicBezTo>
                <a:cubicBezTo>
                  <a:pt x="21600" y="4836"/>
                  <a:pt x="16764" y="0"/>
                  <a:pt x="10799" y="0"/>
                </a:cubicBezTo>
                <a:close/>
                <a:moveTo>
                  <a:pt x="16449" y="5521"/>
                </a:moveTo>
                <a:cubicBezTo>
                  <a:pt x="16477" y="5521"/>
                  <a:pt x="16505" y="5532"/>
                  <a:pt x="16527" y="5553"/>
                </a:cubicBezTo>
                <a:lnTo>
                  <a:pt x="18129" y="7155"/>
                </a:lnTo>
                <a:cubicBezTo>
                  <a:pt x="18171" y="7198"/>
                  <a:pt x="18171" y="7268"/>
                  <a:pt x="18129" y="7311"/>
                </a:cubicBezTo>
                <a:lnTo>
                  <a:pt x="8340" y="17100"/>
                </a:lnTo>
                <a:cubicBezTo>
                  <a:pt x="8297" y="17142"/>
                  <a:pt x="8227" y="17142"/>
                  <a:pt x="8185" y="17100"/>
                </a:cubicBezTo>
                <a:lnTo>
                  <a:pt x="7693" y="16608"/>
                </a:lnTo>
                <a:lnTo>
                  <a:pt x="6505" y="15420"/>
                </a:lnTo>
                <a:lnTo>
                  <a:pt x="3062" y="11977"/>
                </a:lnTo>
                <a:cubicBezTo>
                  <a:pt x="3020" y="11934"/>
                  <a:pt x="3020" y="11866"/>
                  <a:pt x="3062" y="11823"/>
                </a:cubicBezTo>
                <a:lnTo>
                  <a:pt x="4664" y="10221"/>
                </a:lnTo>
                <a:cubicBezTo>
                  <a:pt x="4707" y="10178"/>
                  <a:pt x="4777" y="10178"/>
                  <a:pt x="4820" y="10221"/>
                </a:cubicBezTo>
                <a:lnTo>
                  <a:pt x="8185" y="13586"/>
                </a:lnTo>
                <a:cubicBezTo>
                  <a:pt x="8227" y="13629"/>
                  <a:pt x="8297" y="13629"/>
                  <a:pt x="8340" y="13586"/>
                </a:cubicBezTo>
                <a:lnTo>
                  <a:pt x="16373" y="5553"/>
                </a:lnTo>
                <a:cubicBezTo>
                  <a:pt x="16394" y="5532"/>
                  <a:pt x="16421" y="5521"/>
                  <a:pt x="16449" y="5521"/>
                </a:cubicBezTo>
                <a:close/>
              </a:path>
            </a:pathLst>
          </a:custGeom>
          <a:solidFill>
            <a:srgbClr val="60D937"/>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The Scale-Independence of City Size…"/>
          <p:cNvSpPr txBox="1"/>
          <p:nvPr>
            <p:ph type="title"/>
          </p:nvPr>
        </p:nvSpPr>
        <p:spPr>
          <a:xfrm>
            <a:off x="3851671" y="-678657"/>
            <a:ext cx="16680658" cy="3268267"/>
          </a:xfrm>
          <a:prstGeom prst="rect">
            <a:avLst/>
          </a:prstGeom>
        </p:spPr>
        <p:txBody>
          <a:bodyPr/>
          <a:lstStyle/>
          <a:p>
            <a:pPr/>
            <a:r>
              <a:t>The Scale-Independence of City Size</a:t>
            </a:r>
          </a:p>
          <a:p>
            <a:pPr>
              <a:defRPr sz="4400"/>
            </a:pPr>
            <a:r>
              <a:t>in the presence of increasing returns and transportation costs</a:t>
            </a:r>
          </a:p>
        </p:txBody>
      </p:sp>
      <p:sp>
        <p:nvSpPr>
          <p:cNvPr id="208" name="1. Detailed Model of Urban Infrastructure…"/>
          <p:cNvSpPr txBox="1"/>
          <p:nvPr>
            <p:ph type="body" sz="half" idx="1"/>
          </p:nvPr>
        </p:nvSpPr>
        <p:spPr>
          <a:xfrm>
            <a:off x="3851671" y="4804171"/>
            <a:ext cx="16680658" cy="4536283"/>
          </a:xfrm>
          <a:prstGeom prst="rect">
            <a:avLst/>
          </a:prstGeom>
        </p:spPr>
        <p:txBody>
          <a:bodyPr/>
          <a:lstStyle/>
          <a:p>
            <a:pPr marL="0" indent="0">
              <a:buSzTx/>
              <a:buNone/>
              <a:defRPr sz="4600"/>
            </a:pPr>
            <a:r>
              <a:t>1. Detailed Model of </a:t>
            </a:r>
            <a:r>
              <a:rPr b="1"/>
              <a:t>Urban Infrastructure</a:t>
            </a:r>
          </a:p>
          <a:p>
            <a:pPr marL="0" indent="0">
              <a:buSzTx/>
              <a:buNone/>
              <a:defRPr sz="4600"/>
            </a:pPr>
            <a:r>
              <a:t>2. General Model of </a:t>
            </a:r>
            <a:r>
              <a:rPr b="1"/>
              <a:t>Cost of Transportation in Cities</a:t>
            </a:r>
          </a:p>
          <a:p>
            <a:pPr marL="0" indent="0">
              <a:buSzTx/>
              <a:buNone/>
              <a:defRPr sz="4600"/>
            </a:pPr>
            <a:r>
              <a:t>3. The Properties of </a:t>
            </a:r>
            <a:r>
              <a:rPr b="1"/>
              <a:t>Scale-Independent Equilibrium</a:t>
            </a:r>
            <a:endParaRPr b="1"/>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2" name="Fig2A.pdf" descr="Fig2A.pdf"/>
          <p:cNvPicPr>
            <a:picLocks noChangeAspect="1"/>
          </p:cNvPicPr>
          <p:nvPr/>
        </p:nvPicPr>
        <p:blipFill>
          <a:blip r:embed="rId3">
            <a:extLst/>
          </a:blip>
          <a:stretch>
            <a:fillRect/>
          </a:stretch>
        </p:blipFill>
        <p:spPr>
          <a:xfrm>
            <a:off x="5322124" y="1006125"/>
            <a:ext cx="13078954" cy="6530532"/>
          </a:xfrm>
          <a:prstGeom prst="rect">
            <a:avLst/>
          </a:prstGeom>
          <a:ln w="12700">
            <a:miter lim="400000"/>
          </a:ln>
        </p:spPr>
      </p:pic>
      <p:sp>
        <p:nvSpPr>
          <p:cNvPr id="213" name="infrastructure length segments"/>
          <p:cNvSpPr txBox="1"/>
          <p:nvPr/>
        </p:nvSpPr>
        <p:spPr>
          <a:xfrm>
            <a:off x="15676976" y="11598273"/>
            <a:ext cx="5533772" cy="736601"/>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b">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infrastructure length segments</a:t>
            </a:r>
          </a:p>
        </p:txBody>
      </p:sp>
      <p:sp>
        <p:nvSpPr>
          <p:cNvPr id="214" name="land area segments"/>
          <p:cNvSpPr txBox="1"/>
          <p:nvPr/>
        </p:nvSpPr>
        <p:spPr>
          <a:xfrm>
            <a:off x="17497394" y="9199164"/>
            <a:ext cx="3607436" cy="736601"/>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71437" tIns="71437" rIns="71437" bIns="71437" anchor="b">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land area segments</a:t>
            </a:r>
          </a:p>
        </p:txBody>
      </p:sp>
      <p:sp>
        <p:nvSpPr>
          <p:cNvPr id="215" name="width segments"/>
          <p:cNvSpPr txBox="1"/>
          <p:nvPr/>
        </p:nvSpPr>
        <p:spPr>
          <a:xfrm>
            <a:off x="7125191" y="8407400"/>
            <a:ext cx="3577613" cy="736601"/>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wrap="none" lIns="71437" tIns="71437" rIns="71437" bIns="71437" anchor="b">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width segments</a:t>
            </a:r>
          </a:p>
        </p:txBody>
      </p:sp>
      <p:sp>
        <p:nvSpPr>
          <p:cNvPr id="216" name="Infrastructure Networks in the City have a Hierarchy"/>
          <p:cNvSpPr txBox="1"/>
          <p:nvPr/>
        </p:nvSpPr>
        <p:spPr>
          <a:xfrm>
            <a:off x="7579169" y="270638"/>
            <a:ext cx="9225662" cy="60172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Infrastructure Networks in the City have a Hierarchy</a:t>
            </a:r>
          </a:p>
        </p:txBody>
      </p:sp>
      <p:sp>
        <p:nvSpPr>
          <p:cNvPr id="217" name="Equation"/>
          <p:cNvSpPr txBox="1"/>
          <p:nvPr/>
        </p:nvSpPr>
        <p:spPr>
          <a:xfrm>
            <a:off x="17088896" y="1797081"/>
            <a:ext cx="840524" cy="29837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400" i="1">
                      <a:solidFill>
                        <a:srgbClr val="000000"/>
                      </a:solidFill>
                      <a:latin typeface="Cambria Math" panose="02040503050406030204" pitchFamily="18" charset="0"/>
                    </a:rPr>
                    <m:t>i</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0</m:t>
                  </m:r>
                </m:oMath>
              </m:oMathPara>
            </a14:m>
            <a:endParaRPr sz="3400"/>
          </a:p>
        </p:txBody>
      </p:sp>
      <p:sp>
        <p:nvSpPr>
          <p:cNvPr id="218" name="Equation"/>
          <p:cNvSpPr txBox="1"/>
          <p:nvPr/>
        </p:nvSpPr>
        <p:spPr>
          <a:xfrm>
            <a:off x="17088467" y="6940581"/>
            <a:ext cx="841387" cy="300102"/>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400" i="1">
                      <a:solidFill>
                        <a:srgbClr val="000000"/>
                      </a:solidFill>
                      <a:latin typeface="Cambria Math" panose="02040503050406030204" pitchFamily="18" charset="0"/>
                    </a:rPr>
                    <m:t>i</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h</m:t>
                  </m:r>
                </m:oMath>
              </m:oMathPara>
            </a14:m>
            <a:endParaRPr sz="3400"/>
          </a:p>
        </p:txBody>
      </p:sp>
      <p:sp>
        <p:nvSpPr>
          <p:cNvPr id="219" name="Equation"/>
          <p:cNvSpPr txBox="1"/>
          <p:nvPr/>
        </p:nvSpPr>
        <p:spPr>
          <a:xfrm>
            <a:off x="18677951" y="6628757"/>
            <a:ext cx="1562239" cy="928371"/>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400" i="1">
                      <a:solidFill>
                        <a:srgbClr val="000000"/>
                      </a:solidFill>
                      <a:latin typeface="Cambria Math" panose="02040503050406030204" pitchFamily="18" charset="0"/>
                    </a:rPr>
                    <m:t>h</m:t>
                  </m:r>
                  <m:r>
                    <a:rPr xmlns:a="http://schemas.openxmlformats.org/drawingml/2006/main" sz="3400" i="1">
                      <a:solidFill>
                        <a:srgbClr val="000000"/>
                      </a:solidFill>
                      <a:latin typeface="Cambria Math" panose="02040503050406030204" pitchFamily="18" charset="0"/>
                    </a:rPr>
                    <m:t>=</m:t>
                  </m:r>
                  <m:f>
                    <m:fPr>
                      <m:ctrlPr>
                        <a:rPr xmlns:a="http://schemas.openxmlformats.org/drawingml/2006/main" sz="3400" i="1">
                          <a:solidFill>
                            <a:srgbClr val="000000"/>
                          </a:solidFill>
                          <a:latin typeface="Cambria Math" panose="02040503050406030204" pitchFamily="18" charset="0"/>
                        </a:rPr>
                      </m:ctrlPr>
                      <m:type m:val="bar"/>
                    </m:fPr>
                    <m:num>
                      <m:r>
                        <m:rPr>
                          <m:sty m:val="p"/>
                        </m:rPr>
                        <a:rPr xmlns:a="http://schemas.openxmlformats.org/drawingml/2006/main" sz="3400" i="1">
                          <a:solidFill>
                            <a:srgbClr val="000000"/>
                          </a:solidFill>
                          <a:latin typeface="Cambria Math" panose="02040503050406030204" pitchFamily="18" charset="0"/>
                        </a:rPr>
                        <m:t>ln</m:t>
                      </m:r>
                      <m:r>
                        <a:rPr xmlns:a="http://schemas.openxmlformats.org/drawingml/2006/main" sz="3400" i="1">
                          <a:solidFill>
                            <a:srgbClr val="000000"/>
                          </a:solidFill>
                          <a:latin typeface="Cambria Math" panose="02040503050406030204" pitchFamily="18" charset="0"/>
                        </a:rPr>
                        <m:t>N</m:t>
                      </m:r>
                    </m:num>
                    <m:den>
                      <m:r>
                        <m:rPr>
                          <m:sty m:val="p"/>
                        </m:rPr>
                        <a:rPr xmlns:a="http://schemas.openxmlformats.org/drawingml/2006/main" sz="3400" i="1">
                          <a:solidFill>
                            <a:srgbClr val="000000"/>
                          </a:solidFill>
                          <a:latin typeface="Cambria Math" panose="02040503050406030204" pitchFamily="18" charset="0"/>
                        </a:rPr>
                        <m:t>ln</m:t>
                      </m:r>
                      <m:r>
                        <a:rPr xmlns:a="http://schemas.openxmlformats.org/drawingml/2006/main" sz="3400" i="1">
                          <a:solidFill>
                            <a:srgbClr val="000000"/>
                          </a:solidFill>
                          <a:latin typeface="Cambria Math" panose="02040503050406030204" pitchFamily="18" charset="0"/>
                        </a:rPr>
                        <m:t>b</m:t>
                      </m:r>
                    </m:den>
                  </m:f>
                </m:oMath>
              </m:oMathPara>
            </a14:m>
            <a:endParaRPr sz="3400"/>
          </a:p>
        </p:txBody>
      </p:sp>
      <p:sp>
        <p:nvSpPr>
          <p:cNvPr id="220" name="Equation"/>
          <p:cNvSpPr txBox="1"/>
          <p:nvPr/>
        </p:nvSpPr>
        <p:spPr>
          <a:xfrm>
            <a:off x="19050725" y="4037177"/>
            <a:ext cx="1221974" cy="47189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N</m:t>
                      </m:r>
                    </m:e>
                    <m:sub>
                      <m:r>
                        <a:rPr xmlns:a="http://schemas.openxmlformats.org/drawingml/2006/main" sz="3400" i="1">
                          <a:solidFill>
                            <a:srgbClr val="000000"/>
                          </a:solidFill>
                          <a:latin typeface="Cambria Math" panose="02040503050406030204" pitchFamily="18" charset="0"/>
                        </a:rPr>
                        <m:t>i</m:t>
                      </m:r>
                    </m:sub>
                  </m:sSub>
                  <m:r>
                    <a:rPr xmlns:a="http://schemas.openxmlformats.org/drawingml/2006/main" sz="3400" i="1">
                      <a:solidFill>
                        <a:srgbClr val="000000"/>
                      </a:solidFill>
                      <a:latin typeface="Cambria Math" panose="02040503050406030204" pitchFamily="18" charset="0"/>
                    </a:rPr>
                    <m:t>=</m:t>
                  </m:r>
                  <m:sSup>
                    <m:e>
                      <m:r>
                        <a:rPr xmlns:a="http://schemas.openxmlformats.org/drawingml/2006/main" sz="3400" i="1">
                          <a:solidFill>
                            <a:srgbClr val="000000"/>
                          </a:solidFill>
                          <a:latin typeface="Cambria Math" panose="02040503050406030204" pitchFamily="18" charset="0"/>
                        </a:rPr>
                        <m:t>b</m:t>
                      </m:r>
                    </m:e>
                    <m:sup>
                      <m:r>
                        <a:rPr xmlns:a="http://schemas.openxmlformats.org/drawingml/2006/main" sz="3400" i="1">
                          <a:solidFill>
                            <a:srgbClr val="000000"/>
                          </a:solidFill>
                          <a:latin typeface="Cambria Math" panose="02040503050406030204" pitchFamily="18" charset="0"/>
                        </a:rPr>
                        <m:t>i</m:t>
                      </m:r>
                    </m:sup>
                  </m:sSup>
                </m:oMath>
              </m:oMathPara>
            </a14:m>
            <a:endParaRPr sz="3400"/>
          </a:p>
        </p:txBody>
      </p:sp>
      <p:sp>
        <p:nvSpPr>
          <p:cNvPr id="221" name="units of infrastructure…"/>
          <p:cNvSpPr txBox="1"/>
          <p:nvPr/>
        </p:nvSpPr>
        <p:spPr>
          <a:xfrm>
            <a:off x="18099589" y="4751074"/>
            <a:ext cx="3115260" cy="820571"/>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2200">
                <a:solidFill>
                  <a:srgbClr val="000000"/>
                </a:solidFill>
              </a:defRPr>
            </a:pPr>
            <a:r>
              <a:t>units of infrastructure </a:t>
            </a:r>
          </a:p>
          <a:p>
            <a:pPr defTabSz="821531">
              <a:defRPr b="1" sz="2200">
                <a:solidFill>
                  <a:srgbClr val="000000"/>
                </a:solidFill>
              </a:defRPr>
            </a:pPr>
            <a:r>
              <a:t>at level i</a:t>
            </a:r>
          </a:p>
        </p:txBody>
      </p:sp>
      <p:sp>
        <p:nvSpPr>
          <p:cNvPr id="222" name="Equation"/>
          <p:cNvSpPr txBox="1"/>
          <p:nvPr/>
        </p:nvSpPr>
        <p:spPr>
          <a:xfrm>
            <a:off x="4821047" y="9862725"/>
            <a:ext cx="4013521" cy="48170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s</m:t>
                      </m:r>
                    </m:e>
                    <m:sub>
                      <m:r>
                        <a:rPr xmlns:a="http://schemas.openxmlformats.org/drawingml/2006/main" sz="3400" i="1">
                          <a:solidFill>
                            <a:srgbClr val="000000"/>
                          </a:solidFill>
                          <a:latin typeface="Cambria Math" panose="02040503050406030204" pitchFamily="18" charset="0"/>
                        </a:rPr>
                        <m:t>0</m:t>
                      </m:r>
                    </m:sub>
                  </m:sSub>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s</m:t>
                      </m:r>
                    </m:e>
                    <m:sub>
                      <m:r>
                        <a:rPr xmlns:a="http://schemas.openxmlformats.org/drawingml/2006/main" sz="3400" i="1">
                          <a:solidFill>
                            <a:srgbClr val="000000"/>
                          </a:solidFill>
                          <a:latin typeface="Cambria Math" panose="02040503050406030204" pitchFamily="18" charset="0"/>
                        </a:rPr>
                        <m:t>*</m:t>
                      </m:r>
                    </m:sub>
                  </m:sSub>
                  <m:sSup>
                    <m:e>
                      <m:r>
                        <a:rPr xmlns:a="http://schemas.openxmlformats.org/drawingml/2006/main" sz="3400" i="1">
                          <a:solidFill>
                            <a:srgbClr val="000000"/>
                          </a:solidFill>
                          <a:latin typeface="Cambria Math" panose="02040503050406030204" pitchFamily="18" charset="0"/>
                        </a:rPr>
                        <m:t>b</m:t>
                      </m:r>
                    </m:e>
                    <m:sup>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1</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δ</m:t>
                      </m:r>
                      <m:r>
                        <a:rPr xmlns:a="http://schemas.openxmlformats.org/drawingml/2006/main" sz="3400" i="1">
                          <a:solidFill>
                            <a:srgbClr val="000000"/>
                          </a:solidFill>
                          <a:latin typeface="Cambria Math" panose="02040503050406030204" pitchFamily="18" charset="0"/>
                        </a:rPr>
                        <m:t>)</m:t>
                      </m:r>
                      <m:r>
                        <a:rPr xmlns:a="http://schemas.openxmlformats.org/drawingml/2006/main" sz="3400" i="1">
                          <a:solidFill>
                            <a:srgbClr val="000000"/>
                          </a:solidFill>
                          <a:latin typeface="Cambria Math" panose="02040503050406030204" pitchFamily="18" charset="0"/>
                        </a:rPr>
                        <m:t>h</m:t>
                      </m:r>
                    </m:sup>
                  </m:sSup>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s</m:t>
                      </m:r>
                    </m:e>
                    <m:sub>
                      <m:r>
                        <a:rPr xmlns:a="http://schemas.openxmlformats.org/drawingml/2006/main" sz="3400" i="1">
                          <a:solidFill>
                            <a:srgbClr val="000000"/>
                          </a:solidFill>
                          <a:latin typeface="Cambria Math" panose="02040503050406030204" pitchFamily="18" charset="0"/>
                        </a:rPr>
                        <m:t>h</m:t>
                      </m:r>
                    </m:sub>
                  </m:sSub>
                  <m:r>
                    <a:rPr xmlns:a="http://schemas.openxmlformats.org/drawingml/2006/main" sz="3400" i="1">
                      <a:solidFill>
                        <a:srgbClr val="000000"/>
                      </a:solidFill>
                      <a:latin typeface="Cambria Math" panose="02040503050406030204" pitchFamily="18" charset="0"/>
                    </a:rPr>
                    <m:t>=</m:t>
                  </m:r>
                  <m:sSub>
                    <m:e>
                      <m:r>
                        <a:rPr xmlns:a="http://schemas.openxmlformats.org/drawingml/2006/main" sz="3400" i="1">
                          <a:solidFill>
                            <a:srgbClr val="000000"/>
                          </a:solidFill>
                          <a:latin typeface="Cambria Math" panose="02040503050406030204" pitchFamily="18" charset="0"/>
                        </a:rPr>
                        <m:t>s</m:t>
                      </m:r>
                    </m:e>
                    <m:sub>
                      <m:r>
                        <a:rPr xmlns:a="http://schemas.openxmlformats.org/drawingml/2006/main" sz="3400" i="1">
                          <a:solidFill>
                            <a:srgbClr val="000000"/>
                          </a:solidFill>
                          <a:latin typeface="Cambria Math" panose="02040503050406030204" pitchFamily="18" charset="0"/>
                        </a:rPr>
                        <m:t>*</m:t>
                      </m:r>
                    </m:sub>
                  </m:sSub>
                </m:oMath>
              </m:oMathPara>
            </a14:m>
            <a:endParaRPr sz="3400"/>
          </a:p>
        </p:txBody>
      </p:sp>
      <p:sp>
        <p:nvSpPr>
          <p:cNvPr id="223" name="width…"/>
          <p:cNvSpPr txBox="1"/>
          <p:nvPr/>
        </p:nvSpPr>
        <p:spPr>
          <a:xfrm>
            <a:off x="3749033" y="10673214"/>
            <a:ext cx="1526871" cy="870635"/>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a:solidFill>
                  <a:srgbClr val="000000"/>
                </a:solidFill>
              </a:defRPr>
            </a:pPr>
            <a:r>
              <a:t>width </a:t>
            </a:r>
          </a:p>
          <a:p>
            <a:pPr defTabSz="821531">
              <a:defRPr b="1">
                <a:solidFill>
                  <a:srgbClr val="000000"/>
                </a:solidFill>
              </a:defRPr>
            </a:pPr>
            <a:r>
              <a:t>highways</a:t>
            </a:r>
          </a:p>
        </p:txBody>
      </p:sp>
      <p:sp>
        <p:nvSpPr>
          <p:cNvPr id="224" name="width…"/>
          <p:cNvSpPr txBox="1"/>
          <p:nvPr/>
        </p:nvSpPr>
        <p:spPr>
          <a:xfrm>
            <a:off x="7871900" y="10673214"/>
            <a:ext cx="1577773" cy="870635"/>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a:solidFill>
                  <a:srgbClr val="000000"/>
                </a:solidFill>
              </a:defRPr>
            </a:pPr>
            <a:r>
              <a:t>width </a:t>
            </a:r>
          </a:p>
          <a:p>
            <a:pPr defTabSz="821531">
              <a:defRPr b="1">
                <a:solidFill>
                  <a:srgbClr val="000000"/>
                </a:solidFill>
              </a:defRPr>
            </a:pPr>
            <a:r>
              <a:t>doorways</a:t>
            </a:r>
          </a:p>
        </p:txBody>
      </p:sp>
      <p:sp>
        <p:nvSpPr>
          <p:cNvPr id="225" name="Equation"/>
          <p:cNvSpPr txBox="1"/>
          <p:nvPr/>
        </p:nvSpPr>
        <p:spPr>
          <a:xfrm>
            <a:off x="3830738" y="8519370"/>
            <a:ext cx="2893493" cy="523211"/>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700" i="1">
                          <a:solidFill>
                            <a:srgbClr val="000000"/>
                          </a:solidFill>
                          <a:latin typeface="Cambria Math" panose="02040503050406030204" pitchFamily="18" charset="0"/>
                        </a:rPr>
                        <m:t>s</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sSub>
                    <m:e>
                      <m:r>
                        <a:rPr xmlns:a="http://schemas.openxmlformats.org/drawingml/2006/main" sz="3700" i="1">
                          <a:solidFill>
                            <a:srgbClr val="000000"/>
                          </a:solidFill>
                          <a:latin typeface="Cambria Math" panose="02040503050406030204" pitchFamily="18" charset="0"/>
                        </a:rPr>
                        <m:t>s</m:t>
                      </m:r>
                    </m:e>
                    <m:sub>
                      <m:r>
                        <a:rPr xmlns:a="http://schemas.openxmlformats.org/drawingml/2006/main" sz="3700" i="1">
                          <a:solidFill>
                            <a:srgbClr val="000000"/>
                          </a:solidFill>
                          <a:latin typeface="Cambria Math" panose="02040503050406030204" pitchFamily="18" charset="0"/>
                        </a:rPr>
                        <m:t>*</m:t>
                      </m:r>
                    </m:sub>
                  </m:sSub>
                  <m:sSup>
                    <m:e>
                      <m:r>
                        <a:rPr xmlns:a="http://schemas.openxmlformats.org/drawingml/2006/main" sz="3700" i="1">
                          <a:solidFill>
                            <a:srgbClr val="000000"/>
                          </a:solidFill>
                          <a:latin typeface="Cambria Math" panose="02040503050406030204" pitchFamily="18" charset="0"/>
                        </a:rPr>
                        <m:t>b</m:t>
                      </m:r>
                    </m:e>
                    <m:sup>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1</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δ</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h</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i</m:t>
                      </m:r>
                      <m:r>
                        <a:rPr xmlns:a="http://schemas.openxmlformats.org/drawingml/2006/main" sz="3700" i="1">
                          <a:solidFill>
                            <a:srgbClr val="000000"/>
                          </a:solidFill>
                          <a:latin typeface="Cambria Math" panose="02040503050406030204" pitchFamily="18" charset="0"/>
                        </a:rPr>
                        <m:t>)</m:t>
                      </m:r>
                    </m:sup>
                  </m:sSup>
                </m:oMath>
              </m:oMathPara>
            </a14:m>
            <a:endParaRPr sz="3700"/>
          </a:p>
        </p:txBody>
      </p:sp>
      <p:sp>
        <p:nvSpPr>
          <p:cNvPr id="226" name="Equation"/>
          <p:cNvSpPr txBox="1"/>
          <p:nvPr/>
        </p:nvSpPr>
        <p:spPr>
          <a:xfrm>
            <a:off x="13687133" y="9312289"/>
            <a:ext cx="2272418" cy="52087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700" i="1">
                          <a:solidFill>
                            <a:srgbClr val="000000"/>
                          </a:solidFill>
                          <a:latin typeface="Cambria Math" panose="02040503050406030204" pitchFamily="18" charset="0"/>
                        </a:rPr>
                        <m:t>a</m:t>
                      </m:r>
                    </m:e>
                    <m:sub>
                      <m:r>
                        <a:rPr xmlns:a="http://schemas.openxmlformats.org/drawingml/2006/main" sz="3700" i="1">
                          <a:solidFill>
                            <a:srgbClr val="000000"/>
                          </a:solidFill>
                          <a:latin typeface="Cambria Math" panose="02040503050406030204" pitchFamily="18" charset="0"/>
                        </a:rPr>
                        <m:t>i</m:t>
                      </m:r>
                    </m:sub>
                  </m:sSub>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a</m:t>
                  </m:r>
                  <m:sSup>
                    <m:e>
                      <m:r>
                        <a:rPr xmlns:a="http://schemas.openxmlformats.org/drawingml/2006/main" sz="3700" i="1">
                          <a:solidFill>
                            <a:srgbClr val="000000"/>
                          </a:solidFill>
                          <a:latin typeface="Cambria Math" panose="02040503050406030204" pitchFamily="18" charset="0"/>
                        </a:rPr>
                        <m:t>b</m:t>
                      </m:r>
                    </m:e>
                    <m:sup>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α</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1</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i</m:t>
                      </m:r>
                    </m:sup>
                  </m:sSup>
                </m:oMath>
              </m:oMathPara>
            </a14:m>
            <a:endParaRPr sz="3700"/>
          </a:p>
        </p:txBody>
      </p:sp>
      <p:sp>
        <p:nvSpPr>
          <p:cNvPr id="227" name="Equation"/>
          <p:cNvSpPr txBox="1"/>
          <p:nvPr/>
        </p:nvSpPr>
        <p:spPr>
          <a:xfrm>
            <a:off x="13738600" y="10240977"/>
            <a:ext cx="4132154" cy="52254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700" i="1">
                          <a:solidFill>
                            <a:srgbClr val="000000"/>
                          </a:solidFill>
                          <a:latin typeface="Cambria Math" panose="02040503050406030204" pitchFamily="18" charset="0"/>
                        </a:rPr>
                        <m:t>a</m:t>
                      </m:r>
                    </m:e>
                    <m:sub>
                      <m:r>
                        <a:rPr xmlns:a="http://schemas.openxmlformats.org/drawingml/2006/main" sz="3700" i="1">
                          <a:solidFill>
                            <a:srgbClr val="000000"/>
                          </a:solidFill>
                          <a:latin typeface="Cambria Math" panose="02040503050406030204" pitchFamily="18" charset="0"/>
                        </a:rPr>
                        <m:t>h</m:t>
                      </m:r>
                    </m:sub>
                  </m:sSub>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a</m:t>
                  </m:r>
                  <m:sSup>
                    <m:e>
                      <m:r>
                        <a:rPr xmlns:a="http://schemas.openxmlformats.org/drawingml/2006/main" sz="3700" i="1">
                          <a:solidFill>
                            <a:srgbClr val="000000"/>
                          </a:solidFill>
                          <a:latin typeface="Cambria Math" panose="02040503050406030204" pitchFamily="18" charset="0"/>
                        </a:rPr>
                        <m:t>b</m:t>
                      </m:r>
                    </m:e>
                    <m:sup>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α</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1</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h</m:t>
                      </m:r>
                    </m:sup>
                  </m:sSup>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a</m:t>
                  </m:r>
                  <m:sSup>
                    <m:e>
                      <m:r>
                        <a:rPr xmlns:a="http://schemas.openxmlformats.org/drawingml/2006/main" sz="3700" i="1">
                          <a:solidFill>
                            <a:srgbClr val="000000"/>
                          </a:solidFill>
                          <a:latin typeface="Cambria Math" panose="02040503050406030204" pitchFamily="18" charset="0"/>
                        </a:rPr>
                        <m:t>N</m:t>
                      </m:r>
                    </m:e>
                    <m:sup>
                      <m:r>
                        <a:rPr xmlns:a="http://schemas.openxmlformats.org/drawingml/2006/main" sz="3700" i="1">
                          <a:solidFill>
                            <a:srgbClr val="000000"/>
                          </a:solidFill>
                          <a:latin typeface="Cambria Math" panose="02040503050406030204" pitchFamily="18" charset="0"/>
                        </a:rPr>
                        <m:t>α</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1</m:t>
                      </m:r>
                    </m:sup>
                  </m:sSup>
                </m:oMath>
              </m:oMathPara>
            </a14:m>
            <a:endParaRPr sz="3700"/>
          </a:p>
        </p:txBody>
      </p:sp>
      <p:sp>
        <p:nvSpPr>
          <p:cNvPr id="228" name="land area per person"/>
          <p:cNvSpPr txBox="1"/>
          <p:nvPr/>
        </p:nvSpPr>
        <p:spPr>
          <a:xfrm>
            <a:off x="17754457" y="10713667"/>
            <a:ext cx="3408707" cy="53969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2600">
                <a:solidFill>
                  <a:srgbClr val="000000"/>
                </a:solidFill>
              </a:defRPr>
            </a:lvl1pPr>
          </a:lstStyle>
          <a:p>
            <a:pPr/>
            <a:r>
              <a:t>land area per person</a:t>
            </a:r>
          </a:p>
        </p:txBody>
      </p:sp>
      <p:sp>
        <p:nvSpPr>
          <p:cNvPr id="229" name="Equation"/>
          <p:cNvSpPr txBox="1"/>
          <p:nvPr/>
        </p:nvSpPr>
        <p:spPr>
          <a:xfrm>
            <a:off x="16901782" y="7717827"/>
            <a:ext cx="1217524" cy="37606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3400" i="1">
                      <a:solidFill>
                        <a:srgbClr val="000000"/>
                      </a:solidFill>
                      <a:latin typeface="Cambria Math" panose="02040503050406030204" pitchFamily="18" charset="0"/>
                    </a:rPr>
                    <m:t>N</m:t>
                  </m:r>
                  <m:r>
                    <a:rPr xmlns:a="http://schemas.openxmlformats.org/drawingml/2006/main" sz="3400" i="1">
                      <a:solidFill>
                        <a:srgbClr val="000000"/>
                      </a:solidFill>
                      <a:latin typeface="Cambria Math" panose="02040503050406030204" pitchFamily="18" charset="0"/>
                    </a:rPr>
                    <m:t>=</m:t>
                  </m:r>
                  <m:sSup>
                    <m:e>
                      <m:r>
                        <a:rPr xmlns:a="http://schemas.openxmlformats.org/drawingml/2006/main" sz="3400" i="1">
                          <a:solidFill>
                            <a:srgbClr val="000000"/>
                          </a:solidFill>
                          <a:latin typeface="Cambria Math" panose="02040503050406030204" pitchFamily="18" charset="0"/>
                        </a:rPr>
                        <m:t>b</m:t>
                      </m:r>
                    </m:e>
                    <m:sup>
                      <m:r>
                        <a:rPr xmlns:a="http://schemas.openxmlformats.org/drawingml/2006/main" sz="3400" i="1">
                          <a:solidFill>
                            <a:srgbClr val="000000"/>
                          </a:solidFill>
                          <a:latin typeface="Cambria Math" panose="02040503050406030204" pitchFamily="18" charset="0"/>
                        </a:rPr>
                        <m:t>h</m:t>
                      </m:r>
                    </m:sup>
                  </m:sSup>
                </m:oMath>
              </m:oMathPara>
            </a14:m>
            <a:endParaRPr sz="3400"/>
          </a:p>
        </p:txBody>
      </p:sp>
      <p:sp>
        <p:nvSpPr>
          <p:cNvPr id="230" name="Equation"/>
          <p:cNvSpPr txBox="1"/>
          <p:nvPr/>
        </p:nvSpPr>
        <p:spPr>
          <a:xfrm>
            <a:off x="13805834" y="11602639"/>
            <a:ext cx="1102406" cy="841372"/>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400" i="1">
                          <a:solidFill>
                            <a:srgbClr val="000000"/>
                          </a:solidFill>
                          <a:latin typeface="Cambria Math" panose="02040503050406030204" pitchFamily="18" charset="0"/>
                        </a:rPr>
                        <m:t>l</m:t>
                      </m:r>
                    </m:e>
                    <m:sub>
                      <m:r>
                        <a:rPr xmlns:a="http://schemas.openxmlformats.org/drawingml/2006/main" sz="3400" i="1">
                          <a:solidFill>
                            <a:srgbClr val="000000"/>
                          </a:solidFill>
                          <a:latin typeface="Cambria Math" panose="02040503050406030204" pitchFamily="18" charset="0"/>
                        </a:rPr>
                        <m:t>i</m:t>
                      </m:r>
                    </m:sub>
                  </m:sSub>
                  <m:r>
                    <a:rPr xmlns:a="http://schemas.openxmlformats.org/drawingml/2006/main" sz="3400" i="1">
                      <a:solidFill>
                        <a:srgbClr val="000000"/>
                      </a:solidFill>
                      <a:latin typeface="Cambria Math" panose="02040503050406030204" pitchFamily="18" charset="0"/>
                    </a:rPr>
                    <m:t>=</m:t>
                  </m:r>
                  <m:f>
                    <m:fPr>
                      <m:ctrlPr>
                        <a:rPr xmlns:a="http://schemas.openxmlformats.org/drawingml/2006/main" sz="3400" i="1">
                          <a:solidFill>
                            <a:srgbClr val="000000"/>
                          </a:solidFill>
                          <a:latin typeface="Cambria Math" panose="02040503050406030204" pitchFamily="18" charset="0"/>
                        </a:rPr>
                      </m:ctrlPr>
                      <m:type m:val="bar"/>
                    </m:fPr>
                    <m:num>
                      <m:sSub>
                        <m:e>
                          <m:r>
                            <a:rPr xmlns:a="http://schemas.openxmlformats.org/drawingml/2006/main" sz="3400" i="1">
                              <a:solidFill>
                                <a:srgbClr val="000000"/>
                              </a:solidFill>
                              <a:latin typeface="Cambria Math" panose="02040503050406030204" pitchFamily="18" charset="0"/>
                            </a:rPr>
                            <m:t>a</m:t>
                          </m:r>
                        </m:e>
                        <m:sub>
                          <m:r>
                            <a:rPr xmlns:a="http://schemas.openxmlformats.org/drawingml/2006/main" sz="3400" i="1">
                              <a:solidFill>
                                <a:srgbClr val="000000"/>
                              </a:solidFill>
                              <a:latin typeface="Cambria Math" panose="02040503050406030204" pitchFamily="18" charset="0"/>
                            </a:rPr>
                            <m:t>i</m:t>
                          </m:r>
                        </m:sub>
                      </m:sSub>
                    </m:num>
                    <m:den>
                      <m:r>
                        <a:rPr xmlns:a="http://schemas.openxmlformats.org/drawingml/2006/main" sz="3400" i="1">
                          <a:solidFill>
                            <a:srgbClr val="000000"/>
                          </a:solidFill>
                          <a:latin typeface="Cambria Math" panose="02040503050406030204" pitchFamily="18" charset="0"/>
                        </a:rPr>
                        <m:t>l</m:t>
                      </m:r>
                    </m:den>
                  </m:f>
                </m:oMath>
              </m:oMathPara>
            </a14:m>
            <a:endParaRPr sz="3400"/>
          </a:p>
        </p:txBody>
      </p:sp>
      <p:sp>
        <p:nvSpPr>
          <p:cNvPr id="231" name="Equation"/>
          <p:cNvSpPr txBox="1"/>
          <p:nvPr/>
        </p:nvSpPr>
        <p:spPr>
          <a:xfrm>
            <a:off x="13774318" y="12673166"/>
            <a:ext cx="2101943" cy="89657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3700" i="1">
                          <a:solidFill>
                            <a:srgbClr val="000000"/>
                          </a:solidFill>
                          <a:latin typeface="Cambria Math" panose="02040503050406030204" pitchFamily="18" charset="0"/>
                        </a:rPr>
                        <m:t>l</m:t>
                      </m:r>
                    </m:e>
                    <m:sub>
                      <m:r>
                        <a:rPr xmlns:a="http://schemas.openxmlformats.org/drawingml/2006/main" sz="3700" i="1">
                          <a:solidFill>
                            <a:srgbClr val="000000"/>
                          </a:solidFill>
                          <a:latin typeface="Cambria Math" panose="02040503050406030204" pitchFamily="18" charset="0"/>
                        </a:rPr>
                        <m:t>h</m:t>
                      </m:r>
                    </m:sub>
                  </m:sSub>
                  <m:r>
                    <a:rPr xmlns:a="http://schemas.openxmlformats.org/drawingml/2006/main" sz="3700" i="1">
                      <a:solidFill>
                        <a:srgbClr val="000000"/>
                      </a:solidFill>
                      <a:latin typeface="Cambria Math" panose="02040503050406030204" pitchFamily="18" charset="0"/>
                    </a:rPr>
                    <m:t>=</m:t>
                  </m:r>
                  <m:f>
                    <m:fPr>
                      <m:ctrlPr>
                        <a:rPr xmlns:a="http://schemas.openxmlformats.org/drawingml/2006/main" sz="3700" i="1">
                          <a:solidFill>
                            <a:srgbClr val="000000"/>
                          </a:solidFill>
                          <a:latin typeface="Cambria Math" panose="02040503050406030204" pitchFamily="18" charset="0"/>
                        </a:rPr>
                      </m:ctrlPr>
                      <m:type m:val="bar"/>
                    </m:fPr>
                    <m:num>
                      <m:r>
                        <a:rPr xmlns:a="http://schemas.openxmlformats.org/drawingml/2006/main" sz="3700" i="1">
                          <a:solidFill>
                            <a:srgbClr val="000000"/>
                          </a:solidFill>
                          <a:latin typeface="Cambria Math" panose="02040503050406030204" pitchFamily="18" charset="0"/>
                        </a:rPr>
                        <m:t>a</m:t>
                      </m:r>
                    </m:num>
                    <m:den>
                      <m:r>
                        <a:rPr xmlns:a="http://schemas.openxmlformats.org/drawingml/2006/main" sz="3700" i="1">
                          <a:solidFill>
                            <a:srgbClr val="000000"/>
                          </a:solidFill>
                          <a:latin typeface="Cambria Math" panose="02040503050406030204" pitchFamily="18" charset="0"/>
                        </a:rPr>
                        <m:t>l</m:t>
                      </m:r>
                    </m:den>
                  </m:f>
                  <m:sSup>
                    <m:e>
                      <m:r>
                        <a:rPr xmlns:a="http://schemas.openxmlformats.org/drawingml/2006/main" sz="3700" i="1">
                          <a:solidFill>
                            <a:srgbClr val="000000"/>
                          </a:solidFill>
                          <a:latin typeface="Cambria Math" panose="02040503050406030204" pitchFamily="18" charset="0"/>
                        </a:rPr>
                        <m:t>N</m:t>
                      </m:r>
                    </m:e>
                    <m:sup>
                      <m:r>
                        <a:rPr xmlns:a="http://schemas.openxmlformats.org/drawingml/2006/main" sz="3700" i="1">
                          <a:solidFill>
                            <a:srgbClr val="000000"/>
                          </a:solidFill>
                          <a:latin typeface="Cambria Math" panose="02040503050406030204" pitchFamily="18" charset="0"/>
                        </a:rPr>
                        <m:t>α</m:t>
                      </m:r>
                      <m:r>
                        <a:rPr xmlns:a="http://schemas.openxmlformats.org/drawingml/2006/main" sz="3700" i="1">
                          <a:solidFill>
                            <a:srgbClr val="000000"/>
                          </a:solidFill>
                          <a:latin typeface="Cambria Math" panose="02040503050406030204" pitchFamily="18" charset="0"/>
                        </a:rPr>
                        <m:t>-</m:t>
                      </m:r>
                      <m:r>
                        <a:rPr xmlns:a="http://schemas.openxmlformats.org/drawingml/2006/main" sz="3700" i="1">
                          <a:solidFill>
                            <a:srgbClr val="000000"/>
                          </a:solidFill>
                          <a:latin typeface="Cambria Math" panose="02040503050406030204" pitchFamily="18" charset="0"/>
                        </a:rPr>
                        <m:t>1</m:t>
                      </m:r>
                    </m:sup>
                  </m:sSup>
                </m:oMath>
              </m:oMathPara>
            </a14:m>
            <a:endParaRPr sz="3700"/>
          </a:p>
        </p:txBody>
      </p:sp>
      <p:sp>
        <p:nvSpPr>
          <p:cNvPr id="232" name="minimal distance between people"/>
          <p:cNvSpPr txBox="1"/>
          <p:nvPr/>
        </p:nvSpPr>
        <p:spPr>
          <a:xfrm>
            <a:off x="16414846" y="12688888"/>
            <a:ext cx="4623461" cy="47767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2200">
                <a:solidFill>
                  <a:srgbClr val="000000"/>
                </a:solidFill>
              </a:defRPr>
            </a:lvl1pPr>
          </a:lstStyle>
          <a:p>
            <a:pPr/>
            <a:r>
              <a:t>minimal distance between people</a:t>
            </a:r>
          </a:p>
        </p:txBody>
      </p:sp>
      <p:sp>
        <p:nvSpPr>
          <p:cNvPr id="233" name="keeps increasing with city size…"/>
          <p:cNvSpPr txBox="1"/>
          <p:nvPr/>
        </p:nvSpPr>
        <p:spPr>
          <a:xfrm>
            <a:off x="971215" y="11771795"/>
            <a:ext cx="4319322" cy="8296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keeps increasing with city size </a:t>
            </a:r>
          </a:p>
          <a:p>
            <a:pPr/>
            <a:r>
              <a:t>           (and individual flows)</a:t>
            </a:r>
          </a:p>
        </p:txBody>
      </p:sp>
      <p:sp>
        <p:nvSpPr>
          <p:cNvPr id="234" name="same everywhere"/>
          <p:cNvSpPr txBox="1"/>
          <p:nvPr/>
        </p:nvSpPr>
        <p:spPr>
          <a:xfrm>
            <a:off x="8300029" y="11735890"/>
            <a:ext cx="2496313"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same everywhere</a:t>
            </a:r>
          </a:p>
        </p:txBody>
      </p:sp>
      <p:sp>
        <p:nvSpPr>
          <p:cNvPr id="235" name="Highways: wider + faster"/>
          <p:cNvSpPr txBox="1"/>
          <p:nvPr/>
        </p:nvSpPr>
        <p:spPr>
          <a:xfrm>
            <a:off x="19243591" y="1653573"/>
            <a:ext cx="4740353" cy="585113"/>
          </a:xfrm>
          <a:prstGeom prst="rect">
            <a:avLst/>
          </a:prstGeom>
          <a:solidFill>
            <a:srgbClr val="60D937"/>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000000"/>
                </a:solidFill>
                <a:latin typeface="Helvetica Neue Medium"/>
                <a:ea typeface="Helvetica Neue Medium"/>
                <a:cs typeface="Helvetica Neue Medium"/>
                <a:sym typeface="Helvetica Neue Medium"/>
              </a:defRPr>
            </a:lvl1pPr>
          </a:lstStyle>
          <a:p>
            <a:pPr/>
            <a:r>
              <a:t>Highways: wider + faster</a:t>
            </a:r>
          </a:p>
        </p:txBody>
      </p:sp>
      <p:sp>
        <p:nvSpPr>
          <p:cNvPr id="236" name="Main Roads"/>
          <p:cNvSpPr txBox="1"/>
          <p:nvPr/>
        </p:nvSpPr>
        <p:spPr>
          <a:xfrm>
            <a:off x="21600792" y="3978835"/>
            <a:ext cx="2358035" cy="585112"/>
          </a:xfrm>
          <a:prstGeom prst="rect">
            <a:avLst/>
          </a:prstGeom>
          <a:solidFill>
            <a:schemeClr val="accent4">
              <a:hueOff val="348544"/>
              <a:lumOff val="7139"/>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000000"/>
                </a:solidFill>
                <a:latin typeface="Helvetica Neue Medium"/>
                <a:ea typeface="Helvetica Neue Medium"/>
                <a:cs typeface="Helvetica Neue Medium"/>
                <a:sym typeface="Helvetica Neue Medium"/>
              </a:defRPr>
            </a:lvl1pPr>
          </a:lstStyle>
          <a:p>
            <a:pPr/>
            <a:r>
              <a:t>Main Roads</a:t>
            </a:r>
          </a:p>
        </p:txBody>
      </p:sp>
      <p:sp>
        <p:nvSpPr>
          <p:cNvPr id="237" name="Local Roads"/>
          <p:cNvSpPr txBox="1"/>
          <p:nvPr/>
        </p:nvSpPr>
        <p:spPr>
          <a:xfrm>
            <a:off x="21528910" y="6546394"/>
            <a:ext cx="2501799" cy="623212"/>
          </a:xfrm>
          <a:prstGeom prst="rect">
            <a:avLst/>
          </a:prstGeom>
          <a:solidFill>
            <a:srgbClr val="FFFFFF"/>
          </a:solidFill>
          <a:ln w="38100">
            <a:solidFill>
              <a:srgbClr val="000000"/>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000000"/>
                </a:solidFill>
                <a:latin typeface="Helvetica Neue Medium"/>
                <a:ea typeface="Helvetica Neue Medium"/>
                <a:cs typeface="Helvetica Neue Medium"/>
                <a:sym typeface="Helvetica Neue Medium"/>
              </a:defRPr>
            </a:lvl1pPr>
          </a:lstStyle>
          <a:p>
            <a:pPr/>
            <a:r>
              <a:t>Local Roads</a:t>
            </a:r>
          </a:p>
        </p:txBody>
      </p:sp>
      <p:grpSp>
        <p:nvGrpSpPr>
          <p:cNvPr id="240" name="440px-Sierpinski_triangle_with_tree_diagram_addresses.png"/>
          <p:cNvGrpSpPr/>
          <p:nvPr/>
        </p:nvGrpSpPr>
        <p:grpSpPr>
          <a:xfrm>
            <a:off x="62928" y="1495371"/>
            <a:ext cx="4416683" cy="4801407"/>
            <a:chOff x="0" y="0"/>
            <a:chExt cx="4416681" cy="4801406"/>
          </a:xfrm>
        </p:grpSpPr>
        <p:pic>
          <p:nvPicPr>
            <p:cNvPr id="239" name="440px-Sierpinski_triangle_with_tree_diagram_addresses.png" descr="440px-Sierpinski_triangle_with_tree_diagram_addresses.png"/>
            <p:cNvPicPr>
              <a:picLocks noChangeAspect="1"/>
            </p:cNvPicPr>
            <p:nvPr/>
          </p:nvPicPr>
          <p:blipFill>
            <a:blip r:embed="rId4">
              <a:extLst/>
            </a:blip>
            <a:stretch>
              <a:fillRect/>
            </a:stretch>
          </p:blipFill>
          <p:spPr>
            <a:xfrm>
              <a:off x="38100" y="38100"/>
              <a:ext cx="4340482" cy="4725207"/>
            </a:xfrm>
            <a:prstGeom prst="rect">
              <a:avLst/>
            </a:prstGeom>
            <a:ln>
              <a:noFill/>
            </a:ln>
            <a:effectLst/>
          </p:spPr>
        </p:pic>
        <p:pic>
          <p:nvPicPr>
            <p:cNvPr id="238" name="440px-Sierpinski_triangle_with_tree_diagram_addresses.png" descr="440px-Sierpinski_triangle_with_tree_diagram_addresses.png"/>
            <p:cNvPicPr>
              <a:picLocks noChangeAspect="0"/>
            </p:cNvPicPr>
            <p:nvPr/>
          </p:nvPicPr>
          <p:blipFill>
            <a:blip r:embed="rId5">
              <a:extLst/>
            </a:blip>
            <a:stretch>
              <a:fillRect/>
            </a:stretch>
          </p:blipFill>
          <p:spPr>
            <a:xfrm>
              <a:off x="0" y="0"/>
              <a:ext cx="4416682" cy="4801407"/>
            </a:xfrm>
            <a:prstGeom prst="rect">
              <a:avLst/>
            </a:prstGeom>
            <a:effectLst/>
          </p:spPr>
        </p:pic>
      </p:grpSp>
      <p:sp>
        <p:nvSpPr>
          <p:cNvPr id="241" name="remember?"/>
          <p:cNvSpPr txBox="1"/>
          <p:nvPr/>
        </p:nvSpPr>
        <p:spPr>
          <a:xfrm>
            <a:off x="35210" y="6627317"/>
            <a:ext cx="1673048"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remember?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Sum of geometric series:"/>
          <p:cNvSpPr txBox="1"/>
          <p:nvPr/>
        </p:nvSpPr>
        <p:spPr>
          <a:xfrm>
            <a:off x="272044" y="3610269"/>
            <a:ext cx="4538981" cy="601724"/>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Sum of geometric series:</a:t>
            </a:r>
          </a:p>
        </p:txBody>
      </p:sp>
      <p:sp>
        <p:nvSpPr>
          <p:cNvPr id="246" name="hierarchical networks…"/>
          <p:cNvSpPr txBox="1"/>
          <p:nvPr/>
        </p:nvSpPr>
        <p:spPr>
          <a:xfrm>
            <a:off x="10236453" y="7143719"/>
            <a:ext cx="3911093" cy="1071624"/>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000">
                <a:solidFill>
                  <a:srgbClr val="FFFFFF"/>
                </a:solidFill>
                <a:latin typeface="Helvetica Neue Medium"/>
                <a:ea typeface="Helvetica Neue Medium"/>
                <a:cs typeface="Helvetica Neue Medium"/>
                <a:sym typeface="Helvetica Neue Medium"/>
              </a:defRPr>
            </a:pPr>
            <a:r>
              <a:t>hierarchical networks</a:t>
            </a:r>
          </a:p>
          <a:p>
            <a:pPr defTabSz="821531">
              <a:defRPr sz="3000">
                <a:solidFill>
                  <a:srgbClr val="FFFFFF"/>
                </a:solidFill>
                <a:latin typeface="Helvetica Neue Medium"/>
                <a:ea typeface="Helvetica Neue Medium"/>
                <a:cs typeface="Helvetica Neue Medium"/>
                <a:sym typeface="Helvetica Neue Medium"/>
              </a:defRPr>
            </a:pPr>
            <a:r>
              <a:t>(exponentials)</a:t>
            </a:r>
          </a:p>
        </p:txBody>
      </p:sp>
      <p:pic>
        <p:nvPicPr>
          <p:cNvPr id="247" name="Screen Shot 2018-10-18 at 1.14.55 AM.png" descr="Screen Shot 2018-10-18 at 1.14.55 AM.png"/>
          <p:cNvPicPr>
            <a:picLocks noChangeAspect="1"/>
          </p:cNvPicPr>
          <p:nvPr/>
        </p:nvPicPr>
        <p:blipFill>
          <a:blip r:embed="rId3">
            <a:extLst/>
          </a:blip>
          <a:stretch>
            <a:fillRect/>
          </a:stretch>
        </p:blipFill>
        <p:spPr>
          <a:xfrm>
            <a:off x="5735835" y="3317169"/>
            <a:ext cx="12912330" cy="1768079"/>
          </a:xfrm>
          <a:prstGeom prst="rect">
            <a:avLst/>
          </a:prstGeom>
          <a:ln w="12700">
            <a:miter lim="400000"/>
          </a:ln>
        </p:spPr>
      </p:pic>
      <p:pic>
        <p:nvPicPr>
          <p:cNvPr id="248" name="Unknown.png" descr="Unknown.png"/>
          <p:cNvPicPr>
            <a:picLocks noChangeAspect="1"/>
          </p:cNvPicPr>
          <p:nvPr/>
        </p:nvPicPr>
        <p:blipFill>
          <a:blip r:embed="rId4">
            <a:extLst/>
          </a:blip>
          <a:stretch>
            <a:fillRect/>
          </a:stretch>
        </p:blipFill>
        <p:spPr>
          <a:xfrm>
            <a:off x="8384029" y="8232497"/>
            <a:ext cx="7615942" cy="5068064"/>
          </a:xfrm>
          <a:prstGeom prst="rect">
            <a:avLst/>
          </a:prstGeom>
          <a:ln w="12700">
            <a:miter lim="400000"/>
          </a:ln>
        </p:spPr>
      </p:pic>
      <p:sp>
        <p:nvSpPr>
          <p:cNvPr id="249" name="branching ratio:   b=2"/>
          <p:cNvSpPr txBox="1"/>
          <p:nvPr/>
        </p:nvSpPr>
        <p:spPr>
          <a:xfrm>
            <a:off x="15594437" y="8277166"/>
            <a:ext cx="4267938"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branching ratio:   </a:t>
            </a:r>
            <a:r>
              <a:rPr b="0"/>
              <a:t>b=2</a:t>
            </a:r>
          </a:p>
        </p:txBody>
      </p:sp>
      <p:sp>
        <p:nvSpPr>
          <p:cNvPr id="250" name="Equation"/>
          <p:cNvSpPr txBox="1"/>
          <p:nvPr/>
        </p:nvSpPr>
        <p:spPr>
          <a:xfrm>
            <a:off x="17596009" y="12145120"/>
            <a:ext cx="4831540" cy="720263"/>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5100" i="1">
                          <a:solidFill>
                            <a:srgbClr val="000000"/>
                          </a:solidFill>
                          <a:latin typeface="Cambria Math" panose="02040503050406030204" pitchFamily="18" charset="0"/>
                        </a:rPr>
                        <m:t>N</m:t>
                      </m:r>
                    </m:e>
                    <m:sub>
                      <m:r>
                        <a:rPr xmlns:a="http://schemas.openxmlformats.org/drawingml/2006/main" sz="5100" i="1">
                          <a:solidFill>
                            <a:srgbClr val="000000"/>
                          </a:solidFill>
                          <a:latin typeface="Cambria Math" panose="02040503050406030204" pitchFamily="18" charset="0"/>
                        </a:rPr>
                        <m:t>h</m:t>
                      </m:r>
                    </m:sub>
                  </m:sSub>
                  <m:r>
                    <a:rPr xmlns:a="http://schemas.openxmlformats.org/drawingml/2006/main" sz="5100" i="1">
                      <a:solidFill>
                        <a:srgbClr val="000000"/>
                      </a:solidFill>
                      <a:latin typeface="Cambria Math" panose="02040503050406030204" pitchFamily="18" charset="0"/>
                    </a:rPr>
                    <m:t>=</m:t>
                  </m:r>
                  <m:sSup>
                    <m:e>
                      <m:r>
                        <a:rPr xmlns:a="http://schemas.openxmlformats.org/drawingml/2006/main" sz="5100" i="1">
                          <a:solidFill>
                            <a:srgbClr val="000000"/>
                          </a:solidFill>
                          <a:latin typeface="Cambria Math" panose="02040503050406030204" pitchFamily="18" charset="0"/>
                        </a:rPr>
                        <m:t>b</m:t>
                      </m:r>
                    </m:e>
                    <m:sup>
                      <m:r>
                        <a:rPr xmlns:a="http://schemas.openxmlformats.org/drawingml/2006/main" sz="5100" i="1">
                          <a:solidFill>
                            <a:srgbClr val="000000"/>
                          </a:solidFill>
                          <a:latin typeface="Cambria Math" panose="02040503050406030204" pitchFamily="18" charset="0"/>
                        </a:rPr>
                        <m:t>h</m:t>
                      </m:r>
                    </m:sup>
                  </m:sSup>
                  <m:r>
                    <a:rPr xmlns:a="http://schemas.openxmlformats.org/drawingml/2006/main" sz="5100" i="1">
                      <a:solidFill>
                        <a:srgbClr val="000000"/>
                      </a:solidFill>
                      <a:latin typeface="Cambria Math" panose="02040503050406030204" pitchFamily="18" charset="0"/>
                    </a:rPr>
                    <m:t>=</m:t>
                  </m:r>
                  <m:sSup>
                    <m:e>
                      <m:r>
                        <a:rPr xmlns:a="http://schemas.openxmlformats.org/drawingml/2006/main" sz="5100" i="1">
                          <a:solidFill>
                            <a:srgbClr val="000000"/>
                          </a:solidFill>
                          <a:latin typeface="Cambria Math" panose="02040503050406030204" pitchFamily="18" charset="0"/>
                        </a:rPr>
                        <m:t>2</m:t>
                      </m:r>
                    </m:e>
                    <m:sup>
                      <m:r>
                        <a:rPr xmlns:a="http://schemas.openxmlformats.org/drawingml/2006/main" sz="5100" i="1">
                          <a:solidFill>
                            <a:srgbClr val="000000"/>
                          </a:solidFill>
                          <a:latin typeface="Cambria Math" panose="02040503050406030204" pitchFamily="18" charset="0"/>
                        </a:rPr>
                        <m:t>4</m:t>
                      </m:r>
                    </m:sup>
                  </m:sSup>
                  <m:r>
                    <a:rPr xmlns:a="http://schemas.openxmlformats.org/drawingml/2006/main" sz="5100" i="1">
                      <a:solidFill>
                        <a:srgbClr val="000000"/>
                      </a:solidFill>
                      <a:latin typeface="Cambria Math" panose="02040503050406030204" pitchFamily="18" charset="0"/>
                    </a:rPr>
                    <m:t>=</m:t>
                  </m:r>
                  <m:r>
                    <a:rPr xmlns:a="http://schemas.openxmlformats.org/drawingml/2006/main" sz="5100" i="1">
                      <a:solidFill>
                        <a:srgbClr val="000000"/>
                      </a:solidFill>
                      <a:latin typeface="Cambria Math" panose="02040503050406030204" pitchFamily="18" charset="0"/>
                    </a:rPr>
                    <m:t>16</m:t>
                  </m:r>
                </m:oMath>
              </m:oMathPara>
            </a14:m>
            <a:endParaRPr sz="5100"/>
          </a:p>
        </p:txBody>
      </p:sp>
      <p:sp>
        <p:nvSpPr>
          <p:cNvPr id="251" name="Line"/>
          <p:cNvSpPr/>
          <p:nvPr/>
        </p:nvSpPr>
        <p:spPr>
          <a:xfrm flipV="1">
            <a:off x="6727031" y="8804671"/>
            <a:ext cx="1" cy="3923714"/>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52" name="i=0"/>
          <p:cNvSpPr txBox="1"/>
          <p:nvPr/>
        </p:nvSpPr>
        <p:spPr>
          <a:xfrm>
            <a:off x="4558122" y="8670072"/>
            <a:ext cx="730225"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i=0</a:t>
            </a:r>
          </a:p>
        </p:txBody>
      </p:sp>
      <p:sp>
        <p:nvSpPr>
          <p:cNvPr id="253" name="i=1"/>
          <p:cNvSpPr txBox="1"/>
          <p:nvPr/>
        </p:nvSpPr>
        <p:spPr>
          <a:xfrm>
            <a:off x="4558122" y="9509462"/>
            <a:ext cx="730225"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i=1</a:t>
            </a:r>
          </a:p>
        </p:txBody>
      </p:sp>
      <p:sp>
        <p:nvSpPr>
          <p:cNvPr id="254" name="i=2"/>
          <p:cNvSpPr txBox="1"/>
          <p:nvPr/>
        </p:nvSpPr>
        <p:spPr>
          <a:xfrm>
            <a:off x="4558122" y="10348853"/>
            <a:ext cx="730225"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i=2</a:t>
            </a:r>
          </a:p>
        </p:txBody>
      </p:sp>
      <p:sp>
        <p:nvSpPr>
          <p:cNvPr id="255" name="i=3"/>
          <p:cNvSpPr txBox="1"/>
          <p:nvPr/>
        </p:nvSpPr>
        <p:spPr>
          <a:xfrm>
            <a:off x="4558122" y="11313259"/>
            <a:ext cx="730225"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i=3</a:t>
            </a:r>
          </a:p>
        </p:txBody>
      </p:sp>
      <p:sp>
        <p:nvSpPr>
          <p:cNvPr id="256" name="i=h=4"/>
          <p:cNvSpPr txBox="1"/>
          <p:nvPr/>
        </p:nvSpPr>
        <p:spPr>
          <a:xfrm>
            <a:off x="4315704" y="12189411"/>
            <a:ext cx="1215061"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i=h=4</a:t>
            </a:r>
          </a:p>
        </p:txBody>
      </p:sp>
      <p:sp>
        <p:nvSpPr>
          <p:cNvPr id="257" name="Equation"/>
          <p:cNvSpPr txBox="1"/>
          <p:nvPr/>
        </p:nvSpPr>
        <p:spPr>
          <a:xfrm>
            <a:off x="8784382" y="8665909"/>
            <a:ext cx="2707754" cy="634714"/>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500" i="1">
                          <a:solidFill>
                            <a:srgbClr val="000000"/>
                          </a:solidFill>
                          <a:latin typeface="Cambria Math" panose="02040503050406030204" pitchFamily="18" charset="0"/>
                        </a:rPr>
                        <m:t>N</m:t>
                      </m:r>
                    </m:e>
                    <m:sub>
                      <m:r>
                        <a:rPr xmlns:a="http://schemas.openxmlformats.org/drawingml/2006/main" sz="4500" i="1">
                          <a:solidFill>
                            <a:srgbClr val="000000"/>
                          </a:solidFill>
                          <a:latin typeface="Cambria Math" panose="02040503050406030204" pitchFamily="18" charset="0"/>
                        </a:rPr>
                        <m:t>0</m:t>
                      </m:r>
                    </m:sub>
                  </m:sSub>
                  <m:r>
                    <a:rPr xmlns:a="http://schemas.openxmlformats.org/drawingml/2006/main" sz="4500" i="1">
                      <a:solidFill>
                        <a:srgbClr val="000000"/>
                      </a:solidFill>
                      <a:latin typeface="Cambria Math" panose="02040503050406030204" pitchFamily="18" charset="0"/>
                    </a:rPr>
                    <m:t>=</m:t>
                  </m:r>
                  <m:sSup>
                    <m:e>
                      <m:r>
                        <a:rPr xmlns:a="http://schemas.openxmlformats.org/drawingml/2006/main" sz="4500" i="1">
                          <a:solidFill>
                            <a:srgbClr val="000000"/>
                          </a:solidFill>
                          <a:latin typeface="Cambria Math" panose="02040503050406030204" pitchFamily="18" charset="0"/>
                        </a:rPr>
                        <m:t>2</m:t>
                      </m:r>
                    </m:e>
                    <m:sup>
                      <m:r>
                        <a:rPr xmlns:a="http://schemas.openxmlformats.org/drawingml/2006/main" sz="4500" i="1">
                          <a:solidFill>
                            <a:srgbClr val="000000"/>
                          </a:solidFill>
                          <a:latin typeface="Cambria Math" panose="02040503050406030204" pitchFamily="18" charset="0"/>
                        </a:rPr>
                        <m:t>0</m:t>
                      </m:r>
                    </m:sup>
                  </m:sSup>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1</m:t>
                  </m:r>
                </m:oMath>
              </m:oMathPara>
            </a14:m>
            <a:endParaRPr sz="4500"/>
          </a:p>
        </p:txBody>
      </p:sp>
      <p:sp>
        <p:nvSpPr>
          <p:cNvPr id="258" name="This is a form of self-similarity (~fractals)"/>
          <p:cNvSpPr txBox="1"/>
          <p:nvPr/>
        </p:nvSpPr>
        <p:spPr>
          <a:xfrm>
            <a:off x="16285504" y="10250270"/>
            <a:ext cx="6960871"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This is a form of self-similarity (~fractals)</a:t>
            </a:r>
          </a:p>
        </p:txBody>
      </p:sp>
      <p:sp>
        <p:nvSpPr>
          <p:cNvPr id="259" name="We will need this math trick to sum over levels of hierarchies:"/>
          <p:cNvSpPr txBox="1"/>
          <p:nvPr/>
        </p:nvSpPr>
        <p:spPr>
          <a:xfrm>
            <a:off x="2806700" y="405834"/>
            <a:ext cx="1877060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5000">
                <a:solidFill>
                  <a:srgbClr val="000000"/>
                </a:solidFill>
              </a:defRPr>
            </a:lvl1pPr>
          </a:lstStyle>
          <a:p>
            <a:pPr/>
            <a:r>
              <a:t>We will need this math trick to sum over levels of hierarchies: </a:t>
            </a:r>
          </a:p>
        </p:txBody>
      </p:sp>
      <p:sp>
        <p:nvSpPr>
          <p:cNvPr id="260" name="number of nodes at level h (leaves)"/>
          <p:cNvSpPr txBox="1"/>
          <p:nvPr/>
        </p:nvSpPr>
        <p:spPr>
          <a:xfrm>
            <a:off x="13308240" y="13208295"/>
            <a:ext cx="4839615"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number of nodes at level h (leaves)</a:t>
            </a:r>
          </a:p>
        </p:txBody>
      </p:sp>
      <p:sp>
        <p:nvSpPr>
          <p:cNvPr id="261" name="Line"/>
          <p:cNvSpPr/>
          <p:nvPr/>
        </p:nvSpPr>
        <p:spPr>
          <a:xfrm flipV="1">
            <a:off x="16271730" y="12603828"/>
            <a:ext cx="1208682" cy="708918"/>
          </a:xfrm>
          <a:prstGeom prst="line">
            <a:avLst/>
          </a:prstGeom>
          <a:ln w="25400">
            <a:solidFill>
              <a:srgbClr val="000000"/>
            </a:solidFill>
            <a:miter lim="400000"/>
            <a:tailEnd type="triangle"/>
          </a:ln>
        </p:spPr>
        <p:txBody>
          <a:bodyPr lIns="50800" tIns="50800" rIns="50800" bIns="50800" anchor="ctr"/>
          <a:lstStyle/>
          <a:p>
            <a:pPr/>
          </a:p>
        </p:txBody>
      </p:sp>
      <p:sp>
        <p:nvSpPr>
          <p:cNvPr id="262" name="number of nodes at level 0 (root)"/>
          <p:cNvSpPr txBox="1"/>
          <p:nvPr/>
        </p:nvSpPr>
        <p:spPr>
          <a:xfrm>
            <a:off x="2373980" y="7448848"/>
            <a:ext cx="4518051"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number of nodes at level 0 (root)</a:t>
            </a:r>
          </a:p>
        </p:txBody>
      </p:sp>
      <p:sp>
        <p:nvSpPr>
          <p:cNvPr id="263" name="Line"/>
          <p:cNvSpPr/>
          <p:nvPr/>
        </p:nvSpPr>
        <p:spPr>
          <a:xfrm>
            <a:off x="6895600" y="7852636"/>
            <a:ext cx="1765697" cy="933732"/>
          </a:xfrm>
          <a:prstGeom prst="line">
            <a:avLst/>
          </a:prstGeom>
          <a:ln w="25400">
            <a:solidFill>
              <a:srgbClr val="000000"/>
            </a:solidFill>
            <a:miter lim="400000"/>
            <a:tailEnd type="triangle"/>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7" name="Screen Shot 2013-06-28 at 11.09.42 AM.png" descr="Screen Shot 2013-06-28 at 11.09.42 AM.png"/>
          <p:cNvPicPr>
            <a:picLocks noChangeAspect="1"/>
          </p:cNvPicPr>
          <p:nvPr/>
        </p:nvPicPr>
        <p:blipFill>
          <a:blip r:embed="rId3">
            <a:extLst/>
          </a:blip>
          <a:stretch>
            <a:fillRect/>
          </a:stretch>
        </p:blipFill>
        <p:spPr>
          <a:xfrm>
            <a:off x="1961786" y="7067763"/>
            <a:ext cx="15285365" cy="3704310"/>
          </a:xfrm>
          <a:prstGeom prst="rect">
            <a:avLst/>
          </a:prstGeom>
          <a:ln w="12700">
            <a:miter lim="400000"/>
          </a:ln>
        </p:spPr>
      </p:pic>
      <p:sp>
        <p:nvSpPr>
          <p:cNvPr id="268" name="Sum of geometric series"/>
          <p:cNvSpPr txBox="1"/>
          <p:nvPr/>
        </p:nvSpPr>
        <p:spPr>
          <a:xfrm>
            <a:off x="9975468" y="1252903"/>
            <a:ext cx="4433063" cy="601725"/>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Sum of geometric series</a:t>
            </a:r>
          </a:p>
        </p:txBody>
      </p:sp>
      <p:pic>
        <p:nvPicPr>
          <p:cNvPr id="269" name="Screen Shot 2018-10-18 at 1.14.55 AM.png" descr="Screen Shot 2018-10-18 at 1.14.55 AM.png"/>
          <p:cNvPicPr>
            <a:picLocks noChangeAspect="1"/>
          </p:cNvPicPr>
          <p:nvPr/>
        </p:nvPicPr>
        <p:blipFill>
          <a:blip r:embed="rId4">
            <a:extLst/>
          </a:blip>
          <a:stretch>
            <a:fillRect/>
          </a:stretch>
        </p:blipFill>
        <p:spPr>
          <a:xfrm>
            <a:off x="5735835" y="2727810"/>
            <a:ext cx="12912330" cy="1768079"/>
          </a:xfrm>
          <a:prstGeom prst="rect">
            <a:avLst/>
          </a:prstGeom>
          <a:ln w="12700">
            <a:miter lim="400000"/>
          </a:ln>
        </p:spPr>
      </p:pic>
      <p:sp>
        <p:nvSpPr>
          <p:cNvPr id="270" name="Total Length and Area of Infrastructure Networks"/>
          <p:cNvSpPr txBox="1"/>
          <p:nvPr/>
        </p:nvSpPr>
        <p:spPr>
          <a:xfrm>
            <a:off x="7679610" y="5958430"/>
            <a:ext cx="8703311" cy="601725"/>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Total Length and Area of Infrastructure Networks</a:t>
            </a:r>
          </a:p>
        </p:txBody>
      </p:sp>
      <p:sp>
        <p:nvSpPr>
          <p:cNvPr id="271" name="Line"/>
          <p:cNvSpPr/>
          <p:nvPr/>
        </p:nvSpPr>
        <p:spPr>
          <a:xfrm flipV="1">
            <a:off x="4198786" y="10280012"/>
            <a:ext cx="1" cy="1218315"/>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72" name="width of network"/>
          <p:cNvSpPr txBox="1"/>
          <p:nvPr/>
        </p:nvSpPr>
        <p:spPr>
          <a:xfrm>
            <a:off x="2319789" y="11557079"/>
            <a:ext cx="3421000"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width of network</a:t>
            </a:r>
          </a:p>
        </p:txBody>
      </p:sp>
      <p:sp>
        <p:nvSpPr>
          <p:cNvPr id="273" name="Length is area filling…"/>
          <p:cNvSpPr txBox="1"/>
          <p:nvPr/>
        </p:nvSpPr>
        <p:spPr>
          <a:xfrm>
            <a:off x="17175130" y="7929532"/>
            <a:ext cx="3678302" cy="107162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3000">
                <a:solidFill>
                  <a:srgbClr val="FFFFFF"/>
                </a:solidFill>
                <a:latin typeface="Helvetica Neue Medium"/>
                <a:ea typeface="Helvetica Neue Medium"/>
                <a:cs typeface="Helvetica Neue Medium"/>
                <a:sym typeface="Helvetica Neue Medium"/>
              </a:defRPr>
            </a:pPr>
            <a:r>
              <a:t>Length is area filling</a:t>
            </a:r>
          </a:p>
          <a:p>
            <a:pPr defTabSz="821531">
              <a:defRPr i="1" sz="3000">
                <a:solidFill>
                  <a:srgbClr val="FFFFFF"/>
                </a:solidFill>
              </a:defRPr>
            </a:pPr>
            <a:r>
              <a:rPr sz="2800"/>
              <a:t>L </a:t>
            </a:r>
            <a:r>
              <a:t>~ </a:t>
            </a:r>
            <a:r>
              <a:rPr sz="2800"/>
              <a:t>A</a:t>
            </a:r>
          </a:p>
        </p:txBody>
      </p:sp>
      <p:sp>
        <p:nvSpPr>
          <p:cNvPr id="274" name="Equation"/>
          <p:cNvSpPr txBox="1"/>
          <p:nvPr/>
        </p:nvSpPr>
        <p:spPr>
          <a:xfrm>
            <a:off x="18786147" y="11417060"/>
            <a:ext cx="4315320" cy="144380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5300" i="1">
                      <a:solidFill>
                        <a:srgbClr val="000000"/>
                      </a:solidFill>
                      <a:latin typeface="Cambria Math" panose="02040503050406030204" pitchFamily="18" charset="0"/>
                    </a:rPr>
                    <m:t>α</m:t>
                  </m:r>
                  <m:r>
                    <a:rPr xmlns:a="http://schemas.openxmlformats.org/drawingml/2006/main" sz="5300" i="1">
                      <a:solidFill>
                        <a:srgbClr val="000000"/>
                      </a:solidFill>
                      <a:latin typeface="Cambria Math" panose="02040503050406030204" pitchFamily="18" charset="0"/>
                    </a:rPr>
                    <m:t>=</m:t>
                  </m:r>
                  <m:f>
                    <m:fPr>
                      <m:ctrlPr>
                        <a:rPr xmlns:a="http://schemas.openxmlformats.org/drawingml/2006/main" sz="5300" i="1">
                          <a:solidFill>
                            <a:srgbClr val="000000"/>
                          </a:solidFill>
                          <a:latin typeface="Cambria Math" panose="02040503050406030204" pitchFamily="18" charset="0"/>
                        </a:rPr>
                      </m:ctrlPr>
                      <m:type m:val="bar"/>
                    </m:fPr>
                    <m:num>
                      <m:r>
                        <a:rPr xmlns:a="http://schemas.openxmlformats.org/drawingml/2006/main" sz="5300" i="1">
                          <a:solidFill>
                            <a:srgbClr val="000000"/>
                          </a:solidFill>
                          <a:latin typeface="Cambria Math" panose="02040503050406030204" pitchFamily="18" charset="0"/>
                        </a:rPr>
                        <m:t>2</m:t>
                      </m:r>
                    </m:num>
                    <m:den>
                      <m:r>
                        <a:rPr xmlns:a="http://schemas.openxmlformats.org/drawingml/2006/main" sz="5300" i="1">
                          <a:solidFill>
                            <a:srgbClr val="000000"/>
                          </a:solidFill>
                          <a:latin typeface="Cambria Math" panose="02040503050406030204" pitchFamily="18" charset="0"/>
                        </a:rPr>
                        <m:t>3</m:t>
                      </m:r>
                    </m:den>
                  </m:f>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δ</m:t>
                  </m:r>
                  <m:r>
                    <a:rPr xmlns:a="http://schemas.openxmlformats.org/drawingml/2006/main" sz="5300" i="1">
                      <a:solidFill>
                        <a:srgbClr val="000000"/>
                      </a:solidFill>
                      <a:latin typeface="Cambria Math" panose="02040503050406030204" pitchFamily="18" charset="0"/>
                    </a:rPr>
                    <m:t>=</m:t>
                  </m:r>
                  <m:f>
                    <m:fPr>
                      <m:ctrlPr>
                        <a:rPr xmlns:a="http://schemas.openxmlformats.org/drawingml/2006/main" sz="5300" i="1">
                          <a:solidFill>
                            <a:srgbClr val="000000"/>
                          </a:solidFill>
                          <a:latin typeface="Cambria Math" panose="02040503050406030204" pitchFamily="18" charset="0"/>
                        </a:rPr>
                      </m:ctrlPr>
                      <m:type m:val="bar"/>
                    </m:fPr>
                    <m:num>
                      <m:r>
                        <a:rPr xmlns:a="http://schemas.openxmlformats.org/drawingml/2006/main" sz="5300" i="1">
                          <a:solidFill>
                            <a:srgbClr val="000000"/>
                          </a:solidFill>
                          <a:latin typeface="Cambria Math" panose="02040503050406030204" pitchFamily="18" charset="0"/>
                        </a:rPr>
                        <m:t>1</m:t>
                      </m:r>
                    </m:num>
                    <m:den>
                      <m:r>
                        <a:rPr xmlns:a="http://schemas.openxmlformats.org/drawingml/2006/main" sz="5300" i="1">
                          <a:solidFill>
                            <a:srgbClr val="000000"/>
                          </a:solidFill>
                          <a:latin typeface="Cambria Math" panose="02040503050406030204" pitchFamily="18" charset="0"/>
                        </a:rPr>
                        <m:t>6</m:t>
                      </m:r>
                    </m:den>
                  </m:f>
                </m:oMath>
              </m:oMathPara>
            </a14:m>
            <a:endParaRPr sz="5300"/>
          </a:p>
        </p:txBody>
      </p:sp>
      <p:sp>
        <p:nvSpPr>
          <p:cNvPr id="275" name="This gives us back our empirical observations with"/>
          <p:cNvSpPr txBox="1"/>
          <p:nvPr/>
        </p:nvSpPr>
        <p:spPr>
          <a:xfrm>
            <a:off x="10433945" y="11908277"/>
            <a:ext cx="7052158"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This gives us back our empirical observations with </a:t>
            </a:r>
          </a:p>
        </p:txBody>
      </p:sp>
      <p:sp>
        <p:nvSpPr>
          <p:cNvPr id="276" name="but now also gives us a theory of the entire infrastructure  of cities"/>
          <p:cNvSpPr txBox="1"/>
          <p:nvPr/>
        </p:nvSpPr>
        <p:spPr>
          <a:xfrm>
            <a:off x="9420637" y="12631246"/>
            <a:ext cx="9078774"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but now also gives us a theory of the entire infrastructure  of cities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0" name="Fig_S1B.pdf" descr="Fig_S1B.pdf"/>
          <p:cNvPicPr>
            <a:picLocks noChangeAspect="1"/>
          </p:cNvPicPr>
          <p:nvPr/>
        </p:nvPicPr>
        <p:blipFill>
          <a:blip r:embed="rId3">
            <a:extLst/>
          </a:blip>
          <a:stretch>
            <a:fillRect/>
          </a:stretch>
        </p:blipFill>
        <p:spPr>
          <a:xfrm>
            <a:off x="5119687" y="607218"/>
            <a:ext cx="14144626" cy="10929939"/>
          </a:xfrm>
          <a:prstGeom prst="rect">
            <a:avLst/>
          </a:prstGeom>
          <a:ln w="12700">
            <a:miter lim="400000"/>
          </a:ln>
        </p:spPr>
      </p:pic>
      <p:sp>
        <p:nvSpPr>
          <p:cNvPr id="281" name="Japan"/>
          <p:cNvSpPr txBox="1"/>
          <p:nvPr/>
        </p:nvSpPr>
        <p:spPr>
          <a:xfrm>
            <a:off x="8118849" y="3191271"/>
            <a:ext cx="2147713" cy="1041401"/>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b">
            <a:spAutoFit/>
          </a:bodyPr>
          <a:lstStyle>
            <a:lvl1pPr defTabSz="821531">
              <a:defRPr sz="5800">
                <a:solidFill>
                  <a:srgbClr val="000000"/>
                </a:solidFill>
                <a:latin typeface="Helvetica Neue Light"/>
                <a:ea typeface="Helvetica Neue Light"/>
                <a:cs typeface="Helvetica Neue Light"/>
                <a:sym typeface="Helvetica Neue Light"/>
              </a:defRPr>
            </a:lvl1pPr>
          </a:lstStyle>
          <a:p>
            <a:pPr/>
            <a:r>
              <a:t>Japan</a:t>
            </a:r>
          </a:p>
        </p:txBody>
      </p:sp>
      <p:grpSp>
        <p:nvGrpSpPr>
          <p:cNvPr id="284" name="temp.pdf"/>
          <p:cNvGrpSpPr/>
          <p:nvPr/>
        </p:nvGrpSpPr>
        <p:grpSpPr>
          <a:xfrm>
            <a:off x="11193462" y="2609056"/>
            <a:ext cx="2282826" cy="2215853"/>
            <a:chOff x="0" y="0"/>
            <a:chExt cx="2282825" cy="2215852"/>
          </a:xfrm>
        </p:grpSpPr>
        <p:pic>
          <p:nvPicPr>
            <p:cNvPr id="283" name="temp.pdf" descr="temp.pdf"/>
            <p:cNvPicPr>
              <a:picLocks noChangeAspect="1"/>
            </p:cNvPicPr>
            <p:nvPr/>
          </p:nvPicPr>
          <p:blipFill>
            <a:blip r:embed="rId4">
              <a:extLst/>
            </a:blip>
            <a:stretch>
              <a:fillRect/>
            </a:stretch>
          </p:blipFill>
          <p:spPr>
            <a:xfrm>
              <a:off x="69850" y="69850"/>
              <a:ext cx="2143125" cy="2076153"/>
            </a:xfrm>
            <a:prstGeom prst="rect">
              <a:avLst/>
            </a:prstGeom>
            <a:ln>
              <a:noFill/>
            </a:ln>
            <a:effectLst/>
          </p:spPr>
        </p:pic>
        <p:pic>
          <p:nvPicPr>
            <p:cNvPr id="282" name="temp.pdf" descr="temp.pdf"/>
            <p:cNvPicPr>
              <a:picLocks noChangeAspect="0"/>
            </p:cNvPicPr>
            <p:nvPr/>
          </p:nvPicPr>
          <p:blipFill>
            <a:blip r:embed="rId5">
              <a:extLst/>
            </a:blip>
            <a:stretch>
              <a:fillRect/>
            </a:stretch>
          </p:blipFill>
          <p:spPr>
            <a:xfrm>
              <a:off x="0" y="0"/>
              <a:ext cx="2282825" cy="2215853"/>
            </a:xfrm>
            <a:prstGeom prst="rect">
              <a:avLst/>
            </a:prstGeom>
            <a:effectLst/>
          </p:spPr>
        </p:pic>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8" name="Figure_3.5.pdf" descr="Figure_3.5.pdf"/>
          <p:cNvPicPr>
            <a:picLocks noChangeAspect="1"/>
          </p:cNvPicPr>
          <p:nvPr/>
        </p:nvPicPr>
        <p:blipFill>
          <a:blip r:embed="rId3">
            <a:extLst/>
          </a:blip>
          <a:stretch>
            <a:fillRect/>
          </a:stretch>
        </p:blipFill>
        <p:spPr>
          <a:xfrm>
            <a:off x="3521129" y="682977"/>
            <a:ext cx="17341742" cy="12350046"/>
          </a:xfrm>
          <a:prstGeom prst="rect">
            <a:avLst/>
          </a:prstGeom>
          <a:ln w="12700">
            <a:miter lim="400000"/>
          </a:ln>
        </p:spPr>
      </p:pic>
      <p:sp>
        <p:nvSpPr>
          <p:cNvPr id="289" name="IUS Figure 3.5"/>
          <p:cNvSpPr txBox="1"/>
          <p:nvPr/>
        </p:nvSpPr>
        <p:spPr>
          <a:xfrm>
            <a:off x="20962901" y="12708637"/>
            <a:ext cx="2749805" cy="585113"/>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IUS Figure 3.5</a:t>
            </a:r>
          </a:p>
        </p:txBody>
      </p:sp>
      <p:pic>
        <p:nvPicPr>
          <p:cNvPr id="290" name="Rectangle Rectangle" descr="Rectangle Rectangle"/>
          <p:cNvPicPr>
            <a:picLocks noChangeAspect="0"/>
          </p:cNvPicPr>
          <p:nvPr/>
        </p:nvPicPr>
        <p:blipFill>
          <a:blip r:embed="rId4">
            <a:extLst/>
          </a:blip>
          <a:stretch>
            <a:fillRect/>
          </a:stretch>
        </p:blipFill>
        <p:spPr>
          <a:xfrm>
            <a:off x="16168845" y="6521315"/>
            <a:ext cx="5672623" cy="1424453"/>
          </a:xfrm>
          <a:prstGeom prst="rect">
            <a:avLst/>
          </a:prstGeom>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