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1.jpeg" ContentType="image/jpeg"/>
  <Override PartName="/ppt/media/image2.jpeg" ContentType="image/jpeg"/>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This module briefly review the historical path and basics of endogenous economic growth theory. Towards the end, it motivates the study of these processes through the lens of cities.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Shape 333"/>
          <p:cNvSpPr/>
          <p:nvPr>
            <p:ph type="sldImg"/>
          </p:nvPr>
        </p:nvSpPr>
        <p:spPr>
          <a:prstGeom prst="rect">
            <a:avLst/>
          </a:prstGeom>
        </p:spPr>
        <p:txBody>
          <a:bodyPr/>
          <a:lstStyle/>
          <a:p>
            <a:pPr/>
          </a:p>
        </p:txBody>
      </p:sp>
      <p:sp>
        <p:nvSpPr>
          <p:cNvPr id="334" name="Shape 334"/>
          <p:cNvSpPr/>
          <p:nvPr>
            <p:ph type="body" sz="quarter" idx="1"/>
          </p:nvPr>
        </p:nvSpPr>
        <p:spPr>
          <a:prstGeom prst="rect">
            <a:avLst/>
          </a:prstGeom>
        </p:spPr>
        <p:txBody>
          <a:bodyPr/>
          <a:lstStyle/>
          <a:p>
            <a:pPr/>
            <a:r>
              <a:t>OK, back to the point: what we want to know is why and when there can be exponential growth in A. This is called intensive growth, which is expected to be endogenous to the nation if it takes the appropriate actions. What are these?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Shape 353"/>
          <p:cNvSpPr/>
          <p:nvPr>
            <p:ph type="sldImg"/>
          </p:nvPr>
        </p:nvSpPr>
        <p:spPr>
          <a:prstGeom prst="rect">
            <a:avLst/>
          </a:prstGeom>
        </p:spPr>
        <p:txBody>
          <a:bodyPr/>
          <a:lstStyle/>
          <a:p>
            <a:pPr/>
          </a:p>
        </p:txBody>
      </p:sp>
      <p:sp>
        <p:nvSpPr>
          <p:cNvPr id="354" name="Shape 354"/>
          <p:cNvSpPr/>
          <p:nvPr>
            <p:ph type="body" sz="quarter" idx="1"/>
          </p:nvPr>
        </p:nvSpPr>
        <p:spPr>
          <a:prstGeom prst="rect">
            <a:avLst/>
          </a:prstGeom>
        </p:spPr>
        <p:txBody>
          <a:bodyPr/>
          <a:lstStyle/>
          <a:p>
            <a:pPr/>
            <a:r>
              <a:t>The answer of how to evade decreasing returns to scale, typical of the uses of material inputs, like labor and capital is to use something that has a different character: namely knowledge. Or information. The idea is that by using a better recipe (better knowledge) we can make a more valuable cake, using the same inputs. This idea became clear with the dawn of the information economy, as discussed in this paper.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Shape 366"/>
          <p:cNvSpPr/>
          <p:nvPr>
            <p:ph type="sldImg"/>
          </p:nvPr>
        </p:nvSpPr>
        <p:spPr>
          <a:prstGeom prst="rect">
            <a:avLst/>
          </a:prstGeom>
        </p:spPr>
        <p:txBody>
          <a:bodyPr/>
          <a:lstStyle/>
          <a:p>
            <a:pPr/>
          </a:p>
        </p:txBody>
      </p:sp>
      <p:sp>
        <p:nvSpPr>
          <p:cNvPr id="367" name="Shape 367"/>
          <p:cNvSpPr/>
          <p:nvPr>
            <p:ph type="body" sz="quarter" idx="1"/>
          </p:nvPr>
        </p:nvSpPr>
        <p:spPr>
          <a:prstGeom prst="rect">
            <a:avLst/>
          </a:prstGeom>
        </p:spPr>
        <p:txBody>
          <a:bodyPr/>
          <a:lstStyle/>
          <a:p>
            <a:pPr/>
            <a:r>
              <a:t>These ideas were eventually formalized by Paul Romer (who won the Econ Nobel prize for it). He built a model where knowledge is an non-rival input to production, meaning that it does not get used up, leading to the lifting of limitations to growth, creating what economists call a positive externality.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Shape 397"/>
          <p:cNvSpPr/>
          <p:nvPr>
            <p:ph type="sldImg"/>
          </p:nvPr>
        </p:nvSpPr>
        <p:spPr>
          <a:prstGeom prst="rect">
            <a:avLst/>
          </a:prstGeom>
        </p:spPr>
        <p:txBody>
          <a:bodyPr/>
          <a:lstStyle/>
          <a:p>
            <a:pPr/>
          </a:p>
        </p:txBody>
      </p:sp>
      <p:sp>
        <p:nvSpPr>
          <p:cNvPr id="398" name="Shape 398"/>
          <p:cNvSpPr/>
          <p:nvPr>
            <p:ph type="body" sz="quarter" idx="1"/>
          </p:nvPr>
        </p:nvSpPr>
        <p:spPr>
          <a:prstGeom prst="rect">
            <a:avLst/>
          </a:prstGeom>
        </p:spPr>
        <p:txBody>
          <a:bodyPr/>
          <a:lstStyle/>
          <a:p>
            <a:pPr/>
            <a:r>
              <a:t>There have been many models for endogenous economic growth. They all share a certain sickness, in that they need to be extremely fine-tuned in parameters or they are non-sensical. This is reviewed by Jones. The problem is that these models tend to over-estimate the growth rate of the economy based on the growth of researchers, patents, inventions, etc. It’s not even close.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Shape 408"/>
          <p:cNvSpPr/>
          <p:nvPr>
            <p:ph type="sldImg"/>
          </p:nvPr>
        </p:nvSpPr>
        <p:spPr>
          <a:prstGeom prst="rect">
            <a:avLst/>
          </a:prstGeom>
        </p:spPr>
        <p:txBody>
          <a:bodyPr/>
          <a:lstStyle/>
          <a:p>
            <a:pPr/>
          </a:p>
        </p:txBody>
      </p:sp>
      <p:sp>
        <p:nvSpPr>
          <p:cNvPr id="409" name="Shape 409"/>
          <p:cNvSpPr/>
          <p:nvPr>
            <p:ph type="body" sz="quarter" idx="1"/>
          </p:nvPr>
        </p:nvSpPr>
        <p:spPr>
          <a:prstGeom prst="rect">
            <a:avLst/>
          </a:prstGeom>
        </p:spPr>
        <p:txBody>
          <a:bodyPr/>
          <a:lstStyle/>
          <a:p>
            <a:pPr/>
            <a:r>
              <a:t>Here’s the problem in a nutshell. Note that though these models speak of knowledge, they really are not describing what it is, and there’s no notion of real information.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Shape 428"/>
          <p:cNvSpPr/>
          <p:nvPr>
            <p:ph type="sldImg"/>
          </p:nvPr>
        </p:nvSpPr>
        <p:spPr>
          <a:prstGeom prst="rect">
            <a:avLst/>
          </a:prstGeom>
        </p:spPr>
        <p:txBody>
          <a:bodyPr/>
          <a:lstStyle/>
          <a:p>
            <a:pPr/>
          </a:p>
        </p:txBody>
      </p:sp>
      <p:sp>
        <p:nvSpPr>
          <p:cNvPr id="429" name="Shape 429"/>
          <p:cNvSpPr/>
          <p:nvPr>
            <p:ph type="body" sz="quarter" idx="1"/>
          </p:nvPr>
        </p:nvSpPr>
        <p:spPr>
          <a:prstGeom prst="rect">
            <a:avLst/>
          </a:prstGeom>
        </p:spPr>
        <p:txBody>
          <a:bodyPr/>
          <a:lstStyle/>
          <a:p>
            <a:pPr/>
            <a:r>
              <a:t>Another branch of this literature, due to Bob Lucas, introduces the importance of cities and of Jane Jacob’s wisdom.  His argument is that there must be something special about cities as networks of people in terms of information that is very valuable as seen in rents.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4" name="Shape 434"/>
          <p:cNvSpPr/>
          <p:nvPr>
            <p:ph type="sldImg"/>
          </p:nvPr>
        </p:nvSpPr>
        <p:spPr>
          <a:prstGeom prst="rect">
            <a:avLst/>
          </a:prstGeom>
        </p:spPr>
        <p:txBody>
          <a:bodyPr/>
          <a:lstStyle/>
          <a:p>
            <a:pPr/>
          </a:p>
        </p:txBody>
      </p:sp>
      <p:sp>
        <p:nvSpPr>
          <p:cNvPr id="435" name="Shape 435"/>
          <p:cNvSpPr/>
          <p:nvPr>
            <p:ph type="body" sz="quarter" idx="1"/>
          </p:nvPr>
        </p:nvSpPr>
        <p:spPr>
          <a:prstGeom prst="rect">
            <a:avLst/>
          </a:prstGeom>
        </p:spPr>
        <p:txBody>
          <a:bodyPr/>
          <a:lstStyle/>
          <a:p>
            <a:pPr/>
            <a:r>
              <a:t>Here is the passage from his paper … the stuff about the nucleus of the atom is a bit off, but he is trying to say that people benefit from the knowledge of everybody around them.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Shape 450"/>
          <p:cNvSpPr/>
          <p:nvPr>
            <p:ph type="sldImg"/>
          </p:nvPr>
        </p:nvSpPr>
        <p:spPr>
          <a:prstGeom prst="rect">
            <a:avLst/>
          </a:prstGeom>
        </p:spPr>
        <p:txBody>
          <a:bodyPr/>
          <a:lstStyle/>
          <a:p>
            <a:pPr/>
          </a:p>
        </p:txBody>
      </p:sp>
      <p:sp>
        <p:nvSpPr>
          <p:cNvPr id="451" name="Shape 451"/>
          <p:cNvSpPr/>
          <p:nvPr>
            <p:ph type="body" sz="quarter" idx="1"/>
          </p:nvPr>
        </p:nvSpPr>
        <p:spPr>
          <a:prstGeom prst="rect">
            <a:avLst/>
          </a:prstGeom>
        </p:spPr>
        <p:txBody>
          <a:bodyPr/>
          <a:lstStyle/>
          <a:p>
            <a:pPr/>
            <a:r>
              <a:t>He builds a model for this that also does not work very well, but the idea is good. He runs in trouble because his external human capital h(t) will also need to grow exponentially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Shape 455"/>
          <p:cNvSpPr/>
          <p:nvPr>
            <p:ph type="sldImg"/>
          </p:nvPr>
        </p:nvSpPr>
        <p:spPr>
          <a:prstGeom prst="rect">
            <a:avLst/>
          </a:prstGeom>
        </p:spPr>
        <p:txBody>
          <a:bodyPr/>
          <a:lstStyle/>
          <a:p>
            <a:pPr/>
          </a:p>
        </p:txBody>
      </p:sp>
      <p:sp>
        <p:nvSpPr>
          <p:cNvPr id="456" name="Shape 456"/>
          <p:cNvSpPr/>
          <p:nvPr>
            <p:ph type="body" sz="quarter" idx="1"/>
          </p:nvPr>
        </p:nvSpPr>
        <p:spPr>
          <a:prstGeom prst="rect">
            <a:avLst/>
          </a:prstGeom>
        </p:spPr>
        <p:txBody>
          <a:bodyPr/>
          <a:lstStyle/>
          <a:p>
            <a:pPr/>
            <a:r>
              <a:t>So we need a better theory, in fact a better theoretical framework. It turns out that the answer will come from quite a different place, from statisticians and information theorists interested in gambling and the stock market.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Shape 461"/>
          <p:cNvSpPr/>
          <p:nvPr>
            <p:ph type="sldImg"/>
          </p:nvPr>
        </p:nvSpPr>
        <p:spPr>
          <a:prstGeom prst="rect">
            <a:avLst/>
          </a:prstGeom>
        </p:spPr>
        <p:txBody>
          <a:bodyPr/>
          <a:lstStyle/>
          <a:p>
            <a:pPr/>
          </a:p>
        </p:txBody>
      </p:sp>
      <p:sp>
        <p:nvSpPr>
          <p:cNvPr id="462" name="Shape 462"/>
          <p:cNvSpPr/>
          <p:nvPr>
            <p:ph type="body" sz="quarter" idx="1"/>
          </p:nvPr>
        </p:nvSpPr>
        <p:spPr>
          <a:prstGeom prst="rect">
            <a:avLst/>
          </a:prstGeom>
        </p:spPr>
        <p:txBody>
          <a:bodyPr/>
          <a:lstStyle/>
          <a:p>
            <a:pPr/>
            <a:r>
              <a:t>This book tells us the history of some of these ideas. The answer is that there are optimal strategies to learn and invest, no matter the context, and that the growth rate is information itself. More in the next lecture.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There are a number of empirical facts about economic growth that are rather curious. First, economic growth at the rates we experience today are atypical in history, they became prevalent after the industrial revolution (but really since the 19th century). Economic growth in nations is approximately exponential, as shown, but the growth rate fluctuates over time and hides inequality of outcomes.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The US has been used by (US) economists as the paragon of economic growth. It is a remarkable fact that US GDP growth per capita adjusted for inflation has been growing at about 2% a year since the late 19th century. The wobbles are interesting: you can see the great depression ( a little bit) and the second world war. Remarkably the line picks up where it was heading afterwards. Some period (see table) such as the post WWII war were more prosperous than others, such as the last 2 decades.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When we analyze economic growth at this level, we note that the stochastic growth rate can be decomposed in terms of an average and a volatility (standard deviation of temporal fluctuations). Maximizing growth requires maximizing the former, which we will show requires innovation, and minimizing the latter, which requires control and stability. These two objectives can become contradictory: unstable systems with small growth, can clamp down on innovation to promote stability, for example. Systems producing innovation can become very unstable, in this sense.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r>
              <a:t>There is a lore ( what the economists call “stylized facts”) about the main properties of economic growth. This is a little thick w jargon, but a lot of it is about the properties of cities, as we have seen already.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a:r>
              <a:t>Economists use a production function, a very rough model of the economy as an input-output device to analyze what causes economic growth: The idea is that total income is the sum of wages and rents (profits from capital), in certain proportions (alphas). This is a bit like making a cake, and saying that for each unit of income (cake) you need alpha wages and 1-alpha capital. The constant in front (A) is called the total factor productivity, and is where all the cation is, as we will see.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r>
              <a:t>Here is the same scheme, and a couple of measures of the fraction of wage in national income, Note that for the US it has been 60-70% for a long time, but recently it is heading down, while capital rents up. This is another reason why inequality has been on the rise. There is no fundamental argument, to my knowledge, for what number \alpha should be.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Shape 295"/>
          <p:cNvSpPr/>
          <p:nvPr>
            <p:ph type="sldImg"/>
          </p:nvPr>
        </p:nvSpPr>
        <p:spPr>
          <a:prstGeom prst="rect">
            <a:avLst/>
          </a:prstGeom>
        </p:spPr>
        <p:txBody>
          <a:bodyPr/>
          <a:lstStyle/>
          <a:p>
            <a:pPr/>
          </a:p>
        </p:txBody>
      </p:sp>
      <p:sp>
        <p:nvSpPr>
          <p:cNvPr id="296" name="Shape 296"/>
          <p:cNvSpPr/>
          <p:nvPr>
            <p:ph type="body" sz="quarter" idx="1"/>
          </p:nvPr>
        </p:nvSpPr>
        <p:spPr>
          <a:prstGeom prst="rect">
            <a:avLst/>
          </a:prstGeom>
        </p:spPr>
        <p:txBody>
          <a:bodyPr/>
          <a:lstStyle/>
          <a:p>
            <a:pPr/>
            <a:r>
              <a:t>Now, the main argument, because \alpha &lt; 1 by construction, is that economic growth cannot follow from increases in input labor and capital (that is called extensive growth), but from increases in productivity for those factors held fixed. That is increase in A. The other factors are subjected to “decreasing returns” as shown here.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Shape 318"/>
          <p:cNvSpPr/>
          <p:nvPr>
            <p:ph type="sldImg"/>
          </p:nvPr>
        </p:nvSpPr>
        <p:spPr>
          <a:prstGeom prst="rect">
            <a:avLst/>
          </a:prstGeom>
        </p:spPr>
        <p:txBody>
          <a:bodyPr/>
          <a:lstStyle/>
          <a:p>
            <a:pPr/>
          </a:p>
        </p:txBody>
      </p:sp>
      <p:sp>
        <p:nvSpPr>
          <p:cNvPr id="319" name="Shape 319"/>
          <p:cNvSpPr/>
          <p:nvPr>
            <p:ph type="body" sz="quarter" idx="1"/>
          </p:nvPr>
        </p:nvSpPr>
        <p:spPr>
          <a:prstGeom prst="rect">
            <a:avLst/>
          </a:prstGeom>
        </p:spPr>
        <p:txBody>
          <a:bodyPr/>
          <a:lstStyle/>
          <a:p>
            <a:pPr/>
            <a:r>
              <a:t>And here is how you derive the (Cobb-Douglas) production function, and the meaning of A, in terms of increasing productivity (money income per unit of labor and capital).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49" name="Author and Date"/>
          <p:cNvSpPr txBox="1"/>
          <p:nvPr>
            <p:ph type="body" sz="quarter" idx="21" hasCustomPrompt="1"/>
          </p:nvPr>
        </p:nvSpPr>
        <p:spPr>
          <a:xfrm>
            <a:off x="6009753" y="9671548"/>
            <a:ext cx="12358691" cy="358301"/>
          </a:xfrm>
          <a:prstGeom prst="rect">
            <a:avLst/>
          </a:prstGeom>
        </p:spPr>
        <p:txBody>
          <a:bodyPr lIns="25717" tIns="25717" rIns="25717" bIns="25717"/>
          <a:lstStyle>
            <a:lvl1pPr marL="0" indent="0" defTabSz="544830">
              <a:lnSpc>
                <a:spcPct val="100000"/>
              </a:lnSpc>
              <a:spcBef>
                <a:spcPts val="0"/>
              </a:spcBef>
              <a:buSzTx/>
              <a:buNone/>
              <a:defRPr b="1" sz="1980"/>
            </a:lvl1pPr>
          </a:lstStyle>
          <a:p>
            <a:pPr/>
            <a:r>
              <a:t>Author and Date</a:t>
            </a:r>
          </a:p>
        </p:txBody>
      </p:sp>
      <p:sp>
        <p:nvSpPr>
          <p:cNvPr id="150" name="Presentation Title"/>
          <p:cNvSpPr txBox="1"/>
          <p:nvPr>
            <p:ph type="title" hasCustomPrompt="1"/>
          </p:nvPr>
        </p:nvSpPr>
        <p:spPr>
          <a:xfrm>
            <a:off x="6012653" y="4448807"/>
            <a:ext cx="12358692" cy="2614614"/>
          </a:xfrm>
          <a:prstGeom prst="rect">
            <a:avLst/>
          </a:prstGeom>
        </p:spPr>
        <p:txBody>
          <a:bodyPr lIns="28575" tIns="28575" rIns="28575" bIns="28575" anchor="b"/>
          <a:lstStyle>
            <a:lvl1pPr defTabSz="2438339">
              <a:defRPr spc="-224" sz="11200"/>
            </a:lvl1pPr>
          </a:lstStyle>
          <a:p>
            <a:pPr/>
            <a:r>
              <a:t>Presentation Title</a:t>
            </a:r>
          </a:p>
        </p:txBody>
      </p:sp>
      <p:sp>
        <p:nvSpPr>
          <p:cNvPr id="151" name="Body Level One…"/>
          <p:cNvSpPr txBox="1"/>
          <p:nvPr>
            <p:ph type="body" sz="quarter" idx="1" hasCustomPrompt="1"/>
          </p:nvPr>
        </p:nvSpPr>
        <p:spPr>
          <a:xfrm>
            <a:off x="6009754" y="7063420"/>
            <a:ext cx="12358689" cy="1071563"/>
          </a:xfrm>
          <a:prstGeom prst="rect">
            <a:avLst/>
          </a:prstGeom>
        </p:spPr>
        <p:txBody>
          <a:bodyPr lIns="28575" tIns="28575" rIns="28575" bIns="28575"/>
          <a:lstStyle>
            <a:lvl1pPr marL="0" indent="0" defTabSz="825500">
              <a:lnSpc>
                <a:spcPct val="100000"/>
              </a:lnSpc>
              <a:spcBef>
                <a:spcPts val="0"/>
              </a:spcBef>
              <a:buSzTx/>
              <a:buNone/>
              <a:defRPr b="1" sz="5000"/>
            </a:lvl1pPr>
            <a:lvl2pPr marL="0" indent="457200" defTabSz="825500">
              <a:lnSpc>
                <a:spcPct val="100000"/>
              </a:lnSpc>
              <a:spcBef>
                <a:spcPts val="0"/>
              </a:spcBef>
              <a:buSzTx/>
              <a:buNone/>
              <a:defRPr b="1" sz="5000"/>
            </a:lvl2pPr>
            <a:lvl3pPr marL="0" indent="914400" defTabSz="825500">
              <a:lnSpc>
                <a:spcPct val="100000"/>
              </a:lnSpc>
              <a:spcBef>
                <a:spcPts val="0"/>
              </a:spcBef>
              <a:buSzTx/>
              <a:buNone/>
              <a:defRPr b="1" sz="5000"/>
            </a:lvl3pPr>
            <a:lvl4pPr marL="0" indent="1371600" defTabSz="825500">
              <a:lnSpc>
                <a:spcPct val="100000"/>
              </a:lnSpc>
              <a:spcBef>
                <a:spcPts val="0"/>
              </a:spcBef>
              <a:buSzTx/>
              <a:buNone/>
              <a:defRPr b="1" sz="5000"/>
            </a:lvl4pPr>
            <a:lvl5pPr marL="0" indent="1828800" defTabSz="825500">
              <a:lnSpc>
                <a:spcPct val="100000"/>
              </a:lnSpc>
              <a:spcBef>
                <a:spcPts val="0"/>
              </a:spcBef>
              <a:buSzTx/>
              <a:buNone/>
              <a:defRPr b="1" sz="5000"/>
            </a:lvl5pPr>
          </a:lstStyle>
          <a:p>
            <a:pPr/>
            <a:r>
              <a:t>Presentation Subtitle</a:t>
            </a:r>
          </a:p>
          <a:p>
            <a:pPr lvl="1"/>
            <a:r>
              <a:t/>
            </a:r>
          </a:p>
          <a:p>
            <a:pPr lvl="2"/>
            <a:r>
              <a:t/>
            </a:r>
          </a:p>
          <a:p>
            <a:pPr lvl="3"/>
            <a:r>
              <a:t/>
            </a:r>
          </a:p>
          <a:p>
            <a:pPr lvl="4"/>
            <a:r>
              <a:t/>
            </a:r>
          </a:p>
        </p:txBody>
      </p:sp>
      <p:sp>
        <p:nvSpPr>
          <p:cNvPr id="152" name="Slide Number"/>
          <p:cNvSpPr txBox="1"/>
          <p:nvPr>
            <p:ph type="sldNum" sz="quarter" idx="2"/>
          </p:nvPr>
        </p:nvSpPr>
        <p:spPr>
          <a:xfrm>
            <a:off x="12054703" y="10313777"/>
            <a:ext cx="267565" cy="255373"/>
          </a:xfrm>
          <a:prstGeom prst="rect">
            <a:avLst/>
          </a:prstGeom>
        </p:spPr>
        <p:txBody>
          <a:bodyPr lIns="28575" tIns="28575" rIns="28575" bIns="28575"/>
          <a:lstStyle>
            <a:lvl1pPr defTabSz="584200">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59" name="Title Text"/>
          <p:cNvSpPr txBox="1"/>
          <p:nvPr>
            <p:ph type="title"/>
          </p:nvPr>
        </p:nvSpPr>
        <p:spPr>
          <a:xfrm>
            <a:off x="4833937" y="2303859"/>
            <a:ext cx="14716126" cy="4643438"/>
          </a:xfrm>
          <a:prstGeom prst="rect">
            <a:avLst/>
          </a:prstGeom>
        </p:spPr>
        <p:txBody>
          <a:bodyPr lIns="71437" tIns="71437" rIns="71437" bIns="71437" anchor="b"/>
          <a:lstStyle>
            <a:lvl1pPr algn="ctr" defTabSz="821531">
              <a:lnSpc>
                <a:spcPct val="100000"/>
              </a:lnSpc>
              <a:defRPr b="0" spc="0" sz="11200">
                <a:latin typeface="Helvetica Neue Medium"/>
                <a:ea typeface="Helvetica Neue Medium"/>
                <a:cs typeface="Helvetica Neue Medium"/>
                <a:sym typeface="Helvetica Neue Medium"/>
              </a:defRPr>
            </a:lvl1pPr>
          </a:lstStyle>
          <a:p>
            <a:pPr/>
            <a:r>
              <a:t>Title Text</a:t>
            </a:r>
          </a:p>
        </p:txBody>
      </p:sp>
      <p:sp>
        <p:nvSpPr>
          <p:cNvPr id="160" name="Body Level One…"/>
          <p:cNvSpPr txBox="1"/>
          <p:nvPr>
            <p:ph type="body" sz="quarter" idx="1"/>
          </p:nvPr>
        </p:nvSpPr>
        <p:spPr>
          <a:xfrm>
            <a:off x="4833937" y="7090171"/>
            <a:ext cx="14716126" cy="1589486"/>
          </a:xfrm>
          <a:prstGeom prst="rect">
            <a:avLst/>
          </a:prstGeom>
        </p:spPr>
        <p:txBody>
          <a:bodyPr lIns="71437" tIns="71437" rIns="71437" bIns="71437"/>
          <a:lstStyle>
            <a:lvl1pPr marL="0" indent="0" algn="ctr" defTabSz="821531">
              <a:lnSpc>
                <a:spcPct val="100000"/>
              </a:lnSpc>
              <a:spcBef>
                <a:spcPts val="0"/>
              </a:spcBef>
              <a:buSzTx/>
              <a:buNone/>
              <a:defRPr sz="5200"/>
            </a:lvl1pPr>
            <a:lvl2pPr marL="0" indent="0" algn="ctr" defTabSz="821531">
              <a:lnSpc>
                <a:spcPct val="100000"/>
              </a:lnSpc>
              <a:spcBef>
                <a:spcPts val="0"/>
              </a:spcBef>
              <a:buSzTx/>
              <a:buNone/>
              <a:defRPr sz="5200"/>
            </a:lvl2pPr>
            <a:lvl3pPr marL="0" indent="0" algn="ctr" defTabSz="821531">
              <a:lnSpc>
                <a:spcPct val="100000"/>
              </a:lnSpc>
              <a:spcBef>
                <a:spcPts val="0"/>
              </a:spcBef>
              <a:buSzTx/>
              <a:buNone/>
              <a:defRPr sz="5200"/>
            </a:lvl3pPr>
            <a:lvl4pPr marL="0" indent="0" algn="ctr" defTabSz="821531">
              <a:lnSpc>
                <a:spcPct val="100000"/>
              </a:lnSpc>
              <a:spcBef>
                <a:spcPts val="0"/>
              </a:spcBef>
              <a:buSzTx/>
              <a:buNone/>
              <a:defRPr sz="5200"/>
            </a:lvl4pPr>
            <a:lvl5pPr marL="0" indent="0" algn="ctr" defTabSz="821531">
              <a:lnSpc>
                <a:spcPct val="100000"/>
              </a:lnSpc>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161" name="Slide Number"/>
          <p:cNvSpPr txBox="1"/>
          <p:nvPr>
            <p:ph type="sldNum" sz="quarter" idx="2"/>
          </p:nvPr>
        </p:nvSpPr>
        <p:spPr>
          <a:xfrm>
            <a:off x="11954103" y="13073062"/>
            <a:ext cx="466269" cy="477671"/>
          </a:xfrm>
          <a:prstGeom prst="rect">
            <a:avLst/>
          </a:prstGeom>
        </p:spPr>
        <p:txBody>
          <a:bodyPr lIns="71437" tIns="71437" rIns="71437" bIns="71437" anchor="t"/>
          <a:lstStyle>
            <a:lvl1pPr defTabSz="821531">
              <a:defRPr sz="22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jpeg"/><Relationship Id="rId4" Type="http://schemas.openxmlformats.org/officeDocument/2006/relationships/image" Target="../media/image2.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3.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g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Luís M. A. Bettencourt  2023"/>
          <p:cNvSpPr txBox="1"/>
          <p:nvPr>
            <p:ph type="body" idx="21"/>
          </p:nvPr>
        </p:nvSpPr>
        <p:spPr>
          <a:xfrm>
            <a:off x="3644770" y="11206079"/>
            <a:ext cx="14710228" cy="1071564"/>
          </a:xfrm>
          <a:prstGeom prst="rect">
            <a:avLst/>
          </a:prstGeom>
          <a:extLst>
            <a:ext uri="{C572A759-6A51-4108-AA02-DFA0A04FC94B}">
              <ma14:wrappingTextBoxFlag xmlns:ma14="http://schemas.microsoft.com/office/mac/drawingml/2011/main" val="1"/>
            </a:ext>
          </a:extLst>
        </p:spPr>
        <p:txBody>
          <a:bodyPr/>
          <a:lstStyle>
            <a:lvl1pPr defTabSz="825500">
              <a:defRPr sz="3000"/>
            </a:lvl1pPr>
          </a:lstStyle>
          <a:p>
            <a:pPr/>
            <a:r>
              <a:t>©Luís M. A. Bettencourt  2023</a:t>
            </a:r>
          </a:p>
        </p:txBody>
      </p:sp>
      <p:sp>
        <p:nvSpPr>
          <p:cNvPr id="171" name="Lecture 16"/>
          <p:cNvSpPr txBox="1"/>
          <p:nvPr>
            <p:ph type="title"/>
          </p:nvPr>
        </p:nvSpPr>
        <p:spPr>
          <a:xfrm>
            <a:off x="3828203" y="3167022"/>
            <a:ext cx="12358692" cy="2614614"/>
          </a:xfrm>
          <a:prstGeom prst="rect">
            <a:avLst/>
          </a:prstGeom>
        </p:spPr>
        <p:txBody>
          <a:bodyPr/>
          <a:lstStyle>
            <a:lvl1pPr defTabSz="821531">
              <a:lnSpc>
                <a:spcPct val="100000"/>
              </a:lnSpc>
              <a:defRPr spc="0" sz="4600"/>
            </a:lvl1pPr>
          </a:lstStyle>
          <a:p>
            <a:pPr/>
            <a:r>
              <a:t>Lecture 16</a:t>
            </a:r>
          </a:p>
        </p:txBody>
      </p:sp>
      <p:sp>
        <p:nvSpPr>
          <p:cNvPr id="172" name="Economic Growth, Information and Cities"/>
          <p:cNvSpPr txBox="1"/>
          <p:nvPr>
            <p:ph type="body" sz="quarter" idx="1"/>
          </p:nvPr>
        </p:nvSpPr>
        <p:spPr>
          <a:xfrm>
            <a:off x="3825304" y="5781634"/>
            <a:ext cx="16733392" cy="1071564"/>
          </a:xfrm>
          <a:prstGeom prst="rect">
            <a:avLst/>
          </a:prstGeom>
        </p:spPr>
        <p:txBody>
          <a:bodyPr/>
          <a:lstStyle>
            <a:lvl1pPr algn="ctr" defTabSz="821531">
              <a:defRPr b="0" sz="5200"/>
            </a:lvl1pPr>
          </a:lstStyle>
          <a:p>
            <a:pPr/>
            <a:r>
              <a:t>Economic Growth, Information and Cities</a:t>
            </a:r>
          </a:p>
        </p:txBody>
      </p:sp>
      <p:sp>
        <p:nvSpPr>
          <p:cNvPr id="173" name="16.1 What is Economic Growth? Economic Theories (and their Flaws)"/>
          <p:cNvSpPr txBox="1"/>
          <p:nvPr/>
        </p:nvSpPr>
        <p:spPr>
          <a:xfrm>
            <a:off x="880118" y="8180181"/>
            <a:ext cx="21166467" cy="627353"/>
          </a:xfrm>
          <a:prstGeom prst="rect">
            <a:avLst/>
          </a:prstGeom>
          <a:ln w="12700">
            <a:miter lim="400000"/>
          </a:ln>
          <a:extLst>
            <a:ext uri="{C572A759-6A51-4108-AA02-DFA0A04FC94B}">
              <ma14:wrappingTextBoxFlag xmlns:ma14="http://schemas.microsoft.com/office/mac/drawingml/2011/main" val="1"/>
            </a:ext>
          </a:extLst>
        </p:spPr>
        <p:txBody>
          <a:bodyPr lIns="28575" tIns="28575" rIns="28575" bIns="28575" anchor="ctr">
            <a:spAutoFit/>
          </a:bodyPr>
          <a:lstStyle>
            <a:lvl1pPr defTabSz="821531">
              <a:defRPr b="1" sz="3800">
                <a:solidFill>
                  <a:srgbClr val="000000"/>
                </a:solidFill>
              </a:defRPr>
            </a:lvl1pPr>
          </a:lstStyle>
          <a:p>
            <a:pPr/>
            <a:r>
              <a:t>16.1 What is Economic Growth? Economic Theories (and their Flaws)</a:t>
            </a:r>
          </a:p>
        </p:txBody>
      </p:sp>
      <p:sp>
        <p:nvSpPr>
          <p:cNvPr id="174" name="IUS 9.1"/>
          <p:cNvSpPr txBox="1"/>
          <p:nvPr/>
        </p:nvSpPr>
        <p:spPr>
          <a:xfrm>
            <a:off x="20629188" y="8201301"/>
            <a:ext cx="1461923"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9.1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Equation"/>
          <p:cNvSpPr txBox="1"/>
          <p:nvPr/>
        </p:nvSpPr>
        <p:spPr>
          <a:xfrm>
            <a:off x="7220179" y="2746499"/>
            <a:ext cx="10267339" cy="101122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3700" i="1">
                          <a:solidFill>
                            <a:srgbClr val="000000"/>
                          </a:solidFill>
                          <a:latin typeface="Cambria Math" panose="02040503050406030204" pitchFamily="18" charset="0"/>
                        </a:rPr>
                      </m:ctrlPr>
                      <m:type m:val="bar"/>
                    </m:fPr>
                    <m:num>
                      <m:r>
                        <a:rPr xmlns:a="http://schemas.openxmlformats.org/drawingml/2006/main" sz="3700" i="1">
                          <a:solidFill>
                            <a:srgbClr val="000000"/>
                          </a:solidFill>
                          <a:latin typeface="Cambria Math" panose="02040503050406030204" pitchFamily="18" charset="0"/>
                        </a:rPr>
                        <m:t>d</m:t>
                      </m:r>
                    </m:num>
                    <m:den>
                      <m:r>
                        <a:rPr xmlns:a="http://schemas.openxmlformats.org/drawingml/2006/main" sz="3700" i="1">
                          <a:solidFill>
                            <a:srgbClr val="000000"/>
                          </a:solidFill>
                          <a:latin typeface="Cambria Math" panose="02040503050406030204" pitchFamily="18" charset="0"/>
                        </a:rPr>
                        <m:t>d</m:t>
                      </m:r>
                      <m:r>
                        <a:rPr xmlns:a="http://schemas.openxmlformats.org/drawingml/2006/main" sz="3700" i="1">
                          <a:solidFill>
                            <a:srgbClr val="000000"/>
                          </a:solidFill>
                          <a:latin typeface="Cambria Math" panose="02040503050406030204" pitchFamily="18" charset="0"/>
                        </a:rPr>
                        <m:t>t</m:t>
                      </m:r>
                    </m:den>
                  </m:f>
                  <m:r>
                    <m:rPr>
                      <m:sty m:val="p"/>
                    </m:rPr>
                    <a:rPr xmlns:a="http://schemas.openxmlformats.org/drawingml/2006/main" sz="3700" i="1">
                      <a:solidFill>
                        <a:srgbClr val="000000"/>
                      </a:solidFill>
                      <a:latin typeface="Cambria Math" panose="02040503050406030204" pitchFamily="18" charset="0"/>
                    </a:rPr>
                    <m:t>ln</m:t>
                  </m:r>
                  <m:r>
                    <a:rPr xmlns:a="http://schemas.openxmlformats.org/drawingml/2006/main" sz="3700" i="1">
                      <a:solidFill>
                        <a:srgbClr val="000000"/>
                      </a:solidFill>
                      <a:latin typeface="Cambria Math" panose="02040503050406030204" pitchFamily="18" charset="0"/>
                    </a:rPr>
                    <m:t>Y</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f>
                    <m:fPr>
                      <m:ctrlPr>
                        <a:rPr xmlns:a="http://schemas.openxmlformats.org/drawingml/2006/main" sz="3700" i="1">
                          <a:solidFill>
                            <a:srgbClr val="000000"/>
                          </a:solidFill>
                          <a:latin typeface="Cambria Math" panose="02040503050406030204" pitchFamily="18" charset="0"/>
                        </a:rPr>
                      </m:ctrlPr>
                      <m:type m:val="bar"/>
                    </m:fPr>
                    <m:num>
                      <m:r>
                        <a:rPr xmlns:a="http://schemas.openxmlformats.org/drawingml/2006/main" sz="3700" i="1">
                          <a:solidFill>
                            <a:srgbClr val="000000"/>
                          </a:solidFill>
                          <a:latin typeface="Cambria Math" panose="02040503050406030204" pitchFamily="18" charset="0"/>
                        </a:rPr>
                        <m:t>d</m:t>
                      </m:r>
                    </m:num>
                    <m:den>
                      <m:r>
                        <a:rPr xmlns:a="http://schemas.openxmlformats.org/drawingml/2006/main" sz="3700" i="1">
                          <a:solidFill>
                            <a:srgbClr val="000000"/>
                          </a:solidFill>
                          <a:latin typeface="Cambria Math" panose="02040503050406030204" pitchFamily="18" charset="0"/>
                        </a:rPr>
                        <m:t>d</m:t>
                      </m:r>
                      <m:r>
                        <a:rPr xmlns:a="http://schemas.openxmlformats.org/drawingml/2006/main" sz="3700" i="1">
                          <a:solidFill>
                            <a:srgbClr val="000000"/>
                          </a:solidFill>
                          <a:latin typeface="Cambria Math" panose="02040503050406030204" pitchFamily="18" charset="0"/>
                        </a:rPr>
                        <m:t>t</m:t>
                      </m:r>
                    </m:den>
                  </m:f>
                  <m:r>
                    <m:rPr>
                      <m:sty m:val="p"/>
                    </m:rPr>
                    <a:rPr xmlns:a="http://schemas.openxmlformats.org/drawingml/2006/main" sz="3700" i="1">
                      <a:solidFill>
                        <a:srgbClr val="000000"/>
                      </a:solidFill>
                      <a:latin typeface="Cambria Math" panose="02040503050406030204" pitchFamily="18" charset="0"/>
                    </a:rPr>
                    <m:t>ln</m:t>
                  </m:r>
                  <m:r>
                    <a:rPr xmlns:a="http://schemas.openxmlformats.org/drawingml/2006/main" sz="3700" i="1">
                      <a:solidFill>
                        <a:srgbClr val="000000"/>
                      </a:solidFill>
                      <a:latin typeface="Cambria Math" panose="02040503050406030204" pitchFamily="18" charset="0"/>
                    </a:rPr>
                    <m:t>A</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α</m:t>
                  </m:r>
                  <m:f>
                    <m:fPr>
                      <m:ctrlPr>
                        <a:rPr xmlns:a="http://schemas.openxmlformats.org/drawingml/2006/main" sz="3700" i="1">
                          <a:solidFill>
                            <a:srgbClr val="000000"/>
                          </a:solidFill>
                          <a:latin typeface="Cambria Math" panose="02040503050406030204" pitchFamily="18" charset="0"/>
                        </a:rPr>
                      </m:ctrlPr>
                      <m:type m:val="bar"/>
                    </m:fPr>
                    <m:num>
                      <m:r>
                        <a:rPr xmlns:a="http://schemas.openxmlformats.org/drawingml/2006/main" sz="3700" i="1">
                          <a:solidFill>
                            <a:srgbClr val="000000"/>
                          </a:solidFill>
                          <a:latin typeface="Cambria Math" panose="02040503050406030204" pitchFamily="18" charset="0"/>
                        </a:rPr>
                        <m:t>d</m:t>
                      </m:r>
                    </m:num>
                    <m:den>
                      <m:r>
                        <a:rPr xmlns:a="http://schemas.openxmlformats.org/drawingml/2006/main" sz="3700" i="1">
                          <a:solidFill>
                            <a:srgbClr val="000000"/>
                          </a:solidFill>
                          <a:latin typeface="Cambria Math" panose="02040503050406030204" pitchFamily="18" charset="0"/>
                        </a:rPr>
                        <m:t>d</m:t>
                      </m:r>
                      <m:r>
                        <a:rPr xmlns:a="http://schemas.openxmlformats.org/drawingml/2006/main" sz="3700" i="1">
                          <a:solidFill>
                            <a:srgbClr val="000000"/>
                          </a:solidFill>
                          <a:latin typeface="Cambria Math" panose="02040503050406030204" pitchFamily="18" charset="0"/>
                        </a:rPr>
                        <m:t>t</m:t>
                      </m:r>
                    </m:den>
                  </m:f>
                  <m:r>
                    <m:rPr>
                      <m:sty m:val="p"/>
                    </m:rPr>
                    <a:rPr xmlns:a="http://schemas.openxmlformats.org/drawingml/2006/main" sz="3700" i="1">
                      <a:solidFill>
                        <a:srgbClr val="000000"/>
                      </a:solidFill>
                      <a:latin typeface="Cambria Math" panose="02040503050406030204" pitchFamily="18" charset="0"/>
                    </a:rPr>
                    <m:t>ln</m:t>
                  </m:r>
                  <m:r>
                    <a:rPr xmlns:a="http://schemas.openxmlformats.org/drawingml/2006/main" sz="3700" i="1">
                      <a:solidFill>
                        <a:srgbClr val="000000"/>
                      </a:solidFill>
                      <a:latin typeface="Cambria Math" panose="02040503050406030204" pitchFamily="18" charset="0"/>
                    </a:rPr>
                    <m:t>L</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α</m:t>
                  </m:r>
                  <m:r>
                    <a:rPr xmlns:a="http://schemas.openxmlformats.org/drawingml/2006/main" sz="3700" i="1">
                      <a:solidFill>
                        <a:srgbClr val="000000"/>
                      </a:solidFill>
                      <a:latin typeface="Cambria Math" panose="02040503050406030204" pitchFamily="18" charset="0"/>
                    </a:rPr>
                    <m:t>)</m:t>
                  </m:r>
                  <m:f>
                    <m:fPr>
                      <m:ctrlPr>
                        <a:rPr xmlns:a="http://schemas.openxmlformats.org/drawingml/2006/main" sz="3700" i="1">
                          <a:solidFill>
                            <a:srgbClr val="000000"/>
                          </a:solidFill>
                          <a:latin typeface="Cambria Math" panose="02040503050406030204" pitchFamily="18" charset="0"/>
                        </a:rPr>
                      </m:ctrlPr>
                      <m:type m:val="bar"/>
                    </m:fPr>
                    <m:num>
                      <m:r>
                        <a:rPr xmlns:a="http://schemas.openxmlformats.org/drawingml/2006/main" sz="3700" i="1">
                          <a:solidFill>
                            <a:srgbClr val="000000"/>
                          </a:solidFill>
                          <a:latin typeface="Cambria Math" panose="02040503050406030204" pitchFamily="18" charset="0"/>
                        </a:rPr>
                        <m:t>d</m:t>
                      </m:r>
                    </m:num>
                    <m:den>
                      <m:r>
                        <a:rPr xmlns:a="http://schemas.openxmlformats.org/drawingml/2006/main" sz="3700" i="1">
                          <a:solidFill>
                            <a:srgbClr val="000000"/>
                          </a:solidFill>
                          <a:latin typeface="Cambria Math" panose="02040503050406030204" pitchFamily="18" charset="0"/>
                        </a:rPr>
                        <m:t>d</m:t>
                      </m:r>
                      <m:r>
                        <a:rPr xmlns:a="http://schemas.openxmlformats.org/drawingml/2006/main" sz="3700" i="1">
                          <a:solidFill>
                            <a:srgbClr val="000000"/>
                          </a:solidFill>
                          <a:latin typeface="Cambria Math" panose="02040503050406030204" pitchFamily="18" charset="0"/>
                        </a:rPr>
                        <m:t>t</m:t>
                      </m:r>
                    </m:den>
                  </m:f>
                  <m:r>
                    <m:rPr>
                      <m:sty m:val="p"/>
                    </m:rPr>
                    <a:rPr xmlns:a="http://schemas.openxmlformats.org/drawingml/2006/main" sz="3700" i="1">
                      <a:solidFill>
                        <a:srgbClr val="000000"/>
                      </a:solidFill>
                      <a:latin typeface="Cambria Math" panose="02040503050406030204" pitchFamily="18" charset="0"/>
                    </a:rPr>
                    <m:t>ln</m:t>
                  </m:r>
                  <m:r>
                    <a:rPr xmlns:a="http://schemas.openxmlformats.org/drawingml/2006/main" sz="3700" i="1">
                      <a:solidFill>
                        <a:srgbClr val="000000"/>
                      </a:solidFill>
                      <a:latin typeface="Cambria Math" panose="02040503050406030204" pitchFamily="18" charset="0"/>
                    </a:rPr>
                    <m:t>K</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oMath>
              </m:oMathPara>
            </a14:m>
            <a:endParaRPr sz="3700"/>
          </a:p>
        </p:txBody>
      </p:sp>
      <p:sp>
        <p:nvSpPr>
          <p:cNvPr id="322" name="economy’s…"/>
          <p:cNvSpPr txBox="1"/>
          <p:nvPr/>
        </p:nvSpPr>
        <p:spPr>
          <a:xfrm>
            <a:off x="6687195" y="4928193"/>
            <a:ext cx="2233499" cy="10966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economy’s </a:t>
            </a:r>
          </a:p>
          <a:p>
            <a:pPr defTabSz="821531">
              <a:defRPr sz="3200">
                <a:solidFill>
                  <a:srgbClr val="000000"/>
                </a:solidFill>
              </a:defRPr>
            </a:pPr>
            <a:r>
              <a:t>growth rate</a:t>
            </a:r>
          </a:p>
        </p:txBody>
      </p:sp>
      <p:sp>
        <p:nvSpPr>
          <p:cNvPr id="323" name="population…"/>
          <p:cNvSpPr txBox="1"/>
          <p:nvPr/>
        </p:nvSpPr>
        <p:spPr>
          <a:xfrm>
            <a:off x="12109224" y="4928193"/>
            <a:ext cx="2224965" cy="10966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population </a:t>
            </a:r>
          </a:p>
          <a:p>
            <a:pPr defTabSz="821531">
              <a:defRPr sz="3200">
                <a:solidFill>
                  <a:srgbClr val="000000"/>
                </a:solidFill>
              </a:defRPr>
            </a:pPr>
            <a:r>
              <a:t>growth rate</a:t>
            </a:r>
          </a:p>
        </p:txBody>
      </p:sp>
      <p:sp>
        <p:nvSpPr>
          <p:cNvPr id="324" name="capital…"/>
          <p:cNvSpPr txBox="1"/>
          <p:nvPr/>
        </p:nvSpPr>
        <p:spPr>
          <a:xfrm>
            <a:off x="15916238" y="4928193"/>
            <a:ext cx="2224965" cy="10966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capital</a:t>
            </a:r>
          </a:p>
          <a:p>
            <a:pPr defTabSz="821531">
              <a:defRPr sz="3200">
                <a:solidFill>
                  <a:srgbClr val="000000"/>
                </a:solidFill>
              </a:defRPr>
            </a:pPr>
            <a:r>
              <a:t>growth rate</a:t>
            </a:r>
          </a:p>
        </p:txBody>
      </p:sp>
      <p:sp>
        <p:nvSpPr>
          <p:cNvPr id="325" name="what we want to know"/>
          <p:cNvSpPr txBox="1"/>
          <p:nvPr/>
        </p:nvSpPr>
        <p:spPr>
          <a:xfrm>
            <a:off x="5547649" y="6544806"/>
            <a:ext cx="4512591"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5">
                    <a:hueOff val="-82419"/>
                    <a:satOff val="-9513"/>
                    <a:lumOff val="-16343"/>
                  </a:schemeClr>
                </a:solidFill>
              </a:defRPr>
            </a:lvl1pPr>
          </a:lstStyle>
          <a:p>
            <a:pPr/>
            <a:r>
              <a:t>what we want to know</a:t>
            </a:r>
          </a:p>
        </p:txBody>
      </p:sp>
      <p:sp>
        <p:nvSpPr>
          <p:cNvPr id="326" name="extensive growth"/>
          <p:cNvSpPr txBox="1"/>
          <p:nvPr/>
        </p:nvSpPr>
        <p:spPr>
          <a:xfrm>
            <a:off x="13757748" y="6816002"/>
            <a:ext cx="3555569" cy="651051"/>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400">
                <a:solidFill>
                  <a:srgbClr val="FFFFFF"/>
                </a:solidFill>
                <a:latin typeface="Helvetica Neue Medium"/>
                <a:ea typeface="Helvetica Neue Medium"/>
                <a:cs typeface="Helvetica Neue Medium"/>
                <a:sym typeface="Helvetica Neue Medium"/>
              </a:defRPr>
            </a:lvl1pPr>
          </a:lstStyle>
          <a:p>
            <a:pPr/>
            <a:r>
              <a:t>extensive growth</a:t>
            </a:r>
          </a:p>
        </p:txBody>
      </p:sp>
      <p:sp>
        <p:nvSpPr>
          <p:cNvPr id="327" name="intensive growth"/>
          <p:cNvSpPr txBox="1"/>
          <p:nvPr/>
        </p:nvSpPr>
        <p:spPr>
          <a:xfrm>
            <a:off x="9028477" y="10494501"/>
            <a:ext cx="3435529" cy="651051"/>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400">
                <a:solidFill>
                  <a:srgbClr val="FFFFFF"/>
                </a:solidFill>
                <a:latin typeface="Helvetica Neue Medium"/>
                <a:ea typeface="Helvetica Neue Medium"/>
                <a:cs typeface="Helvetica Neue Medium"/>
                <a:sym typeface="Helvetica Neue Medium"/>
              </a:defRPr>
            </a:lvl1pPr>
          </a:lstStyle>
          <a:p>
            <a:pPr/>
            <a:r>
              <a:t>intensive growth</a:t>
            </a:r>
          </a:p>
        </p:txBody>
      </p:sp>
      <p:sp>
        <p:nvSpPr>
          <p:cNvPr id="328" name="Line"/>
          <p:cNvSpPr/>
          <p:nvPr/>
        </p:nvSpPr>
        <p:spPr>
          <a:xfrm flipV="1">
            <a:off x="10586338" y="3803632"/>
            <a:ext cx="1" cy="6478446"/>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29" name="This is the interesting question!!"/>
          <p:cNvSpPr txBox="1"/>
          <p:nvPr/>
        </p:nvSpPr>
        <p:spPr>
          <a:xfrm>
            <a:off x="7526997" y="11368964"/>
            <a:ext cx="6118684" cy="626388"/>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FFFFFF"/>
                </a:solidFill>
                <a:latin typeface="Helvetica Neue Medium"/>
                <a:ea typeface="Helvetica Neue Medium"/>
                <a:cs typeface="Helvetica Neue Medium"/>
                <a:sym typeface="Helvetica Neue Medium"/>
              </a:defRPr>
            </a:lvl1pPr>
          </a:lstStyle>
          <a:p>
            <a:pPr/>
            <a:r>
              <a:t>This is the interesting question!!</a:t>
            </a:r>
          </a:p>
        </p:txBody>
      </p:sp>
      <p:sp>
        <p:nvSpPr>
          <p:cNvPr id="330" name="not very interesting or important"/>
          <p:cNvSpPr txBox="1"/>
          <p:nvPr/>
        </p:nvSpPr>
        <p:spPr>
          <a:xfrm>
            <a:off x="12330700" y="7960962"/>
            <a:ext cx="6409665"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not very interesting or important</a:t>
            </a:r>
          </a:p>
        </p:txBody>
      </p:sp>
      <p:sp>
        <p:nvSpPr>
          <p:cNvPr id="331" name="what sets the growth in A?"/>
          <p:cNvSpPr txBox="1"/>
          <p:nvPr/>
        </p:nvSpPr>
        <p:spPr>
          <a:xfrm>
            <a:off x="7930755" y="12436737"/>
            <a:ext cx="531116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what sets the growth in </a:t>
            </a:r>
            <a:r>
              <a:rPr i="1"/>
              <a:t>A</a:t>
            </a:r>
            <a:r>
              <a:t>?</a:t>
            </a:r>
          </a:p>
        </p:txBody>
      </p:sp>
      <p:sp>
        <p:nvSpPr>
          <p:cNvPr id="332" name="total factor productivity"/>
          <p:cNvSpPr txBox="1"/>
          <p:nvPr/>
        </p:nvSpPr>
        <p:spPr>
          <a:xfrm>
            <a:off x="14584616" y="12449069"/>
            <a:ext cx="4263518"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total factor productivity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6" name="Screen Shot 2018-11-28 at 11.55.54 PM.png" descr="Screen Shot 2018-11-28 at 11.55.54 PM.png"/>
          <p:cNvPicPr>
            <a:picLocks noChangeAspect="1"/>
          </p:cNvPicPr>
          <p:nvPr/>
        </p:nvPicPr>
        <p:blipFill>
          <a:blip r:embed="rId3">
            <a:extLst/>
          </a:blip>
          <a:stretch>
            <a:fillRect/>
          </a:stretch>
        </p:blipFill>
        <p:spPr>
          <a:xfrm>
            <a:off x="6191250" y="750093"/>
            <a:ext cx="12001500" cy="12215814"/>
          </a:xfrm>
          <a:prstGeom prst="rect">
            <a:avLst/>
          </a:prstGeom>
          <a:ln w="12700">
            <a:miter lim="400000"/>
          </a:ln>
        </p:spPr>
      </p:pic>
      <p:sp>
        <p:nvSpPr>
          <p:cNvPr id="337" name="Equation"/>
          <p:cNvSpPr txBox="1"/>
          <p:nvPr/>
        </p:nvSpPr>
        <p:spPr>
          <a:xfrm>
            <a:off x="18460428" y="4544102"/>
            <a:ext cx="3719867" cy="92923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d</m:t>
                      </m:r>
                    </m:num>
                    <m:den>
                      <m:r>
                        <a:rPr xmlns:a="http://schemas.openxmlformats.org/drawingml/2006/main" sz="3400" i="1">
                          <a:solidFill>
                            <a:srgbClr val="000000"/>
                          </a:solidFill>
                          <a:latin typeface="Cambria Math" panose="02040503050406030204" pitchFamily="18" charset="0"/>
                        </a:rPr>
                        <m:t>d</m:t>
                      </m:r>
                      <m:r>
                        <a:rPr xmlns:a="http://schemas.openxmlformats.org/drawingml/2006/main" sz="3400" i="1">
                          <a:solidFill>
                            <a:srgbClr val="000000"/>
                          </a:solidFill>
                          <a:latin typeface="Cambria Math" panose="02040503050406030204" pitchFamily="18" charset="0"/>
                        </a:rPr>
                        <m:t>t</m:t>
                      </m:r>
                    </m:den>
                  </m:f>
                  <m:r>
                    <m:rPr>
                      <m:sty m:val="p"/>
                    </m:rPr>
                    <a:rPr xmlns:a="http://schemas.openxmlformats.org/drawingml/2006/main" sz="3400" i="1">
                      <a:solidFill>
                        <a:srgbClr val="000000"/>
                      </a:solidFill>
                      <a:latin typeface="Cambria Math" panose="02040503050406030204" pitchFamily="18" charset="0"/>
                    </a:rPr>
                    <m:t>ln</m:t>
                  </m:r>
                  <m:r>
                    <a:rPr xmlns:a="http://schemas.openxmlformats.org/drawingml/2006/main" sz="3400" i="1">
                      <a:solidFill>
                        <a:srgbClr val="000000"/>
                      </a:solidFill>
                      <a:latin typeface="Cambria Math" panose="02040503050406030204" pitchFamily="18" charset="0"/>
                    </a:rPr>
                    <m:t>Y</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d</m:t>
                      </m:r>
                    </m:num>
                    <m:den>
                      <m:r>
                        <a:rPr xmlns:a="http://schemas.openxmlformats.org/drawingml/2006/main" sz="3400" i="1">
                          <a:solidFill>
                            <a:srgbClr val="000000"/>
                          </a:solidFill>
                          <a:latin typeface="Cambria Math" panose="02040503050406030204" pitchFamily="18" charset="0"/>
                        </a:rPr>
                        <m:t>d</m:t>
                      </m:r>
                      <m:r>
                        <a:rPr xmlns:a="http://schemas.openxmlformats.org/drawingml/2006/main" sz="3400" i="1">
                          <a:solidFill>
                            <a:srgbClr val="000000"/>
                          </a:solidFill>
                          <a:latin typeface="Cambria Math" panose="02040503050406030204" pitchFamily="18" charset="0"/>
                        </a:rPr>
                        <m:t>t</m:t>
                      </m:r>
                    </m:den>
                  </m:f>
                  <m:r>
                    <m:rPr>
                      <m:sty m:val="p"/>
                    </m:rPr>
                    <a:rPr xmlns:a="http://schemas.openxmlformats.org/drawingml/2006/main" sz="3400" i="1">
                      <a:solidFill>
                        <a:srgbClr val="000000"/>
                      </a:solidFill>
                      <a:latin typeface="Cambria Math" panose="02040503050406030204" pitchFamily="18" charset="0"/>
                    </a:rPr>
                    <m:t>ln</m:t>
                  </m:r>
                  <m: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oMath>
              </m:oMathPara>
            </a14:m>
            <a:endParaRPr sz="3400"/>
          </a:p>
        </p:txBody>
      </p:sp>
      <p:sp>
        <p:nvSpPr>
          <p:cNvPr id="338" name="no reason for slow down !!"/>
          <p:cNvSpPr txBox="1"/>
          <p:nvPr/>
        </p:nvSpPr>
        <p:spPr>
          <a:xfrm>
            <a:off x="18460428" y="5621777"/>
            <a:ext cx="4800728" cy="601725"/>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no reason for slow down !!</a:t>
            </a:r>
          </a:p>
        </p:txBody>
      </p:sp>
      <p:sp>
        <p:nvSpPr>
          <p:cNvPr id="339" name="Positive Feedback !"/>
          <p:cNvSpPr txBox="1"/>
          <p:nvPr/>
        </p:nvSpPr>
        <p:spPr>
          <a:xfrm>
            <a:off x="1540837" y="3816340"/>
            <a:ext cx="3614675"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Positive Feedback !</a:t>
            </a:r>
          </a:p>
        </p:txBody>
      </p:sp>
      <p:sp>
        <p:nvSpPr>
          <p:cNvPr id="340" name="Open-Ended Growth"/>
          <p:cNvSpPr txBox="1"/>
          <p:nvPr/>
        </p:nvSpPr>
        <p:spPr>
          <a:xfrm>
            <a:off x="2143044" y="8873304"/>
            <a:ext cx="3783077" cy="60172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Open-Ended Growth</a:t>
            </a:r>
          </a:p>
        </p:txBody>
      </p:sp>
      <p:sp>
        <p:nvSpPr>
          <p:cNvPr id="341" name="Line"/>
          <p:cNvSpPr/>
          <p:nvPr/>
        </p:nvSpPr>
        <p:spPr>
          <a:xfrm>
            <a:off x="467536" y="9174166"/>
            <a:ext cx="1410379" cy="1"/>
          </a:xfrm>
          <a:prstGeom prst="line">
            <a:avLst/>
          </a:prstGeom>
          <a:ln w="889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42" name="knowledge                     wealth"/>
          <p:cNvSpPr txBox="1"/>
          <p:nvPr/>
        </p:nvSpPr>
        <p:spPr>
          <a:xfrm>
            <a:off x="468552" y="5970763"/>
            <a:ext cx="5455020" cy="5354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900"/>
            </a:lvl1pPr>
          </a:lstStyle>
          <a:p>
            <a:pPr/>
            <a:r>
              <a:t>knowledge                     wealth </a:t>
            </a:r>
          </a:p>
        </p:txBody>
      </p:sp>
      <p:sp>
        <p:nvSpPr>
          <p:cNvPr id="351" name="Connection Line"/>
          <p:cNvSpPr/>
          <p:nvPr/>
        </p:nvSpPr>
        <p:spPr>
          <a:xfrm>
            <a:off x="1868292" y="4878979"/>
            <a:ext cx="2979142" cy="946245"/>
          </a:xfrm>
          <a:custGeom>
            <a:avLst/>
            <a:gdLst/>
            <a:ahLst/>
            <a:cxnLst>
              <a:cxn ang="0">
                <a:pos x="wd2" y="hd2"/>
              </a:cxn>
              <a:cxn ang="5400000">
                <a:pos x="wd2" y="hd2"/>
              </a:cxn>
              <a:cxn ang="10800000">
                <a:pos x="wd2" y="hd2"/>
              </a:cxn>
              <a:cxn ang="16200000">
                <a:pos x="wd2" y="hd2"/>
              </a:cxn>
            </a:cxnLst>
            <a:rect l="0" t="0" r="r" b="b"/>
            <a:pathLst>
              <a:path w="21600" h="16208" fill="norm" stroke="1" extrusionOk="0">
                <a:moveTo>
                  <a:pt x="0" y="16208"/>
                </a:moveTo>
                <a:cubicBezTo>
                  <a:pt x="7581" y="-4927"/>
                  <a:pt x="14781" y="-5392"/>
                  <a:pt x="21600" y="14812"/>
                </a:cubicBezTo>
              </a:path>
            </a:pathLst>
          </a:custGeom>
          <a:ln w="50800">
            <a:solidFill>
              <a:schemeClr val="accent5">
                <a:hueOff val="-82419"/>
                <a:satOff val="-9513"/>
                <a:lumOff val="-16343"/>
              </a:schemeClr>
            </a:solidFill>
            <a:miter lim="400000"/>
            <a:tailEnd type="triangle"/>
          </a:ln>
        </p:spPr>
        <p:txBody>
          <a:bodyPr/>
          <a:lstStyle/>
          <a:p>
            <a:pPr/>
          </a:p>
        </p:txBody>
      </p:sp>
      <p:sp>
        <p:nvSpPr>
          <p:cNvPr id="352" name="Connection Line"/>
          <p:cNvSpPr/>
          <p:nvPr/>
        </p:nvSpPr>
        <p:spPr>
          <a:xfrm>
            <a:off x="1849292" y="6953931"/>
            <a:ext cx="2979142" cy="907290"/>
          </a:xfrm>
          <a:custGeom>
            <a:avLst/>
            <a:gdLst/>
            <a:ahLst/>
            <a:cxnLst>
              <a:cxn ang="0">
                <a:pos x="wd2" y="hd2"/>
              </a:cxn>
              <a:cxn ang="5400000">
                <a:pos x="wd2" y="hd2"/>
              </a:cxn>
              <a:cxn ang="10800000">
                <a:pos x="wd2" y="hd2"/>
              </a:cxn>
              <a:cxn ang="16200000">
                <a:pos x="wd2" y="hd2"/>
              </a:cxn>
            </a:cxnLst>
            <a:rect l="0" t="0" r="r" b="b"/>
            <a:pathLst>
              <a:path w="21600" h="16209" fill="norm" stroke="1" extrusionOk="0">
                <a:moveTo>
                  <a:pt x="21600" y="1456"/>
                </a:moveTo>
                <a:cubicBezTo>
                  <a:pt x="14019" y="21600"/>
                  <a:pt x="6819" y="21115"/>
                  <a:pt x="0" y="0"/>
                </a:cubicBezTo>
              </a:path>
            </a:pathLst>
          </a:custGeom>
          <a:ln w="50800">
            <a:solidFill>
              <a:schemeClr val="accent5">
                <a:hueOff val="-82419"/>
                <a:satOff val="-9513"/>
                <a:lumOff val="-16343"/>
              </a:schemeClr>
            </a:solidFill>
            <a:miter lim="400000"/>
            <a:tailEnd type="triangle"/>
          </a:ln>
        </p:spPr>
        <p:txBody>
          <a:bodyPr/>
          <a:lstStyle/>
          <a:p>
            <a:pPr/>
          </a:p>
        </p:txBody>
      </p:sp>
      <p:sp>
        <p:nvSpPr>
          <p:cNvPr id="345" name="https://hbr.org/1996/07/increasing-returns-and-the-new-world-of-business"/>
          <p:cNvSpPr txBox="1"/>
          <p:nvPr/>
        </p:nvSpPr>
        <p:spPr>
          <a:xfrm>
            <a:off x="13785302" y="13065181"/>
            <a:ext cx="10278466"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https://hbr.org/1996/07/increasing-returns-and-the-new-world-of-business</a:t>
            </a:r>
          </a:p>
        </p:txBody>
      </p:sp>
      <p:sp>
        <p:nvSpPr>
          <p:cNvPr id="346" name="Line"/>
          <p:cNvSpPr/>
          <p:nvPr/>
        </p:nvSpPr>
        <p:spPr>
          <a:xfrm>
            <a:off x="6625486" y="8528567"/>
            <a:ext cx="10460940" cy="1"/>
          </a:xfrm>
          <a:prstGeom prst="line">
            <a:avLst/>
          </a:prstGeom>
          <a:ln w="25400">
            <a:solidFill>
              <a:srgbClr val="000000"/>
            </a:solidFill>
            <a:miter lim="400000"/>
          </a:ln>
        </p:spPr>
        <p:txBody>
          <a:bodyPr lIns="50800" tIns="50800" rIns="50800" bIns="50800" anchor="ctr"/>
          <a:lstStyle/>
          <a:p>
            <a:pPr/>
          </a:p>
        </p:txBody>
      </p:sp>
      <p:sp>
        <p:nvSpPr>
          <p:cNvPr id="347" name="Line"/>
          <p:cNvSpPr/>
          <p:nvPr/>
        </p:nvSpPr>
        <p:spPr>
          <a:xfrm>
            <a:off x="6625487" y="8974794"/>
            <a:ext cx="10460940" cy="1"/>
          </a:xfrm>
          <a:prstGeom prst="line">
            <a:avLst/>
          </a:prstGeom>
          <a:ln w="25400">
            <a:solidFill>
              <a:srgbClr val="000000"/>
            </a:solidFill>
            <a:miter lim="400000"/>
          </a:ln>
        </p:spPr>
        <p:txBody>
          <a:bodyPr lIns="50800" tIns="50800" rIns="50800" bIns="50800" anchor="ctr"/>
          <a:lstStyle/>
          <a:p>
            <a:pPr/>
          </a:p>
        </p:txBody>
      </p:sp>
      <p:sp>
        <p:nvSpPr>
          <p:cNvPr id="348" name="Line"/>
          <p:cNvSpPr/>
          <p:nvPr/>
        </p:nvSpPr>
        <p:spPr>
          <a:xfrm>
            <a:off x="8074284" y="11319301"/>
            <a:ext cx="7100339" cy="1"/>
          </a:xfrm>
          <a:prstGeom prst="line">
            <a:avLst/>
          </a:prstGeom>
          <a:ln w="25400">
            <a:solidFill>
              <a:srgbClr val="000000"/>
            </a:solidFill>
            <a:miter lim="400000"/>
          </a:ln>
        </p:spPr>
        <p:txBody>
          <a:bodyPr lIns="50800" tIns="50800" rIns="50800" bIns="50800" anchor="ctr"/>
          <a:lstStyle/>
          <a:p>
            <a:pPr/>
          </a:p>
        </p:txBody>
      </p:sp>
      <p:sp>
        <p:nvSpPr>
          <p:cNvPr id="349" name="Line"/>
          <p:cNvSpPr/>
          <p:nvPr/>
        </p:nvSpPr>
        <p:spPr>
          <a:xfrm>
            <a:off x="6676287" y="9459121"/>
            <a:ext cx="10460940" cy="1"/>
          </a:xfrm>
          <a:prstGeom prst="line">
            <a:avLst/>
          </a:prstGeom>
          <a:ln w="25400">
            <a:solidFill>
              <a:srgbClr val="000000"/>
            </a:solidFill>
            <a:miter lim="400000"/>
          </a:ln>
        </p:spPr>
        <p:txBody>
          <a:bodyPr lIns="50800" tIns="50800" rIns="50800" bIns="50800" anchor="ctr"/>
          <a:lstStyle/>
          <a:p>
            <a:pPr/>
          </a:p>
        </p:txBody>
      </p:sp>
      <p:sp>
        <p:nvSpPr>
          <p:cNvPr id="350" name="Line"/>
          <p:cNvSpPr/>
          <p:nvPr/>
        </p:nvSpPr>
        <p:spPr>
          <a:xfrm>
            <a:off x="6752487" y="10052682"/>
            <a:ext cx="10460940" cy="1"/>
          </a:xfrm>
          <a:prstGeom prst="line">
            <a:avLst/>
          </a:prstGeom>
          <a:ln w="25400">
            <a:solidFill>
              <a:srgbClr val="000000"/>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OK, but what is in  A   that can grow exponentially?"/>
          <p:cNvSpPr txBox="1"/>
          <p:nvPr/>
        </p:nvSpPr>
        <p:spPr>
          <a:xfrm>
            <a:off x="6568511" y="2087117"/>
            <a:ext cx="9998991"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OK, but what is in  </a:t>
            </a:r>
            <a:r>
              <a:rPr i="1"/>
              <a:t>A</a:t>
            </a:r>
            <a:r>
              <a:t>   that can grow exponentially?</a:t>
            </a:r>
          </a:p>
        </p:txBody>
      </p:sp>
      <p:sp>
        <p:nvSpPr>
          <p:cNvPr id="357" name="Answer: Knowledge"/>
          <p:cNvSpPr txBox="1"/>
          <p:nvPr/>
        </p:nvSpPr>
        <p:spPr>
          <a:xfrm>
            <a:off x="6538535" y="4196899"/>
            <a:ext cx="402287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Answer: Knowledge</a:t>
            </a:r>
          </a:p>
        </p:txBody>
      </p:sp>
      <p:sp>
        <p:nvSpPr>
          <p:cNvPr id="358" name="Romer  (1990)"/>
          <p:cNvSpPr txBox="1"/>
          <p:nvPr/>
        </p:nvSpPr>
        <p:spPr>
          <a:xfrm>
            <a:off x="3519179" y="4209231"/>
            <a:ext cx="2598167" cy="601724"/>
          </a:xfrm>
          <a:prstGeom prst="rect">
            <a:avLst/>
          </a:prstGeom>
          <a:solidFill>
            <a:srgbClr val="EF5FA7"/>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Romer  (1990)</a:t>
            </a:r>
          </a:p>
        </p:txBody>
      </p:sp>
      <p:sp>
        <p:nvSpPr>
          <p:cNvPr id="359" name="Why?"/>
          <p:cNvSpPr txBox="1"/>
          <p:nvPr/>
        </p:nvSpPr>
        <p:spPr>
          <a:xfrm>
            <a:off x="6364591" y="6544806"/>
            <a:ext cx="1217093"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Why?</a:t>
            </a:r>
          </a:p>
        </p:txBody>
      </p:sp>
      <p:sp>
        <p:nvSpPr>
          <p:cNvPr id="360" name="decreasing returns occur because inputs are expended (materials and energy)"/>
          <p:cNvSpPr txBox="1"/>
          <p:nvPr/>
        </p:nvSpPr>
        <p:spPr>
          <a:xfrm>
            <a:off x="7804021" y="7761891"/>
            <a:ext cx="14386078"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decreasing returns occur because inputs are expended (materials and energy) </a:t>
            </a:r>
          </a:p>
        </p:txBody>
      </p:sp>
      <p:sp>
        <p:nvSpPr>
          <p:cNvPr id="361" name="but knowledge is a “non-rival” good"/>
          <p:cNvSpPr txBox="1"/>
          <p:nvPr/>
        </p:nvSpPr>
        <p:spPr>
          <a:xfrm>
            <a:off x="7914482" y="9126440"/>
            <a:ext cx="7307048" cy="651050"/>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400">
                <a:solidFill>
                  <a:srgbClr val="FFFFFF"/>
                </a:solidFill>
                <a:latin typeface="Helvetica Neue Medium"/>
                <a:ea typeface="Helvetica Neue Medium"/>
                <a:cs typeface="Helvetica Neue Medium"/>
                <a:sym typeface="Helvetica Neue Medium"/>
              </a:defRPr>
            </a:pPr>
            <a:r>
              <a:t>but </a:t>
            </a:r>
            <a:r>
              <a:rPr i="1">
                <a:latin typeface="+mn-lt"/>
                <a:ea typeface="+mn-ea"/>
                <a:cs typeface="+mn-cs"/>
                <a:sym typeface="Helvetica Neue"/>
              </a:rPr>
              <a:t>knowledge</a:t>
            </a:r>
            <a:r>
              <a:t> is a “non-rival” good</a:t>
            </a:r>
          </a:p>
        </p:txBody>
      </p:sp>
      <p:sp>
        <p:nvSpPr>
          <p:cNvPr id="362" name="knowledge can be used indefinitely without being spent"/>
          <p:cNvSpPr txBox="1"/>
          <p:nvPr/>
        </p:nvSpPr>
        <p:spPr>
          <a:xfrm>
            <a:off x="7603897" y="10795093"/>
            <a:ext cx="10242017" cy="6140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knowledge can be used indefinitely without being spent</a:t>
            </a:r>
          </a:p>
        </p:txBody>
      </p:sp>
      <p:sp>
        <p:nvSpPr>
          <p:cNvPr id="363" name="if A is made of knowledge, there are no decreasing returns  !!"/>
          <p:cNvSpPr txBox="1"/>
          <p:nvPr/>
        </p:nvSpPr>
        <p:spPr>
          <a:xfrm>
            <a:off x="6760590" y="12426791"/>
            <a:ext cx="10862819" cy="601725"/>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000">
                <a:solidFill>
                  <a:srgbClr val="FFFFFF"/>
                </a:solidFill>
                <a:latin typeface="Helvetica Neue Medium"/>
                <a:ea typeface="Helvetica Neue Medium"/>
                <a:cs typeface="Helvetica Neue Medium"/>
                <a:sym typeface="Helvetica Neue Medium"/>
              </a:defRPr>
            </a:pPr>
            <a:r>
              <a:t>if </a:t>
            </a:r>
            <a:r>
              <a:rPr i="1">
                <a:latin typeface="+mn-lt"/>
                <a:ea typeface="+mn-ea"/>
                <a:cs typeface="+mn-cs"/>
                <a:sym typeface="Helvetica Neue"/>
              </a:rPr>
              <a:t>A</a:t>
            </a:r>
            <a:r>
              <a:t> is made of knowledge, there are </a:t>
            </a:r>
            <a:r>
              <a:rPr i="1">
                <a:latin typeface="+mn-lt"/>
                <a:ea typeface="+mn-ea"/>
                <a:cs typeface="+mn-cs"/>
                <a:sym typeface="Helvetica Neue"/>
              </a:rPr>
              <a:t>no decreasing returns  !!</a:t>
            </a:r>
          </a:p>
        </p:txBody>
      </p:sp>
      <p:sp>
        <p:nvSpPr>
          <p:cNvPr id="364" name="-&gt; “Positive Externality”:"/>
          <p:cNvSpPr txBox="1"/>
          <p:nvPr/>
        </p:nvSpPr>
        <p:spPr>
          <a:xfrm>
            <a:off x="3109277" y="10819510"/>
            <a:ext cx="4449446" cy="601725"/>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-&gt; “Positive Externality”:</a:t>
            </a:r>
          </a:p>
        </p:txBody>
      </p:sp>
      <p:sp>
        <p:nvSpPr>
          <p:cNvPr id="365" name="https://www.jstor.org/stable/2937632"/>
          <p:cNvSpPr txBox="1"/>
          <p:nvPr/>
        </p:nvSpPr>
        <p:spPr>
          <a:xfrm>
            <a:off x="321310" y="4932960"/>
            <a:ext cx="516331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https://www.jstor.org/stable/2937632</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Still need to explain how A that can grow exponentially?"/>
          <p:cNvSpPr txBox="1"/>
          <p:nvPr/>
        </p:nvSpPr>
        <p:spPr>
          <a:xfrm>
            <a:off x="6087740" y="1781171"/>
            <a:ext cx="10960533"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Still need to explain how </a:t>
            </a:r>
            <a:r>
              <a:rPr i="1"/>
              <a:t>A </a:t>
            </a:r>
            <a:r>
              <a:t>that can grow exponentially?</a:t>
            </a:r>
          </a:p>
        </p:txBody>
      </p:sp>
      <p:sp>
        <p:nvSpPr>
          <p:cNvPr id="370" name="simple models and the scale problem:"/>
          <p:cNvSpPr txBox="1"/>
          <p:nvPr/>
        </p:nvSpPr>
        <p:spPr>
          <a:xfrm>
            <a:off x="4573765" y="3507880"/>
            <a:ext cx="7172478"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simple models and the scale problem: </a:t>
            </a:r>
          </a:p>
        </p:txBody>
      </p:sp>
      <p:sp>
        <p:nvSpPr>
          <p:cNvPr id="371" name="Equation"/>
          <p:cNvSpPr txBox="1"/>
          <p:nvPr/>
        </p:nvSpPr>
        <p:spPr>
          <a:xfrm>
            <a:off x="5658680" y="4765793"/>
            <a:ext cx="3395345" cy="47721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400" i="1">
                      <a:solidFill>
                        <a:srgbClr val="000000"/>
                      </a:solidFill>
                      <a:latin typeface="Cambria Math" panose="02040503050406030204" pitchFamily="18" charset="0"/>
                    </a:rPr>
                    <m:t>Y</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t</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m:t>
                  </m:r>
                  <m:sSup>
                    <m:e>
                      <m:r>
                        <a:rPr xmlns:a="http://schemas.openxmlformats.org/drawingml/2006/main" sz="4400" i="1">
                          <a:solidFill>
                            <a:srgbClr val="000000"/>
                          </a:solidFill>
                          <a:latin typeface="Cambria Math" panose="02040503050406030204" pitchFamily="18" charset="0"/>
                        </a:rPr>
                        <m:t>A</m:t>
                      </m:r>
                    </m:e>
                    <m:sup>
                      <m:r>
                        <a:rPr xmlns:a="http://schemas.openxmlformats.org/drawingml/2006/main" sz="4400" i="1">
                          <a:solidFill>
                            <a:srgbClr val="000000"/>
                          </a:solidFill>
                          <a:latin typeface="Cambria Math" panose="02040503050406030204" pitchFamily="18" charset="0"/>
                        </a:rPr>
                        <m:t>σ</m:t>
                      </m:r>
                    </m:sup>
                  </m:sSup>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t</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L</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t</m:t>
                  </m:r>
                  <m:r>
                    <a:rPr xmlns:a="http://schemas.openxmlformats.org/drawingml/2006/main" sz="4400" i="1">
                      <a:solidFill>
                        <a:srgbClr val="000000"/>
                      </a:solidFill>
                      <a:latin typeface="Cambria Math" panose="02040503050406030204" pitchFamily="18" charset="0"/>
                    </a:rPr>
                    <m:t>)</m:t>
                  </m:r>
                </m:oMath>
              </m:oMathPara>
            </a14:m>
            <a:endParaRPr sz="4400"/>
          </a:p>
        </p:txBody>
      </p:sp>
      <p:sp>
        <p:nvSpPr>
          <p:cNvPr id="372" name="(forget about capital)"/>
          <p:cNvSpPr txBox="1"/>
          <p:nvPr/>
        </p:nvSpPr>
        <p:spPr>
          <a:xfrm>
            <a:off x="9618137" y="4695149"/>
            <a:ext cx="3899739"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(forget about capital)</a:t>
            </a:r>
          </a:p>
        </p:txBody>
      </p:sp>
      <p:sp>
        <p:nvSpPr>
          <p:cNvPr id="373" name="Equation"/>
          <p:cNvSpPr txBox="1"/>
          <p:nvPr/>
        </p:nvSpPr>
        <p:spPr>
          <a:xfrm>
            <a:off x="15371023" y="7428448"/>
            <a:ext cx="2532404" cy="47056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100" i="1">
                      <a:solidFill>
                        <a:srgbClr val="000000"/>
                      </a:solidFill>
                      <a:latin typeface="Cambria Math" panose="02040503050406030204" pitchFamily="18" charset="0"/>
                    </a:rPr>
                    <m:t>L</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L</m:t>
                      </m:r>
                    </m:e>
                    <m:sub>
                      <m:r>
                        <a:rPr xmlns:a="http://schemas.openxmlformats.org/drawingml/2006/main" sz="4100" i="1">
                          <a:solidFill>
                            <a:srgbClr val="000000"/>
                          </a:solidFill>
                          <a:latin typeface="Cambria Math" panose="02040503050406030204" pitchFamily="18" charset="0"/>
                        </a:rPr>
                        <m:t>A</m:t>
                      </m:r>
                    </m:sub>
                  </m:sSub>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L</m:t>
                      </m:r>
                    </m:e>
                    <m:sub>
                      <m:r>
                        <a:rPr xmlns:a="http://schemas.openxmlformats.org/drawingml/2006/main" sz="4100" i="1">
                          <a:solidFill>
                            <a:srgbClr val="000000"/>
                          </a:solidFill>
                          <a:latin typeface="Cambria Math" panose="02040503050406030204" pitchFamily="18" charset="0"/>
                        </a:rPr>
                        <m:t>Y</m:t>
                      </m:r>
                    </m:sub>
                  </m:sSub>
                </m:oMath>
              </m:oMathPara>
            </a14:m>
            <a:endParaRPr sz="4100"/>
          </a:p>
        </p:txBody>
      </p:sp>
      <p:sp>
        <p:nvSpPr>
          <p:cNvPr id="374" name="Equation"/>
          <p:cNvSpPr txBox="1"/>
          <p:nvPr/>
        </p:nvSpPr>
        <p:spPr>
          <a:xfrm>
            <a:off x="15982705" y="6302373"/>
            <a:ext cx="1287412" cy="40952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600" i="1">
                      <a:solidFill>
                        <a:srgbClr val="000000"/>
                      </a:solidFill>
                      <a:latin typeface="Cambria Math" panose="02040503050406030204" pitchFamily="18" charset="0"/>
                    </a:rPr>
                    <m:t>σ</m:t>
                  </m:r>
                  <m:r>
                    <a:rPr xmlns:a="http://schemas.openxmlformats.org/drawingml/2006/main" sz="4600" i="1">
                      <a:solidFill>
                        <a:srgbClr val="000000"/>
                      </a:solidFill>
                      <a:latin typeface="Cambria Math" panose="02040503050406030204" pitchFamily="18" charset="0"/>
                    </a:rPr>
                    <m:t>&gt;</m:t>
                  </m:r>
                  <m:r>
                    <a:rPr xmlns:a="http://schemas.openxmlformats.org/drawingml/2006/main" sz="4600" i="1">
                      <a:solidFill>
                        <a:srgbClr val="000000"/>
                      </a:solidFill>
                      <a:latin typeface="Cambria Math" panose="02040503050406030204" pitchFamily="18" charset="0"/>
                    </a:rPr>
                    <m:t>0</m:t>
                  </m:r>
                </m:oMath>
              </m:oMathPara>
            </a14:m>
            <a:endParaRPr sz="4600"/>
          </a:p>
        </p:txBody>
      </p:sp>
      <p:sp>
        <p:nvSpPr>
          <p:cNvPr id="375" name="total…"/>
          <p:cNvSpPr txBox="1"/>
          <p:nvPr/>
        </p:nvSpPr>
        <p:spPr>
          <a:xfrm>
            <a:off x="13086885" y="8268375"/>
            <a:ext cx="2082725" cy="10966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total</a:t>
            </a:r>
          </a:p>
          <a:p>
            <a:pPr defTabSz="821531">
              <a:defRPr sz="3200">
                <a:solidFill>
                  <a:srgbClr val="000000"/>
                </a:solidFill>
              </a:defRPr>
            </a:pPr>
            <a:r>
              <a:t>population</a:t>
            </a:r>
          </a:p>
        </p:txBody>
      </p:sp>
      <p:sp>
        <p:nvSpPr>
          <p:cNvPr id="376" name="knowledge-creator…"/>
          <p:cNvSpPr txBox="1"/>
          <p:nvPr/>
        </p:nvSpPr>
        <p:spPr>
          <a:xfrm>
            <a:off x="14851533" y="9292142"/>
            <a:ext cx="3572181" cy="10966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knowledge-creator</a:t>
            </a:r>
          </a:p>
          <a:p>
            <a:pPr defTabSz="821531">
              <a:defRPr sz="3200">
                <a:solidFill>
                  <a:srgbClr val="000000"/>
                </a:solidFill>
              </a:defRPr>
            </a:pPr>
            <a:r>
              <a:t>population</a:t>
            </a:r>
          </a:p>
        </p:txBody>
      </p:sp>
      <p:sp>
        <p:nvSpPr>
          <p:cNvPr id="377" name="worker…"/>
          <p:cNvSpPr txBox="1"/>
          <p:nvPr/>
        </p:nvSpPr>
        <p:spPr>
          <a:xfrm>
            <a:off x="18105636" y="8268375"/>
            <a:ext cx="2082725" cy="10966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worker</a:t>
            </a:r>
          </a:p>
          <a:p>
            <a:pPr defTabSz="821531">
              <a:defRPr sz="3200">
                <a:solidFill>
                  <a:srgbClr val="000000"/>
                </a:solidFill>
              </a:defRPr>
            </a:pPr>
            <a:r>
              <a:t>population</a:t>
            </a:r>
          </a:p>
        </p:txBody>
      </p:sp>
      <p:sp>
        <p:nvSpPr>
          <p:cNvPr id="378" name="Line"/>
          <p:cNvSpPr/>
          <p:nvPr/>
        </p:nvSpPr>
        <p:spPr>
          <a:xfrm flipV="1">
            <a:off x="14693428" y="8005777"/>
            <a:ext cx="635737" cy="635736"/>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79" name="Line"/>
          <p:cNvSpPr/>
          <p:nvPr/>
        </p:nvSpPr>
        <p:spPr>
          <a:xfrm flipV="1">
            <a:off x="16474205" y="8005776"/>
            <a:ext cx="1" cy="1166719"/>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80" name="Line"/>
          <p:cNvSpPr/>
          <p:nvPr/>
        </p:nvSpPr>
        <p:spPr>
          <a:xfrm flipH="1" flipV="1">
            <a:off x="17975308" y="7819269"/>
            <a:ext cx="829417" cy="633535"/>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81" name="Equation"/>
          <p:cNvSpPr txBox="1"/>
          <p:nvPr/>
        </p:nvSpPr>
        <p:spPr>
          <a:xfrm>
            <a:off x="13590905" y="10724681"/>
            <a:ext cx="6124230" cy="40015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L</m:t>
                      </m:r>
                    </m:e>
                    <m:sub>
                      <m:r>
                        <a:rPr xmlns:a="http://schemas.openxmlformats.org/drawingml/2006/main" sz="3400" i="1">
                          <a:solidFill>
                            <a:srgbClr val="000000"/>
                          </a:solidFill>
                          <a:latin typeface="Cambria Math" panose="02040503050406030204" pitchFamily="18" charset="0"/>
                        </a:rPr>
                        <m:t>A</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s</m:t>
                  </m:r>
                  <m:r>
                    <a:rPr xmlns:a="http://schemas.openxmlformats.org/drawingml/2006/main" sz="3400" i="1">
                      <a:solidFill>
                        <a:srgbClr val="000000"/>
                      </a:solidFill>
                      <a:latin typeface="Cambria Math" panose="02040503050406030204" pitchFamily="18" charset="0"/>
                    </a:rPr>
                    <m:t>L</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L</m:t>
                      </m:r>
                    </m:e>
                    <m:sub>
                      <m:r>
                        <a:rPr xmlns:a="http://schemas.openxmlformats.org/drawingml/2006/main" sz="3400" i="1">
                          <a:solidFill>
                            <a:srgbClr val="000000"/>
                          </a:solidFill>
                          <a:latin typeface="Cambria Math" panose="02040503050406030204" pitchFamily="18" charset="0"/>
                        </a:rPr>
                        <m:t>Y</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s</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L</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0</m:t>
                  </m:r>
                  <m:r>
                    <a:rPr xmlns:a="http://schemas.openxmlformats.org/drawingml/2006/main" sz="3400" i="1">
                      <a:solidFill>
                        <a:srgbClr val="000000"/>
                      </a:solidFill>
                      <a:latin typeface="Cambria Math" panose="02040503050406030204" pitchFamily="18" charset="0"/>
                    </a:rPr>
                    <m:t>&lt;</m:t>
                  </m:r>
                  <m:r>
                    <a:rPr xmlns:a="http://schemas.openxmlformats.org/drawingml/2006/main" sz="3400" i="1">
                      <a:solidFill>
                        <a:srgbClr val="000000"/>
                      </a:solidFill>
                      <a:latin typeface="Cambria Math" panose="02040503050406030204" pitchFamily="18" charset="0"/>
                    </a:rPr>
                    <m:t>s</m:t>
                  </m:r>
                  <m:r>
                    <a:rPr xmlns:a="http://schemas.openxmlformats.org/drawingml/2006/main" sz="3400" i="1">
                      <a:solidFill>
                        <a:srgbClr val="000000"/>
                      </a:solidFill>
                      <a:latin typeface="Cambria Math" panose="02040503050406030204" pitchFamily="18" charset="0"/>
                    </a:rPr>
                    <m:t>&lt;</m:t>
                  </m:r>
                  <m:r>
                    <a:rPr xmlns:a="http://schemas.openxmlformats.org/drawingml/2006/main" sz="3400" i="1">
                      <a:solidFill>
                        <a:srgbClr val="000000"/>
                      </a:solidFill>
                      <a:latin typeface="Cambria Math" panose="02040503050406030204" pitchFamily="18" charset="0"/>
                    </a:rPr>
                    <m:t>1</m:t>
                  </m:r>
                </m:oMath>
              </m:oMathPara>
            </a14:m>
            <a:endParaRPr sz="3400"/>
          </a:p>
        </p:txBody>
      </p:sp>
      <p:sp>
        <p:nvSpPr>
          <p:cNvPr id="382" name="growth of A:"/>
          <p:cNvSpPr txBox="1"/>
          <p:nvPr/>
        </p:nvSpPr>
        <p:spPr>
          <a:xfrm>
            <a:off x="4492964" y="5934239"/>
            <a:ext cx="2518792"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growth of </a:t>
            </a:r>
            <a:r>
              <a:rPr i="1"/>
              <a:t>A</a:t>
            </a:r>
            <a:r>
              <a:t>:</a:t>
            </a:r>
          </a:p>
        </p:txBody>
      </p:sp>
      <p:sp>
        <p:nvSpPr>
          <p:cNvPr id="383" name="Equation"/>
          <p:cNvSpPr txBox="1"/>
          <p:nvPr/>
        </p:nvSpPr>
        <p:spPr>
          <a:xfrm>
            <a:off x="5358632" y="6987271"/>
            <a:ext cx="4459058" cy="112054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4100" i="1">
                          <a:solidFill>
                            <a:srgbClr val="000000"/>
                          </a:solidFill>
                          <a:latin typeface="Cambria Math" panose="02040503050406030204" pitchFamily="18" charset="0"/>
                        </a:rPr>
                      </m:ctrlPr>
                      <m:type m:val="bar"/>
                    </m:fPr>
                    <m:num>
                      <m:r>
                        <a:rPr xmlns:a="http://schemas.openxmlformats.org/drawingml/2006/main" sz="4100" i="1">
                          <a:solidFill>
                            <a:srgbClr val="000000"/>
                          </a:solidFill>
                          <a:latin typeface="Cambria Math" panose="02040503050406030204" pitchFamily="18" charset="0"/>
                        </a:rPr>
                        <m:t>d</m:t>
                      </m:r>
                    </m:num>
                    <m:den>
                      <m:r>
                        <a:rPr xmlns:a="http://schemas.openxmlformats.org/drawingml/2006/main" sz="4100" i="1">
                          <a:solidFill>
                            <a:srgbClr val="000000"/>
                          </a:solidFill>
                          <a:latin typeface="Cambria Math" panose="02040503050406030204" pitchFamily="18" charset="0"/>
                        </a:rPr>
                        <m:t>d</m:t>
                      </m:r>
                      <m:r>
                        <a:rPr xmlns:a="http://schemas.openxmlformats.org/drawingml/2006/main" sz="4100" i="1">
                          <a:solidFill>
                            <a:srgbClr val="000000"/>
                          </a:solidFill>
                          <a:latin typeface="Cambria Math" panose="02040503050406030204" pitchFamily="18" charset="0"/>
                        </a:rPr>
                        <m:t>t</m:t>
                      </m:r>
                    </m:den>
                  </m:f>
                  <m:r>
                    <m:rPr>
                      <m:sty m:val="p"/>
                    </m:rPr>
                    <a:rPr xmlns:a="http://schemas.openxmlformats.org/drawingml/2006/main" sz="4100" i="1">
                      <a:solidFill>
                        <a:srgbClr val="000000"/>
                      </a:solidFill>
                      <a:latin typeface="Cambria Math" panose="02040503050406030204" pitchFamily="18" charset="0"/>
                    </a:rPr>
                    <m:t>ln</m:t>
                  </m:r>
                  <m:r>
                    <a:rPr xmlns:a="http://schemas.openxmlformats.org/drawingml/2006/main" sz="4100" i="1">
                      <a:solidFill>
                        <a:srgbClr val="000000"/>
                      </a:solidFill>
                      <a:latin typeface="Cambria Math" panose="02040503050406030204" pitchFamily="18" charset="0"/>
                    </a:rPr>
                    <m:t>A</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t</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a</m:t>
                  </m:r>
                  <m:sSub>
                    <m:e>
                      <m:r>
                        <a:rPr xmlns:a="http://schemas.openxmlformats.org/drawingml/2006/main" sz="4100" i="1">
                          <a:solidFill>
                            <a:srgbClr val="000000"/>
                          </a:solidFill>
                          <a:latin typeface="Cambria Math" panose="02040503050406030204" pitchFamily="18" charset="0"/>
                        </a:rPr>
                        <m:t>L</m:t>
                      </m:r>
                    </m:e>
                    <m:sub>
                      <m:r>
                        <a:rPr xmlns:a="http://schemas.openxmlformats.org/drawingml/2006/main" sz="4100" i="1">
                          <a:solidFill>
                            <a:srgbClr val="000000"/>
                          </a:solidFill>
                          <a:latin typeface="Cambria Math" panose="02040503050406030204" pitchFamily="18" charset="0"/>
                        </a:rPr>
                        <m:t>A</m:t>
                      </m:r>
                    </m:sub>
                  </m:sSub>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g</m:t>
                      </m:r>
                    </m:e>
                    <m:sub>
                      <m:r>
                        <a:rPr xmlns:a="http://schemas.openxmlformats.org/drawingml/2006/main" sz="4100" i="1">
                          <a:solidFill>
                            <a:srgbClr val="000000"/>
                          </a:solidFill>
                          <a:latin typeface="Cambria Math" panose="02040503050406030204" pitchFamily="18" charset="0"/>
                        </a:rPr>
                        <m:t>A</m:t>
                      </m:r>
                    </m:sub>
                  </m:sSub>
                </m:oMath>
              </m:oMathPara>
            </a14:m>
            <a:endParaRPr sz="4100"/>
          </a:p>
        </p:txBody>
      </p:sp>
      <p:sp>
        <p:nvSpPr>
          <p:cNvPr id="384" name="Equation"/>
          <p:cNvSpPr txBox="1"/>
          <p:nvPr/>
        </p:nvSpPr>
        <p:spPr>
          <a:xfrm>
            <a:off x="13598878" y="11642675"/>
            <a:ext cx="6348807" cy="112054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4100" i="1">
                          <a:solidFill>
                            <a:srgbClr val="000000"/>
                          </a:solidFill>
                          <a:latin typeface="Cambria Math" panose="02040503050406030204" pitchFamily="18" charset="0"/>
                        </a:rPr>
                      </m:ctrlPr>
                      <m:type m:val="bar"/>
                    </m:fPr>
                    <m:num>
                      <m:r>
                        <a:rPr xmlns:a="http://schemas.openxmlformats.org/drawingml/2006/main" sz="4100" i="1">
                          <a:solidFill>
                            <a:srgbClr val="000000"/>
                          </a:solidFill>
                          <a:latin typeface="Cambria Math" panose="02040503050406030204" pitchFamily="18" charset="0"/>
                        </a:rPr>
                        <m:t>d</m:t>
                      </m:r>
                    </m:num>
                    <m:den>
                      <m:r>
                        <a:rPr xmlns:a="http://schemas.openxmlformats.org/drawingml/2006/main" sz="4100" i="1">
                          <a:solidFill>
                            <a:srgbClr val="000000"/>
                          </a:solidFill>
                          <a:latin typeface="Cambria Math" panose="02040503050406030204" pitchFamily="18" charset="0"/>
                        </a:rPr>
                        <m:t>d</m:t>
                      </m:r>
                      <m:r>
                        <a:rPr xmlns:a="http://schemas.openxmlformats.org/drawingml/2006/main" sz="4100" i="1">
                          <a:solidFill>
                            <a:srgbClr val="000000"/>
                          </a:solidFill>
                          <a:latin typeface="Cambria Math" panose="02040503050406030204" pitchFamily="18" charset="0"/>
                        </a:rPr>
                        <m:t>t</m:t>
                      </m:r>
                    </m:den>
                  </m:f>
                  <m:r>
                    <m:rPr>
                      <m:sty m:val="p"/>
                    </m:rPr>
                    <a:rPr xmlns:a="http://schemas.openxmlformats.org/drawingml/2006/main" sz="4100" i="1">
                      <a:solidFill>
                        <a:srgbClr val="000000"/>
                      </a:solidFill>
                      <a:latin typeface="Cambria Math" panose="02040503050406030204" pitchFamily="18" charset="0"/>
                    </a:rPr>
                    <m:t>ln</m:t>
                  </m:r>
                  <m:r>
                    <a:rPr xmlns:a="http://schemas.openxmlformats.org/drawingml/2006/main" sz="4100" i="1">
                      <a:solidFill>
                        <a:srgbClr val="000000"/>
                      </a:solidFill>
                      <a:latin typeface="Cambria Math" panose="02040503050406030204" pitchFamily="18" charset="0"/>
                    </a:rPr>
                    <m:t>L</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t</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g</m:t>
                      </m:r>
                    </m:e>
                    <m:sub>
                      <m:r>
                        <a:rPr xmlns:a="http://schemas.openxmlformats.org/drawingml/2006/main" sz="4100" i="1">
                          <a:solidFill>
                            <a:srgbClr val="000000"/>
                          </a:solidFill>
                          <a:latin typeface="Cambria Math" panose="02040503050406030204" pitchFamily="18" charset="0"/>
                        </a:rPr>
                        <m:t>L</m:t>
                      </m:r>
                    </m:sub>
                  </m:sSub>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L</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t</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L</m:t>
                      </m:r>
                    </m:e>
                    <m:sub>
                      <m:r>
                        <a:rPr xmlns:a="http://schemas.openxmlformats.org/drawingml/2006/main" sz="4100" i="1">
                          <a:solidFill>
                            <a:srgbClr val="000000"/>
                          </a:solidFill>
                          <a:latin typeface="Cambria Math" panose="02040503050406030204" pitchFamily="18" charset="0"/>
                        </a:rPr>
                        <m:t>0</m:t>
                      </m:r>
                    </m:sub>
                  </m:sSub>
                  <m:sSup>
                    <m:e>
                      <m:r>
                        <a:rPr xmlns:a="http://schemas.openxmlformats.org/drawingml/2006/main" sz="4100" i="1">
                          <a:solidFill>
                            <a:srgbClr val="000000"/>
                          </a:solidFill>
                          <a:latin typeface="Cambria Math" panose="02040503050406030204" pitchFamily="18" charset="0"/>
                        </a:rPr>
                        <m:t>e</m:t>
                      </m:r>
                    </m:e>
                    <m:sup>
                      <m:sSub>
                        <m:e>
                          <m:r>
                            <a:rPr xmlns:a="http://schemas.openxmlformats.org/drawingml/2006/main" sz="4100" i="1">
                              <a:solidFill>
                                <a:srgbClr val="000000"/>
                              </a:solidFill>
                              <a:latin typeface="Cambria Math" panose="02040503050406030204" pitchFamily="18" charset="0"/>
                            </a:rPr>
                            <m:t>g</m:t>
                          </m:r>
                        </m:e>
                        <m:sub>
                          <m:r>
                            <a:rPr xmlns:a="http://schemas.openxmlformats.org/drawingml/2006/main" sz="4100" i="1">
                              <a:solidFill>
                                <a:srgbClr val="000000"/>
                              </a:solidFill>
                              <a:latin typeface="Cambria Math" panose="02040503050406030204" pitchFamily="18" charset="0"/>
                            </a:rPr>
                            <m:t>L</m:t>
                          </m:r>
                        </m:sub>
                      </m:sSub>
                      <m:r>
                        <a:rPr xmlns:a="http://schemas.openxmlformats.org/drawingml/2006/main" sz="4100" i="1">
                          <a:solidFill>
                            <a:srgbClr val="000000"/>
                          </a:solidFill>
                          <a:latin typeface="Cambria Math" panose="02040503050406030204" pitchFamily="18" charset="0"/>
                        </a:rPr>
                        <m:t>t</m:t>
                      </m:r>
                    </m:sup>
                  </m:sSup>
                </m:oMath>
              </m:oMathPara>
            </a14:m>
            <a:endParaRPr sz="4100"/>
          </a:p>
        </p:txBody>
      </p:sp>
      <p:sp>
        <p:nvSpPr>
          <p:cNvPr id="385" name="growth of economy per capita:"/>
          <p:cNvSpPr txBox="1"/>
          <p:nvPr/>
        </p:nvSpPr>
        <p:spPr>
          <a:xfrm>
            <a:off x="4551628" y="8641391"/>
            <a:ext cx="6071541"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growth of </a:t>
            </a:r>
            <a:r>
              <a:rPr i="1"/>
              <a:t>economy per capita</a:t>
            </a:r>
            <a:r>
              <a:t>:</a:t>
            </a:r>
          </a:p>
        </p:txBody>
      </p:sp>
      <p:sp>
        <p:nvSpPr>
          <p:cNvPr id="386" name="Equation"/>
          <p:cNvSpPr txBox="1"/>
          <p:nvPr/>
        </p:nvSpPr>
        <p:spPr>
          <a:xfrm>
            <a:off x="5170966" y="9596378"/>
            <a:ext cx="4825477" cy="120594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g</m:t>
                      </m:r>
                    </m:e>
                    <m:sub>
                      <m:r>
                        <a:rPr xmlns:a="http://schemas.openxmlformats.org/drawingml/2006/main" sz="4100" i="1">
                          <a:solidFill>
                            <a:srgbClr val="000000"/>
                          </a:solidFill>
                          <a:latin typeface="Cambria Math" panose="02040503050406030204" pitchFamily="18" charset="0"/>
                        </a:rPr>
                        <m:t>Y</m:t>
                      </m:r>
                    </m:sub>
                  </m:sSub>
                  <m:r>
                    <a:rPr xmlns:a="http://schemas.openxmlformats.org/drawingml/2006/main" sz="4100" i="1">
                      <a:solidFill>
                        <a:srgbClr val="000000"/>
                      </a:solidFill>
                      <a:latin typeface="Cambria Math" panose="02040503050406030204" pitchFamily="18" charset="0"/>
                    </a:rPr>
                    <m:t>=</m:t>
                  </m:r>
                  <m:f>
                    <m:fPr>
                      <m:ctrlPr>
                        <a:rPr xmlns:a="http://schemas.openxmlformats.org/drawingml/2006/main" sz="4100" i="1">
                          <a:solidFill>
                            <a:srgbClr val="000000"/>
                          </a:solidFill>
                          <a:latin typeface="Cambria Math" panose="02040503050406030204" pitchFamily="18" charset="0"/>
                        </a:rPr>
                      </m:ctrlPr>
                      <m:type m:val="bar"/>
                    </m:fPr>
                    <m:num>
                      <m:r>
                        <a:rPr xmlns:a="http://schemas.openxmlformats.org/drawingml/2006/main" sz="4100" i="1">
                          <a:solidFill>
                            <a:srgbClr val="000000"/>
                          </a:solidFill>
                          <a:latin typeface="Cambria Math" panose="02040503050406030204" pitchFamily="18" charset="0"/>
                        </a:rPr>
                        <m:t>d</m:t>
                      </m:r>
                    </m:num>
                    <m:den>
                      <m:r>
                        <a:rPr xmlns:a="http://schemas.openxmlformats.org/drawingml/2006/main" sz="4100" i="1">
                          <a:solidFill>
                            <a:srgbClr val="000000"/>
                          </a:solidFill>
                          <a:latin typeface="Cambria Math" panose="02040503050406030204" pitchFamily="18" charset="0"/>
                        </a:rPr>
                        <m:t>d</m:t>
                      </m:r>
                      <m:r>
                        <a:rPr xmlns:a="http://schemas.openxmlformats.org/drawingml/2006/main" sz="4100" i="1">
                          <a:solidFill>
                            <a:srgbClr val="000000"/>
                          </a:solidFill>
                          <a:latin typeface="Cambria Math" panose="02040503050406030204" pitchFamily="18" charset="0"/>
                        </a:rPr>
                        <m:t>t</m:t>
                      </m:r>
                    </m:den>
                  </m:f>
                  <m:r>
                    <m:rPr>
                      <m:sty m:val="p"/>
                    </m:rPr>
                    <a:rPr xmlns:a="http://schemas.openxmlformats.org/drawingml/2006/main" sz="4100" i="1">
                      <a:solidFill>
                        <a:srgbClr val="000000"/>
                      </a:solidFill>
                      <a:latin typeface="Cambria Math" panose="02040503050406030204" pitchFamily="18" charset="0"/>
                    </a:rPr>
                    <m:t>ln</m:t>
                  </m:r>
                  <m:f>
                    <m:fPr>
                      <m:ctrlPr>
                        <a:rPr xmlns:a="http://schemas.openxmlformats.org/drawingml/2006/main" sz="4100" i="1">
                          <a:solidFill>
                            <a:srgbClr val="000000"/>
                          </a:solidFill>
                          <a:latin typeface="Cambria Math" panose="02040503050406030204" pitchFamily="18" charset="0"/>
                        </a:rPr>
                      </m:ctrlPr>
                      <m:type m:val="bar"/>
                    </m:fPr>
                    <m:num>
                      <m:r>
                        <a:rPr xmlns:a="http://schemas.openxmlformats.org/drawingml/2006/main" sz="4100" i="1">
                          <a:solidFill>
                            <a:srgbClr val="000000"/>
                          </a:solidFill>
                          <a:latin typeface="Cambria Math" panose="02040503050406030204" pitchFamily="18" charset="0"/>
                        </a:rPr>
                        <m:t>Y</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t</m:t>
                      </m:r>
                      <m:r>
                        <a:rPr xmlns:a="http://schemas.openxmlformats.org/drawingml/2006/main" sz="4100" i="1">
                          <a:solidFill>
                            <a:srgbClr val="000000"/>
                          </a:solidFill>
                          <a:latin typeface="Cambria Math" panose="02040503050406030204" pitchFamily="18" charset="0"/>
                        </a:rPr>
                        <m:t>)</m:t>
                      </m:r>
                    </m:num>
                    <m:den>
                      <m:r>
                        <a:rPr xmlns:a="http://schemas.openxmlformats.org/drawingml/2006/main" sz="4100" i="1">
                          <a:solidFill>
                            <a:srgbClr val="000000"/>
                          </a:solidFill>
                          <a:latin typeface="Cambria Math" panose="02040503050406030204" pitchFamily="18" charset="0"/>
                        </a:rPr>
                        <m:t>L</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t</m:t>
                      </m:r>
                      <m:r>
                        <a:rPr xmlns:a="http://schemas.openxmlformats.org/drawingml/2006/main" sz="4100" i="1">
                          <a:solidFill>
                            <a:srgbClr val="000000"/>
                          </a:solidFill>
                          <a:latin typeface="Cambria Math" panose="02040503050406030204" pitchFamily="18" charset="0"/>
                        </a:rPr>
                        <m:t>)</m:t>
                      </m:r>
                    </m:den>
                  </m:f>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σ</m:t>
                  </m:r>
                  <m:r>
                    <a:rPr xmlns:a="http://schemas.openxmlformats.org/drawingml/2006/main" sz="4100" i="1">
                      <a:solidFill>
                        <a:srgbClr val="000000"/>
                      </a:solidFill>
                      <a:latin typeface="Cambria Math" panose="02040503050406030204" pitchFamily="18" charset="0"/>
                    </a:rPr>
                    <m:t>a</m:t>
                  </m:r>
                  <m:r>
                    <a:rPr xmlns:a="http://schemas.openxmlformats.org/drawingml/2006/main" sz="4100" i="1">
                      <a:solidFill>
                        <a:srgbClr val="000000"/>
                      </a:solidFill>
                      <a:latin typeface="Cambria Math" panose="02040503050406030204" pitchFamily="18" charset="0"/>
                    </a:rPr>
                    <m:t>s</m:t>
                  </m:r>
                  <m:r>
                    <a:rPr xmlns:a="http://schemas.openxmlformats.org/drawingml/2006/main" sz="4100" i="1">
                      <a:solidFill>
                        <a:srgbClr val="000000"/>
                      </a:solidFill>
                      <a:latin typeface="Cambria Math" panose="02040503050406030204" pitchFamily="18" charset="0"/>
                    </a:rPr>
                    <m:t>L</m:t>
                  </m:r>
                </m:oMath>
              </m:oMathPara>
            </a14:m>
            <a:endParaRPr sz="4100"/>
          </a:p>
        </p:txBody>
      </p:sp>
      <p:sp>
        <p:nvSpPr>
          <p:cNvPr id="387" name="Equation"/>
          <p:cNvSpPr txBox="1"/>
          <p:nvPr/>
        </p:nvSpPr>
        <p:spPr>
          <a:xfrm>
            <a:off x="5174161" y="11398032"/>
            <a:ext cx="2978253" cy="53023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g</m:t>
                      </m:r>
                    </m:e>
                    <m:sub>
                      <m:r>
                        <a:rPr xmlns:a="http://schemas.openxmlformats.org/drawingml/2006/main" sz="4100" i="1">
                          <a:solidFill>
                            <a:srgbClr val="000000"/>
                          </a:solidFill>
                          <a:latin typeface="Cambria Math" panose="02040503050406030204" pitchFamily="18" charset="0"/>
                        </a:rPr>
                        <m:t>Y</m:t>
                      </m:r>
                    </m:sub>
                  </m:sSub>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σ</m:t>
                  </m:r>
                  <m:r>
                    <a:rPr xmlns:a="http://schemas.openxmlformats.org/drawingml/2006/main" sz="4100" i="1">
                      <a:solidFill>
                        <a:srgbClr val="000000"/>
                      </a:solidFill>
                      <a:latin typeface="Cambria Math" panose="02040503050406030204" pitchFamily="18" charset="0"/>
                    </a:rPr>
                    <m:t>a</m:t>
                  </m:r>
                  <m:r>
                    <a:rPr xmlns:a="http://schemas.openxmlformats.org/drawingml/2006/main" sz="4100" i="1">
                      <a:solidFill>
                        <a:srgbClr val="000000"/>
                      </a:solidFill>
                      <a:latin typeface="Cambria Math" panose="02040503050406030204" pitchFamily="18" charset="0"/>
                    </a:rPr>
                    <m:t>s</m:t>
                  </m:r>
                  <m:sSub>
                    <m:e>
                      <m:r>
                        <a:rPr xmlns:a="http://schemas.openxmlformats.org/drawingml/2006/main" sz="4100" i="1">
                          <a:solidFill>
                            <a:srgbClr val="000000"/>
                          </a:solidFill>
                          <a:latin typeface="Cambria Math" panose="02040503050406030204" pitchFamily="18" charset="0"/>
                        </a:rPr>
                        <m:t>L</m:t>
                      </m:r>
                    </m:e>
                    <m:sub>
                      <m:r>
                        <a:rPr xmlns:a="http://schemas.openxmlformats.org/drawingml/2006/main" sz="4100" i="1">
                          <a:solidFill>
                            <a:srgbClr val="000000"/>
                          </a:solidFill>
                          <a:latin typeface="Cambria Math" panose="02040503050406030204" pitchFamily="18" charset="0"/>
                        </a:rPr>
                        <m:t>0</m:t>
                      </m:r>
                    </m:sub>
                  </m:sSub>
                  <m:sSup>
                    <m:e>
                      <m:r>
                        <a:rPr xmlns:a="http://schemas.openxmlformats.org/drawingml/2006/main" sz="4100" i="1">
                          <a:solidFill>
                            <a:srgbClr val="000000"/>
                          </a:solidFill>
                          <a:latin typeface="Cambria Math" panose="02040503050406030204" pitchFamily="18" charset="0"/>
                        </a:rPr>
                        <m:t>e</m:t>
                      </m:r>
                    </m:e>
                    <m:sup>
                      <m:sSub>
                        <m:e>
                          <m:r>
                            <a:rPr xmlns:a="http://schemas.openxmlformats.org/drawingml/2006/main" sz="4100" i="1">
                              <a:solidFill>
                                <a:srgbClr val="000000"/>
                              </a:solidFill>
                              <a:latin typeface="Cambria Math" panose="02040503050406030204" pitchFamily="18" charset="0"/>
                            </a:rPr>
                            <m:t>g</m:t>
                          </m:r>
                        </m:e>
                        <m:sub>
                          <m:r>
                            <a:rPr xmlns:a="http://schemas.openxmlformats.org/drawingml/2006/main" sz="4100" i="1">
                              <a:solidFill>
                                <a:srgbClr val="000000"/>
                              </a:solidFill>
                              <a:latin typeface="Cambria Math" panose="02040503050406030204" pitchFamily="18" charset="0"/>
                            </a:rPr>
                            <m:t>L</m:t>
                          </m:r>
                        </m:sub>
                      </m:sSub>
                      <m:r>
                        <a:rPr xmlns:a="http://schemas.openxmlformats.org/drawingml/2006/main" sz="4100" i="1">
                          <a:solidFill>
                            <a:srgbClr val="000000"/>
                          </a:solidFill>
                          <a:latin typeface="Cambria Math" panose="02040503050406030204" pitchFamily="18" charset="0"/>
                        </a:rPr>
                        <m:t>t</m:t>
                      </m:r>
                    </m:sup>
                  </m:sSup>
                </m:oMath>
              </m:oMathPara>
            </a14:m>
            <a:endParaRPr sz="4100"/>
          </a:p>
        </p:txBody>
      </p:sp>
      <p:sp>
        <p:nvSpPr>
          <p:cNvPr id="388" name="grows exponentially!!"/>
          <p:cNvSpPr txBox="1"/>
          <p:nvPr/>
        </p:nvSpPr>
        <p:spPr>
          <a:xfrm>
            <a:off x="7295093" y="12503891"/>
            <a:ext cx="425615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grows exponentially!!</a:t>
            </a:r>
          </a:p>
        </p:txBody>
      </p:sp>
      <p:pic>
        <p:nvPicPr>
          <p:cNvPr id="389" name="Rectangle Rectangle" descr="Rectangle Rectangle"/>
          <p:cNvPicPr>
            <a:picLocks noChangeAspect="0"/>
          </p:cNvPicPr>
          <p:nvPr/>
        </p:nvPicPr>
        <p:blipFill>
          <a:blip r:embed="rId3">
            <a:extLst/>
          </a:blip>
          <a:stretch>
            <a:fillRect/>
          </a:stretch>
        </p:blipFill>
        <p:spPr>
          <a:xfrm>
            <a:off x="4884890" y="11179597"/>
            <a:ext cx="4348846" cy="1097364"/>
          </a:xfrm>
          <a:prstGeom prst="rect">
            <a:avLst/>
          </a:prstGeom>
        </p:spPr>
      </p:pic>
      <p:sp>
        <p:nvSpPr>
          <p:cNvPr id="391" name="totally wrong!"/>
          <p:cNvSpPr txBox="1"/>
          <p:nvPr/>
        </p:nvSpPr>
        <p:spPr>
          <a:xfrm>
            <a:off x="9420463" y="11427417"/>
            <a:ext cx="2534540" cy="601725"/>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totally wrong!</a:t>
            </a:r>
          </a:p>
        </p:txBody>
      </p:sp>
      <p:sp>
        <p:nvSpPr>
          <p:cNvPr id="392" name="Jones 1999"/>
          <p:cNvSpPr txBox="1"/>
          <p:nvPr/>
        </p:nvSpPr>
        <p:spPr>
          <a:xfrm>
            <a:off x="17799494" y="3514066"/>
            <a:ext cx="2167637" cy="601725"/>
          </a:xfrm>
          <a:prstGeom prst="rect">
            <a:avLst/>
          </a:prstGeom>
          <a:solidFill>
            <a:srgbClr val="EF5FA7"/>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Jones 1999</a:t>
            </a:r>
          </a:p>
        </p:txBody>
      </p:sp>
      <p:sp>
        <p:nvSpPr>
          <p:cNvPr id="393" name="“knowledge employment”"/>
          <p:cNvSpPr txBox="1"/>
          <p:nvPr/>
        </p:nvSpPr>
        <p:spPr>
          <a:xfrm>
            <a:off x="9374085" y="6214579"/>
            <a:ext cx="4961840" cy="585113"/>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“knowledge employment”</a:t>
            </a:r>
          </a:p>
        </p:txBody>
      </p:sp>
      <p:sp>
        <p:nvSpPr>
          <p:cNvPr id="396" name="Connection Line"/>
          <p:cNvSpPr/>
          <p:nvPr/>
        </p:nvSpPr>
        <p:spPr>
          <a:xfrm>
            <a:off x="8215539" y="6326353"/>
            <a:ext cx="806158" cy="853757"/>
          </a:xfrm>
          <a:custGeom>
            <a:avLst/>
            <a:gdLst/>
            <a:ahLst/>
            <a:cxnLst>
              <a:cxn ang="0">
                <a:pos x="wd2" y="hd2"/>
              </a:cxn>
              <a:cxn ang="5400000">
                <a:pos x="wd2" y="hd2"/>
              </a:cxn>
              <a:cxn ang="10800000">
                <a:pos x="wd2" y="hd2"/>
              </a:cxn>
              <a:cxn ang="16200000">
                <a:pos x="wd2" y="hd2"/>
              </a:cxn>
            </a:cxnLst>
            <a:rect l="0" t="0" r="r" b="b"/>
            <a:pathLst>
              <a:path w="17594" h="18720" fill="norm" stroke="1" extrusionOk="0">
                <a:moveTo>
                  <a:pt x="3361" y="18720"/>
                </a:moveTo>
                <a:cubicBezTo>
                  <a:pt x="-4006" y="2918"/>
                  <a:pt x="738" y="-2880"/>
                  <a:pt x="17594" y="1326"/>
                </a:cubicBezTo>
              </a:path>
            </a:pathLst>
          </a:custGeom>
          <a:ln w="25400">
            <a:solidFill>
              <a:schemeClr val="accent5">
                <a:hueOff val="-82419"/>
                <a:satOff val="-9513"/>
                <a:lumOff val="-16343"/>
              </a:schemeClr>
            </a:solidFill>
            <a:miter lim="400000"/>
            <a:headEnd type="triangle"/>
          </a:ln>
        </p:spPr>
        <p:txBody>
          <a:bodyPr/>
          <a:lstStyle/>
          <a:p>
            <a:pPr/>
          </a:p>
        </p:txBody>
      </p:sp>
      <p:sp>
        <p:nvSpPr>
          <p:cNvPr id="395" name="https://www.jstor.org/stable/2937632"/>
          <p:cNvSpPr txBox="1"/>
          <p:nvPr/>
        </p:nvSpPr>
        <p:spPr>
          <a:xfrm>
            <a:off x="17836567" y="4178124"/>
            <a:ext cx="516331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https://www.jstor.org/stable/2937632</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Measurements of knowledge also are observed to grow exponentially:"/>
          <p:cNvSpPr txBox="1"/>
          <p:nvPr/>
        </p:nvSpPr>
        <p:spPr>
          <a:xfrm>
            <a:off x="6126501" y="5012108"/>
            <a:ext cx="12853137"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Measurements of knowledge also are observed to grow exponentially:</a:t>
            </a:r>
          </a:p>
        </p:txBody>
      </p:sp>
      <p:sp>
        <p:nvSpPr>
          <p:cNvPr id="401" name="conundrum:"/>
          <p:cNvSpPr txBox="1"/>
          <p:nvPr/>
        </p:nvSpPr>
        <p:spPr>
          <a:xfrm>
            <a:off x="4061525" y="1714898"/>
            <a:ext cx="3330805" cy="77510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rPr sz="4200"/>
              <a:t>conundrum:</a:t>
            </a:r>
            <a:r>
              <a:t> </a:t>
            </a:r>
          </a:p>
        </p:txBody>
      </p:sp>
      <p:sp>
        <p:nvSpPr>
          <p:cNvPr id="402" name="A must grow exponentially in time to match growth of GDP"/>
          <p:cNvSpPr txBox="1"/>
          <p:nvPr/>
        </p:nvSpPr>
        <p:spPr>
          <a:xfrm>
            <a:off x="6123121" y="3436574"/>
            <a:ext cx="10821950" cy="6267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rPr i="1"/>
              <a:t>A</a:t>
            </a:r>
            <a:r>
              <a:t> must grow exponentially in time to match growth of GDP</a:t>
            </a:r>
          </a:p>
        </p:txBody>
      </p:sp>
      <p:sp>
        <p:nvSpPr>
          <p:cNvPr id="403" name="populations of researchers…"/>
          <p:cNvSpPr txBox="1"/>
          <p:nvPr/>
        </p:nvSpPr>
        <p:spPr>
          <a:xfrm>
            <a:off x="13843854" y="6094275"/>
            <a:ext cx="5348149" cy="26075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821531">
              <a:defRPr b="1" sz="3200">
                <a:solidFill>
                  <a:srgbClr val="000000"/>
                </a:solidFill>
              </a:defRPr>
            </a:pPr>
            <a:r>
              <a:t>populations of researchers</a:t>
            </a:r>
          </a:p>
          <a:p>
            <a:pPr algn="l" defTabSz="821531">
              <a:defRPr b="1" sz="3200">
                <a:solidFill>
                  <a:srgbClr val="000000"/>
                </a:solidFill>
              </a:defRPr>
            </a:pPr>
          </a:p>
          <a:p>
            <a:pPr algn="l" defTabSz="821531">
              <a:defRPr b="1" sz="3200">
                <a:solidFill>
                  <a:srgbClr val="000000"/>
                </a:solidFill>
              </a:defRPr>
            </a:pPr>
            <a:r>
              <a:t>papers</a:t>
            </a:r>
          </a:p>
          <a:p>
            <a:pPr algn="l" defTabSz="821531">
              <a:defRPr b="1" sz="3200">
                <a:solidFill>
                  <a:srgbClr val="000000"/>
                </a:solidFill>
              </a:defRPr>
            </a:pPr>
          </a:p>
          <a:p>
            <a:pPr algn="l" defTabSz="821531">
              <a:defRPr b="1" sz="3200">
                <a:solidFill>
                  <a:srgbClr val="000000"/>
                </a:solidFill>
              </a:defRPr>
            </a:pPr>
            <a:r>
              <a:t>patents</a:t>
            </a:r>
          </a:p>
        </p:txBody>
      </p:sp>
      <p:sp>
        <p:nvSpPr>
          <p:cNvPr id="404" name="if any of these drive the growth of A, it will grow too fast !"/>
          <p:cNvSpPr txBox="1"/>
          <p:nvPr/>
        </p:nvSpPr>
        <p:spPr>
          <a:xfrm>
            <a:off x="5011924" y="11069751"/>
            <a:ext cx="11189743"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if any of these drive the growth of </a:t>
            </a:r>
            <a:r>
              <a:rPr i="1"/>
              <a:t>A, it </a:t>
            </a:r>
            <a:r>
              <a:rPr i="1">
                <a:solidFill>
                  <a:schemeClr val="accent5">
                    <a:hueOff val="-82419"/>
                    <a:satOff val="-9513"/>
                    <a:lumOff val="-16343"/>
                  </a:schemeClr>
                </a:solidFill>
              </a:rPr>
              <a:t>will grow too fast !</a:t>
            </a:r>
          </a:p>
        </p:txBody>
      </p:sp>
      <p:sp>
        <p:nvSpPr>
          <p:cNvPr id="405" name="These  quantities set the growth rate of A:"/>
          <p:cNvSpPr txBox="1"/>
          <p:nvPr/>
        </p:nvSpPr>
        <p:spPr>
          <a:xfrm>
            <a:off x="4947939" y="9679278"/>
            <a:ext cx="7743064" cy="6267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These  quantities set the growth rate of </a:t>
            </a:r>
            <a:r>
              <a:rPr i="1"/>
              <a:t>A</a:t>
            </a:r>
            <a:r>
              <a:t>:</a:t>
            </a:r>
          </a:p>
        </p:txBody>
      </p:sp>
      <p:sp>
        <p:nvSpPr>
          <p:cNvPr id="406" name="exponential of exponential"/>
          <p:cNvSpPr txBox="1"/>
          <p:nvPr/>
        </p:nvSpPr>
        <p:spPr>
          <a:xfrm>
            <a:off x="13307504" y="9709372"/>
            <a:ext cx="4912742"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exponential of exponential </a:t>
            </a:r>
          </a:p>
        </p:txBody>
      </p:sp>
      <p:sp>
        <p:nvSpPr>
          <p:cNvPr id="407" name="WRONG !!"/>
          <p:cNvSpPr txBox="1"/>
          <p:nvPr/>
        </p:nvSpPr>
        <p:spPr>
          <a:xfrm>
            <a:off x="20707283" y="10609384"/>
            <a:ext cx="2033728" cy="585113"/>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WRONG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This turns out to be a general issue, not yet solved:"/>
          <p:cNvSpPr txBox="1"/>
          <p:nvPr/>
        </p:nvSpPr>
        <p:spPr>
          <a:xfrm>
            <a:off x="7180719" y="1396147"/>
            <a:ext cx="10022562"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This turns out to be a general issue, not yet solved:</a:t>
            </a:r>
          </a:p>
        </p:txBody>
      </p:sp>
      <p:sp>
        <p:nvSpPr>
          <p:cNvPr id="412" name="Who’s knowledge?"/>
          <p:cNvSpPr txBox="1"/>
          <p:nvPr/>
        </p:nvSpPr>
        <p:spPr>
          <a:xfrm>
            <a:off x="4886001" y="3671287"/>
            <a:ext cx="390299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Who’s knowledge? </a:t>
            </a:r>
          </a:p>
        </p:txBody>
      </p:sp>
      <p:sp>
        <p:nvSpPr>
          <p:cNvPr id="413" name="How is it created?"/>
          <p:cNvSpPr txBox="1"/>
          <p:nvPr/>
        </p:nvSpPr>
        <p:spPr>
          <a:xfrm>
            <a:off x="4963217" y="5070658"/>
            <a:ext cx="3646958"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How is it created?</a:t>
            </a:r>
          </a:p>
        </p:txBody>
      </p:sp>
      <p:sp>
        <p:nvSpPr>
          <p:cNvPr id="414" name="How is it integrated in production?"/>
          <p:cNvSpPr txBox="1"/>
          <p:nvPr/>
        </p:nvSpPr>
        <p:spPr>
          <a:xfrm>
            <a:off x="4987420" y="6544806"/>
            <a:ext cx="6837199"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How is it integrated in production?</a:t>
            </a:r>
          </a:p>
        </p:txBody>
      </p:sp>
      <p:sp>
        <p:nvSpPr>
          <p:cNvPr id="415" name="Line"/>
          <p:cNvSpPr/>
          <p:nvPr/>
        </p:nvSpPr>
        <p:spPr>
          <a:xfrm>
            <a:off x="14371279" y="4772154"/>
            <a:ext cx="1" cy="3181161"/>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16" name="Bob Lucas"/>
          <p:cNvSpPr txBox="1"/>
          <p:nvPr/>
        </p:nvSpPr>
        <p:spPr>
          <a:xfrm>
            <a:off x="12137546" y="3806929"/>
            <a:ext cx="2218056"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Bob Lucas</a:t>
            </a:r>
          </a:p>
        </p:txBody>
      </p:sp>
      <p:sp>
        <p:nvSpPr>
          <p:cNvPr id="417" name="Jane Jacobs"/>
          <p:cNvSpPr txBox="1"/>
          <p:nvPr/>
        </p:nvSpPr>
        <p:spPr>
          <a:xfrm>
            <a:off x="11789268" y="8292153"/>
            <a:ext cx="2609419"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Jane Jacobs</a:t>
            </a:r>
          </a:p>
        </p:txBody>
      </p:sp>
      <p:sp>
        <p:nvSpPr>
          <p:cNvPr id="418" name="“What can people be paying Manhattan or downtown Chicago rents for, if not for being near other people?”"/>
          <p:cNvSpPr txBox="1"/>
          <p:nvPr/>
        </p:nvSpPr>
        <p:spPr>
          <a:xfrm>
            <a:off x="763089" y="12323066"/>
            <a:ext cx="22006036" cy="638720"/>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defTabSz="821531">
              <a:defRPr b="1" sz="3300">
                <a:solidFill>
                  <a:srgbClr val="FFFFFF"/>
                </a:solidFill>
              </a:defRPr>
            </a:pPr>
            <a:r>
              <a:t>“What can people be paying Manhattan or downtown Chicago rents </a:t>
            </a:r>
            <a:r>
              <a:rPr i="1"/>
              <a:t>for, </a:t>
            </a:r>
            <a:r>
              <a:t>if not for being near other people?” </a:t>
            </a:r>
          </a:p>
        </p:txBody>
      </p:sp>
      <p:pic>
        <p:nvPicPr>
          <p:cNvPr id="419" name="Unknown.jpeg" descr="Unknown.jpeg"/>
          <p:cNvPicPr>
            <a:picLocks noChangeAspect="1"/>
          </p:cNvPicPr>
          <p:nvPr/>
        </p:nvPicPr>
        <p:blipFill>
          <a:blip r:embed="rId3">
            <a:extLst/>
          </a:blip>
          <a:stretch>
            <a:fillRect/>
          </a:stretch>
        </p:blipFill>
        <p:spPr>
          <a:xfrm>
            <a:off x="15507816" y="2652296"/>
            <a:ext cx="2191467" cy="3181161"/>
          </a:xfrm>
          <a:prstGeom prst="rect">
            <a:avLst/>
          </a:prstGeom>
          <a:ln w="12700">
            <a:miter lim="400000"/>
          </a:ln>
        </p:spPr>
      </p:pic>
      <p:pic>
        <p:nvPicPr>
          <p:cNvPr id="420" name="Unknown.jpeg" descr="Unknown.jpeg"/>
          <p:cNvPicPr>
            <a:picLocks noChangeAspect="1"/>
          </p:cNvPicPr>
          <p:nvPr/>
        </p:nvPicPr>
        <p:blipFill>
          <a:blip r:embed="rId4">
            <a:extLst/>
          </a:blip>
          <a:stretch>
            <a:fillRect/>
          </a:stretch>
        </p:blipFill>
        <p:spPr>
          <a:xfrm>
            <a:off x="15435546" y="6894236"/>
            <a:ext cx="2336007" cy="2336007"/>
          </a:xfrm>
          <a:prstGeom prst="rect">
            <a:avLst/>
          </a:prstGeom>
          <a:ln w="12700">
            <a:miter lim="400000"/>
          </a:ln>
        </p:spPr>
      </p:pic>
      <p:sp>
        <p:nvSpPr>
          <p:cNvPr id="421" name="It has to be a collective good:"/>
          <p:cNvSpPr txBox="1"/>
          <p:nvPr/>
        </p:nvSpPr>
        <p:spPr>
          <a:xfrm>
            <a:off x="4927435" y="9453108"/>
            <a:ext cx="5837861"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It has to be a </a:t>
            </a:r>
            <a:r>
              <a:rPr i="1"/>
              <a:t>collective</a:t>
            </a:r>
            <a:r>
              <a:t> good:</a:t>
            </a:r>
          </a:p>
        </p:txBody>
      </p:sp>
      <p:sp>
        <p:nvSpPr>
          <p:cNvPr id="422" name="“external human capital”"/>
          <p:cNvSpPr txBox="1"/>
          <p:nvPr/>
        </p:nvSpPr>
        <p:spPr>
          <a:xfrm>
            <a:off x="10343560" y="10314449"/>
            <a:ext cx="5081982" cy="651051"/>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400">
                <a:solidFill>
                  <a:srgbClr val="FFFFFF"/>
                </a:solidFill>
                <a:latin typeface="Helvetica Neue Medium"/>
                <a:ea typeface="Helvetica Neue Medium"/>
                <a:cs typeface="Helvetica Neue Medium"/>
                <a:sym typeface="Helvetica Neue Medium"/>
              </a:defRPr>
            </a:lvl1pPr>
          </a:lstStyle>
          <a:p>
            <a:pPr/>
            <a:r>
              <a:t>“external human capital”</a:t>
            </a:r>
          </a:p>
        </p:txBody>
      </p:sp>
      <p:sp>
        <p:nvSpPr>
          <p:cNvPr id="423" name="Questions?"/>
          <p:cNvSpPr txBox="1"/>
          <p:nvPr/>
        </p:nvSpPr>
        <p:spPr>
          <a:xfrm>
            <a:off x="3732542" y="2330665"/>
            <a:ext cx="234566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Questions?</a:t>
            </a:r>
          </a:p>
        </p:txBody>
      </p:sp>
      <p:sp>
        <p:nvSpPr>
          <p:cNvPr id="424" name="“Institutions”"/>
          <p:cNvSpPr txBox="1"/>
          <p:nvPr/>
        </p:nvSpPr>
        <p:spPr>
          <a:xfrm>
            <a:off x="10329631" y="11349607"/>
            <a:ext cx="2547494"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“Institutions” </a:t>
            </a:r>
          </a:p>
        </p:txBody>
      </p:sp>
      <p:sp>
        <p:nvSpPr>
          <p:cNvPr id="425" name="Acemoglu and Robinson"/>
          <p:cNvSpPr txBox="1"/>
          <p:nvPr/>
        </p:nvSpPr>
        <p:spPr>
          <a:xfrm>
            <a:off x="14289953" y="11337235"/>
            <a:ext cx="4627195" cy="6140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Acemoglu and Robinson</a:t>
            </a:r>
          </a:p>
        </p:txBody>
      </p:sp>
      <p:sp>
        <p:nvSpPr>
          <p:cNvPr id="426" name="https://www.sciencedirect.com/science/article/pii/0304393288901687"/>
          <p:cNvSpPr txBox="1"/>
          <p:nvPr/>
        </p:nvSpPr>
        <p:spPr>
          <a:xfrm>
            <a:off x="14777315" y="5937808"/>
            <a:ext cx="9654846"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https://www.sciencedirect.com/science/article/pii/0304393288901687</a:t>
            </a:r>
          </a:p>
        </p:txBody>
      </p:sp>
      <p:sp>
        <p:nvSpPr>
          <p:cNvPr id="427" name="https://www.nber.org/papers/w10481"/>
          <p:cNvSpPr txBox="1"/>
          <p:nvPr/>
        </p:nvSpPr>
        <p:spPr>
          <a:xfrm>
            <a:off x="15388770" y="11820886"/>
            <a:ext cx="519684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https://www.nber.org/papers/w10481</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As Jacobs has rightly emphasized and illustrated with hundreds of concrete examples, much of economic life is 'creative' in much the same way as is 'art' and 'science'.…"/>
          <p:cNvSpPr txBox="1"/>
          <p:nvPr/>
        </p:nvSpPr>
        <p:spPr>
          <a:xfrm>
            <a:off x="4802866" y="67102"/>
            <a:ext cx="14020648" cy="1302306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642937">
              <a:lnSpc>
                <a:spcPts val="5700"/>
              </a:lnSpc>
              <a:spcBef>
                <a:spcPts val="1600"/>
              </a:spcBef>
              <a:defRPr sz="2500">
                <a:solidFill>
                  <a:srgbClr val="000000"/>
                </a:solidFill>
              </a:defRPr>
            </a:pPr>
            <a:r>
              <a:t>As Jacobs has rightly emphasized and illustrated with hundreds of concrete examples, much of economic life is 'creative' in much the same way as is </a:t>
            </a:r>
            <a:r>
              <a:rPr sz="2700"/>
              <a:t>'art' </a:t>
            </a:r>
            <a:r>
              <a:t>and 'science'. </a:t>
            </a:r>
          </a:p>
          <a:p>
            <a:pPr algn="l" defTabSz="642937">
              <a:lnSpc>
                <a:spcPts val="5500"/>
              </a:lnSpc>
              <a:spcBef>
                <a:spcPts val="1600"/>
              </a:spcBef>
              <a:defRPr sz="2500">
                <a:solidFill>
                  <a:srgbClr val="000000"/>
                </a:solidFill>
              </a:defRPr>
            </a:pPr>
          </a:p>
          <a:p>
            <a:pPr algn="l" defTabSz="642937">
              <a:lnSpc>
                <a:spcPts val="5500"/>
              </a:lnSpc>
              <a:spcBef>
                <a:spcPts val="1600"/>
              </a:spcBef>
              <a:defRPr sz="2500">
                <a:solidFill>
                  <a:srgbClr val="000000"/>
                </a:solidFill>
              </a:defRPr>
            </a:pPr>
            <a:r>
              <a:t>New York City's garment district, financial district, diamond district, advertising district and many more are as much intellectual centers as is Columbia or New York University. </a:t>
            </a:r>
          </a:p>
          <a:p>
            <a:pPr algn="l" defTabSz="642937">
              <a:lnSpc>
                <a:spcPts val="5500"/>
              </a:lnSpc>
              <a:spcBef>
                <a:spcPts val="1600"/>
              </a:spcBef>
              <a:defRPr sz="2500">
                <a:solidFill>
                  <a:srgbClr val="000000"/>
                </a:solidFill>
              </a:defRPr>
            </a:pPr>
          </a:p>
          <a:p>
            <a:pPr algn="l" defTabSz="642937">
              <a:lnSpc>
                <a:spcPts val="5500"/>
              </a:lnSpc>
              <a:spcBef>
                <a:spcPts val="1600"/>
              </a:spcBef>
              <a:defRPr sz="2500">
                <a:solidFill>
                  <a:srgbClr val="000000"/>
                </a:solidFill>
              </a:defRPr>
            </a:pPr>
            <a:r>
              <a:t>The specific ideas exchanged in these centers differ, of course, from those exchanged in academic circles, but the process is much the same. To an outsider, it even </a:t>
            </a:r>
            <a:r>
              <a:rPr i="1"/>
              <a:t>looks </a:t>
            </a:r>
            <a:r>
              <a:t>the same: A collection of people doing pretty much the same thing, each emphasizing his own originality and uniqueness. </a:t>
            </a:r>
          </a:p>
          <a:p>
            <a:pPr algn="l" defTabSz="642937">
              <a:lnSpc>
                <a:spcPts val="5500"/>
              </a:lnSpc>
              <a:spcBef>
                <a:spcPts val="1600"/>
              </a:spcBef>
              <a:defRPr sz="2500">
                <a:solidFill>
                  <a:srgbClr val="000000"/>
                </a:solidFill>
              </a:defRPr>
            </a:pPr>
          </a:p>
          <a:p>
            <a:pPr algn="l" defTabSz="642937">
              <a:lnSpc>
                <a:spcPts val="5500"/>
              </a:lnSpc>
              <a:spcBef>
                <a:spcPts val="1600"/>
              </a:spcBef>
              <a:defRPr sz="2500">
                <a:solidFill>
                  <a:srgbClr val="000000"/>
                </a:solidFill>
              </a:defRPr>
            </a:pPr>
            <a:r>
              <a:t>Considerations such as these may convince one of the existence of </a:t>
            </a:r>
            <a:r>
              <a:rPr b="1"/>
              <a:t>external human capital</a:t>
            </a:r>
            <a:r>
              <a:t>, and even that it is an important element in the growth of knowledge. </a:t>
            </a:r>
          </a:p>
          <a:p>
            <a:pPr algn="l" defTabSz="642937">
              <a:lnSpc>
                <a:spcPts val="5500"/>
              </a:lnSpc>
              <a:spcBef>
                <a:spcPts val="1600"/>
              </a:spcBef>
              <a:defRPr sz="2500">
                <a:solidFill>
                  <a:srgbClr val="000000"/>
                </a:solidFill>
              </a:defRPr>
            </a:pPr>
            <a:endParaRPr sz="2100"/>
          </a:p>
          <a:p>
            <a:pPr algn="l" defTabSz="642937">
              <a:lnSpc>
                <a:spcPts val="6000"/>
              </a:lnSpc>
              <a:spcBef>
                <a:spcPts val="1600"/>
              </a:spcBef>
              <a:defRPr sz="2500">
                <a:solidFill>
                  <a:schemeClr val="accent1"/>
                </a:solidFill>
              </a:defRPr>
            </a:pPr>
            <a:r>
              <a:t>Her emphasis on the role of cities in economic growth stems from the observation that a city, economically, is like the nucleus of an atom: </a:t>
            </a:r>
            <a:r>
              <a:rPr sz="2900"/>
              <a:t>If </a:t>
            </a:r>
            <a:r>
              <a:t>we postulate only the usual list of economic forces, cities should fly apart. The theory of production contains nothing to hold a city together. A city is simply a collection of factors of production - capital, people and land - and land is always far cheaper outside cities than inside. </a:t>
            </a:r>
            <a:endParaRPr sz="2100"/>
          </a:p>
          <a:p>
            <a:pPr algn="l" defTabSz="642937">
              <a:lnSpc>
                <a:spcPts val="6000"/>
              </a:lnSpc>
              <a:spcBef>
                <a:spcPts val="1600"/>
              </a:spcBef>
              <a:defRPr b="1" sz="2500">
                <a:solidFill>
                  <a:srgbClr val="000000"/>
                </a:solidFill>
              </a:defRPr>
            </a:pPr>
            <a:r>
              <a:rPr sz="2700"/>
              <a:t>It </a:t>
            </a:r>
            <a:r>
              <a:t>seems to me that the 'force' we need to postulate account for the central role of cities in economic life is of exactly the same character as the 'external human capital' I have postulated as a force to account for certain features of aggregative development. </a:t>
            </a:r>
          </a:p>
          <a:p>
            <a:pPr algn="l" defTabSz="642937">
              <a:lnSpc>
                <a:spcPts val="5800"/>
              </a:lnSpc>
              <a:spcBef>
                <a:spcPts val="1600"/>
              </a:spcBef>
              <a:defRPr sz="2500">
                <a:solidFill>
                  <a:srgbClr val="000000"/>
                </a:solidFill>
              </a:defRPr>
            </a:pPr>
            <a:r>
              <a:t>If so, then </a:t>
            </a:r>
            <a:r>
              <a:rPr b="1"/>
              <a:t>land rents should provide an indirect measure of this force</a:t>
            </a:r>
            <a:r>
              <a:t>, in much the same way that schooling-induced earnings differentials provide a measure of the productive effects of internal human capital.</a:t>
            </a:r>
          </a:p>
          <a:p>
            <a:pPr algn="l" defTabSz="642937">
              <a:lnSpc>
                <a:spcPts val="6500"/>
              </a:lnSpc>
              <a:spcBef>
                <a:spcPts val="1600"/>
              </a:spcBef>
              <a:defRPr sz="3100">
                <a:solidFill>
                  <a:srgbClr val="000000"/>
                </a:solidFill>
                <a:latin typeface="Times Roman"/>
                <a:ea typeface="Times Roman"/>
                <a:cs typeface="Times Roman"/>
                <a:sym typeface="Times Roman"/>
              </a:defRPr>
            </a:pPr>
            <a:r>
              <a:rPr sz="2900">
                <a:latin typeface="+mn-lt"/>
                <a:ea typeface="+mn-ea"/>
                <a:cs typeface="+mn-cs"/>
                <a:sym typeface="Helvetica Neue"/>
              </a:rPr>
              <a:t>What can people be paying Manhattan or downtown Chicago rents </a:t>
            </a:r>
            <a:r>
              <a:rPr i="1" sz="2900">
                <a:latin typeface="+mn-lt"/>
                <a:ea typeface="+mn-ea"/>
                <a:cs typeface="+mn-cs"/>
                <a:sym typeface="Helvetica Neue"/>
              </a:rPr>
              <a:t>for, </a:t>
            </a:r>
            <a:r>
              <a:rPr sz="2900">
                <a:latin typeface="+mn-lt"/>
                <a:ea typeface="+mn-ea"/>
                <a:cs typeface="+mn-cs"/>
                <a:sym typeface="Helvetica Neue"/>
              </a:rPr>
              <a:t>if not for being near other people? </a:t>
            </a:r>
            <a:r>
              <a:t> </a:t>
            </a:r>
          </a:p>
        </p:txBody>
      </p:sp>
      <p:sp>
        <p:nvSpPr>
          <p:cNvPr id="432" name="Lucas (1988)"/>
          <p:cNvSpPr txBox="1"/>
          <p:nvPr/>
        </p:nvSpPr>
        <p:spPr>
          <a:xfrm>
            <a:off x="9622954" y="13067461"/>
            <a:ext cx="2379473" cy="601725"/>
          </a:xfrm>
          <a:prstGeom prst="rect">
            <a:avLst/>
          </a:prstGeom>
          <a:solidFill>
            <a:srgbClr val="EF5FA7"/>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Lucas (1988)</a:t>
            </a:r>
          </a:p>
        </p:txBody>
      </p:sp>
      <p:sp>
        <p:nvSpPr>
          <p:cNvPr id="433" name="https://www.sciencedirect.com/science/article/pii/0304393288901687"/>
          <p:cNvSpPr txBox="1"/>
          <p:nvPr/>
        </p:nvSpPr>
        <p:spPr>
          <a:xfrm>
            <a:off x="12591841" y="13137640"/>
            <a:ext cx="9654846"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https://www.sciencedirect.com/science/article/pii/0304393288901687</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7" name="Lucas and “External Human Capital”"/>
          <p:cNvSpPr txBox="1"/>
          <p:nvPr/>
        </p:nvSpPr>
        <p:spPr>
          <a:xfrm>
            <a:off x="7834836" y="2904286"/>
            <a:ext cx="722896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Lucas and “External Human Capital”</a:t>
            </a:r>
          </a:p>
        </p:txBody>
      </p:sp>
      <p:sp>
        <p:nvSpPr>
          <p:cNvPr id="438" name="Equation"/>
          <p:cNvSpPr txBox="1"/>
          <p:nvPr/>
        </p:nvSpPr>
        <p:spPr>
          <a:xfrm>
            <a:off x="6364637" y="5984949"/>
            <a:ext cx="10264184" cy="6088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700" i="1">
                      <a:solidFill>
                        <a:srgbClr val="000000"/>
                      </a:solidFill>
                      <a:latin typeface="Cambria Math" panose="02040503050406030204" pitchFamily="18" charset="0"/>
                    </a:rPr>
                    <m:t>Y</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A</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sSup>
                    <m:e>
                      <m:r>
                        <a:rPr xmlns:a="http://schemas.openxmlformats.org/drawingml/2006/main" sz="3700" i="1">
                          <a:solidFill>
                            <a:srgbClr val="000000"/>
                          </a:solidFill>
                          <a:latin typeface="Cambria Math" panose="02040503050406030204" pitchFamily="18" charset="0"/>
                        </a:rPr>
                        <m:t>K</m:t>
                      </m:r>
                    </m:e>
                    <m:sup>
                      <m:r>
                        <a:rPr xmlns:a="http://schemas.openxmlformats.org/drawingml/2006/main" sz="3700" i="1">
                          <a:solidFill>
                            <a:srgbClr val="000000"/>
                          </a:solidFill>
                          <a:latin typeface="Cambria Math" panose="02040503050406030204" pitchFamily="18" charset="0"/>
                        </a:rPr>
                        <m:t>1</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α</m:t>
                      </m:r>
                    </m:sup>
                  </m:sSup>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sSup>
                    <m:e>
                      <m:r>
                        <a:rPr xmlns:a="http://schemas.openxmlformats.org/drawingml/2006/main" sz="3700" i="1">
                          <a:solidFill>
                            <a:srgbClr val="000000"/>
                          </a:solidFill>
                          <a:latin typeface="Cambria Math" panose="02040503050406030204" pitchFamily="18" charset="0"/>
                        </a:rPr>
                        <m:t>L</m:t>
                      </m:r>
                    </m:e>
                    <m:sup>
                      <m:r>
                        <a:rPr xmlns:a="http://schemas.openxmlformats.org/drawingml/2006/main" sz="3700" i="1">
                          <a:solidFill>
                            <a:srgbClr val="000000"/>
                          </a:solidFill>
                          <a:latin typeface="Cambria Math" panose="02040503050406030204" pitchFamily="18" charset="0"/>
                        </a:rPr>
                        <m:t>α</m:t>
                      </m:r>
                    </m:sup>
                  </m:sSup>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A</m:t>
                  </m:r>
                  <m:sSup>
                    <m:e>
                      <m:r>
                        <a:rPr xmlns:a="http://schemas.openxmlformats.org/drawingml/2006/main" sz="3700" i="1">
                          <a:solidFill>
                            <a:srgbClr val="000000"/>
                          </a:solidFill>
                          <a:latin typeface="Cambria Math" panose="02040503050406030204" pitchFamily="18" charset="0"/>
                        </a:rPr>
                        <m:t>K</m:t>
                      </m:r>
                    </m:e>
                    <m:sup>
                      <m:r>
                        <a:rPr xmlns:a="http://schemas.openxmlformats.org/drawingml/2006/main" sz="3700" i="1">
                          <a:solidFill>
                            <a:srgbClr val="000000"/>
                          </a:solidFill>
                          <a:latin typeface="Cambria Math" panose="02040503050406030204" pitchFamily="18" charset="0"/>
                        </a:rPr>
                        <m:t>1</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α</m:t>
                      </m:r>
                    </m:sup>
                  </m:sSup>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sSup>
                    <m:e>
                      <m:d>
                        <m:dPr>
                          <m:ctrlPr>
                            <a:rPr xmlns:a="http://schemas.openxmlformats.org/drawingml/2006/main" sz="3700" i="1">
                              <a:solidFill>
                                <a:srgbClr val="000000"/>
                              </a:solidFill>
                              <a:latin typeface="Cambria Math" panose="02040503050406030204" pitchFamily="18" charset="0"/>
                            </a:rPr>
                          </m:ctrlPr>
                          <m:begChr m:val="["/>
                          <m:endChr m:val="]"/>
                        </m:dPr>
                        <m:e>
                          <m:r>
                            <a:rPr xmlns:a="http://schemas.openxmlformats.org/drawingml/2006/main" sz="3700" i="1">
                              <a:solidFill>
                                <a:srgbClr val="000000"/>
                              </a:solidFill>
                              <a:latin typeface="Cambria Math" panose="02040503050406030204" pitchFamily="18" charset="0"/>
                            </a:rPr>
                            <m:t>u</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h</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L</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e>
                      </m:d>
                    </m:e>
                    <m:sup>
                      <m:r>
                        <a:rPr xmlns:a="http://schemas.openxmlformats.org/drawingml/2006/main" sz="3700" i="1">
                          <a:solidFill>
                            <a:srgbClr val="000000"/>
                          </a:solidFill>
                          <a:latin typeface="Cambria Math" panose="02040503050406030204" pitchFamily="18" charset="0"/>
                        </a:rPr>
                        <m:t>α</m:t>
                      </m:r>
                    </m:sup>
                  </m:sSup>
                  <m:sSub>
                    <m:e>
                      <m:r>
                        <a:rPr xmlns:a="http://schemas.openxmlformats.org/drawingml/2006/main" sz="3700" i="1">
                          <a:solidFill>
                            <a:srgbClr val="000000"/>
                          </a:solidFill>
                          <a:latin typeface="Cambria Math" panose="02040503050406030204" pitchFamily="18" charset="0"/>
                        </a:rPr>
                        <m:t>h</m:t>
                      </m:r>
                    </m:e>
                    <m:sub>
                      <m:r>
                        <a:rPr xmlns:a="http://schemas.openxmlformats.org/drawingml/2006/main" sz="3700" i="1">
                          <a:solidFill>
                            <a:srgbClr val="000000"/>
                          </a:solidFill>
                          <a:latin typeface="Cambria Math" panose="02040503050406030204" pitchFamily="18" charset="0"/>
                        </a:rPr>
                        <m:t>a</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sSup>
                    <m:e>
                      <m:r>
                        <a:rPr xmlns:a="http://schemas.openxmlformats.org/drawingml/2006/main" sz="3700" i="1">
                          <a:solidFill>
                            <a:srgbClr val="000000"/>
                          </a:solidFill>
                          <a:latin typeface="Cambria Math" panose="02040503050406030204" pitchFamily="18" charset="0"/>
                        </a:rPr>
                        <m:t>)</m:t>
                      </m:r>
                    </m:e>
                    <m:sup>
                      <m:r>
                        <a:rPr xmlns:a="http://schemas.openxmlformats.org/drawingml/2006/main" sz="3700" i="1">
                          <a:solidFill>
                            <a:srgbClr val="000000"/>
                          </a:solidFill>
                          <a:latin typeface="Cambria Math" panose="02040503050406030204" pitchFamily="18" charset="0"/>
                        </a:rPr>
                        <m:t>γ</m:t>
                      </m:r>
                    </m:sup>
                  </m:sSup>
                </m:oMath>
              </m:oMathPara>
            </a14:m>
            <a:endParaRPr sz="3700"/>
          </a:p>
        </p:txBody>
      </p:sp>
      <p:sp>
        <p:nvSpPr>
          <p:cNvPr id="439" name="fixed “technology”"/>
          <p:cNvSpPr txBox="1"/>
          <p:nvPr/>
        </p:nvSpPr>
        <p:spPr>
          <a:xfrm>
            <a:off x="8623823" y="8096604"/>
            <a:ext cx="3745307"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fixed “technology”</a:t>
            </a:r>
          </a:p>
        </p:txBody>
      </p:sp>
      <p:sp>
        <p:nvSpPr>
          <p:cNvPr id="440" name="individual…"/>
          <p:cNvSpPr txBox="1"/>
          <p:nvPr/>
        </p:nvSpPr>
        <p:spPr>
          <a:xfrm>
            <a:off x="12715209" y="7848954"/>
            <a:ext cx="2893899" cy="11216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individual </a:t>
            </a:r>
          </a:p>
          <a:p>
            <a:pPr defTabSz="821531">
              <a:defRPr b="1" sz="3200">
                <a:solidFill>
                  <a:srgbClr val="000000"/>
                </a:solidFill>
              </a:defRPr>
            </a:pPr>
            <a:r>
              <a:t>human capital</a:t>
            </a:r>
          </a:p>
        </p:txBody>
      </p:sp>
      <p:sp>
        <p:nvSpPr>
          <p:cNvPr id="441" name="“external”…"/>
          <p:cNvSpPr txBox="1"/>
          <p:nvPr/>
        </p:nvSpPr>
        <p:spPr>
          <a:xfrm>
            <a:off x="16530638" y="7873985"/>
            <a:ext cx="2639696" cy="10716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000">
                <a:solidFill>
                  <a:srgbClr val="FFFFFF"/>
                </a:solidFill>
                <a:latin typeface="Helvetica Neue Medium"/>
                <a:ea typeface="Helvetica Neue Medium"/>
                <a:cs typeface="Helvetica Neue Medium"/>
                <a:sym typeface="Helvetica Neue Medium"/>
              </a:defRPr>
            </a:pPr>
            <a:r>
              <a:t>“external” </a:t>
            </a:r>
          </a:p>
          <a:p>
            <a:pPr defTabSz="821531">
              <a:defRPr sz="3000">
                <a:solidFill>
                  <a:srgbClr val="FFFFFF"/>
                </a:solidFill>
                <a:latin typeface="Helvetica Neue Medium"/>
                <a:ea typeface="Helvetica Neue Medium"/>
                <a:cs typeface="Helvetica Neue Medium"/>
                <a:sym typeface="Helvetica Neue Medium"/>
              </a:defRPr>
            </a:pPr>
            <a:r>
              <a:t>human capital</a:t>
            </a:r>
          </a:p>
        </p:txBody>
      </p:sp>
      <p:sp>
        <p:nvSpPr>
          <p:cNvPr id="442" name="Line"/>
          <p:cNvSpPr/>
          <p:nvPr/>
        </p:nvSpPr>
        <p:spPr>
          <a:xfrm flipV="1">
            <a:off x="14162157" y="6623463"/>
            <a:ext cx="1" cy="1166287"/>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43" name="Line"/>
          <p:cNvSpPr/>
          <p:nvPr/>
        </p:nvSpPr>
        <p:spPr>
          <a:xfrm flipH="1" flipV="1">
            <a:off x="15849768" y="6623463"/>
            <a:ext cx="1577898" cy="1152304"/>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44" name="Line"/>
          <p:cNvSpPr/>
          <p:nvPr/>
        </p:nvSpPr>
        <p:spPr>
          <a:xfrm flipV="1">
            <a:off x="10276222" y="6623023"/>
            <a:ext cx="1121563" cy="1415263"/>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45" name="human capital accumulation is a social activity,…"/>
          <p:cNvSpPr txBox="1"/>
          <p:nvPr/>
        </p:nvSpPr>
        <p:spPr>
          <a:xfrm>
            <a:off x="4236542" y="11623954"/>
            <a:ext cx="15910915" cy="122078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642937">
              <a:lnSpc>
                <a:spcPts val="5800"/>
              </a:lnSpc>
              <a:spcBef>
                <a:spcPts val="1600"/>
              </a:spcBef>
              <a:defRPr b="1" sz="2800">
                <a:solidFill>
                  <a:srgbClr val="000000"/>
                </a:solidFill>
                <a:latin typeface="Times Roman"/>
                <a:ea typeface="Times Roman"/>
                <a:cs typeface="Times Roman"/>
                <a:sym typeface="Times Roman"/>
              </a:defRPr>
            </a:pPr>
            <a:r>
              <a:rPr>
                <a:solidFill>
                  <a:schemeClr val="accent5">
                    <a:hueOff val="-82419"/>
                    <a:satOff val="-9513"/>
                    <a:lumOff val="-16343"/>
                  </a:schemeClr>
                </a:solidFill>
              </a:rPr>
              <a:t>human capital accumulation is a </a:t>
            </a:r>
            <a:r>
              <a:rPr i="1">
                <a:solidFill>
                  <a:schemeClr val="accent5">
                    <a:hueOff val="-82419"/>
                    <a:satOff val="-9513"/>
                    <a:lumOff val="-16343"/>
                  </a:schemeClr>
                </a:solidFill>
              </a:rPr>
              <a:t>social </a:t>
            </a:r>
            <a:r>
              <a:rPr>
                <a:solidFill>
                  <a:schemeClr val="accent5">
                    <a:hueOff val="-82419"/>
                    <a:satOff val="-9513"/>
                    <a:lumOff val="-16343"/>
                  </a:schemeClr>
                </a:solidFill>
              </a:rPr>
              <a:t>activity</a:t>
            </a:r>
            <a:r>
              <a:t>, </a:t>
            </a:r>
          </a:p>
          <a:p>
            <a:pPr algn="l" defTabSz="642937">
              <a:lnSpc>
                <a:spcPts val="5800"/>
              </a:lnSpc>
              <a:spcBef>
                <a:spcPts val="1600"/>
              </a:spcBef>
              <a:defRPr b="1" sz="2800">
                <a:solidFill>
                  <a:srgbClr val="000000"/>
                </a:solidFill>
                <a:latin typeface="Times Roman"/>
                <a:ea typeface="Times Roman"/>
                <a:cs typeface="Times Roman"/>
                <a:sym typeface="Times Roman"/>
              </a:defRPr>
            </a:pPr>
            <a:r>
              <a:t>involving </a:t>
            </a:r>
            <a:r>
              <a:rPr i="1"/>
              <a:t>groups </a:t>
            </a:r>
            <a:r>
              <a:t>of people in a way that has no counterpart in the accumulation of physical capital. “</a:t>
            </a:r>
          </a:p>
        </p:txBody>
      </p:sp>
      <p:sp>
        <p:nvSpPr>
          <p:cNvPr id="446" name="Line"/>
          <p:cNvSpPr/>
          <p:nvPr/>
        </p:nvSpPr>
        <p:spPr>
          <a:xfrm flipV="1">
            <a:off x="11950257" y="9029846"/>
            <a:ext cx="4800394" cy="2705627"/>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47" name="diminishing returns"/>
          <p:cNvSpPr txBox="1"/>
          <p:nvPr/>
        </p:nvSpPr>
        <p:spPr>
          <a:xfrm>
            <a:off x="9824752" y="9722994"/>
            <a:ext cx="3886734"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diminishing returns</a:t>
            </a:r>
          </a:p>
        </p:txBody>
      </p:sp>
      <p:sp>
        <p:nvSpPr>
          <p:cNvPr id="448" name="Line"/>
          <p:cNvSpPr/>
          <p:nvPr/>
        </p:nvSpPr>
        <p:spPr>
          <a:xfrm flipV="1">
            <a:off x="11786008" y="9029845"/>
            <a:ext cx="2130863" cy="802875"/>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49" name="ecological effect"/>
          <p:cNvSpPr txBox="1"/>
          <p:nvPr/>
        </p:nvSpPr>
        <p:spPr>
          <a:xfrm>
            <a:off x="10663174" y="13014448"/>
            <a:ext cx="3057653"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ecological effect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3" name="Need a Theory of (productive) Knowledge in Cities"/>
          <p:cNvSpPr txBox="1"/>
          <p:nvPr/>
        </p:nvSpPr>
        <p:spPr>
          <a:xfrm>
            <a:off x="6051994" y="5268342"/>
            <a:ext cx="12280012" cy="75044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000">
                <a:solidFill>
                  <a:srgbClr val="000000"/>
                </a:solidFill>
              </a:defRPr>
            </a:lvl1pPr>
          </a:lstStyle>
          <a:p>
            <a:pPr/>
            <a:r>
              <a:t>Need a Theory of (productive) Knowledge in Cities</a:t>
            </a:r>
          </a:p>
        </p:txBody>
      </p:sp>
      <p:sp>
        <p:nvSpPr>
          <p:cNvPr id="454" name="why can the collective system keep growing…"/>
          <p:cNvSpPr txBox="1"/>
          <p:nvPr/>
        </p:nvSpPr>
        <p:spPr>
          <a:xfrm>
            <a:off x="8057324" y="6914303"/>
            <a:ext cx="8269352" cy="10966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why can the collective system keep growing </a:t>
            </a:r>
          </a:p>
          <a:p>
            <a:pPr defTabSz="821531">
              <a:defRPr sz="3200">
                <a:solidFill>
                  <a:srgbClr val="000000"/>
                </a:solidFill>
              </a:defRPr>
            </a:pPr>
            <a:r>
              <a:t>even if individual knowledge doesn’t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58" name="8E7370C2-D159-11E4-B723-63A34E596431.jpeg" descr="8E7370C2-D159-11E4-B723-63A34E596431.jpeg"/>
          <p:cNvPicPr>
            <a:picLocks noChangeAspect="1"/>
          </p:cNvPicPr>
          <p:nvPr/>
        </p:nvPicPr>
        <p:blipFill>
          <a:blip r:embed="rId3">
            <a:extLst/>
          </a:blip>
          <a:stretch>
            <a:fillRect/>
          </a:stretch>
        </p:blipFill>
        <p:spPr>
          <a:xfrm>
            <a:off x="5128617" y="1500187"/>
            <a:ext cx="14126766" cy="10715626"/>
          </a:xfrm>
          <a:prstGeom prst="rect">
            <a:avLst/>
          </a:prstGeom>
          <a:ln w="12700">
            <a:miter lim="400000"/>
          </a:ln>
        </p:spPr>
      </p:pic>
      <p:sp>
        <p:nvSpPr>
          <p:cNvPr id="459" name="http://www.fortunesformula.com"/>
          <p:cNvSpPr txBox="1"/>
          <p:nvPr/>
        </p:nvSpPr>
        <p:spPr>
          <a:xfrm>
            <a:off x="17590709" y="13016069"/>
            <a:ext cx="453390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http://www.fortunesformula.com</a:t>
            </a:r>
          </a:p>
        </p:txBody>
      </p:sp>
      <p:sp>
        <p:nvSpPr>
          <p:cNvPr id="460" name="a flawed but fascinating story:"/>
          <p:cNvSpPr txBox="1"/>
          <p:nvPr/>
        </p:nvSpPr>
        <p:spPr>
          <a:xfrm>
            <a:off x="15768102" y="12581705"/>
            <a:ext cx="420106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 flawed but fascinating story: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Economic Growth"/>
          <p:cNvSpPr txBox="1"/>
          <p:nvPr/>
        </p:nvSpPr>
        <p:spPr>
          <a:xfrm>
            <a:off x="8475338" y="4867312"/>
            <a:ext cx="7433324" cy="115959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6700">
                <a:solidFill>
                  <a:srgbClr val="000000"/>
                </a:solidFill>
              </a:defRPr>
            </a:lvl1pPr>
          </a:lstStyle>
          <a:p>
            <a:pPr/>
            <a:r>
              <a:t>Economic Growth</a:t>
            </a:r>
          </a:p>
        </p:txBody>
      </p:sp>
      <p:sp>
        <p:nvSpPr>
          <p:cNvPr id="179" name="where do economic growth rates come from?"/>
          <p:cNvSpPr txBox="1"/>
          <p:nvPr/>
        </p:nvSpPr>
        <p:spPr>
          <a:xfrm>
            <a:off x="6147290" y="7059808"/>
            <a:ext cx="11750092" cy="77510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200">
                <a:solidFill>
                  <a:srgbClr val="000000"/>
                </a:solidFill>
              </a:defRPr>
            </a:lvl1pPr>
          </a:lstStyle>
          <a:p>
            <a:pPr/>
            <a:r>
              <a:t>where do economic growth rates come from?</a:t>
            </a:r>
          </a:p>
        </p:txBody>
      </p:sp>
      <p:sp>
        <p:nvSpPr>
          <p:cNvPr id="180" name="Equation"/>
          <p:cNvSpPr txBox="1"/>
          <p:nvPr/>
        </p:nvSpPr>
        <p:spPr>
          <a:xfrm>
            <a:off x="10265866" y="8867812"/>
            <a:ext cx="3852268" cy="226842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8300" i="1">
                          <a:solidFill>
                            <a:srgbClr val="5E5E5E"/>
                          </a:solidFill>
                          <a:latin typeface="Cambria Math" panose="02040503050406030204" pitchFamily="18" charset="0"/>
                        </a:rPr>
                      </m:ctrlPr>
                      <m:type m:val="bar"/>
                    </m:fPr>
                    <m:num>
                      <m:r>
                        <a:rPr xmlns:a="http://schemas.openxmlformats.org/drawingml/2006/main" sz="8300" i="1">
                          <a:solidFill>
                            <a:srgbClr val="5E5E5E"/>
                          </a:solidFill>
                          <a:latin typeface="Cambria Math" panose="02040503050406030204" pitchFamily="18" charset="0"/>
                        </a:rPr>
                        <m:t>d</m:t>
                      </m:r>
                      <m:r>
                        <a:rPr xmlns:a="http://schemas.openxmlformats.org/drawingml/2006/main" sz="8300" i="1">
                          <a:solidFill>
                            <a:srgbClr val="5E5E5E"/>
                          </a:solidFill>
                          <a:latin typeface="Cambria Math" panose="02040503050406030204" pitchFamily="18" charset="0"/>
                        </a:rPr>
                        <m:t>Y</m:t>
                      </m:r>
                    </m:num>
                    <m:den>
                      <m:r>
                        <a:rPr xmlns:a="http://schemas.openxmlformats.org/drawingml/2006/main" sz="8300" i="1">
                          <a:solidFill>
                            <a:srgbClr val="5E5E5E"/>
                          </a:solidFill>
                          <a:latin typeface="Cambria Math" panose="02040503050406030204" pitchFamily="18" charset="0"/>
                        </a:rPr>
                        <m:t>d</m:t>
                      </m:r>
                      <m:r>
                        <a:rPr xmlns:a="http://schemas.openxmlformats.org/drawingml/2006/main" sz="8300" i="1">
                          <a:solidFill>
                            <a:srgbClr val="5E5E5E"/>
                          </a:solidFill>
                          <a:latin typeface="Cambria Math" panose="02040503050406030204" pitchFamily="18" charset="0"/>
                        </a:rPr>
                        <m:t>t</m:t>
                      </m:r>
                    </m:den>
                  </m:f>
                  <m:r>
                    <a:rPr xmlns:a="http://schemas.openxmlformats.org/drawingml/2006/main" sz="8300" i="1">
                      <a:solidFill>
                        <a:srgbClr val="5E5E5E"/>
                      </a:solidFill>
                      <a:latin typeface="Cambria Math" panose="02040503050406030204" pitchFamily="18" charset="0"/>
                    </a:rPr>
                    <m:t>=</m:t>
                  </m:r>
                  <m:r>
                    <a:rPr xmlns:a="http://schemas.openxmlformats.org/drawingml/2006/main" sz="8300" i="1">
                      <a:solidFill>
                        <a:srgbClr val="5E5E5E"/>
                      </a:solidFill>
                      <a:latin typeface="Cambria Math" panose="02040503050406030204" pitchFamily="18" charset="0"/>
                    </a:rPr>
                    <m:t>η</m:t>
                  </m:r>
                  <m:r>
                    <a:rPr xmlns:a="http://schemas.openxmlformats.org/drawingml/2006/main" sz="8300" i="1">
                      <a:solidFill>
                        <a:srgbClr val="5E5E5E"/>
                      </a:solidFill>
                      <a:latin typeface="Cambria Math" panose="02040503050406030204" pitchFamily="18" charset="0"/>
                    </a:rPr>
                    <m:t>Y</m:t>
                  </m:r>
                </m:oMath>
              </m:oMathPara>
            </a14:m>
            <a:endParaRPr sz="8300">
              <a:solidFill>
                <a:srgbClr val="5E5E5E"/>
              </a:solidFill>
            </a:endParaRPr>
          </a:p>
        </p:txBody>
      </p:sp>
      <p:sp>
        <p:nvSpPr>
          <p:cNvPr id="181" name="Exponential Growth:  2-3% a year for USA"/>
          <p:cNvSpPr txBox="1"/>
          <p:nvPr/>
        </p:nvSpPr>
        <p:spPr>
          <a:xfrm>
            <a:off x="15562989" y="9709468"/>
            <a:ext cx="7989520" cy="585113"/>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Exponential Growth:  2-3% a year for USA</a:t>
            </a:r>
          </a:p>
        </p:txBody>
      </p:sp>
      <p:sp>
        <p:nvSpPr>
          <p:cNvPr id="182" name="noisy, scale dependent, variable"/>
          <p:cNvSpPr txBox="1"/>
          <p:nvPr/>
        </p:nvSpPr>
        <p:spPr>
          <a:xfrm>
            <a:off x="9744361" y="11781422"/>
            <a:ext cx="5906263"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lvl1pPr>
          </a:lstStyle>
          <a:p>
            <a:pPr/>
            <a:r>
              <a:t>noisy, scale dependent, variable</a:t>
            </a:r>
          </a:p>
        </p:txBody>
      </p:sp>
      <p:sp>
        <p:nvSpPr>
          <p:cNvPr id="183" name="Line"/>
          <p:cNvSpPr/>
          <p:nvPr/>
        </p:nvSpPr>
        <p:spPr>
          <a:xfrm flipV="1">
            <a:off x="13121619" y="10724291"/>
            <a:ext cx="1" cy="775104"/>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184" name="inequality"/>
          <p:cNvSpPr txBox="1"/>
          <p:nvPr/>
        </p:nvSpPr>
        <p:spPr>
          <a:xfrm>
            <a:off x="11350371" y="13190258"/>
            <a:ext cx="1683259" cy="5357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inequality</a:t>
            </a:r>
          </a:p>
        </p:txBody>
      </p:sp>
      <p:sp>
        <p:nvSpPr>
          <p:cNvPr id="185" name="Line"/>
          <p:cNvSpPr/>
          <p:nvPr/>
        </p:nvSpPr>
        <p:spPr>
          <a:xfrm flipV="1">
            <a:off x="12191999" y="12431821"/>
            <a:ext cx="1" cy="775103"/>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9" name="Screen Shot 2018-11-28 at 10.55.02 PM.png" descr="Screen Shot 2018-11-28 at 10.55.02 PM.png"/>
          <p:cNvPicPr>
            <a:picLocks noChangeAspect="1"/>
          </p:cNvPicPr>
          <p:nvPr/>
        </p:nvPicPr>
        <p:blipFill>
          <a:blip r:embed="rId3">
            <a:extLst/>
          </a:blip>
          <a:stretch>
            <a:fillRect/>
          </a:stretch>
        </p:blipFill>
        <p:spPr>
          <a:xfrm>
            <a:off x="6966062" y="840672"/>
            <a:ext cx="14357126" cy="9129531"/>
          </a:xfrm>
          <a:prstGeom prst="rect">
            <a:avLst/>
          </a:prstGeom>
          <a:ln w="12700">
            <a:miter lim="400000"/>
          </a:ln>
        </p:spPr>
      </p:pic>
      <p:sp>
        <p:nvSpPr>
          <p:cNvPr id="190" name="Economic Growth USA: 1870-2016"/>
          <p:cNvSpPr txBox="1"/>
          <p:nvPr/>
        </p:nvSpPr>
        <p:spPr>
          <a:xfrm>
            <a:off x="9500552" y="306357"/>
            <a:ext cx="6240146" cy="601724"/>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Economic Growth USA: 1870-2016</a:t>
            </a:r>
          </a:p>
        </p:txBody>
      </p:sp>
      <p:pic>
        <p:nvPicPr>
          <p:cNvPr id="191" name="Line Line" descr="Line Line"/>
          <p:cNvPicPr>
            <a:picLocks noChangeAspect="0"/>
          </p:cNvPicPr>
          <p:nvPr/>
        </p:nvPicPr>
        <p:blipFill>
          <a:blip r:embed="rId4">
            <a:extLst/>
          </a:blip>
          <a:stretch>
            <a:fillRect/>
          </a:stretch>
        </p:blipFill>
        <p:spPr>
          <a:xfrm rot="16200000">
            <a:off x="11030136" y="6982011"/>
            <a:ext cx="3657229" cy="101601"/>
          </a:xfrm>
          <a:prstGeom prst="rect">
            <a:avLst/>
          </a:prstGeom>
        </p:spPr>
      </p:pic>
      <p:sp>
        <p:nvSpPr>
          <p:cNvPr id="193" name="50%…"/>
          <p:cNvSpPr txBox="1"/>
          <p:nvPr/>
        </p:nvSpPr>
        <p:spPr>
          <a:xfrm>
            <a:off x="12220130" y="4094500"/>
            <a:ext cx="1277240" cy="11216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50%</a:t>
            </a:r>
          </a:p>
          <a:p>
            <a:pPr defTabSz="821531">
              <a:defRPr b="1" sz="3200">
                <a:solidFill>
                  <a:srgbClr val="000000"/>
                </a:solidFill>
              </a:defRPr>
            </a:pPr>
            <a:r>
              <a:t>urban</a:t>
            </a:r>
          </a:p>
        </p:txBody>
      </p:sp>
      <p:sp>
        <p:nvSpPr>
          <p:cNvPr id="194" name="doubling every ~36 years."/>
          <p:cNvSpPr txBox="1"/>
          <p:nvPr/>
        </p:nvSpPr>
        <p:spPr>
          <a:xfrm>
            <a:off x="15017286" y="6933930"/>
            <a:ext cx="5088866"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doubling every ~36 years.</a:t>
            </a:r>
          </a:p>
        </p:txBody>
      </p:sp>
      <p:pic>
        <p:nvPicPr>
          <p:cNvPr id="195" name="Screen Shot 2018-11-28 at 11.32.49 PM.png" descr="Screen Shot 2018-11-28 at 11.32.49 PM.png"/>
          <p:cNvPicPr>
            <a:picLocks noChangeAspect="1"/>
          </p:cNvPicPr>
          <p:nvPr/>
        </p:nvPicPr>
        <p:blipFill>
          <a:blip r:embed="rId5">
            <a:extLst/>
          </a:blip>
          <a:stretch>
            <a:fillRect/>
          </a:stretch>
        </p:blipFill>
        <p:spPr>
          <a:xfrm>
            <a:off x="3162039" y="9596623"/>
            <a:ext cx="8054579" cy="4071939"/>
          </a:xfrm>
          <a:prstGeom prst="rect">
            <a:avLst/>
          </a:prstGeom>
          <a:ln w="12700">
            <a:miter lim="400000"/>
          </a:ln>
        </p:spPr>
      </p:pic>
      <p:sp>
        <p:nvSpPr>
          <p:cNvPr id="196" name="Line"/>
          <p:cNvSpPr/>
          <p:nvPr/>
        </p:nvSpPr>
        <p:spPr>
          <a:xfrm>
            <a:off x="7060406" y="11799093"/>
            <a:ext cx="3081386" cy="1"/>
          </a:xfrm>
          <a:prstGeom prst="line">
            <a:avLst/>
          </a:prstGeom>
          <a:ln w="25400">
            <a:solidFill>
              <a:schemeClr val="accent5">
                <a:hueOff val="-82419"/>
                <a:satOff val="-9513"/>
                <a:lumOff val="-16343"/>
              </a:schemeClr>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197" name="Line"/>
          <p:cNvSpPr/>
          <p:nvPr/>
        </p:nvSpPr>
        <p:spPr>
          <a:xfrm>
            <a:off x="3071812" y="12525375"/>
            <a:ext cx="3081387" cy="1"/>
          </a:xfrm>
          <a:prstGeom prst="line">
            <a:avLst/>
          </a:prstGeom>
          <a:ln w="25400">
            <a:solidFill>
              <a:schemeClr val="accent5">
                <a:hueOff val="-82419"/>
                <a:satOff val="-9513"/>
                <a:lumOff val="-16343"/>
              </a:schemeClr>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198" name="Growth at the “Frontier”"/>
          <p:cNvSpPr txBox="1"/>
          <p:nvPr/>
        </p:nvSpPr>
        <p:spPr>
          <a:xfrm>
            <a:off x="11741010" y="2465686"/>
            <a:ext cx="480723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Growth at the “Frontier”</a:t>
            </a:r>
          </a:p>
        </p:txBody>
      </p:sp>
      <p:sp>
        <p:nvSpPr>
          <p:cNvPr id="199" name="Jones (2016)"/>
          <p:cNvSpPr txBox="1"/>
          <p:nvPr/>
        </p:nvSpPr>
        <p:spPr>
          <a:xfrm>
            <a:off x="18407951" y="12724575"/>
            <a:ext cx="2379473" cy="601725"/>
          </a:xfrm>
          <a:prstGeom prst="rect">
            <a:avLst/>
          </a:prstGeom>
          <a:solidFill>
            <a:srgbClr val="EF5FA7"/>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Jones (2016)</a:t>
            </a:r>
          </a:p>
        </p:txBody>
      </p:sp>
      <p:sp>
        <p:nvSpPr>
          <p:cNvPr id="200" name="Equation"/>
          <p:cNvSpPr txBox="1"/>
          <p:nvPr/>
        </p:nvSpPr>
        <p:spPr>
          <a:xfrm>
            <a:off x="5358781" y="2033469"/>
            <a:ext cx="1802893" cy="79050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p"/>
                    </m:rPr>
                    <a:rPr xmlns:a="http://schemas.openxmlformats.org/drawingml/2006/main" sz="9100" i="1">
                      <a:solidFill>
                        <a:srgbClr val="5E5E5E"/>
                      </a:solidFill>
                      <a:latin typeface="Cambria Math" panose="02040503050406030204" pitchFamily="18" charset="0"/>
                    </a:rPr>
                    <m:t>ln</m:t>
                  </m:r>
                  <m:r>
                    <a:rPr xmlns:a="http://schemas.openxmlformats.org/drawingml/2006/main" sz="9100" i="1">
                      <a:solidFill>
                        <a:srgbClr val="5E5E5E"/>
                      </a:solidFill>
                      <a:latin typeface="Cambria Math" panose="02040503050406030204" pitchFamily="18" charset="0"/>
                    </a:rPr>
                    <m:t>Y</m:t>
                  </m:r>
                </m:oMath>
              </m:oMathPara>
            </a14:m>
            <a:endParaRPr sz="9100">
              <a:solidFill>
                <a:srgbClr val="5E5E5E"/>
              </a:solidFill>
            </a:endParaRPr>
          </a:p>
        </p:txBody>
      </p:sp>
      <p:sp>
        <p:nvSpPr>
          <p:cNvPr id="201" name="AMAZING !!"/>
          <p:cNvSpPr txBox="1"/>
          <p:nvPr/>
        </p:nvSpPr>
        <p:spPr>
          <a:xfrm>
            <a:off x="20415942" y="5410032"/>
            <a:ext cx="2327556" cy="585113"/>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AMAZING !!</a:t>
            </a:r>
          </a:p>
        </p:txBody>
      </p:sp>
      <p:sp>
        <p:nvSpPr>
          <p:cNvPr id="202" name="https://www.nber.org/papers/w21142"/>
          <p:cNvSpPr txBox="1"/>
          <p:nvPr/>
        </p:nvSpPr>
        <p:spPr>
          <a:xfrm>
            <a:off x="18360032" y="13281963"/>
            <a:ext cx="519684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https://www.nber.org/papers/w21142</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We have now seen the nature of economic growth:"/>
          <p:cNvSpPr txBox="1"/>
          <p:nvPr/>
        </p:nvSpPr>
        <p:spPr>
          <a:xfrm>
            <a:off x="1598424" y="2377077"/>
            <a:ext cx="9729319" cy="585112"/>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We have now seen the nature of economic growth: </a:t>
            </a:r>
          </a:p>
        </p:txBody>
      </p:sp>
      <p:sp>
        <p:nvSpPr>
          <p:cNvPr id="207" name="Exponential random processes"/>
          <p:cNvSpPr txBox="1"/>
          <p:nvPr/>
        </p:nvSpPr>
        <p:spPr>
          <a:xfrm>
            <a:off x="2170972" y="5675963"/>
            <a:ext cx="7244716" cy="6718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a:lvl1pPr>
          </a:lstStyle>
          <a:p>
            <a:pPr/>
            <a:r>
              <a:t>Exponential random processes</a:t>
            </a:r>
          </a:p>
        </p:txBody>
      </p:sp>
      <p:sp>
        <p:nvSpPr>
          <p:cNvPr id="208" name="average growth rate"/>
          <p:cNvSpPr txBox="1"/>
          <p:nvPr/>
        </p:nvSpPr>
        <p:spPr>
          <a:xfrm>
            <a:off x="11234598" y="7936673"/>
            <a:ext cx="4321913"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average growth rate </a:t>
            </a:r>
          </a:p>
        </p:txBody>
      </p:sp>
      <p:sp>
        <p:nvSpPr>
          <p:cNvPr id="209" name="volatility"/>
          <p:cNvSpPr txBox="1"/>
          <p:nvPr/>
        </p:nvSpPr>
        <p:spPr>
          <a:xfrm>
            <a:off x="17620580" y="7924328"/>
            <a:ext cx="1865657" cy="6595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a:r>
              <a:t>volatility</a:t>
            </a:r>
          </a:p>
        </p:txBody>
      </p:sp>
      <p:sp>
        <p:nvSpPr>
          <p:cNvPr id="210" name="Equation"/>
          <p:cNvSpPr txBox="1"/>
          <p:nvPr/>
        </p:nvSpPr>
        <p:spPr>
          <a:xfrm>
            <a:off x="13071380" y="5961775"/>
            <a:ext cx="648349" cy="97781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11900" i="1">
                      <a:solidFill>
                        <a:srgbClr val="5E5E5E"/>
                      </a:solidFill>
                      <a:latin typeface="Cambria Math" panose="02040503050406030204" pitchFamily="18" charset="0"/>
                    </a:rPr>
                    <m:t>η</m:t>
                  </m:r>
                </m:oMath>
              </m:oMathPara>
            </a14:m>
            <a:endParaRPr sz="11900">
              <a:solidFill>
                <a:srgbClr val="5E5E5E"/>
              </a:solidFill>
            </a:endParaRPr>
          </a:p>
        </p:txBody>
      </p:sp>
      <p:sp>
        <p:nvSpPr>
          <p:cNvPr id="211" name="Equation"/>
          <p:cNvSpPr txBox="1"/>
          <p:nvPr/>
        </p:nvSpPr>
        <p:spPr>
          <a:xfrm>
            <a:off x="18139737" y="6090254"/>
            <a:ext cx="827343" cy="72085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12900" i="1">
                      <a:solidFill>
                        <a:srgbClr val="5E5E5E"/>
                      </a:solidFill>
                      <a:latin typeface="Cambria Math" panose="02040503050406030204" pitchFamily="18" charset="0"/>
                    </a:rPr>
                    <m:t>σ</m:t>
                  </m:r>
                </m:oMath>
              </m:oMathPara>
            </a14:m>
            <a:endParaRPr sz="12900">
              <a:solidFill>
                <a:srgbClr val="5E5E5E"/>
              </a:solidFill>
            </a:endParaRPr>
          </a:p>
        </p:txBody>
      </p:sp>
      <p:sp>
        <p:nvSpPr>
          <p:cNvPr id="212" name="minimize"/>
          <p:cNvSpPr txBox="1"/>
          <p:nvPr/>
        </p:nvSpPr>
        <p:spPr>
          <a:xfrm>
            <a:off x="17664561" y="9490838"/>
            <a:ext cx="1777696" cy="585113"/>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minimize</a:t>
            </a:r>
          </a:p>
        </p:txBody>
      </p:sp>
      <p:sp>
        <p:nvSpPr>
          <p:cNvPr id="213" name="maximize"/>
          <p:cNvSpPr txBox="1"/>
          <p:nvPr/>
        </p:nvSpPr>
        <p:spPr>
          <a:xfrm>
            <a:off x="12642785" y="9454022"/>
            <a:ext cx="1890675" cy="585112"/>
          </a:xfrm>
          <a:prstGeom prst="rect">
            <a:avLst/>
          </a:prstGeom>
          <a:solidFill>
            <a:srgbClr val="60D937"/>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maximize</a:t>
            </a:r>
          </a:p>
        </p:txBody>
      </p:sp>
      <p:sp>
        <p:nvSpPr>
          <p:cNvPr id="214" name="control: households, government"/>
          <p:cNvSpPr txBox="1"/>
          <p:nvPr/>
        </p:nvSpPr>
        <p:spPr>
          <a:xfrm>
            <a:off x="17767417" y="10878238"/>
            <a:ext cx="6193156"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solidFill>
                  <a:srgbClr val="000000"/>
                </a:solidFill>
              </a:defRPr>
            </a:pPr>
            <a:r>
              <a:rPr b="1" sz="3600"/>
              <a:t>control</a:t>
            </a:r>
            <a:r>
              <a:rPr b="1"/>
              <a:t>:</a:t>
            </a:r>
            <a:r>
              <a:t> households, government </a:t>
            </a:r>
          </a:p>
        </p:txBody>
      </p:sp>
      <p:sp>
        <p:nvSpPr>
          <p:cNvPr id="215" name="Knowledge and Optimal Investment"/>
          <p:cNvSpPr txBox="1"/>
          <p:nvPr/>
        </p:nvSpPr>
        <p:spPr>
          <a:xfrm>
            <a:off x="10289615" y="10921583"/>
            <a:ext cx="6597016"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3000">
                <a:solidFill>
                  <a:srgbClr val="000000"/>
                </a:solidFill>
              </a:defRPr>
            </a:pPr>
            <a:r>
              <a:rPr i="1"/>
              <a:t>Knowledge</a:t>
            </a:r>
            <a:r>
              <a:t> and Optimal Investment</a:t>
            </a:r>
          </a:p>
        </p:txBody>
      </p:sp>
      <p:sp>
        <p:nvSpPr>
          <p:cNvPr id="216" name="at different scales"/>
          <p:cNvSpPr txBox="1"/>
          <p:nvPr/>
        </p:nvSpPr>
        <p:spPr>
          <a:xfrm>
            <a:off x="3862154" y="8453738"/>
            <a:ext cx="3450439" cy="585112"/>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at different scales</a:t>
            </a:r>
          </a:p>
        </p:txBody>
      </p:sp>
      <p:sp>
        <p:nvSpPr>
          <p:cNvPr id="217" name="Line"/>
          <p:cNvSpPr/>
          <p:nvPr/>
        </p:nvSpPr>
        <p:spPr>
          <a:xfrm>
            <a:off x="5587373" y="9514970"/>
            <a:ext cx="1" cy="1272697"/>
          </a:xfrm>
          <a:prstGeom prst="line">
            <a:avLst/>
          </a:prstGeom>
          <a:ln w="25400">
            <a:solidFill>
              <a:srgbClr val="000000"/>
            </a:solidFill>
            <a:miter lim="400000"/>
            <a:tailEnd type="triangle"/>
          </a:ln>
        </p:spPr>
        <p:txBody>
          <a:bodyPr lIns="50800" tIns="50800" rIns="50800" bIns="50800" anchor="ctr"/>
          <a:lstStyle/>
          <a:p>
            <a:pPr/>
          </a:p>
        </p:txBody>
      </p:sp>
      <p:sp>
        <p:nvSpPr>
          <p:cNvPr id="218" name="Inequality"/>
          <p:cNvSpPr txBox="1"/>
          <p:nvPr/>
        </p:nvSpPr>
        <p:spPr>
          <a:xfrm>
            <a:off x="4571532" y="10958920"/>
            <a:ext cx="2031683" cy="585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Inequality </a:t>
            </a:r>
          </a:p>
        </p:txBody>
      </p:sp>
      <p:sp>
        <p:nvSpPr>
          <p:cNvPr id="219" name="Line"/>
          <p:cNvSpPr/>
          <p:nvPr/>
        </p:nvSpPr>
        <p:spPr>
          <a:xfrm>
            <a:off x="6598358" y="11251503"/>
            <a:ext cx="3450439" cy="1"/>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220" name="stability, resilience"/>
          <p:cNvSpPr txBox="1"/>
          <p:nvPr/>
        </p:nvSpPr>
        <p:spPr>
          <a:xfrm>
            <a:off x="19355425" y="12335168"/>
            <a:ext cx="3516275" cy="572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stability, resilience </a:t>
            </a:r>
          </a:p>
        </p:txBody>
      </p:sp>
      <p:sp>
        <p:nvSpPr>
          <p:cNvPr id="221" name="change through new knowledge"/>
          <p:cNvSpPr txBox="1"/>
          <p:nvPr/>
        </p:nvSpPr>
        <p:spPr>
          <a:xfrm>
            <a:off x="10433050" y="12335168"/>
            <a:ext cx="5925009" cy="572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change through new knowledge</a:t>
            </a:r>
          </a:p>
        </p:txBody>
      </p:sp>
      <p:sp>
        <p:nvSpPr>
          <p:cNvPr id="222" name="Objectives:"/>
          <p:cNvSpPr txBox="1"/>
          <p:nvPr/>
        </p:nvSpPr>
        <p:spPr>
          <a:xfrm>
            <a:off x="7504451" y="12329022"/>
            <a:ext cx="2215389" cy="585113"/>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Objectives:</a:t>
            </a:r>
          </a:p>
        </p:txBody>
      </p:sp>
      <p:sp>
        <p:nvSpPr>
          <p:cNvPr id="223" name="Line"/>
          <p:cNvSpPr/>
          <p:nvPr/>
        </p:nvSpPr>
        <p:spPr>
          <a:xfrm>
            <a:off x="16840900" y="12621578"/>
            <a:ext cx="2031684" cy="1"/>
          </a:xfrm>
          <a:prstGeom prst="line">
            <a:avLst/>
          </a:prstGeom>
          <a:ln w="50800">
            <a:solidFill>
              <a:schemeClr val="accent5">
                <a:hueOff val="-82419"/>
                <a:satOff val="-9513"/>
                <a:lumOff val="-16343"/>
              </a:schemeClr>
            </a:solidFill>
            <a:miter lim="400000"/>
            <a:headEnd type="triangle"/>
            <a:tailEnd type="triangle"/>
          </a:ln>
        </p:spPr>
        <p:txBody>
          <a:bodyPr lIns="50800" tIns="50800" rIns="50800" bIns="50800" anchor="ctr"/>
          <a:lstStyle/>
          <a:p>
            <a:pPr/>
          </a:p>
        </p:txBody>
      </p:sp>
      <p:sp>
        <p:nvSpPr>
          <p:cNvPr id="224" name="Equation"/>
          <p:cNvSpPr txBox="1"/>
          <p:nvPr/>
        </p:nvSpPr>
        <p:spPr>
          <a:xfrm>
            <a:off x="3896551" y="6698122"/>
            <a:ext cx="3381644" cy="71076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5300" i="1">
                      <a:solidFill>
                        <a:srgbClr val="5E5E5E"/>
                      </a:solidFill>
                      <a:latin typeface="Cambria Math" panose="02040503050406030204" pitchFamily="18" charset="0"/>
                    </a:rPr>
                    <m:t>γ</m:t>
                  </m:r>
                  <m:r>
                    <a:rPr xmlns:a="http://schemas.openxmlformats.org/drawingml/2006/main" sz="5300" i="1">
                      <a:solidFill>
                        <a:srgbClr val="5E5E5E"/>
                      </a:solidFill>
                      <a:latin typeface="Cambria Math" panose="02040503050406030204" pitchFamily="18" charset="0"/>
                    </a:rPr>
                    <m:t>=</m:t>
                  </m:r>
                  <m:r>
                    <a:rPr xmlns:a="http://schemas.openxmlformats.org/drawingml/2006/main" sz="5300" i="1">
                      <a:solidFill>
                        <a:srgbClr val="5E5E5E"/>
                      </a:solidFill>
                      <a:latin typeface="Cambria Math" panose="02040503050406030204" pitchFamily="18" charset="0"/>
                    </a:rPr>
                    <m:t>η</m:t>
                  </m:r>
                  <m:r>
                    <a:rPr xmlns:a="http://schemas.openxmlformats.org/drawingml/2006/main" sz="5300" i="1">
                      <a:solidFill>
                        <a:srgbClr val="5E5E5E"/>
                      </a:solidFill>
                      <a:latin typeface="Cambria Math" panose="02040503050406030204" pitchFamily="18" charset="0"/>
                    </a:rPr>
                    <m:t>-</m:t>
                  </m:r>
                  <m:sSup>
                    <m:e>
                      <m:r>
                        <a:rPr xmlns:a="http://schemas.openxmlformats.org/drawingml/2006/main" sz="5300" i="1">
                          <a:solidFill>
                            <a:srgbClr val="5E5E5E"/>
                          </a:solidFill>
                          <a:latin typeface="Cambria Math" panose="02040503050406030204" pitchFamily="18" charset="0"/>
                        </a:rPr>
                        <m:t>σ</m:t>
                      </m:r>
                    </m:e>
                    <m:sup>
                      <m:r>
                        <a:rPr xmlns:a="http://schemas.openxmlformats.org/drawingml/2006/main" sz="5300" i="1">
                          <a:solidFill>
                            <a:srgbClr val="5E5E5E"/>
                          </a:solidFill>
                          <a:latin typeface="Cambria Math" panose="02040503050406030204" pitchFamily="18" charset="0"/>
                        </a:rPr>
                        <m:t>2</m:t>
                      </m:r>
                    </m:sup>
                  </m:sSup>
                  <m:r>
                    <a:rPr xmlns:a="http://schemas.openxmlformats.org/drawingml/2006/main" sz="5300" i="1">
                      <a:solidFill>
                        <a:srgbClr val="5E5E5E"/>
                      </a:solidFill>
                      <a:latin typeface="Cambria Math" panose="02040503050406030204" pitchFamily="18" charset="0"/>
                    </a:rPr>
                    <m:t>/</m:t>
                  </m:r>
                  <m:r>
                    <a:rPr xmlns:a="http://schemas.openxmlformats.org/drawingml/2006/main" sz="5300" i="1">
                      <a:solidFill>
                        <a:srgbClr val="5E5E5E"/>
                      </a:solidFill>
                      <a:latin typeface="Cambria Math" panose="02040503050406030204" pitchFamily="18" charset="0"/>
                    </a:rPr>
                    <m:t>2</m:t>
                  </m:r>
                </m:oMath>
              </m:oMathPara>
            </a14:m>
            <a:endParaRPr sz="5300">
              <a:solidFill>
                <a:srgbClr val="5E5E5E"/>
              </a:solidFill>
            </a:endParaRPr>
          </a:p>
        </p:txBody>
      </p:sp>
      <p:sp>
        <p:nvSpPr>
          <p:cNvPr id="225" name="Recall:"/>
          <p:cNvSpPr txBox="1"/>
          <p:nvPr/>
        </p:nvSpPr>
        <p:spPr>
          <a:xfrm>
            <a:off x="1452120" y="6760950"/>
            <a:ext cx="1387146" cy="58511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Recall:</a:t>
            </a:r>
          </a:p>
        </p:txBody>
      </p:sp>
      <p:sp>
        <p:nvSpPr>
          <p:cNvPr id="226" name="Growth rate"/>
          <p:cNvSpPr txBox="1"/>
          <p:nvPr/>
        </p:nvSpPr>
        <p:spPr>
          <a:xfrm>
            <a:off x="3045532" y="7700684"/>
            <a:ext cx="172273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Growth rate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0" name="Screen Shot 2018-11-28 at 11.41.55 PM.png" descr="Screen Shot 2018-11-28 at 11.41.55 PM.png"/>
          <p:cNvPicPr>
            <a:picLocks noChangeAspect="1"/>
          </p:cNvPicPr>
          <p:nvPr/>
        </p:nvPicPr>
        <p:blipFill>
          <a:blip r:embed="rId3">
            <a:extLst/>
          </a:blip>
          <a:stretch>
            <a:fillRect/>
          </a:stretch>
        </p:blipFill>
        <p:spPr>
          <a:xfrm>
            <a:off x="3969106" y="560644"/>
            <a:ext cx="16445788" cy="12594713"/>
          </a:xfrm>
          <a:prstGeom prst="rect">
            <a:avLst/>
          </a:prstGeom>
          <a:ln w="12700">
            <a:miter lim="400000"/>
          </a:ln>
        </p:spPr>
      </p:pic>
      <p:sp>
        <p:nvSpPr>
          <p:cNvPr id="231" name="Jones and Romer  (2010)"/>
          <p:cNvSpPr txBox="1"/>
          <p:nvPr/>
        </p:nvSpPr>
        <p:spPr>
          <a:xfrm>
            <a:off x="17222583" y="12721149"/>
            <a:ext cx="4532123" cy="601725"/>
          </a:xfrm>
          <a:prstGeom prst="rect">
            <a:avLst/>
          </a:prstGeom>
          <a:solidFill>
            <a:srgbClr val="EF5FA7"/>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Jones and Romer  (2010)</a:t>
            </a:r>
          </a:p>
        </p:txBody>
      </p:sp>
      <p:sp>
        <p:nvSpPr>
          <p:cNvPr id="232" name="“Stylized” Facts about (national) Economic Growth"/>
          <p:cNvSpPr txBox="1"/>
          <p:nvPr/>
        </p:nvSpPr>
        <p:spPr>
          <a:xfrm>
            <a:off x="6774344" y="274918"/>
            <a:ext cx="10835311" cy="688414"/>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“Stylized” Facts about (national) Economic Growth</a:t>
            </a:r>
          </a:p>
        </p:txBody>
      </p:sp>
      <p:sp>
        <p:nvSpPr>
          <p:cNvPr id="233" name="urban systems"/>
          <p:cNvSpPr txBox="1"/>
          <p:nvPr/>
        </p:nvSpPr>
        <p:spPr>
          <a:xfrm>
            <a:off x="20407530" y="1433590"/>
            <a:ext cx="2910968" cy="626388"/>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urban systems</a:t>
            </a:r>
          </a:p>
        </p:txBody>
      </p:sp>
      <p:sp>
        <p:nvSpPr>
          <p:cNvPr id="234" name="=education and training"/>
          <p:cNvSpPr txBox="1"/>
          <p:nvPr/>
        </p:nvSpPr>
        <p:spPr>
          <a:xfrm>
            <a:off x="18806165" y="10244116"/>
            <a:ext cx="4607688" cy="626388"/>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=education and training</a:t>
            </a:r>
          </a:p>
        </p:txBody>
      </p:sp>
      <p:sp>
        <p:nvSpPr>
          <p:cNvPr id="235" name="https://www.nber.org/papers/w15094"/>
          <p:cNvSpPr txBox="1"/>
          <p:nvPr/>
        </p:nvSpPr>
        <p:spPr>
          <a:xfrm>
            <a:off x="17185570" y="13261628"/>
            <a:ext cx="519684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https://www.nber.org/papers/w15094</a:t>
            </a:r>
          </a:p>
        </p:txBody>
      </p:sp>
      <p:sp>
        <p:nvSpPr>
          <p:cNvPr id="236" name="“Smith’s Theorem”: wealth is proportional to the extent of “the market”"/>
          <p:cNvSpPr txBox="1"/>
          <p:nvPr/>
        </p:nvSpPr>
        <p:spPr>
          <a:xfrm>
            <a:off x="14212900" y="2719340"/>
            <a:ext cx="971794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“Smith’s Theorem”: wealth is proportional to the extent of “the market”</a:t>
            </a:r>
          </a:p>
        </p:txBody>
      </p:sp>
      <p:sp>
        <p:nvSpPr>
          <p:cNvPr id="237" name="see next lecture"/>
          <p:cNvSpPr txBox="1"/>
          <p:nvPr/>
        </p:nvSpPr>
        <p:spPr>
          <a:xfrm>
            <a:off x="19802737" y="6312310"/>
            <a:ext cx="227076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see next lecture</a:t>
            </a:r>
          </a:p>
        </p:txBody>
      </p:sp>
      <p:sp>
        <p:nvSpPr>
          <p:cNvPr id="238" name="wealth is NOT from labor or capital"/>
          <p:cNvSpPr txBox="1"/>
          <p:nvPr/>
        </p:nvSpPr>
        <p:spPr>
          <a:xfrm>
            <a:off x="18985606" y="8278214"/>
            <a:ext cx="493501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wealth is NOT from labor or capital </a:t>
            </a:r>
          </a:p>
        </p:txBody>
      </p:sp>
      <p:sp>
        <p:nvSpPr>
          <p:cNvPr id="239" name="education does not…"/>
          <p:cNvSpPr txBox="1"/>
          <p:nvPr/>
        </p:nvSpPr>
        <p:spPr>
          <a:xfrm>
            <a:off x="20640625" y="11393662"/>
            <a:ext cx="2803666" cy="804329"/>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defRPr sz="2300">
                <a:solidFill>
                  <a:srgbClr val="FFFFFF"/>
                </a:solidFill>
                <a:latin typeface="Helvetica Neue Medium"/>
                <a:ea typeface="Helvetica Neue Medium"/>
                <a:cs typeface="Helvetica Neue Medium"/>
                <a:sym typeface="Helvetica Neue Medium"/>
              </a:defRPr>
            </a:pPr>
            <a:r>
              <a:t>education does not </a:t>
            </a:r>
          </a:p>
          <a:p>
            <a:pPr defTabSz="825500">
              <a:defRPr sz="2300">
                <a:solidFill>
                  <a:srgbClr val="FFFFFF"/>
                </a:solidFill>
                <a:latin typeface="Helvetica Neue Medium"/>
                <a:ea typeface="Helvetica Neue Medium"/>
                <a:cs typeface="Helvetica Neue Medium"/>
                <a:sym typeface="Helvetica Neue Medium"/>
              </a:defRPr>
            </a:pPr>
            <a:r>
              <a:t>depreciate (much)</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The Economy as a Production Device…"/>
          <p:cNvSpPr txBox="1"/>
          <p:nvPr/>
        </p:nvSpPr>
        <p:spPr>
          <a:xfrm>
            <a:off x="7201065" y="1140924"/>
            <a:ext cx="9648495" cy="12617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4200">
                <a:solidFill>
                  <a:srgbClr val="000000"/>
                </a:solidFill>
              </a:defRPr>
            </a:pPr>
            <a:r>
              <a:t>The Economy as a Production Device</a:t>
            </a:r>
          </a:p>
          <a:p>
            <a:pPr defTabSz="821531">
              <a:defRPr sz="3200">
                <a:solidFill>
                  <a:srgbClr val="000000"/>
                </a:solidFill>
              </a:defRPr>
            </a:pPr>
            <a:r>
              <a:t>(basic economic theory)</a:t>
            </a:r>
          </a:p>
        </p:txBody>
      </p:sp>
      <p:sp>
        <p:nvSpPr>
          <p:cNvPr id="244" name="Equation"/>
          <p:cNvSpPr txBox="1"/>
          <p:nvPr/>
        </p:nvSpPr>
        <p:spPr>
          <a:xfrm>
            <a:off x="9377796" y="4081084"/>
            <a:ext cx="5603393" cy="63970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900" i="1">
                      <a:solidFill>
                        <a:srgbClr val="000000"/>
                      </a:solidFill>
                      <a:latin typeface="Cambria Math" panose="02040503050406030204" pitchFamily="18" charset="0"/>
                    </a:rPr>
                    <m:t>Y</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t</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A</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t</m:t>
                  </m:r>
                  <m:r>
                    <a:rPr xmlns:a="http://schemas.openxmlformats.org/drawingml/2006/main" sz="4900" i="1">
                      <a:solidFill>
                        <a:srgbClr val="000000"/>
                      </a:solidFill>
                      <a:latin typeface="Cambria Math" panose="02040503050406030204" pitchFamily="18" charset="0"/>
                    </a:rPr>
                    <m:t>)</m:t>
                  </m:r>
                  <m:sSup>
                    <m:e>
                      <m:r>
                        <a:rPr xmlns:a="http://schemas.openxmlformats.org/drawingml/2006/main" sz="4900" i="1">
                          <a:solidFill>
                            <a:srgbClr val="000000"/>
                          </a:solidFill>
                          <a:latin typeface="Cambria Math" panose="02040503050406030204" pitchFamily="18" charset="0"/>
                        </a:rPr>
                        <m:t>L</m:t>
                      </m:r>
                    </m:e>
                    <m:sup>
                      <m:r>
                        <a:rPr xmlns:a="http://schemas.openxmlformats.org/drawingml/2006/main" sz="4900" i="1">
                          <a:solidFill>
                            <a:srgbClr val="000000"/>
                          </a:solidFill>
                          <a:latin typeface="Cambria Math" panose="02040503050406030204" pitchFamily="18" charset="0"/>
                        </a:rPr>
                        <m:t>α</m:t>
                      </m:r>
                    </m:sup>
                  </m:sSup>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t</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K</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t</m:t>
                  </m:r>
                  <m:sSup>
                    <m:e>
                      <m:r>
                        <a:rPr xmlns:a="http://schemas.openxmlformats.org/drawingml/2006/main" sz="4900" i="1">
                          <a:solidFill>
                            <a:srgbClr val="000000"/>
                          </a:solidFill>
                          <a:latin typeface="Cambria Math" panose="02040503050406030204" pitchFamily="18" charset="0"/>
                        </a:rPr>
                        <m:t>)</m:t>
                      </m:r>
                    </m:e>
                    <m:sup>
                      <m:r>
                        <a:rPr xmlns:a="http://schemas.openxmlformats.org/drawingml/2006/main" sz="4900" i="1">
                          <a:solidFill>
                            <a:srgbClr val="000000"/>
                          </a:solidFill>
                          <a:latin typeface="Cambria Math" panose="02040503050406030204" pitchFamily="18" charset="0"/>
                        </a:rPr>
                        <m:t>1</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α</m:t>
                      </m:r>
                    </m:sup>
                  </m:sSup>
                </m:oMath>
              </m:oMathPara>
            </a14:m>
            <a:endParaRPr sz="4900"/>
          </a:p>
        </p:txBody>
      </p:sp>
      <p:sp>
        <p:nvSpPr>
          <p:cNvPr id="245" name="total production…"/>
          <p:cNvSpPr txBox="1"/>
          <p:nvPr/>
        </p:nvSpPr>
        <p:spPr>
          <a:xfrm>
            <a:off x="5847477" y="5608735"/>
            <a:ext cx="3031262" cy="11089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total production</a:t>
            </a:r>
          </a:p>
          <a:p>
            <a:pPr defTabSz="821531">
              <a:defRPr b="1" sz="3200">
                <a:solidFill>
                  <a:srgbClr val="000000"/>
                </a:solidFill>
              </a:defRPr>
            </a:pPr>
            <a:r>
              <a:t>GDP</a:t>
            </a:r>
          </a:p>
        </p:txBody>
      </p:sp>
      <p:sp>
        <p:nvSpPr>
          <p:cNvPr id="246" name="capital"/>
          <p:cNvSpPr txBox="1"/>
          <p:nvPr/>
        </p:nvSpPr>
        <p:spPr>
          <a:xfrm>
            <a:off x="15271630" y="5381433"/>
            <a:ext cx="1359739"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capital</a:t>
            </a:r>
          </a:p>
        </p:txBody>
      </p:sp>
      <p:sp>
        <p:nvSpPr>
          <p:cNvPr id="247" name="labor"/>
          <p:cNvSpPr txBox="1"/>
          <p:nvPr/>
        </p:nvSpPr>
        <p:spPr>
          <a:xfrm>
            <a:off x="12761750" y="5618807"/>
            <a:ext cx="1073633"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labor</a:t>
            </a:r>
          </a:p>
        </p:txBody>
      </p:sp>
      <p:sp>
        <p:nvSpPr>
          <p:cNvPr id="248" name="Line"/>
          <p:cNvSpPr/>
          <p:nvPr/>
        </p:nvSpPr>
        <p:spPr>
          <a:xfrm flipV="1">
            <a:off x="7649685" y="4704511"/>
            <a:ext cx="1523602" cy="972204"/>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49" name="Line"/>
          <p:cNvSpPr/>
          <p:nvPr/>
        </p:nvSpPr>
        <p:spPr>
          <a:xfrm flipH="1" flipV="1">
            <a:off x="12285135" y="4813710"/>
            <a:ext cx="463986" cy="760073"/>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50" name="Line"/>
          <p:cNvSpPr/>
          <p:nvPr/>
        </p:nvSpPr>
        <p:spPr>
          <a:xfrm flipH="1" flipV="1">
            <a:off x="13633640" y="4813452"/>
            <a:ext cx="1522970" cy="754443"/>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51" name="total factor…"/>
          <p:cNvSpPr txBox="1"/>
          <p:nvPr/>
        </p:nvSpPr>
        <p:spPr>
          <a:xfrm>
            <a:off x="10043001" y="6131772"/>
            <a:ext cx="2285924" cy="15915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total factor </a:t>
            </a:r>
          </a:p>
          <a:p>
            <a:pPr defTabSz="821531">
              <a:defRPr sz="3200">
                <a:solidFill>
                  <a:srgbClr val="000000"/>
                </a:solidFill>
              </a:defRPr>
            </a:pPr>
            <a:r>
              <a:t>productivity</a:t>
            </a:r>
          </a:p>
          <a:p>
            <a:pPr defTabSz="821531">
              <a:defRPr b="1" sz="3200">
                <a:solidFill>
                  <a:srgbClr val="000000"/>
                </a:solidFill>
              </a:defRPr>
            </a:pPr>
            <a:r>
              <a:t>TFP</a:t>
            </a:r>
          </a:p>
        </p:txBody>
      </p:sp>
      <p:sp>
        <p:nvSpPr>
          <p:cNvPr id="252" name="Line"/>
          <p:cNvSpPr/>
          <p:nvPr/>
        </p:nvSpPr>
        <p:spPr>
          <a:xfrm flipV="1">
            <a:off x="11185963" y="4813452"/>
            <a:ext cx="1" cy="1182198"/>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53" name="This is like a recipe, say to bake a cake"/>
          <p:cNvSpPr txBox="1"/>
          <p:nvPr/>
        </p:nvSpPr>
        <p:spPr>
          <a:xfrm>
            <a:off x="5902584" y="9142479"/>
            <a:ext cx="7702424"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This is like a recipe, say to bake a cake</a:t>
            </a:r>
          </a:p>
        </p:txBody>
      </p:sp>
      <p:sp>
        <p:nvSpPr>
          <p:cNvPr id="254" name="Each unit of produced output needs both labor and capital…"/>
          <p:cNvSpPr txBox="1"/>
          <p:nvPr/>
        </p:nvSpPr>
        <p:spPr>
          <a:xfrm>
            <a:off x="3038512" y="10723481"/>
            <a:ext cx="16294902" cy="112168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defTabSz="821531">
              <a:defRPr b="1" sz="3200">
                <a:solidFill>
                  <a:srgbClr val="000000"/>
                </a:solidFill>
              </a:defRPr>
            </a:pPr>
            <a:r>
              <a:t>Each unit of produced output needs both labor and capital </a:t>
            </a:r>
          </a:p>
          <a:p>
            <a:pPr defTabSz="821531">
              <a:defRPr b="1" sz="3200">
                <a:solidFill>
                  <a:srgbClr val="000000"/>
                </a:solidFill>
              </a:defRPr>
            </a:pPr>
            <a:r>
              <a:t>                                                                              in some fixed proportion</a:t>
            </a:r>
          </a:p>
        </p:txBody>
      </p:sp>
      <p:sp>
        <p:nvSpPr>
          <p:cNvPr id="255" name="Cobb-Douglas production function"/>
          <p:cNvSpPr txBox="1"/>
          <p:nvPr/>
        </p:nvSpPr>
        <p:spPr>
          <a:xfrm>
            <a:off x="14460220" y="3319302"/>
            <a:ext cx="6274436"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Cobb-Douglas production function</a:t>
            </a:r>
          </a:p>
        </p:txBody>
      </p:sp>
      <p:sp>
        <p:nvSpPr>
          <p:cNvPr id="256" name="Equation"/>
          <p:cNvSpPr txBox="1"/>
          <p:nvPr/>
        </p:nvSpPr>
        <p:spPr>
          <a:xfrm>
            <a:off x="18893043" y="10666742"/>
            <a:ext cx="1542463" cy="123581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5100" i="1">
                          <a:solidFill>
                            <a:srgbClr val="5E5E5E"/>
                          </a:solidFill>
                          <a:latin typeface="Cambria Math" panose="02040503050406030204" pitchFamily="18" charset="0"/>
                        </a:rPr>
                      </m:ctrlPr>
                      <m:type m:val="bar"/>
                    </m:fPr>
                    <m:num>
                      <m:r>
                        <a:rPr xmlns:a="http://schemas.openxmlformats.org/drawingml/2006/main" sz="5100" i="1">
                          <a:solidFill>
                            <a:srgbClr val="5E5E5E"/>
                          </a:solidFill>
                          <a:latin typeface="Cambria Math" panose="02040503050406030204" pitchFamily="18" charset="0"/>
                        </a:rPr>
                        <m:t>α</m:t>
                      </m:r>
                    </m:num>
                    <m:den>
                      <m:r>
                        <a:rPr xmlns:a="http://schemas.openxmlformats.org/drawingml/2006/main" sz="5100" i="1">
                          <a:solidFill>
                            <a:srgbClr val="5E5E5E"/>
                          </a:solidFill>
                          <a:latin typeface="Cambria Math" panose="02040503050406030204" pitchFamily="18" charset="0"/>
                        </a:rPr>
                        <m:t>1</m:t>
                      </m:r>
                      <m:r>
                        <a:rPr xmlns:a="http://schemas.openxmlformats.org/drawingml/2006/main" sz="5100" i="1">
                          <a:solidFill>
                            <a:srgbClr val="5E5E5E"/>
                          </a:solidFill>
                          <a:latin typeface="Cambria Math" panose="02040503050406030204" pitchFamily="18" charset="0"/>
                        </a:rPr>
                        <m:t>-</m:t>
                      </m:r>
                      <m:r>
                        <a:rPr xmlns:a="http://schemas.openxmlformats.org/drawingml/2006/main" sz="5100" i="1">
                          <a:solidFill>
                            <a:srgbClr val="5E5E5E"/>
                          </a:solidFill>
                          <a:latin typeface="Cambria Math" panose="02040503050406030204" pitchFamily="18" charset="0"/>
                        </a:rPr>
                        <m:t>α</m:t>
                      </m:r>
                    </m:den>
                  </m:f>
                </m:oMath>
              </m:oMathPara>
            </a14:m>
            <a:endParaRPr sz="5100">
              <a:solidFill>
                <a:srgbClr val="5E5E5E"/>
              </a:solidFill>
            </a:endParaR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Equation"/>
          <p:cNvSpPr txBox="1"/>
          <p:nvPr/>
        </p:nvSpPr>
        <p:spPr>
          <a:xfrm>
            <a:off x="10405573" y="1470343"/>
            <a:ext cx="3505239" cy="42298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900" i="1">
                      <a:solidFill>
                        <a:srgbClr val="000000"/>
                      </a:solidFill>
                      <a:latin typeface="Cambria Math" panose="02040503050406030204" pitchFamily="18" charset="0"/>
                    </a:rPr>
                    <m:t>Y</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t</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W</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t</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R</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t</m:t>
                  </m:r>
                  <m:r>
                    <a:rPr xmlns:a="http://schemas.openxmlformats.org/drawingml/2006/main" sz="3900" i="1">
                      <a:solidFill>
                        <a:srgbClr val="000000"/>
                      </a:solidFill>
                      <a:latin typeface="Cambria Math" panose="02040503050406030204" pitchFamily="18" charset="0"/>
                    </a:rPr>
                    <m:t>)</m:t>
                  </m:r>
                </m:oMath>
              </m:oMathPara>
            </a14:m>
            <a:endParaRPr sz="3900"/>
          </a:p>
        </p:txBody>
      </p:sp>
      <p:sp>
        <p:nvSpPr>
          <p:cNvPr id="261" name="Line"/>
          <p:cNvSpPr/>
          <p:nvPr/>
        </p:nvSpPr>
        <p:spPr>
          <a:xfrm flipV="1">
            <a:off x="9567248" y="2218317"/>
            <a:ext cx="774323" cy="774323"/>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2" name="total income"/>
          <p:cNvSpPr txBox="1"/>
          <p:nvPr/>
        </p:nvSpPr>
        <p:spPr>
          <a:xfrm>
            <a:off x="7298885" y="3120242"/>
            <a:ext cx="2569999"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total income</a:t>
            </a:r>
          </a:p>
        </p:txBody>
      </p:sp>
      <p:sp>
        <p:nvSpPr>
          <p:cNvPr id="263" name="wages"/>
          <p:cNvSpPr txBox="1"/>
          <p:nvPr/>
        </p:nvSpPr>
        <p:spPr>
          <a:xfrm>
            <a:off x="11104682" y="3120242"/>
            <a:ext cx="141948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wages</a:t>
            </a:r>
          </a:p>
        </p:txBody>
      </p:sp>
      <p:sp>
        <p:nvSpPr>
          <p:cNvPr id="264" name="rents (profits)"/>
          <p:cNvSpPr txBox="1"/>
          <p:nvPr/>
        </p:nvSpPr>
        <p:spPr>
          <a:xfrm>
            <a:off x="13926720" y="3120242"/>
            <a:ext cx="2752472"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rents (profits)</a:t>
            </a:r>
          </a:p>
        </p:txBody>
      </p:sp>
      <p:sp>
        <p:nvSpPr>
          <p:cNvPr id="265" name="Line"/>
          <p:cNvSpPr/>
          <p:nvPr/>
        </p:nvSpPr>
        <p:spPr>
          <a:xfrm flipV="1">
            <a:off x="11978314" y="2221917"/>
            <a:ext cx="1" cy="817145"/>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6" name="Line"/>
          <p:cNvSpPr/>
          <p:nvPr/>
        </p:nvSpPr>
        <p:spPr>
          <a:xfrm flipH="1" flipV="1">
            <a:off x="13394641" y="2221917"/>
            <a:ext cx="804516" cy="804516"/>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7" name="Equation"/>
          <p:cNvSpPr txBox="1"/>
          <p:nvPr/>
        </p:nvSpPr>
        <p:spPr>
          <a:xfrm>
            <a:off x="9096299" y="5314229"/>
            <a:ext cx="6098850" cy="114364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900" i="1">
                      <a:solidFill>
                        <a:srgbClr val="000000"/>
                      </a:solidFill>
                      <a:latin typeface="Cambria Math" panose="02040503050406030204" pitchFamily="18" charset="0"/>
                    </a:rPr>
                    <m:t>1</m:t>
                  </m:r>
                  <m:r>
                    <a:rPr xmlns:a="http://schemas.openxmlformats.org/drawingml/2006/main" sz="3900" i="1">
                      <a:solidFill>
                        <a:srgbClr val="000000"/>
                      </a:solidFill>
                      <a:latin typeface="Cambria Math" panose="02040503050406030204" pitchFamily="18" charset="0"/>
                    </a:rPr>
                    <m:t>=</m:t>
                  </m:r>
                  <m:f>
                    <m:fPr>
                      <m:ctrlPr>
                        <a:rPr xmlns:a="http://schemas.openxmlformats.org/drawingml/2006/main" sz="3900" i="1">
                          <a:solidFill>
                            <a:srgbClr val="000000"/>
                          </a:solidFill>
                          <a:latin typeface="Cambria Math" panose="02040503050406030204" pitchFamily="18" charset="0"/>
                        </a:rPr>
                      </m:ctrlPr>
                      <m:type m:val="bar"/>
                    </m:fPr>
                    <m:num>
                      <m:r>
                        <a:rPr xmlns:a="http://schemas.openxmlformats.org/drawingml/2006/main" sz="3900" i="1">
                          <a:solidFill>
                            <a:srgbClr val="000000"/>
                          </a:solidFill>
                          <a:latin typeface="Cambria Math" panose="02040503050406030204" pitchFamily="18" charset="0"/>
                        </a:rPr>
                        <m:t>W</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t</m:t>
                      </m:r>
                      <m:r>
                        <a:rPr xmlns:a="http://schemas.openxmlformats.org/drawingml/2006/main" sz="3900" i="1">
                          <a:solidFill>
                            <a:srgbClr val="000000"/>
                          </a:solidFill>
                          <a:latin typeface="Cambria Math" panose="02040503050406030204" pitchFamily="18" charset="0"/>
                        </a:rPr>
                        <m:t>)</m:t>
                      </m:r>
                    </m:num>
                    <m:den>
                      <m:r>
                        <a:rPr xmlns:a="http://schemas.openxmlformats.org/drawingml/2006/main" sz="3900" i="1">
                          <a:solidFill>
                            <a:srgbClr val="000000"/>
                          </a:solidFill>
                          <a:latin typeface="Cambria Math" panose="02040503050406030204" pitchFamily="18" charset="0"/>
                        </a:rPr>
                        <m:t>Y</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t</m:t>
                      </m:r>
                      <m:r>
                        <a:rPr xmlns:a="http://schemas.openxmlformats.org/drawingml/2006/main" sz="3900" i="1">
                          <a:solidFill>
                            <a:srgbClr val="000000"/>
                          </a:solidFill>
                          <a:latin typeface="Cambria Math" panose="02040503050406030204" pitchFamily="18" charset="0"/>
                        </a:rPr>
                        <m:t>)</m:t>
                      </m:r>
                    </m:den>
                  </m:f>
                  <m:r>
                    <a:rPr xmlns:a="http://schemas.openxmlformats.org/drawingml/2006/main" sz="3900" i="1">
                      <a:solidFill>
                        <a:srgbClr val="000000"/>
                      </a:solidFill>
                      <a:latin typeface="Cambria Math" panose="02040503050406030204" pitchFamily="18" charset="0"/>
                    </a:rPr>
                    <m:t>+</m:t>
                  </m:r>
                  <m:f>
                    <m:fPr>
                      <m:ctrlPr>
                        <a:rPr xmlns:a="http://schemas.openxmlformats.org/drawingml/2006/main" sz="3900" i="1">
                          <a:solidFill>
                            <a:srgbClr val="000000"/>
                          </a:solidFill>
                          <a:latin typeface="Cambria Math" panose="02040503050406030204" pitchFamily="18" charset="0"/>
                        </a:rPr>
                      </m:ctrlPr>
                      <m:type m:val="bar"/>
                    </m:fPr>
                    <m:num>
                      <m:r>
                        <a:rPr xmlns:a="http://schemas.openxmlformats.org/drawingml/2006/main" sz="3900" i="1">
                          <a:solidFill>
                            <a:srgbClr val="000000"/>
                          </a:solidFill>
                          <a:latin typeface="Cambria Math" panose="02040503050406030204" pitchFamily="18" charset="0"/>
                        </a:rPr>
                        <m:t>R</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t</m:t>
                      </m:r>
                      <m:r>
                        <a:rPr xmlns:a="http://schemas.openxmlformats.org/drawingml/2006/main" sz="3900" i="1">
                          <a:solidFill>
                            <a:srgbClr val="000000"/>
                          </a:solidFill>
                          <a:latin typeface="Cambria Math" panose="02040503050406030204" pitchFamily="18" charset="0"/>
                        </a:rPr>
                        <m:t>)</m:t>
                      </m:r>
                    </m:num>
                    <m:den>
                      <m:r>
                        <a:rPr xmlns:a="http://schemas.openxmlformats.org/drawingml/2006/main" sz="3900" i="1">
                          <a:solidFill>
                            <a:srgbClr val="000000"/>
                          </a:solidFill>
                          <a:latin typeface="Cambria Math" panose="02040503050406030204" pitchFamily="18" charset="0"/>
                        </a:rPr>
                        <m:t>Y</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t</m:t>
                      </m:r>
                      <m:r>
                        <a:rPr xmlns:a="http://schemas.openxmlformats.org/drawingml/2006/main" sz="3900" i="1">
                          <a:solidFill>
                            <a:srgbClr val="000000"/>
                          </a:solidFill>
                          <a:latin typeface="Cambria Math" panose="02040503050406030204" pitchFamily="18" charset="0"/>
                        </a:rPr>
                        <m:t>)</m:t>
                      </m:r>
                    </m:den>
                  </m:f>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α</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1</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α</m:t>
                  </m:r>
                  <m:r>
                    <a:rPr xmlns:a="http://schemas.openxmlformats.org/drawingml/2006/main" sz="3900" i="1">
                      <a:solidFill>
                        <a:srgbClr val="000000"/>
                      </a:solidFill>
                      <a:latin typeface="Cambria Math" panose="02040503050406030204" pitchFamily="18" charset="0"/>
                    </a:rPr>
                    <m:t>)</m:t>
                  </m:r>
                </m:oMath>
              </m:oMathPara>
            </a14:m>
            <a:endParaRPr sz="3900"/>
          </a:p>
        </p:txBody>
      </p:sp>
      <p:sp>
        <p:nvSpPr>
          <p:cNvPr id="268" name="fraction of income…"/>
          <p:cNvSpPr txBox="1"/>
          <p:nvPr/>
        </p:nvSpPr>
        <p:spPr>
          <a:xfrm>
            <a:off x="12185844" y="7007630"/>
            <a:ext cx="2664029" cy="82057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2200">
                <a:solidFill>
                  <a:srgbClr val="000000"/>
                </a:solidFill>
              </a:defRPr>
            </a:pPr>
            <a:r>
              <a:t>fraction of income </a:t>
            </a:r>
          </a:p>
          <a:p>
            <a:pPr defTabSz="821531">
              <a:defRPr b="1" sz="2200">
                <a:solidFill>
                  <a:srgbClr val="000000"/>
                </a:solidFill>
              </a:defRPr>
            </a:pPr>
            <a:r>
              <a:t>given to wages</a:t>
            </a:r>
          </a:p>
        </p:txBody>
      </p:sp>
      <p:sp>
        <p:nvSpPr>
          <p:cNvPr id="269" name="Line"/>
          <p:cNvSpPr/>
          <p:nvPr/>
        </p:nvSpPr>
        <p:spPr>
          <a:xfrm flipV="1">
            <a:off x="13174222" y="6198484"/>
            <a:ext cx="1" cy="817145"/>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pic>
        <p:nvPicPr>
          <p:cNvPr id="270" name="Screen Shot 2018-11-29 at 12.21.26 AM.png" descr="Screen Shot 2018-11-29 at 12.21.26 AM.png"/>
          <p:cNvPicPr>
            <a:picLocks noChangeAspect="1"/>
          </p:cNvPicPr>
          <p:nvPr/>
        </p:nvPicPr>
        <p:blipFill>
          <a:blip r:embed="rId3">
            <a:extLst/>
          </a:blip>
          <a:stretch>
            <a:fillRect/>
          </a:stretch>
        </p:blipFill>
        <p:spPr>
          <a:xfrm>
            <a:off x="4604414" y="8025486"/>
            <a:ext cx="8226451" cy="5330247"/>
          </a:xfrm>
          <a:prstGeom prst="rect">
            <a:avLst/>
          </a:prstGeom>
          <a:ln w="12700">
            <a:miter lim="400000"/>
          </a:ln>
        </p:spPr>
      </p:pic>
      <p:sp>
        <p:nvSpPr>
          <p:cNvPr id="271" name="Line"/>
          <p:cNvSpPr/>
          <p:nvPr/>
        </p:nvSpPr>
        <p:spPr>
          <a:xfrm flipH="1">
            <a:off x="12386367" y="9885705"/>
            <a:ext cx="1068878" cy="1"/>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72" name="Equation"/>
          <p:cNvSpPr txBox="1"/>
          <p:nvPr/>
        </p:nvSpPr>
        <p:spPr>
          <a:xfrm>
            <a:off x="13633563" y="9606591"/>
            <a:ext cx="644284" cy="55805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9700" i="1">
                      <a:solidFill>
                        <a:srgbClr val="000000"/>
                      </a:solidFill>
                      <a:latin typeface="Cambria Math" panose="02040503050406030204" pitchFamily="18" charset="0"/>
                    </a:rPr>
                    <m:t>α</m:t>
                  </m:r>
                </m:oMath>
              </m:oMathPara>
            </a14:m>
            <a:endParaRPr sz="9700"/>
          </a:p>
        </p:txBody>
      </p:sp>
      <p:sp>
        <p:nvSpPr>
          <p:cNvPr id="273" name="Jones 2016"/>
          <p:cNvSpPr txBox="1"/>
          <p:nvPr/>
        </p:nvSpPr>
        <p:spPr>
          <a:xfrm>
            <a:off x="12851707" y="12755784"/>
            <a:ext cx="1899363" cy="539698"/>
          </a:xfrm>
          <a:prstGeom prst="rect">
            <a:avLst/>
          </a:prstGeom>
          <a:solidFill>
            <a:srgbClr val="EF5FA7"/>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FFFFFF"/>
                </a:solidFill>
                <a:latin typeface="Helvetica Neue Medium"/>
                <a:ea typeface="Helvetica Neue Medium"/>
                <a:cs typeface="Helvetica Neue Medium"/>
                <a:sym typeface="Helvetica Neue Medium"/>
              </a:defRPr>
            </a:lvl1pPr>
          </a:lstStyle>
          <a:p>
            <a:pPr/>
            <a:r>
              <a:t>Jones 2016</a:t>
            </a:r>
          </a:p>
        </p:txBody>
      </p:sp>
      <p:sp>
        <p:nvSpPr>
          <p:cNvPr id="274" name="remember Piketty and Stieglitz"/>
          <p:cNvSpPr txBox="1"/>
          <p:nvPr/>
        </p:nvSpPr>
        <p:spPr>
          <a:xfrm>
            <a:off x="14011632" y="10377415"/>
            <a:ext cx="6106898"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remember Piketty and Stieglitz</a:t>
            </a:r>
          </a:p>
        </p:txBody>
      </p:sp>
      <p:sp>
        <p:nvSpPr>
          <p:cNvPr id="275" name="https://www.nber.org/papers/w21142"/>
          <p:cNvSpPr txBox="1"/>
          <p:nvPr/>
        </p:nvSpPr>
        <p:spPr>
          <a:xfrm>
            <a:off x="12704535" y="13313936"/>
            <a:ext cx="519684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https://www.nber.org/papers/w21142</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Extensive Growth"/>
          <p:cNvSpPr txBox="1"/>
          <p:nvPr/>
        </p:nvSpPr>
        <p:spPr>
          <a:xfrm>
            <a:off x="4210958" y="1467106"/>
            <a:ext cx="3557551"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Extensive Growth</a:t>
            </a:r>
          </a:p>
        </p:txBody>
      </p:sp>
      <p:sp>
        <p:nvSpPr>
          <p:cNvPr id="280" name="diminishing returns"/>
          <p:cNvSpPr txBox="1"/>
          <p:nvPr/>
        </p:nvSpPr>
        <p:spPr>
          <a:xfrm>
            <a:off x="9749470" y="1467106"/>
            <a:ext cx="3738805" cy="626388"/>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FFFFFF"/>
                </a:solidFill>
                <a:latin typeface="Helvetica Neue Medium"/>
                <a:ea typeface="Helvetica Neue Medium"/>
                <a:cs typeface="Helvetica Neue Medium"/>
                <a:sym typeface="Helvetica Neue Medium"/>
              </a:defRPr>
            </a:lvl1pPr>
          </a:lstStyle>
          <a:p>
            <a:pPr/>
            <a:r>
              <a:t>diminishing returns</a:t>
            </a:r>
          </a:p>
        </p:txBody>
      </p:sp>
      <p:pic>
        <p:nvPicPr>
          <p:cNvPr id="281" name="Screen Shot 2018-11-29 at 12.53.20 AM.png" descr="Screen Shot 2018-11-29 at 12.53.20 AM.png"/>
          <p:cNvPicPr>
            <a:picLocks noChangeAspect="1"/>
          </p:cNvPicPr>
          <p:nvPr/>
        </p:nvPicPr>
        <p:blipFill>
          <a:blip r:embed="rId3">
            <a:extLst/>
          </a:blip>
          <a:stretch>
            <a:fillRect/>
          </a:stretch>
        </p:blipFill>
        <p:spPr>
          <a:xfrm>
            <a:off x="3948240" y="2299402"/>
            <a:ext cx="14680408" cy="3554016"/>
          </a:xfrm>
          <a:prstGeom prst="rect">
            <a:avLst/>
          </a:prstGeom>
          <a:ln w="12700">
            <a:miter lim="400000"/>
          </a:ln>
        </p:spPr>
      </p:pic>
      <p:sp>
        <p:nvSpPr>
          <p:cNvPr id="282" name="Rectangle"/>
          <p:cNvSpPr/>
          <p:nvPr/>
        </p:nvSpPr>
        <p:spPr>
          <a:xfrm>
            <a:off x="5274678" y="3509763"/>
            <a:ext cx="13444440" cy="1441469"/>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pic>
        <p:nvPicPr>
          <p:cNvPr id="283" name="Line Line" descr="Line Line"/>
          <p:cNvPicPr>
            <a:picLocks noChangeAspect="0"/>
          </p:cNvPicPr>
          <p:nvPr/>
        </p:nvPicPr>
        <p:blipFill>
          <a:blip r:embed="rId4">
            <a:extLst/>
          </a:blip>
          <a:stretch>
            <a:fillRect/>
          </a:stretch>
        </p:blipFill>
        <p:spPr>
          <a:xfrm>
            <a:off x="8729548" y="5300491"/>
            <a:ext cx="9774853" cy="101601"/>
          </a:xfrm>
          <a:prstGeom prst="rect">
            <a:avLst/>
          </a:prstGeom>
        </p:spPr>
      </p:pic>
      <p:pic>
        <p:nvPicPr>
          <p:cNvPr id="285" name="Line Line" descr="Line Line"/>
          <p:cNvPicPr>
            <a:picLocks noChangeAspect="0"/>
          </p:cNvPicPr>
          <p:nvPr/>
        </p:nvPicPr>
        <p:blipFill>
          <a:blip r:embed="rId5">
            <a:extLst/>
          </a:blip>
          <a:stretch>
            <a:fillRect/>
          </a:stretch>
        </p:blipFill>
        <p:spPr>
          <a:xfrm>
            <a:off x="4104608" y="5700552"/>
            <a:ext cx="6246966" cy="101601"/>
          </a:xfrm>
          <a:prstGeom prst="rect">
            <a:avLst/>
          </a:prstGeom>
        </p:spPr>
      </p:pic>
      <p:pic>
        <p:nvPicPr>
          <p:cNvPr id="287" name="Total,_Average,_and_Marginal_Product.gif" descr="Total,_Average,_and_Marginal_Product.gif"/>
          <p:cNvPicPr>
            <a:picLocks noChangeAspect="1"/>
          </p:cNvPicPr>
          <p:nvPr/>
        </p:nvPicPr>
        <p:blipFill>
          <a:blip r:embed="rId6">
            <a:extLst/>
          </a:blip>
          <a:stretch>
            <a:fillRect/>
          </a:stretch>
        </p:blipFill>
        <p:spPr>
          <a:xfrm>
            <a:off x="10036898" y="5751352"/>
            <a:ext cx="4362962" cy="7853329"/>
          </a:xfrm>
          <a:prstGeom prst="rect">
            <a:avLst/>
          </a:prstGeom>
          <a:ln w="12700">
            <a:miter lim="400000"/>
          </a:ln>
        </p:spPr>
      </p:pic>
      <p:sp>
        <p:nvSpPr>
          <p:cNvPr id="288" name="Equation"/>
          <p:cNvSpPr txBox="1"/>
          <p:nvPr/>
        </p:nvSpPr>
        <p:spPr>
          <a:xfrm>
            <a:off x="14555322" y="7046099"/>
            <a:ext cx="2658175" cy="35628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Y</m:t>
                  </m:r>
                  <m:r>
                    <a:rPr xmlns:a="http://schemas.openxmlformats.org/drawingml/2006/main" sz="3400" i="1">
                      <a:solidFill>
                        <a:srgbClr val="000000"/>
                      </a:solidFill>
                      <a:latin typeface="Cambria Math" panose="02040503050406030204" pitchFamily="18" charset="0"/>
                    </a:rPr>
                    <m:t>∼</m:t>
                  </m:r>
                  <m:sSup>
                    <m:e>
                      <m:r>
                        <a:rPr xmlns:a="http://schemas.openxmlformats.org/drawingml/2006/main" sz="3400" i="1">
                          <a:solidFill>
                            <a:srgbClr val="000000"/>
                          </a:solidFill>
                          <a:latin typeface="Cambria Math" panose="02040503050406030204" pitchFamily="18" charset="0"/>
                        </a:rPr>
                        <m:t>L</m:t>
                      </m:r>
                    </m:e>
                    <m:sup>
                      <m:r>
                        <a:rPr xmlns:a="http://schemas.openxmlformats.org/drawingml/2006/main" sz="3400" i="1">
                          <a:solidFill>
                            <a:srgbClr val="000000"/>
                          </a:solidFill>
                          <a:latin typeface="Cambria Math" panose="02040503050406030204" pitchFamily="18" charset="0"/>
                        </a:rPr>
                        <m:t>α</m:t>
                      </m:r>
                    </m:sup>
                  </m:sSup>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α</m:t>
                  </m:r>
                  <m:r>
                    <a:rPr xmlns:a="http://schemas.openxmlformats.org/drawingml/2006/main" sz="3400" i="1">
                      <a:solidFill>
                        <a:srgbClr val="000000"/>
                      </a:solidFill>
                      <a:latin typeface="Cambria Math" panose="02040503050406030204" pitchFamily="18" charset="0"/>
                    </a:rPr>
                    <m:t>&lt;</m:t>
                  </m:r>
                  <m:r>
                    <a:rPr xmlns:a="http://schemas.openxmlformats.org/drawingml/2006/main" sz="3400" i="1">
                      <a:solidFill>
                        <a:srgbClr val="000000"/>
                      </a:solidFill>
                      <a:latin typeface="Cambria Math" panose="02040503050406030204" pitchFamily="18" charset="0"/>
                    </a:rPr>
                    <m:t>1</m:t>
                  </m:r>
                </m:oMath>
              </m:oMathPara>
            </a14:m>
            <a:endParaRPr sz="3400"/>
          </a:p>
        </p:txBody>
      </p:sp>
      <p:sp>
        <p:nvSpPr>
          <p:cNvPr id="289" name="Equation"/>
          <p:cNvSpPr txBox="1"/>
          <p:nvPr/>
        </p:nvSpPr>
        <p:spPr>
          <a:xfrm>
            <a:off x="14585140" y="10729255"/>
            <a:ext cx="2106601" cy="92923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d</m:t>
                      </m:r>
                    </m:num>
                    <m:den>
                      <m:r>
                        <a:rPr xmlns:a="http://schemas.openxmlformats.org/drawingml/2006/main" sz="3400" i="1">
                          <a:solidFill>
                            <a:srgbClr val="000000"/>
                          </a:solidFill>
                          <a:latin typeface="Cambria Math" panose="02040503050406030204" pitchFamily="18" charset="0"/>
                        </a:rPr>
                        <m:t>d</m:t>
                      </m:r>
                      <m:r>
                        <a:rPr xmlns:a="http://schemas.openxmlformats.org/drawingml/2006/main" sz="3400" i="1">
                          <a:solidFill>
                            <a:srgbClr val="000000"/>
                          </a:solidFill>
                          <a:latin typeface="Cambria Math" panose="02040503050406030204" pitchFamily="18" charset="0"/>
                        </a:rPr>
                        <m:t>L</m:t>
                      </m:r>
                    </m:den>
                  </m:f>
                  <m:r>
                    <a:rPr xmlns:a="http://schemas.openxmlformats.org/drawingml/2006/main" sz="3400" i="1">
                      <a:solidFill>
                        <a:srgbClr val="000000"/>
                      </a:solidFill>
                      <a:latin typeface="Cambria Math" panose="02040503050406030204" pitchFamily="18" charset="0"/>
                    </a:rPr>
                    <m:t>Y</m:t>
                  </m:r>
                  <m:r>
                    <a:rPr xmlns:a="http://schemas.openxmlformats.org/drawingml/2006/main" sz="3400" i="1">
                      <a:solidFill>
                        <a:srgbClr val="000000"/>
                      </a:solidFill>
                      <a:latin typeface="Cambria Math" panose="02040503050406030204" pitchFamily="18" charset="0"/>
                    </a:rPr>
                    <m:t>∼</m:t>
                  </m:r>
                  <m:sSup>
                    <m:e>
                      <m:r>
                        <a:rPr xmlns:a="http://schemas.openxmlformats.org/drawingml/2006/main" sz="3400" i="1">
                          <a:solidFill>
                            <a:srgbClr val="000000"/>
                          </a:solidFill>
                          <a:latin typeface="Cambria Math" panose="02040503050406030204" pitchFamily="18" charset="0"/>
                        </a:rPr>
                        <m:t>L</m:t>
                      </m:r>
                    </m:e>
                    <m:sup>
                      <m:r>
                        <a:rPr xmlns:a="http://schemas.openxmlformats.org/drawingml/2006/main" sz="3400" i="1">
                          <a:solidFill>
                            <a:srgbClr val="000000"/>
                          </a:solidFill>
                          <a:latin typeface="Cambria Math" panose="02040503050406030204" pitchFamily="18" charset="0"/>
                        </a:rPr>
                        <m:t>α</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sup>
                  </m:sSup>
                </m:oMath>
              </m:oMathPara>
            </a14:m>
            <a:endParaRPr sz="3400"/>
          </a:p>
        </p:txBody>
      </p:sp>
      <p:sp>
        <p:nvSpPr>
          <p:cNvPr id="290" name="marginal"/>
          <p:cNvSpPr txBox="1"/>
          <p:nvPr/>
        </p:nvSpPr>
        <p:spPr>
          <a:xfrm>
            <a:off x="14397093" y="9876904"/>
            <a:ext cx="183604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marginal</a:t>
            </a:r>
          </a:p>
        </p:txBody>
      </p:sp>
      <p:sp>
        <p:nvSpPr>
          <p:cNvPr id="291" name="Negative feedback !!"/>
          <p:cNvSpPr txBox="1"/>
          <p:nvPr/>
        </p:nvSpPr>
        <p:spPr>
          <a:xfrm>
            <a:off x="4477878" y="8007204"/>
            <a:ext cx="3769742"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Negative feedback !!</a:t>
            </a:r>
          </a:p>
        </p:txBody>
      </p:sp>
      <p:sp>
        <p:nvSpPr>
          <p:cNvPr id="292" name="slows down growth"/>
          <p:cNvSpPr txBox="1"/>
          <p:nvPr/>
        </p:nvSpPr>
        <p:spPr>
          <a:xfrm>
            <a:off x="4243823" y="9443026"/>
            <a:ext cx="393265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slows down growth</a:t>
            </a:r>
          </a:p>
        </p:txBody>
      </p:sp>
      <p:sp>
        <p:nvSpPr>
          <p:cNvPr id="293" name="stabilizes the economy"/>
          <p:cNvSpPr txBox="1"/>
          <p:nvPr/>
        </p:nvSpPr>
        <p:spPr>
          <a:xfrm>
            <a:off x="4207647" y="10780065"/>
            <a:ext cx="4310203"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stabilizes the economy</a:t>
            </a:r>
          </a:p>
        </p:txBody>
      </p:sp>
      <p:sp>
        <p:nvSpPr>
          <p:cNvPr id="294" name="“General Equilibrium”"/>
          <p:cNvSpPr txBox="1"/>
          <p:nvPr/>
        </p:nvSpPr>
        <p:spPr>
          <a:xfrm>
            <a:off x="3858708" y="12073582"/>
            <a:ext cx="4702887" cy="68841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“General Equilibrium”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Equation"/>
          <p:cNvSpPr txBox="1"/>
          <p:nvPr/>
        </p:nvSpPr>
        <p:spPr>
          <a:xfrm>
            <a:off x="10422528" y="2538523"/>
            <a:ext cx="3505239" cy="42298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900" i="1">
                      <a:solidFill>
                        <a:srgbClr val="000000"/>
                      </a:solidFill>
                      <a:latin typeface="Cambria Math" panose="02040503050406030204" pitchFamily="18" charset="0"/>
                    </a:rPr>
                    <m:t>Y</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t</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W</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t</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R</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t</m:t>
                  </m:r>
                  <m:r>
                    <a:rPr xmlns:a="http://schemas.openxmlformats.org/drawingml/2006/main" sz="3900" i="1">
                      <a:solidFill>
                        <a:srgbClr val="000000"/>
                      </a:solidFill>
                      <a:latin typeface="Cambria Math" panose="02040503050406030204" pitchFamily="18" charset="0"/>
                    </a:rPr>
                    <m:t>)</m:t>
                  </m:r>
                </m:oMath>
              </m:oMathPara>
            </a14:m>
            <a:endParaRPr sz="3900"/>
          </a:p>
        </p:txBody>
      </p:sp>
      <p:sp>
        <p:nvSpPr>
          <p:cNvPr id="299" name="Deriving the Production Function"/>
          <p:cNvSpPr txBox="1"/>
          <p:nvPr/>
        </p:nvSpPr>
        <p:spPr>
          <a:xfrm>
            <a:off x="9216897" y="1055557"/>
            <a:ext cx="5950205"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Deriving the Production Function</a:t>
            </a:r>
          </a:p>
        </p:txBody>
      </p:sp>
      <p:sp>
        <p:nvSpPr>
          <p:cNvPr id="300" name="Equation"/>
          <p:cNvSpPr txBox="1"/>
          <p:nvPr/>
        </p:nvSpPr>
        <p:spPr>
          <a:xfrm>
            <a:off x="9828336" y="4213855"/>
            <a:ext cx="4176903" cy="41552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800" i="1">
                      <a:solidFill>
                        <a:srgbClr val="000000"/>
                      </a:solidFill>
                      <a:latin typeface="Cambria Math" panose="02040503050406030204" pitchFamily="18" charset="0"/>
                    </a:rPr>
                    <m:t>d</m:t>
                  </m:r>
                  <m:r>
                    <a:rPr xmlns:a="http://schemas.openxmlformats.org/drawingml/2006/main" sz="3800" i="1">
                      <a:solidFill>
                        <a:srgbClr val="000000"/>
                      </a:solidFill>
                      <a:latin typeface="Cambria Math" panose="02040503050406030204" pitchFamily="18" charset="0"/>
                    </a:rPr>
                    <m:t>Y</m:t>
                  </m:r>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t</m:t>
                  </m:r>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d</m:t>
                  </m:r>
                  <m:r>
                    <a:rPr xmlns:a="http://schemas.openxmlformats.org/drawingml/2006/main" sz="3800" i="1">
                      <a:solidFill>
                        <a:srgbClr val="000000"/>
                      </a:solidFill>
                      <a:latin typeface="Cambria Math" panose="02040503050406030204" pitchFamily="18" charset="0"/>
                    </a:rPr>
                    <m:t>W</m:t>
                  </m:r>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t</m:t>
                  </m:r>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d</m:t>
                  </m:r>
                  <m:r>
                    <a:rPr xmlns:a="http://schemas.openxmlformats.org/drawingml/2006/main" sz="3800" i="1">
                      <a:solidFill>
                        <a:srgbClr val="000000"/>
                      </a:solidFill>
                      <a:latin typeface="Cambria Math" panose="02040503050406030204" pitchFamily="18" charset="0"/>
                    </a:rPr>
                    <m:t>R</m:t>
                  </m:r>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t</m:t>
                  </m:r>
                  <m:r>
                    <a:rPr xmlns:a="http://schemas.openxmlformats.org/drawingml/2006/main" sz="3800" i="1">
                      <a:solidFill>
                        <a:srgbClr val="000000"/>
                      </a:solidFill>
                      <a:latin typeface="Cambria Math" panose="02040503050406030204" pitchFamily="18" charset="0"/>
                    </a:rPr>
                    <m:t>)</m:t>
                  </m:r>
                </m:oMath>
              </m:oMathPara>
            </a14:m>
            <a:endParaRPr sz="3800"/>
          </a:p>
        </p:txBody>
      </p:sp>
      <p:sp>
        <p:nvSpPr>
          <p:cNvPr id="301" name="Equation"/>
          <p:cNvSpPr txBox="1"/>
          <p:nvPr/>
        </p:nvSpPr>
        <p:spPr>
          <a:xfrm>
            <a:off x="6955170" y="6107323"/>
            <a:ext cx="10475240" cy="100005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d</m:t>
                      </m:r>
                      <m:r>
                        <a:rPr xmlns:a="http://schemas.openxmlformats.org/drawingml/2006/main" sz="3400" i="1">
                          <a:solidFill>
                            <a:srgbClr val="000000"/>
                          </a:solidFill>
                          <a:latin typeface="Cambria Math" panose="02040503050406030204" pitchFamily="18" charset="0"/>
                        </a:rPr>
                        <m:t>Y</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num>
                    <m:den>
                      <m:r>
                        <a:rPr xmlns:a="http://schemas.openxmlformats.org/drawingml/2006/main" sz="3400" i="1">
                          <a:solidFill>
                            <a:srgbClr val="000000"/>
                          </a:solidFill>
                          <a:latin typeface="Cambria Math" panose="02040503050406030204" pitchFamily="18" charset="0"/>
                        </a:rPr>
                        <m:t>Y</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den>
                  </m:f>
                  <m:r>
                    <a:rPr xmlns:a="http://schemas.openxmlformats.org/drawingml/2006/main" sz="3400" i="1">
                      <a:solidFill>
                        <a:srgbClr val="000000"/>
                      </a:solidFill>
                      <a:latin typeface="Cambria Math" panose="02040503050406030204" pitchFamily="18" charset="0"/>
                    </a:rPr>
                    <m:t>=</m:t>
                  </m:r>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W</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num>
                    <m:den>
                      <m:r>
                        <a:rPr xmlns:a="http://schemas.openxmlformats.org/drawingml/2006/main" sz="3400" i="1">
                          <a:solidFill>
                            <a:srgbClr val="000000"/>
                          </a:solidFill>
                          <a:latin typeface="Cambria Math" panose="02040503050406030204" pitchFamily="18" charset="0"/>
                        </a:rPr>
                        <m:t>Y</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den>
                  </m:f>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d</m:t>
                      </m:r>
                      <m:r>
                        <a:rPr xmlns:a="http://schemas.openxmlformats.org/drawingml/2006/main" sz="3400" i="1">
                          <a:solidFill>
                            <a:srgbClr val="000000"/>
                          </a:solidFill>
                          <a:latin typeface="Cambria Math" panose="02040503050406030204" pitchFamily="18" charset="0"/>
                        </a:rPr>
                        <m:t>W</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num>
                    <m:den>
                      <m:r>
                        <a:rPr xmlns:a="http://schemas.openxmlformats.org/drawingml/2006/main" sz="3400" i="1">
                          <a:solidFill>
                            <a:srgbClr val="000000"/>
                          </a:solidFill>
                          <a:latin typeface="Cambria Math" panose="02040503050406030204" pitchFamily="18" charset="0"/>
                        </a:rPr>
                        <m:t>W</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den>
                  </m:f>
                  <m:r>
                    <a:rPr xmlns:a="http://schemas.openxmlformats.org/drawingml/2006/main" sz="3400" i="1">
                      <a:solidFill>
                        <a:srgbClr val="000000"/>
                      </a:solidFill>
                      <a:latin typeface="Cambria Math" panose="02040503050406030204" pitchFamily="18" charset="0"/>
                    </a:rPr>
                    <m:t>+</m:t>
                  </m:r>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num>
                    <m:den>
                      <m:r>
                        <a:rPr xmlns:a="http://schemas.openxmlformats.org/drawingml/2006/main" sz="3400" i="1">
                          <a:solidFill>
                            <a:srgbClr val="000000"/>
                          </a:solidFill>
                          <a:latin typeface="Cambria Math" panose="02040503050406030204" pitchFamily="18" charset="0"/>
                        </a:rPr>
                        <m:t>Y</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den>
                  </m:f>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d</m:t>
                      </m:r>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num>
                    <m:den>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den>
                  </m:f>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α</m:t>
                  </m:r>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d</m:t>
                      </m:r>
                      <m:r>
                        <a:rPr xmlns:a="http://schemas.openxmlformats.org/drawingml/2006/main" sz="3400" i="1">
                          <a:solidFill>
                            <a:srgbClr val="000000"/>
                          </a:solidFill>
                          <a:latin typeface="Cambria Math" panose="02040503050406030204" pitchFamily="18" charset="0"/>
                        </a:rPr>
                        <m:t>W</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num>
                    <m:den>
                      <m:r>
                        <a:rPr xmlns:a="http://schemas.openxmlformats.org/drawingml/2006/main" sz="3400" i="1">
                          <a:solidFill>
                            <a:srgbClr val="000000"/>
                          </a:solidFill>
                          <a:latin typeface="Cambria Math" panose="02040503050406030204" pitchFamily="18" charset="0"/>
                        </a:rPr>
                        <m:t>W</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den>
                  </m:f>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α</m:t>
                  </m:r>
                  <m:r>
                    <a:rPr xmlns:a="http://schemas.openxmlformats.org/drawingml/2006/main" sz="3400" i="1">
                      <a:solidFill>
                        <a:srgbClr val="000000"/>
                      </a:solidFill>
                      <a:latin typeface="Cambria Math" panose="02040503050406030204" pitchFamily="18" charset="0"/>
                    </a:rPr>
                    <m:t>)</m:t>
                  </m:r>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d</m:t>
                      </m:r>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num>
                    <m:den>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den>
                  </m:f>
                </m:oMath>
              </m:oMathPara>
            </a14:m>
            <a:endParaRPr sz="3400"/>
          </a:p>
        </p:txBody>
      </p:sp>
      <p:sp>
        <p:nvSpPr>
          <p:cNvPr id="302" name="take the variation:"/>
          <p:cNvSpPr txBox="1"/>
          <p:nvPr/>
        </p:nvSpPr>
        <p:spPr>
          <a:xfrm>
            <a:off x="5394144" y="4108251"/>
            <a:ext cx="3632734"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take the variation:</a:t>
            </a:r>
          </a:p>
        </p:txBody>
      </p:sp>
      <p:sp>
        <p:nvSpPr>
          <p:cNvPr id="303" name="Equation"/>
          <p:cNvSpPr txBox="1"/>
          <p:nvPr/>
        </p:nvSpPr>
        <p:spPr>
          <a:xfrm>
            <a:off x="10359068" y="9086967"/>
            <a:ext cx="3693018" cy="47956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Y</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0</m:t>
                      </m:r>
                    </m:sub>
                  </m:sSub>
                  <m:sSup>
                    <m:e>
                      <m:r>
                        <a:rPr xmlns:a="http://schemas.openxmlformats.org/drawingml/2006/main" sz="3400" i="1">
                          <a:solidFill>
                            <a:srgbClr val="000000"/>
                          </a:solidFill>
                          <a:latin typeface="Cambria Math" panose="02040503050406030204" pitchFamily="18" charset="0"/>
                        </a:rPr>
                        <m:t>W</m:t>
                      </m:r>
                    </m:e>
                    <m:sup>
                      <m:r>
                        <a:rPr xmlns:a="http://schemas.openxmlformats.org/drawingml/2006/main" sz="3400" i="1">
                          <a:solidFill>
                            <a:srgbClr val="000000"/>
                          </a:solidFill>
                          <a:latin typeface="Cambria Math" panose="02040503050406030204" pitchFamily="18" charset="0"/>
                        </a:rPr>
                        <m:t>α</m:t>
                      </m:r>
                    </m:sup>
                  </m:sSup>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sSup>
                    <m:e>
                      <m:r>
                        <a:rPr xmlns:a="http://schemas.openxmlformats.org/drawingml/2006/main" sz="3400" i="1">
                          <a:solidFill>
                            <a:srgbClr val="000000"/>
                          </a:solidFill>
                          <a:latin typeface="Cambria Math" panose="02040503050406030204" pitchFamily="18" charset="0"/>
                        </a:rPr>
                        <m:t>R</m:t>
                      </m:r>
                    </m:e>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α</m:t>
                      </m:r>
                    </m:sup>
                  </m:sSup>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oMath>
              </m:oMathPara>
            </a14:m>
            <a:endParaRPr sz="3400"/>
          </a:p>
        </p:txBody>
      </p:sp>
      <p:sp>
        <p:nvSpPr>
          <p:cNvPr id="304" name="Line"/>
          <p:cNvSpPr/>
          <p:nvPr/>
        </p:nvSpPr>
        <p:spPr>
          <a:xfrm flipH="1">
            <a:off x="12318926" y="7194993"/>
            <a:ext cx="2693102" cy="1632662"/>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05" name="Equation"/>
          <p:cNvSpPr txBox="1"/>
          <p:nvPr/>
        </p:nvSpPr>
        <p:spPr>
          <a:xfrm>
            <a:off x="18386976" y="9144962"/>
            <a:ext cx="1722646" cy="35844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200" i="1">
                      <a:solidFill>
                        <a:srgbClr val="000000"/>
                      </a:solidFill>
                      <a:latin typeface="Cambria Math" panose="02040503050406030204" pitchFamily="18" charset="0"/>
                    </a:rPr>
                    <m:t>W</m:t>
                  </m:r>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w</m:t>
                  </m:r>
                  <m:r>
                    <a:rPr xmlns:a="http://schemas.openxmlformats.org/drawingml/2006/main" sz="4200" i="1">
                      <a:solidFill>
                        <a:srgbClr val="000000"/>
                      </a:solidFill>
                      <a:latin typeface="Cambria Math" panose="02040503050406030204" pitchFamily="18" charset="0"/>
                    </a:rPr>
                    <m:t>L</m:t>
                  </m:r>
                </m:oMath>
              </m:oMathPara>
            </a14:m>
            <a:endParaRPr sz="4200"/>
          </a:p>
        </p:txBody>
      </p:sp>
      <p:sp>
        <p:nvSpPr>
          <p:cNvPr id="306" name="Equation"/>
          <p:cNvSpPr txBox="1"/>
          <p:nvPr/>
        </p:nvSpPr>
        <p:spPr>
          <a:xfrm>
            <a:off x="16216706" y="9149784"/>
            <a:ext cx="1780075" cy="42405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200" i="1">
                      <a:solidFill>
                        <a:srgbClr val="000000"/>
                      </a:solidFill>
                      <a:latin typeface="Cambria Math" panose="02040503050406030204" pitchFamily="18" charset="0"/>
                    </a:rPr>
                    <m:t>R</m:t>
                  </m:r>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r</m:t>
                  </m:r>
                  <m:r>
                    <a:rPr xmlns:a="http://schemas.openxmlformats.org/drawingml/2006/main" sz="4200" i="1">
                      <a:solidFill>
                        <a:srgbClr val="000000"/>
                      </a:solidFill>
                      <a:latin typeface="Cambria Math" panose="02040503050406030204" pitchFamily="18" charset="0"/>
                    </a:rPr>
                    <m:t>K</m:t>
                  </m:r>
                  <m:r>
                    <a:rPr xmlns:a="http://schemas.openxmlformats.org/drawingml/2006/main" sz="4200" i="1">
                      <a:solidFill>
                        <a:srgbClr val="000000"/>
                      </a:solidFill>
                      <a:latin typeface="Cambria Math" panose="02040503050406030204" pitchFamily="18" charset="0"/>
                    </a:rPr>
                    <m:t>,</m:t>
                  </m:r>
                </m:oMath>
              </m:oMathPara>
            </a14:m>
            <a:endParaRPr sz="4200"/>
          </a:p>
        </p:txBody>
      </p:sp>
      <p:sp>
        <p:nvSpPr>
          <p:cNvPr id="307" name="Line"/>
          <p:cNvSpPr/>
          <p:nvPr/>
        </p:nvSpPr>
        <p:spPr>
          <a:xfrm>
            <a:off x="14523871" y="9362757"/>
            <a:ext cx="1193895" cy="1"/>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08" name="rent from capital"/>
          <p:cNvSpPr txBox="1"/>
          <p:nvPr/>
        </p:nvSpPr>
        <p:spPr>
          <a:xfrm>
            <a:off x="15005066" y="10252754"/>
            <a:ext cx="346611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rent from capital </a:t>
            </a:r>
          </a:p>
        </p:txBody>
      </p:sp>
      <p:sp>
        <p:nvSpPr>
          <p:cNvPr id="309" name="wages"/>
          <p:cNvSpPr txBox="1"/>
          <p:nvPr/>
        </p:nvSpPr>
        <p:spPr>
          <a:xfrm>
            <a:off x="19055035" y="10216008"/>
            <a:ext cx="141948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wages</a:t>
            </a:r>
          </a:p>
        </p:txBody>
      </p:sp>
      <p:sp>
        <p:nvSpPr>
          <p:cNvPr id="310" name="Line"/>
          <p:cNvSpPr/>
          <p:nvPr/>
        </p:nvSpPr>
        <p:spPr>
          <a:xfrm flipH="1">
            <a:off x="12183635" y="10050380"/>
            <a:ext cx="2267736" cy="962131"/>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11" name="Equation"/>
          <p:cNvSpPr txBox="1"/>
          <p:nvPr/>
        </p:nvSpPr>
        <p:spPr>
          <a:xfrm>
            <a:off x="9836791" y="11495402"/>
            <a:ext cx="4234151" cy="48303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700" i="1">
                      <a:solidFill>
                        <a:srgbClr val="000000"/>
                      </a:solidFill>
                      <a:latin typeface="Cambria Math" panose="02040503050406030204" pitchFamily="18" charset="0"/>
                    </a:rPr>
                    <m:t>Y</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A</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sSup>
                    <m:e>
                      <m:r>
                        <a:rPr xmlns:a="http://schemas.openxmlformats.org/drawingml/2006/main" sz="3700" i="1">
                          <a:solidFill>
                            <a:srgbClr val="000000"/>
                          </a:solidFill>
                          <a:latin typeface="Cambria Math" panose="02040503050406030204" pitchFamily="18" charset="0"/>
                        </a:rPr>
                        <m:t>L</m:t>
                      </m:r>
                    </m:e>
                    <m:sup>
                      <m:r>
                        <a:rPr xmlns:a="http://schemas.openxmlformats.org/drawingml/2006/main" sz="3700" i="1">
                          <a:solidFill>
                            <a:srgbClr val="000000"/>
                          </a:solidFill>
                          <a:latin typeface="Cambria Math" panose="02040503050406030204" pitchFamily="18" charset="0"/>
                        </a:rPr>
                        <m:t>α</m:t>
                      </m:r>
                    </m:sup>
                  </m:sSup>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sSup>
                    <m:e>
                      <m:r>
                        <a:rPr xmlns:a="http://schemas.openxmlformats.org/drawingml/2006/main" sz="3700" i="1">
                          <a:solidFill>
                            <a:srgbClr val="000000"/>
                          </a:solidFill>
                          <a:latin typeface="Cambria Math" panose="02040503050406030204" pitchFamily="18" charset="0"/>
                        </a:rPr>
                        <m:t>K</m:t>
                      </m:r>
                    </m:e>
                    <m:sup>
                      <m:r>
                        <a:rPr xmlns:a="http://schemas.openxmlformats.org/drawingml/2006/main" sz="3700" i="1">
                          <a:solidFill>
                            <a:srgbClr val="000000"/>
                          </a:solidFill>
                          <a:latin typeface="Cambria Math" panose="02040503050406030204" pitchFamily="18" charset="0"/>
                        </a:rPr>
                        <m:t>1</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α</m:t>
                      </m:r>
                    </m:sup>
                  </m:sSup>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oMath>
              </m:oMathPara>
            </a14:m>
            <a:endParaRPr sz="3700"/>
          </a:p>
        </p:txBody>
      </p:sp>
      <p:sp>
        <p:nvSpPr>
          <p:cNvPr id="312" name="Line"/>
          <p:cNvSpPr/>
          <p:nvPr/>
        </p:nvSpPr>
        <p:spPr>
          <a:xfrm flipV="1">
            <a:off x="16725303" y="9629919"/>
            <a:ext cx="635736" cy="635737"/>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13" name="Line"/>
          <p:cNvSpPr/>
          <p:nvPr/>
        </p:nvSpPr>
        <p:spPr>
          <a:xfrm flipV="1">
            <a:off x="19576324" y="9629918"/>
            <a:ext cx="1" cy="613682"/>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14" name="Equation"/>
          <p:cNvSpPr txBox="1"/>
          <p:nvPr/>
        </p:nvSpPr>
        <p:spPr>
          <a:xfrm>
            <a:off x="16220761" y="11464414"/>
            <a:ext cx="3604931" cy="47956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0</m:t>
                      </m:r>
                    </m:sub>
                  </m:sSub>
                  <m:sSup>
                    <m:e>
                      <m:r>
                        <a:rPr xmlns:a="http://schemas.openxmlformats.org/drawingml/2006/main" sz="3400" i="1">
                          <a:solidFill>
                            <a:srgbClr val="000000"/>
                          </a:solidFill>
                          <a:latin typeface="Cambria Math" panose="02040503050406030204" pitchFamily="18" charset="0"/>
                        </a:rPr>
                        <m:t>w</m:t>
                      </m:r>
                    </m:e>
                    <m:sup>
                      <m:r>
                        <a:rPr xmlns:a="http://schemas.openxmlformats.org/drawingml/2006/main" sz="3400" i="1">
                          <a:solidFill>
                            <a:srgbClr val="000000"/>
                          </a:solidFill>
                          <a:latin typeface="Cambria Math" panose="02040503050406030204" pitchFamily="18" charset="0"/>
                        </a:rPr>
                        <m:t>α</m:t>
                      </m:r>
                    </m:sup>
                  </m:sSup>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sSup>
                    <m:e>
                      <m:r>
                        <a:rPr xmlns:a="http://schemas.openxmlformats.org/drawingml/2006/main" sz="3400" i="1">
                          <a:solidFill>
                            <a:srgbClr val="000000"/>
                          </a:solidFill>
                          <a:latin typeface="Cambria Math" panose="02040503050406030204" pitchFamily="18" charset="0"/>
                        </a:rPr>
                        <m:t>r</m:t>
                      </m:r>
                    </m:e>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α</m:t>
                      </m:r>
                    </m:sup>
                  </m:sSup>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oMath>
              </m:oMathPara>
            </a14:m>
            <a:endParaRPr sz="3400"/>
          </a:p>
        </p:txBody>
      </p:sp>
      <p:sp>
        <p:nvSpPr>
          <p:cNvPr id="315" name="with"/>
          <p:cNvSpPr txBox="1"/>
          <p:nvPr/>
        </p:nvSpPr>
        <p:spPr>
          <a:xfrm>
            <a:off x="14633176" y="11389239"/>
            <a:ext cx="97528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with</a:t>
            </a:r>
          </a:p>
        </p:txBody>
      </p:sp>
      <p:sp>
        <p:nvSpPr>
          <p:cNvPr id="316" name="Rectangle"/>
          <p:cNvSpPr/>
          <p:nvPr/>
        </p:nvSpPr>
        <p:spPr>
          <a:xfrm>
            <a:off x="9451809" y="11184175"/>
            <a:ext cx="4954051" cy="1099781"/>
          </a:xfrm>
          <a:prstGeom prst="rect">
            <a:avLst/>
          </a:prstGeom>
          <a:ln w="25400">
            <a:solidFill>
              <a:schemeClr val="accent5">
                <a:hueOff val="-82419"/>
                <a:satOff val="-9513"/>
                <a:lumOff val="-16343"/>
              </a:schemeClr>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17" name="https://journals.plos.org/plosone/article?id=10.1371/journal.pone.0058407"/>
          <p:cNvSpPr txBox="1"/>
          <p:nvPr/>
        </p:nvSpPr>
        <p:spPr>
          <a:xfrm>
            <a:off x="14130250" y="13164542"/>
            <a:ext cx="1023609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https://journals.plos.org/plosone/article?id=10.1371/journal.pone.0058407</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