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This module develops the simplest model for deriving scaling: it is simple because it has no spatial structure (no explicit infrastructure). It nevertheless applies to simple real settlements in terms of size or sophistication.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The gold shapes are actual houses in an Aztec settlement. We can characterize the size of the settlement by enclosing it in a circle and measuring its radius. Note that this does not mean that there is circular symmetry, it is just a characterization of size.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Why is it not smaller?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Or more spread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a:p>
        </p:txBody>
      </p:sp>
      <p:sp>
        <p:nvSpPr>
          <p:cNvPr id="288" name="Shape 288"/>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We can make up a simple model by equating the (assumed positive) benefits of social contacts to the cost of moving around to realize them. The benefits are proportional to the chance of meeting people which goes like the total population N, divided by the Area (i.e. the density) time a number G, which measures that benefit of each interaction. The cost is simply proportional to the typical distance traveled, which is 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Equating the cost to benefit, we can solve for the area as a function of the population, and also the total number of realized interactions (and their products). We obtain the superlinear-sublinear pattern of scaling we have seen ! The only snag is that delta =1/3 is a bit too large (recall it was more like 1/6). So we will need to work a bit harder to put in infrastructure and see if we can get to a more realistic number.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Shape 313"/>
          <p:cNvSpPr/>
          <p:nvPr>
            <p:ph type="sldImg"/>
          </p:nvPr>
        </p:nvSpPr>
        <p:spPr>
          <a:prstGeom prst="rect">
            <a:avLst/>
          </a:prstGeom>
        </p:spPr>
        <p:txBody>
          <a:bodyPr/>
          <a:lstStyle/>
          <a:p>
            <a:pPr/>
          </a:p>
        </p:txBody>
      </p:sp>
      <p:sp>
        <p:nvSpPr>
          <p:cNvPr id="314" name="Shape 314"/>
          <p:cNvSpPr/>
          <p:nvPr>
            <p:ph type="body" sz="quarter" idx="1"/>
          </p:nvPr>
        </p:nvSpPr>
        <p:spPr>
          <a:prstGeom prst="rect">
            <a:avLst/>
          </a:prstGeom>
        </p:spPr>
        <p:txBody>
          <a:bodyPr/>
          <a:lstStyle/>
          <a:p>
            <a:pPr/>
            <a:r>
              <a:t>We also need to make an argument why the number of social contacts per capita can increase, even if human time and effort must remain limited. We now turn to that problem, before we deal with infrastructure.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00000"/>
        </a:solidFill>
      </p:bgPr>
    </p:bg>
    <p:spTree>
      <p:nvGrpSpPr>
        <p:cNvPr id="1" name=""/>
        <p:cNvGrpSpPr/>
        <p:nvPr/>
      </p:nvGrpSpPr>
      <p:grpSpPr>
        <a:xfrm>
          <a:off x="0" y="0"/>
          <a:ext cx="0" cy="0"/>
          <a:chOff x="0" y="0"/>
          <a:chExt cx="0" cy="0"/>
        </a:xfrm>
      </p:grpSpPr>
      <p:sp>
        <p:nvSpPr>
          <p:cNvPr id="149" name="Slide Number"/>
          <p:cNvSpPr txBox="1"/>
          <p:nvPr>
            <p:ph type="sldNum" sz="quarter" idx="2"/>
          </p:nvPr>
        </p:nvSpPr>
        <p:spPr>
          <a:xfrm>
            <a:off x="11935814" y="13019484"/>
            <a:ext cx="494513" cy="511176"/>
          </a:xfrm>
          <a:prstGeom prst="rect">
            <a:avLst/>
          </a:prstGeom>
        </p:spPr>
        <p:txBody>
          <a:bodyPr lIns="71437" tIns="71437" rIns="71437" bIns="71437" anchor="t"/>
          <a:lstStyle>
            <a:lvl1pPr defTabSz="821531">
              <a:defRPr sz="24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000000"/>
        </a:solidFill>
      </p:bgPr>
    </p:bg>
    <p:spTree>
      <p:nvGrpSpPr>
        <p:cNvPr id="1" name=""/>
        <p:cNvGrpSpPr/>
        <p:nvPr/>
      </p:nvGrpSpPr>
      <p:grpSpPr>
        <a:xfrm>
          <a:off x="0" y="0"/>
          <a:ext cx="0" cy="0"/>
          <a:chOff x="0" y="0"/>
          <a:chExt cx="0" cy="0"/>
        </a:xfrm>
      </p:grpSpPr>
      <p:sp>
        <p:nvSpPr>
          <p:cNvPr id="156" name="Image"/>
          <p:cNvSpPr/>
          <p:nvPr>
            <p:ph type="pic" idx="21"/>
          </p:nvPr>
        </p:nvSpPr>
        <p:spPr>
          <a:xfrm>
            <a:off x="1736277" y="-17860"/>
            <a:ext cx="23275936" cy="15517291"/>
          </a:xfrm>
          <a:prstGeom prst="rect">
            <a:avLst/>
          </a:prstGeom>
        </p:spPr>
        <p:txBody>
          <a:bodyPr lIns="91439" tIns="45719" rIns="91439" bIns="45719">
            <a:noAutofit/>
          </a:bodyPr>
          <a:lstStyle/>
          <a:p>
            <a:pPr/>
          </a:p>
        </p:txBody>
      </p:sp>
      <p:sp>
        <p:nvSpPr>
          <p:cNvPr id="157" name="Slide Number"/>
          <p:cNvSpPr txBox="1"/>
          <p:nvPr>
            <p:ph type="sldNum" sz="quarter" idx="2"/>
          </p:nvPr>
        </p:nvSpPr>
        <p:spPr>
          <a:xfrm>
            <a:off x="11935814" y="13019484"/>
            <a:ext cx="494513" cy="511176"/>
          </a:xfrm>
          <a:prstGeom prst="rect">
            <a:avLst/>
          </a:prstGeom>
        </p:spPr>
        <p:txBody>
          <a:bodyPr lIns="71437" tIns="71437" rIns="71437" bIns="71437" anchor="t"/>
          <a:lstStyle>
            <a:lvl1pPr defTabSz="821531">
              <a:defRPr sz="24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9" Type="http://schemas.openxmlformats.org/officeDocument/2006/relationships/image" Target="../media/image40.png"/><Relationship Id="rId20" Type="http://schemas.openxmlformats.org/officeDocument/2006/relationships/image" Target="../media/image41.png"/><Relationship Id="rId21" Type="http://schemas.openxmlformats.org/officeDocument/2006/relationships/image" Target="../media/image2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7.png"/><Relationship Id="rId9" Type="http://schemas.openxmlformats.org/officeDocument/2006/relationships/image" Target="../media/image48.png"/><Relationship Id="rId10" Type="http://schemas.openxmlformats.org/officeDocument/2006/relationships/image" Target="../media/image49.png"/><Relationship Id="rId11" Type="http://schemas.openxmlformats.org/officeDocument/2006/relationships/image" Target="../media/image50.png"/><Relationship Id="rId12" Type="http://schemas.openxmlformats.org/officeDocument/2006/relationships/image" Target="../media/image51.png"/><Relationship Id="rId13" Type="http://schemas.openxmlformats.org/officeDocument/2006/relationships/image" Target="../media/image52.png"/><Relationship Id="rId14" Type="http://schemas.openxmlformats.org/officeDocument/2006/relationships/image" Target="../media/image53.png"/><Relationship Id="rId15" Type="http://schemas.openxmlformats.org/officeDocument/2006/relationships/image" Target="../media/image54.png"/><Relationship Id="rId16" Type="http://schemas.openxmlformats.org/officeDocument/2006/relationships/image" Target="../media/image55.png"/><Relationship Id="rId17" Type="http://schemas.openxmlformats.org/officeDocument/2006/relationships/image" Target="../media/image56.png"/><Relationship Id="rId18" Type="http://schemas.openxmlformats.org/officeDocument/2006/relationships/image" Target="../media/image57.png"/><Relationship Id="rId19" Type="http://schemas.openxmlformats.org/officeDocument/2006/relationships/image" Target="../media/image58.png"/><Relationship Id="rId20" Type="http://schemas.openxmlformats.org/officeDocument/2006/relationships/image" Target="../media/image59.png"/><Relationship Id="rId21" Type="http://schemas.openxmlformats.org/officeDocument/2006/relationships/image" Target="../media/image2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9" Type="http://schemas.openxmlformats.org/officeDocument/2006/relationships/image" Target="../media/image66.png"/><Relationship Id="rId10" Type="http://schemas.openxmlformats.org/officeDocument/2006/relationships/image" Target="../media/image67.png"/><Relationship Id="rId11" Type="http://schemas.openxmlformats.org/officeDocument/2006/relationships/image" Target="../media/image68.png"/><Relationship Id="rId12" Type="http://schemas.openxmlformats.org/officeDocument/2006/relationships/image" Target="../media/image69.png"/><Relationship Id="rId13" Type="http://schemas.openxmlformats.org/officeDocument/2006/relationships/image" Target="../media/image70.png"/><Relationship Id="rId14" Type="http://schemas.openxmlformats.org/officeDocument/2006/relationships/image" Target="../media/image71.png"/><Relationship Id="rId15" Type="http://schemas.openxmlformats.org/officeDocument/2006/relationships/image" Target="../media/image72.png"/><Relationship Id="rId16" Type="http://schemas.openxmlformats.org/officeDocument/2006/relationships/image" Target="../media/image73.png"/><Relationship Id="rId17" Type="http://schemas.openxmlformats.org/officeDocument/2006/relationships/image" Target="../media/image74.png"/><Relationship Id="rId18" Type="http://schemas.openxmlformats.org/officeDocument/2006/relationships/image" Target="../media/image75.png"/><Relationship Id="rId19" Type="http://schemas.openxmlformats.org/officeDocument/2006/relationships/image" Target="../media/image76.png"/><Relationship Id="rId20" Type="http://schemas.openxmlformats.org/officeDocument/2006/relationships/image" Target="../media/image77.png"/><Relationship Id="rId21" Type="http://schemas.openxmlformats.org/officeDocument/2006/relationships/image" Target="../media/image2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Luís M. A. Bettencourt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©Luís M. A. Bettencourt 2023</a:t>
            </a:r>
          </a:p>
        </p:txBody>
      </p:sp>
      <p:sp>
        <p:nvSpPr>
          <p:cNvPr id="167" name="Lecture 6"/>
          <p:cNvSpPr txBox="1"/>
          <p:nvPr>
            <p:ph type="ctrTitle"/>
          </p:nvPr>
        </p:nvSpPr>
        <p:spPr>
          <a:prstGeom prst="rect">
            <a:avLst/>
          </a:prstGeom>
        </p:spPr>
        <p:txBody>
          <a:bodyPr/>
          <a:lstStyle>
            <a:lvl1pPr defTabSz="821531">
              <a:lnSpc>
                <a:spcPct val="100000"/>
              </a:lnSpc>
              <a:defRPr spc="0" sz="5200"/>
            </a:lvl1pPr>
          </a:lstStyle>
          <a:p>
            <a:pPr/>
            <a:r>
              <a:t>Lecture 6</a:t>
            </a:r>
          </a:p>
        </p:txBody>
      </p:sp>
      <p:sp>
        <p:nvSpPr>
          <p:cNvPr id="168" name="Network Models of Cities"/>
          <p:cNvSpPr txBox="1"/>
          <p:nvPr>
            <p:ph type="subTitle" sz="quarter" idx="1"/>
          </p:nvPr>
        </p:nvSpPr>
        <p:spPr>
          <a:prstGeom prst="rect">
            <a:avLst/>
          </a:prstGeom>
        </p:spPr>
        <p:txBody>
          <a:bodyPr/>
          <a:lstStyle>
            <a:lvl1pPr defTabSz="457200">
              <a:defRPr sz="5400">
                <a:solidFill>
                  <a:srgbClr val="5E5E5E"/>
                </a:solidFill>
                <a:latin typeface="Helvetica"/>
                <a:ea typeface="Helvetica"/>
                <a:cs typeface="Helvetica"/>
                <a:sym typeface="Helvetica"/>
              </a:defRPr>
            </a:lvl1pPr>
          </a:lstStyle>
          <a:p>
            <a:pPr/>
            <a:r>
              <a:t>Network Models of Cities </a:t>
            </a:r>
          </a:p>
        </p:txBody>
      </p:sp>
      <p:sp>
        <p:nvSpPr>
          <p:cNvPr id="169" name="6.2 A First Model: The Amorphous Settlement Model and Urban Scaling"/>
          <p:cNvSpPr txBox="1"/>
          <p:nvPr/>
        </p:nvSpPr>
        <p:spPr>
          <a:xfrm>
            <a:off x="2667380" y="9155931"/>
            <a:ext cx="19049239"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1531">
              <a:defRPr b="1" sz="4400">
                <a:solidFill>
                  <a:srgbClr val="000000"/>
                </a:solidFill>
              </a:defRPr>
            </a:lvl1pPr>
          </a:lstStyle>
          <a:p>
            <a:pPr/>
            <a:r>
              <a:t>6.2 A First Model: The Amorphous Settlement Model and Urban Scaling</a:t>
            </a:r>
          </a:p>
        </p:txBody>
      </p:sp>
      <p:sp>
        <p:nvSpPr>
          <p:cNvPr id="170" name="IUS 3.2.2"/>
          <p:cNvSpPr txBox="1"/>
          <p:nvPr/>
        </p:nvSpPr>
        <p:spPr>
          <a:xfrm>
            <a:off x="19399234" y="10600936"/>
            <a:ext cx="1800861"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3.2.2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Figure_3.5.pdf" descr="Figure_3.5.pdf"/>
          <p:cNvPicPr>
            <a:picLocks noChangeAspect="1"/>
          </p:cNvPicPr>
          <p:nvPr/>
        </p:nvPicPr>
        <p:blipFill>
          <a:blip r:embed="rId3">
            <a:extLst/>
          </a:blip>
          <a:stretch>
            <a:fillRect/>
          </a:stretch>
        </p:blipFill>
        <p:spPr>
          <a:xfrm>
            <a:off x="3521129" y="682977"/>
            <a:ext cx="17341742" cy="12350046"/>
          </a:xfrm>
          <a:prstGeom prst="rect">
            <a:avLst/>
          </a:prstGeom>
          <a:ln w="12700">
            <a:miter lim="400000"/>
          </a:ln>
        </p:spPr>
      </p:pic>
      <p:sp>
        <p:nvSpPr>
          <p:cNvPr id="173" name="IUS Figure 3.5"/>
          <p:cNvSpPr txBox="1"/>
          <p:nvPr/>
        </p:nvSpPr>
        <p:spPr>
          <a:xfrm>
            <a:off x="20962901" y="12708637"/>
            <a:ext cx="2749805"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Figure 3.5</a:t>
            </a:r>
          </a:p>
        </p:txBody>
      </p:sp>
      <p:pic>
        <p:nvPicPr>
          <p:cNvPr id="174" name="Rectangle Rectangle" descr="Rectangle Rectangle"/>
          <p:cNvPicPr>
            <a:picLocks noChangeAspect="0"/>
          </p:cNvPicPr>
          <p:nvPr/>
        </p:nvPicPr>
        <p:blipFill>
          <a:blip r:embed="rId4">
            <a:extLst/>
          </a:blip>
          <a:stretch>
            <a:fillRect/>
          </a:stretch>
        </p:blipFill>
        <p:spPr>
          <a:xfrm>
            <a:off x="2982332" y="11691769"/>
            <a:ext cx="5672623" cy="1435101"/>
          </a:xfrm>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79" name="Image" descr="Image"/>
          <p:cNvPicPr>
            <a:picLocks noChangeAspect="1"/>
          </p:cNvPicPr>
          <p:nvPr/>
        </p:nvPicPr>
        <p:blipFill>
          <a:blip r:embed="rId2">
            <a:extLst/>
          </a:blip>
          <a:stretch>
            <a:fillRect/>
          </a:stretch>
        </p:blipFill>
        <p:spPr>
          <a:xfrm>
            <a:off x="3263183" y="161387"/>
            <a:ext cx="17857635" cy="13393227"/>
          </a:xfrm>
          <a:prstGeom prst="rect">
            <a:avLst/>
          </a:prstGeom>
          <a:ln w="12700">
            <a:miter lim="400000"/>
          </a:ln>
        </p:spPr>
      </p:pic>
      <p:sp>
        <p:nvSpPr>
          <p:cNvPr id="180" name="credit: bondyalu.blogspot.com"/>
          <p:cNvSpPr txBox="1"/>
          <p:nvPr/>
        </p:nvSpPr>
        <p:spPr>
          <a:xfrm>
            <a:off x="17858256" y="13308224"/>
            <a:ext cx="3289225" cy="422276"/>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1800">
                <a:solidFill>
                  <a:srgbClr val="FFFFFF"/>
                </a:solidFill>
                <a:latin typeface="Helvetica Light"/>
                <a:ea typeface="Helvetica Light"/>
                <a:cs typeface="Helvetica Light"/>
                <a:sym typeface="Helvetica Light"/>
              </a:defRPr>
            </a:lvl1pPr>
          </a:lstStyle>
          <a:p>
            <a:pPr/>
            <a:r>
              <a:t>credit: bondyalu.blogspot.com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2" name="Shape"/>
          <p:cNvSpPr/>
          <p:nvPr/>
        </p:nvSpPr>
        <p:spPr>
          <a:xfrm>
            <a:off x="11663215" y="8850195"/>
            <a:ext cx="799320" cy="699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759"/>
                </a:lnTo>
                <a:lnTo>
                  <a:pt x="20020" y="21600"/>
                </a:lnTo>
                <a:lnTo>
                  <a:pt x="1614" y="19650"/>
                </a:lnTo>
                <a:lnTo>
                  <a:pt x="0" y="0"/>
                </a:lnTo>
                <a:close/>
              </a:path>
            </a:pathLst>
          </a:custGeom>
          <a:blipFill>
            <a:blip r:embed="rId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3" name="Shape"/>
          <p:cNvSpPr/>
          <p:nvPr/>
        </p:nvSpPr>
        <p:spPr>
          <a:xfrm>
            <a:off x="15400359" y="7767132"/>
            <a:ext cx="573281" cy="35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29" y="21600"/>
                </a:moveTo>
                <a:lnTo>
                  <a:pt x="21525" y="16907"/>
                </a:lnTo>
                <a:lnTo>
                  <a:pt x="21600" y="0"/>
                </a:lnTo>
                <a:lnTo>
                  <a:pt x="0" y="1917"/>
                </a:lnTo>
                <a:lnTo>
                  <a:pt x="2529" y="21600"/>
                </a:lnTo>
                <a:close/>
              </a:path>
            </a:pathLst>
          </a:custGeom>
          <a:blipFill>
            <a:blip r:embed="rId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4" name="Shape"/>
          <p:cNvSpPr/>
          <p:nvPr/>
        </p:nvSpPr>
        <p:spPr>
          <a:xfrm>
            <a:off x="15062702" y="6633760"/>
            <a:ext cx="493371" cy="55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14" y="21600"/>
                </a:moveTo>
                <a:lnTo>
                  <a:pt x="21600" y="5363"/>
                </a:lnTo>
                <a:lnTo>
                  <a:pt x="8094" y="0"/>
                </a:lnTo>
                <a:lnTo>
                  <a:pt x="0" y="17771"/>
                </a:lnTo>
                <a:lnTo>
                  <a:pt x="12214" y="21600"/>
                </a:lnTo>
                <a:close/>
              </a:path>
            </a:pathLst>
          </a:custGeom>
          <a:blipFill>
            <a:blip r:embed="rId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5" name="Shape"/>
          <p:cNvSpPr/>
          <p:nvPr/>
        </p:nvSpPr>
        <p:spPr>
          <a:xfrm>
            <a:off x="12436605" y="5409324"/>
            <a:ext cx="655220" cy="761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26" y="21600"/>
                </a:moveTo>
                <a:lnTo>
                  <a:pt x="21600" y="4770"/>
                </a:lnTo>
                <a:lnTo>
                  <a:pt x="8002" y="0"/>
                </a:lnTo>
                <a:lnTo>
                  <a:pt x="0" y="15015"/>
                </a:lnTo>
                <a:lnTo>
                  <a:pt x="12626" y="21600"/>
                </a:lnTo>
                <a:close/>
              </a:path>
            </a:pathLst>
          </a:custGeom>
          <a:blipFill>
            <a:blip r:embed="rId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6" name="Shape"/>
          <p:cNvSpPr/>
          <p:nvPr/>
        </p:nvSpPr>
        <p:spPr>
          <a:xfrm>
            <a:off x="14603505" y="5095740"/>
            <a:ext cx="516076" cy="338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16" y="21600"/>
                </a:moveTo>
                <a:lnTo>
                  <a:pt x="21600" y="8503"/>
                </a:lnTo>
                <a:lnTo>
                  <a:pt x="1499" y="0"/>
                </a:lnTo>
                <a:lnTo>
                  <a:pt x="0" y="12872"/>
                </a:lnTo>
                <a:lnTo>
                  <a:pt x="18416" y="21600"/>
                </a:lnTo>
                <a:close/>
              </a:path>
            </a:pathLst>
          </a:custGeom>
          <a:blipFill>
            <a:blip r:embed="rId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7" name="Shape"/>
          <p:cNvSpPr/>
          <p:nvPr/>
        </p:nvSpPr>
        <p:spPr>
          <a:xfrm>
            <a:off x="15141681" y="3843670"/>
            <a:ext cx="478357" cy="594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86" y="1769"/>
                </a:lnTo>
                <a:lnTo>
                  <a:pt x="1730" y="0"/>
                </a:lnTo>
                <a:lnTo>
                  <a:pt x="0" y="21143"/>
                </a:lnTo>
                <a:lnTo>
                  <a:pt x="21600" y="21600"/>
                </a:lnTo>
                <a:close/>
              </a:path>
            </a:pathLst>
          </a:custGeom>
          <a:blipFill>
            <a:blip r:embed="rId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8" name="Shape"/>
          <p:cNvSpPr/>
          <p:nvPr/>
        </p:nvSpPr>
        <p:spPr>
          <a:xfrm>
            <a:off x="13636370" y="3185442"/>
            <a:ext cx="527770" cy="35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952"/>
                </a:moveTo>
                <a:lnTo>
                  <a:pt x="564" y="21600"/>
                </a:lnTo>
                <a:lnTo>
                  <a:pt x="0" y="3493"/>
                </a:lnTo>
                <a:lnTo>
                  <a:pt x="21168" y="0"/>
                </a:lnTo>
                <a:lnTo>
                  <a:pt x="21600" y="19952"/>
                </a:lnTo>
                <a:close/>
              </a:path>
            </a:pathLst>
          </a:custGeom>
          <a:blipFill>
            <a:blip r:embed="rId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9" name="Shape"/>
          <p:cNvSpPr/>
          <p:nvPr/>
        </p:nvSpPr>
        <p:spPr>
          <a:xfrm>
            <a:off x="11760662" y="5152497"/>
            <a:ext cx="404764" cy="36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55" y="0"/>
                </a:lnTo>
                <a:lnTo>
                  <a:pt x="2077" y="527"/>
                </a:lnTo>
                <a:lnTo>
                  <a:pt x="0" y="18485"/>
                </a:lnTo>
                <a:lnTo>
                  <a:pt x="21600" y="21600"/>
                </a:lnTo>
                <a:close/>
              </a:path>
            </a:pathLst>
          </a:custGeom>
          <a:blipFill>
            <a:blip r:embed="rId1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0" name="Shape"/>
          <p:cNvSpPr/>
          <p:nvPr/>
        </p:nvSpPr>
        <p:spPr>
          <a:xfrm>
            <a:off x="10634276" y="6041212"/>
            <a:ext cx="473879" cy="469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38" y="21600"/>
                </a:moveTo>
                <a:lnTo>
                  <a:pt x="21600" y="3576"/>
                </a:lnTo>
                <a:lnTo>
                  <a:pt x="822" y="0"/>
                </a:lnTo>
                <a:lnTo>
                  <a:pt x="0" y="14352"/>
                </a:lnTo>
                <a:lnTo>
                  <a:pt x="19138" y="21600"/>
                </a:lnTo>
                <a:close/>
              </a:path>
            </a:pathLst>
          </a:custGeom>
          <a:blipFill>
            <a:blip r:embed="rId11"/>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1" name="Shape"/>
          <p:cNvSpPr/>
          <p:nvPr/>
        </p:nvSpPr>
        <p:spPr>
          <a:xfrm>
            <a:off x="10047295" y="5244757"/>
            <a:ext cx="518597" cy="4143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11" y="21600"/>
                </a:moveTo>
                <a:lnTo>
                  <a:pt x="21600" y="4162"/>
                </a:lnTo>
                <a:lnTo>
                  <a:pt x="0" y="0"/>
                </a:lnTo>
                <a:lnTo>
                  <a:pt x="5" y="16956"/>
                </a:lnTo>
                <a:lnTo>
                  <a:pt x="21011" y="21600"/>
                </a:lnTo>
                <a:close/>
              </a:path>
            </a:pathLst>
          </a:custGeom>
          <a:blipFill>
            <a:blip r:embed="rId12"/>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2" name="Shape"/>
          <p:cNvSpPr/>
          <p:nvPr/>
        </p:nvSpPr>
        <p:spPr>
          <a:xfrm>
            <a:off x="9725198" y="4568606"/>
            <a:ext cx="655256" cy="383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44" y="21600"/>
                </a:moveTo>
                <a:lnTo>
                  <a:pt x="21600" y="5330"/>
                </a:lnTo>
                <a:lnTo>
                  <a:pt x="3869" y="0"/>
                </a:lnTo>
                <a:lnTo>
                  <a:pt x="0" y="18693"/>
                </a:lnTo>
                <a:lnTo>
                  <a:pt x="18444" y="21600"/>
                </a:lnTo>
                <a:close/>
              </a:path>
            </a:pathLst>
          </a:custGeom>
          <a:blipFill>
            <a:blip r:embed="rId1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3" name="Shape"/>
          <p:cNvSpPr/>
          <p:nvPr/>
        </p:nvSpPr>
        <p:spPr>
          <a:xfrm>
            <a:off x="9804396" y="3334976"/>
            <a:ext cx="553692" cy="567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7" y="21600"/>
                </a:moveTo>
                <a:lnTo>
                  <a:pt x="21600" y="3958"/>
                </a:lnTo>
                <a:lnTo>
                  <a:pt x="3297" y="0"/>
                </a:lnTo>
                <a:lnTo>
                  <a:pt x="0" y="20339"/>
                </a:lnTo>
                <a:lnTo>
                  <a:pt x="18907" y="21600"/>
                </a:lnTo>
                <a:close/>
              </a:path>
            </a:pathLst>
          </a:custGeom>
          <a:blipFill>
            <a:blip r:embed="rId1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4" name="Shape"/>
          <p:cNvSpPr/>
          <p:nvPr/>
        </p:nvSpPr>
        <p:spPr>
          <a:xfrm>
            <a:off x="9090631" y="4658559"/>
            <a:ext cx="437042" cy="313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019" y="3200"/>
                </a:lnTo>
                <a:lnTo>
                  <a:pt x="2779" y="0"/>
                </a:lnTo>
                <a:lnTo>
                  <a:pt x="0" y="14737"/>
                </a:lnTo>
                <a:lnTo>
                  <a:pt x="21600" y="21600"/>
                </a:lnTo>
                <a:close/>
              </a:path>
            </a:pathLst>
          </a:custGeom>
          <a:blipFill>
            <a:blip r:embed="rId1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5" name="Shape"/>
          <p:cNvSpPr/>
          <p:nvPr/>
        </p:nvSpPr>
        <p:spPr>
          <a:xfrm>
            <a:off x="10794590" y="9856802"/>
            <a:ext cx="362989" cy="537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73" y="20993"/>
                </a:moveTo>
                <a:lnTo>
                  <a:pt x="21600" y="2754"/>
                </a:lnTo>
                <a:lnTo>
                  <a:pt x="0" y="0"/>
                </a:lnTo>
                <a:lnTo>
                  <a:pt x="4994" y="21600"/>
                </a:lnTo>
                <a:lnTo>
                  <a:pt x="21273" y="20993"/>
                </a:lnTo>
                <a:close/>
              </a:path>
            </a:pathLst>
          </a:custGeom>
          <a:blipFill>
            <a:blip r:embed="rId1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6" name="Shape"/>
          <p:cNvSpPr/>
          <p:nvPr/>
        </p:nvSpPr>
        <p:spPr>
          <a:xfrm>
            <a:off x="10073047" y="8971670"/>
            <a:ext cx="516260" cy="301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93" y="1879"/>
                </a:lnTo>
                <a:lnTo>
                  <a:pt x="11729" y="0"/>
                </a:lnTo>
                <a:lnTo>
                  <a:pt x="0" y="18272"/>
                </a:lnTo>
                <a:lnTo>
                  <a:pt x="21600" y="21600"/>
                </a:lnTo>
                <a:close/>
              </a:path>
            </a:pathLst>
          </a:custGeom>
          <a:blipFill>
            <a:blip r:embed="rId1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7" name="Shape"/>
          <p:cNvSpPr/>
          <p:nvPr/>
        </p:nvSpPr>
        <p:spPr>
          <a:xfrm>
            <a:off x="10135562" y="10403682"/>
            <a:ext cx="367410" cy="434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0" y="21600"/>
                </a:moveTo>
                <a:lnTo>
                  <a:pt x="21600" y="1308"/>
                </a:lnTo>
                <a:lnTo>
                  <a:pt x="386" y="0"/>
                </a:lnTo>
                <a:lnTo>
                  <a:pt x="0" y="20259"/>
                </a:lnTo>
                <a:lnTo>
                  <a:pt x="21040" y="21600"/>
                </a:lnTo>
                <a:close/>
              </a:path>
            </a:pathLst>
          </a:custGeom>
          <a:blipFill>
            <a:blip r:embed="rId1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8" name="Shape"/>
          <p:cNvSpPr/>
          <p:nvPr/>
        </p:nvSpPr>
        <p:spPr>
          <a:xfrm>
            <a:off x="9391115" y="9737198"/>
            <a:ext cx="645852" cy="697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02" y="21600"/>
                </a:moveTo>
                <a:lnTo>
                  <a:pt x="21600" y="3176"/>
                </a:lnTo>
                <a:lnTo>
                  <a:pt x="7713" y="0"/>
                </a:lnTo>
                <a:lnTo>
                  <a:pt x="1228" y="6001"/>
                </a:lnTo>
                <a:lnTo>
                  <a:pt x="0" y="21461"/>
                </a:lnTo>
                <a:lnTo>
                  <a:pt x="19302" y="21600"/>
                </a:lnTo>
                <a:close/>
              </a:path>
            </a:pathLst>
          </a:custGeom>
          <a:blipFill>
            <a:blip r:embed="rId1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9" name="Shape"/>
          <p:cNvSpPr/>
          <p:nvPr/>
        </p:nvSpPr>
        <p:spPr>
          <a:xfrm>
            <a:off x="7694121" y="8305861"/>
            <a:ext cx="467377" cy="455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450"/>
                </a:moveTo>
                <a:lnTo>
                  <a:pt x="19727" y="0"/>
                </a:lnTo>
                <a:lnTo>
                  <a:pt x="0" y="637"/>
                </a:lnTo>
                <a:lnTo>
                  <a:pt x="453" y="10440"/>
                </a:lnTo>
                <a:lnTo>
                  <a:pt x="5422" y="21600"/>
                </a:lnTo>
                <a:lnTo>
                  <a:pt x="21600" y="19450"/>
                </a:lnTo>
                <a:close/>
              </a:path>
            </a:pathLst>
          </a:custGeom>
          <a:blipFill>
            <a:blip r:embed="rId2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pic>
        <p:nvPicPr>
          <p:cNvPr id="200" name="Circle Circle" descr="Circle Circle"/>
          <p:cNvPicPr>
            <a:picLocks noChangeAspect="0"/>
          </p:cNvPicPr>
          <p:nvPr/>
        </p:nvPicPr>
        <p:blipFill>
          <a:blip r:embed="rId21">
            <a:extLst/>
          </a:blip>
          <a:stretch>
            <a:fillRect/>
          </a:stretch>
        </p:blipFill>
        <p:spPr>
          <a:xfrm>
            <a:off x="6981866" y="1876821"/>
            <a:ext cx="9962357" cy="9962358"/>
          </a:xfrm>
          <a:prstGeom prst="rect">
            <a:avLst/>
          </a:prstGeom>
        </p:spPr>
      </p:pic>
      <p:sp>
        <p:nvSpPr>
          <p:cNvPr id="202" name="R = Radius"/>
          <p:cNvSpPr txBox="1"/>
          <p:nvPr/>
        </p:nvSpPr>
        <p:spPr>
          <a:xfrm>
            <a:off x="16266159" y="9620998"/>
            <a:ext cx="3454274" cy="930276"/>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200">
                <a:solidFill>
                  <a:srgbClr val="FFFFFF"/>
                </a:solidFill>
                <a:latin typeface="Helvetica Light"/>
                <a:ea typeface="Helvetica Light"/>
                <a:cs typeface="Helvetica Light"/>
                <a:sym typeface="Helvetica Light"/>
              </a:defRPr>
            </a:pPr>
            <a:r>
              <a:rPr i="1">
                <a:latin typeface="Helvetica"/>
                <a:ea typeface="Helvetica"/>
                <a:cs typeface="Helvetica"/>
                <a:sym typeface="Helvetica"/>
              </a:rPr>
              <a:t>R</a:t>
            </a:r>
            <a:r>
              <a:t> = Radius</a:t>
            </a:r>
          </a:p>
        </p:txBody>
      </p:sp>
      <p:pic>
        <p:nvPicPr>
          <p:cNvPr id="203" name="Line Line" descr="Line Line"/>
          <p:cNvPicPr>
            <a:picLocks noChangeAspect="0"/>
          </p:cNvPicPr>
          <p:nvPr/>
        </p:nvPicPr>
        <p:blipFill>
          <a:blip r:embed="rId22">
            <a:extLst/>
          </a:blip>
          <a:stretch>
            <a:fillRect/>
          </a:stretch>
        </p:blipFill>
        <p:spPr>
          <a:xfrm rot="2915272">
            <a:off x="10966040" y="8393366"/>
            <a:ext cx="5229170" cy="673733"/>
          </a:xfrm>
          <a:prstGeom prst="rect">
            <a:avLst/>
          </a:prstGeom>
        </p:spPr>
      </p:pic>
      <p:sp>
        <p:nvSpPr>
          <p:cNvPr id="205" name="Capilco…"/>
          <p:cNvSpPr/>
          <p:nvPr/>
        </p:nvSpPr>
        <p:spPr>
          <a:xfrm>
            <a:off x="19417053" y="12493372"/>
            <a:ext cx="3193878" cy="1006476"/>
          </a:xfrm>
          <a:prstGeom prst="rect">
            <a:avLst/>
          </a:prstGeom>
          <a:blipFill>
            <a:blip r:embed="rId23"/>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spAutoFit/>
          </a:bodyPr>
          <a:lstStyle/>
          <a:p>
            <a:pPr algn="l" defTabSz="821531">
              <a:defRPr b="1" sz="2800">
                <a:solidFill>
                  <a:srgbClr val="FFFFFF"/>
                </a:solidFill>
                <a:latin typeface="Helvetica"/>
                <a:ea typeface="Helvetica"/>
                <a:cs typeface="Helvetica"/>
                <a:sym typeface="Helvetica"/>
              </a:defRPr>
            </a:pPr>
            <a:r>
              <a:t>Capilco </a:t>
            </a:r>
          </a:p>
          <a:p>
            <a:pPr algn="l" defTabSz="821531">
              <a:defRPr sz="2800">
                <a:solidFill>
                  <a:srgbClr val="FFFFFF"/>
                </a:solidFill>
                <a:latin typeface="Helvetica Light"/>
                <a:ea typeface="Helvetica Light"/>
                <a:cs typeface="Helvetica Light"/>
                <a:sym typeface="Helvetica Light"/>
              </a:defRPr>
            </a:pPr>
            <a:r>
              <a:t>Aztec Rural Village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00"/>
                                        </p:tgtEl>
                                        <p:attrNameLst>
                                          <p:attrName>style.visibility</p:attrName>
                                        </p:attrNameLst>
                                      </p:cBhvr>
                                      <p:to>
                                        <p:strVal val="visible"/>
                                      </p:to>
                                    </p:set>
                                    <p:animEffect filter="fade" transition="in">
                                      <p:cBhvr>
                                        <p:cTn id="7" dur="10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203"/>
                                        </p:tgtEl>
                                        <p:attrNameLst>
                                          <p:attrName>style.visibility</p:attrName>
                                        </p:attrNameLst>
                                      </p:cBhvr>
                                      <p:to>
                                        <p:strVal val="visible"/>
                                      </p:to>
                                    </p:set>
                                    <p:animEffect filter="fade" transition="in">
                                      <p:cBhvr>
                                        <p:cTn id="12" dur="1000"/>
                                        <p:tgtEl>
                                          <p:spTgt spid="20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202"/>
                                        </p:tgtEl>
                                        <p:attrNameLst>
                                          <p:attrName>style.visibility</p:attrName>
                                        </p:attrNameLst>
                                      </p:cBhvr>
                                      <p:to>
                                        <p:strVal val="visible"/>
                                      </p:to>
                                    </p:set>
                                    <p:animEffect filter="fade" transition="in">
                                      <p:cBhvr>
                                        <p:cTn id="17"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1"/>
      <p:bldP build="whole" bldLvl="1" animBg="1" rev="0" advAuto="0" spid="203" grpId="2"/>
      <p:bldP build="whole" bldLvl="1" animBg="1" rev="0" advAuto="0" spid="202" grpId="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9" name="Shape"/>
          <p:cNvSpPr/>
          <p:nvPr/>
        </p:nvSpPr>
        <p:spPr>
          <a:xfrm>
            <a:off x="11563384" y="7594645"/>
            <a:ext cx="799320" cy="699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759"/>
                </a:lnTo>
                <a:lnTo>
                  <a:pt x="20020" y="21600"/>
                </a:lnTo>
                <a:lnTo>
                  <a:pt x="1614" y="19650"/>
                </a:lnTo>
                <a:lnTo>
                  <a:pt x="0" y="0"/>
                </a:lnTo>
                <a:close/>
              </a:path>
            </a:pathLst>
          </a:custGeom>
          <a:blipFill>
            <a:blip r:embed="rId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0" name="Shape"/>
          <p:cNvSpPr/>
          <p:nvPr/>
        </p:nvSpPr>
        <p:spPr>
          <a:xfrm>
            <a:off x="12838372" y="7520819"/>
            <a:ext cx="573282" cy="354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29" y="21600"/>
                </a:moveTo>
                <a:lnTo>
                  <a:pt x="21525" y="16907"/>
                </a:lnTo>
                <a:lnTo>
                  <a:pt x="21600" y="0"/>
                </a:lnTo>
                <a:lnTo>
                  <a:pt x="0" y="1917"/>
                </a:lnTo>
                <a:lnTo>
                  <a:pt x="2529" y="21600"/>
                </a:lnTo>
                <a:close/>
              </a:path>
            </a:pathLst>
          </a:custGeom>
          <a:blipFill>
            <a:blip r:embed="rId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1" name="Shape"/>
          <p:cNvSpPr/>
          <p:nvPr/>
        </p:nvSpPr>
        <p:spPr>
          <a:xfrm>
            <a:off x="13670426" y="6581067"/>
            <a:ext cx="493371" cy="55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14" y="21600"/>
                </a:moveTo>
                <a:lnTo>
                  <a:pt x="21600" y="5363"/>
                </a:lnTo>
                <a:lnTo>
                  <a:pt x="8094" y="0"/>
                </a:lnTo>
                <a:lnTo>
                  <a:pt x="0" y="17771"/>
                </a:lnTo>
                <a:lnTo>
                  <a:pt x="12214" y="21600"/>
                </a:lnTo>
                <a:close/>
              </a:path>
            </a:pathLst>
          </a:custGeom>
          <a:blipFill>
            <a:blip r:embed="rId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2" name="Shape"/>
          <p:cNvSpPr/>
          <p:nvPr/>
        </p:nvSpPr>
        <p:spPr>
          <a:xfrm>
            <a:off x="12249142" y="6284149"/>
            <a:ext cx="655220" cy="761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26" y="21600"/>
                </a:moveTo>
                <a:lnTo>
                  <a:pt x="21600" y="4770"/>
                </a:lnTo>
                <a:lnTo>
                  <a:pt x="8002" y="0"/>
                </a:lnTo>
                <a:lnTo>
                  <a:pt x="0" y="15015"/>
                </a:lnTo>
                <a:lnTo>
                  <a:pt x="12626" y="21600"/>
                </a:lnTo>
                <a:close/>
              </a:path>
            </a:pathLst>
          </a:custGeom>
          <a:blipFill>
            <a:blip r:embed="rId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3" name="Shape"/>
          <p:cNvSpPr/>
          <p:nvPr/>
        </p:nvSpPr>
        <p:spPr>
          <a:xfrm>
            <a:off x="13187122" y="5706707"/>
            <a:ext cx="516075" cy="338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16" y="21600"/>
                </a:moveTo>
                <a:lnTo>
                  <a:pt x="21600" y="8503"/>
                </a:lnTo>
                <a:lnTo>
                  <a:pt x="1499" y="0"/>
                </a:lnTo>
                <a:lnTo>
                  <a:pt x="0" y="12872"/>
                </a:lnTo>
                <a:lnTo>
                  <a:pt x="18416" y="21600"/>
                </a:lnTo>
                <a:close/>
              </a:path>
            </a:pathLst>
          </a:custGeom>
          <a:blipFill>
            <a:blip r:embed="rId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4" name="Shape"/>
          <p:cNvSpPr/>
          <p:nvPr/>
        </p:nvSpPr>
        <p:spPr>
          <a:xfrm>
            <a:off x="13573197" y="4656008"/>
            <a:ext cx="478357" cy="594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86" y="1769"/>
                </a:lnTo>
                <a:lnTo>
                  <a:pt x="1730" y="0"/>
                </a:lnTo>
                <a:lnTo>
                  <a:pt x="0" y="21143"/>
                </a:lnTo>
                <a:lnTo>
                  <a:pt x="21600" y="21600"/>
                </a:lnTo>
                <a:close/>
              </a:path>
            </a:pathLst>
          </a:custGeom>
          <a:blipFill>
            <a:blip r:embed="rId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5" name="Shape"/>
          <p:cNvSpPr/>
          <p:nvPr/>
        </p:nvSpPr>
        <p:spPr>
          <a:xfrm>
            <a:off x="12559719" y="5088287"/>
            <a:ext cx="527770" cy="35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952"/>
                </a:moveTo>
                <a:lnTo>
                  <a:pt x="564" y="21600"/>
                </a:lnTo>
                <a:lnTo>
                  <a:pt x="0" y="3493"/>
                </a:lnTo>
                <a:lnTo>
                  <a:pt x="21168" y="0"/>
                </a:lnTo>
                <a:lnTo>
                  <a:pt x="21600" y="19952"/>
                </a:lnTo>
                <a:close/>
              </a:path>
            </a:pathLst>
          </a:custGeom>
          <a:blipFill>
            <a:blip r:embed="rId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6" name="Shape"/>
          <p:cNvSpPr/>
          <p:nvPr/>
        </p:nvSpPr>
        <p:spPr>
          <a:xfrm>
            <a:off x="11614859" y="5694055"/>
            <a:ext cx="404764" cy="36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55" y="0"/>
                </a:lnTo>
                <a:lnTo>
                  <a:pt x="2077" y="527"/>
                </a:lnTo>
                <a:lnTo>
                  <a:pt x="0" y="18485"/>
                </a:lnTo>
                <a:lnTo>
                  <a:pt x="21600" y="21600"/>
                </a:lnTo>
                <a:close/>
              </a:path>
            </a:pathLst>
          </a:custGeom>
          <a:blipFill>
            <a:blip r:embed="rId1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7" name="Shape"/>
          <p:cNvSpPr/>
          <p:nvPr/>
        </p:nvSpPr>
        <p:spPr>
          <a:xfrm>
            <a:off x="11009200" y="6430042"/>
            <a:ext cx="473879" cy="469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38" y="21600"/>
                </a:moveTo>
                <a:lnTo>
                  <a:pt x="21600" y="3576"/>
                </a:lnTo>
                <a:lnTo>
                  <a:pt x="822" y="0"/>
                </a:lnTo>
                <a:lnTo>
                  <a:pt x="0" y="14352"/>
                </a:lnTo>
                <a:lnTo>
                  <a:pt x="19138" y="21600"/>
                </a:lnTo>
                <a:close/>
              </a:path>
            </a:pathLst>
          </a:custGeom>
          <a:blipFill>
            <a:blip r:embed="rId11"/>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8" name="Shape"/>
          <p:cNvSpPr/>
          <p:nvPr/>
        </p:nvSpPr>
        <p:spPr>
          <a:xfrm>
            <a:off x="10059968" y="6077923"/>
            <a:ext cx="518598" cy="4143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11" y="21600"/>
                </a:moveTo>
                <a:lnTo>
                  <a:pt x="21600" y="4162"/>
                </a:lnTo>
                <a:lnTo>
                  <a:pt x="0" y="0"/>
                </a:lnTo>
                <a:lnTo>
                  <a:pt x="5" y="16956"/>
                </a:lnTo>
                <a:lnTo>
                  <a:pt x="21011" y="21600"/>
                </a:lnTo>
                <a:close/>
              </a:path>
            </a:pathLst>
          </a:custGeom>
          <a:blipFill>
            <a:blip r:embed="rId12"/>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9" name="Shape"/>
          <p:cNvSpPr/>
          <p:nvPr/>
        </p:nvSpPr>
        <p:spPr>
          <a:xfrm>
            <a:off x="10918512" y="5073083"/>
            <a:ext cx="655256" cy="383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44" y="21600"/>
                </a:moveTo>
                <a:lnTo>
                  <a:pt x="21600" y="5330"/>
                </a:lnTo>
                <a:lnTo>
                  <a:pt x="3869" y="0"/>
                </a:lnTo>
                <a:lnTo>
                  <a:pt x="0" y="18693"/>
                </a:lnTo>
                <a:lnTo>
                  <a:pt x="18444" y="21600"/>
                </a:lnTo>
                <a:close/>
              </a:path>
            </a:pathLst>
          </a:custGeom>
          <a:blipFill>
            <a:blip r:embed="rId1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0" name="Shape"/>
          <p:cNvSpPr/>
          <p:nvPr/>
        </p:nvSpPr>
        <p:spPr>
          <a:xfrm>
            <a:off x="10042421" y="4454863"/>
            <a:ext cx="553692" cy="567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7" y="21600"/>
                </a:moveTo>
                <a:lnTo>
                  <a:pt x="21600" y="3958"/>
                </a:lnTo>
                <a:lnTo>
                  <a:pt x="3297" y="0"/>
                </a:lnTo>
                <a:lnTo>
                  <a:pt x="0" y="20339"/>
                </a:lnTo>
                <a:lnTo>
                  <a:pt x="18907" y="21600"/>
                </a:lnTo>
                <a:close/>
              </a:path>
            </a:pathLst>
          </a:custGeom>
          <a:blipFill>
            <a:blip r:embed="rId1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1" name="Shape"/>
          <p:cNvSpPr/>
          <p:nvPr/>
        </p:nvSpPr>
        <p:spPr>
          <a:xfrm>
            <a:off x="9495520" y="5108092"/>
            <a:ext cx="437041" cy="313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019" y="3200"/>
                </a:lnTo>
                <a:lnTo>
                  <a:pt x="2779" y="0"/>
                </a:lnTo>
                <a:lnTo>
                  <a:pt x="0" y="14737"/>
                </a:lnTo>
                <a:lnTo>
                  <a:pt x="21600" y="21600"/>
                </a:lnTo>
                <a:close/>
              </a:path>
            </a:pathLst>
          </a:custGeom>
          <a:blipFill>
            <a:blip r:embed="rId1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2" name="Shape"/>
          <p:cNvSpPr/>
          <p:nvPr/>
        </p:nvSpPr>
        <p:spPr>
          <a:xfrm>
            <a:off x="11481229" y="8502906"/>
            <a:ext cx="362988" cy="537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73" y="20993"/>
                </a:moveTo>
                <a:lnTo>
                  <a:pt x="21600" y="2754"/>
                </a:lnTo>
                <a:lnTo>
                  <a:pt x="0" y="0"/>
                </a:lnTo>
                <a:lnTo>
                  <a:pt x="4994" y="21600"/>
                </a:lnTo>
                <a:lnTo>
                  <a:pt x="21273" y="20993"/>
                </a:lnTo>
                <a:close/>
              </a:path>
            </a:pathLst>
          </a:custGeom>
          <a:blipFill>
            <a:blip r:embed="rId1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3" name="Shape"/>
          <p:cNvSpPr/>
          <p:nvPr/>
        </p:nvSpPr>
        <p:spPr>
          <a:xfrm>
            <a:off x="10302168" y="7547376"/>
            <a:ext cx="516260" cy="301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93" y="1879"/>
                </a:lnTo>
                <a:lnTo>
                  <a:pt x="11729" y="0"/>
                </a:lnTo>
                <a:lnTo>
                  <a:pt x="0" y="18272"/>
                </a:lnTo>
                <a:lnTo>
                  <a:pt x="21600" y="21600"/>
                </a:lnTo>
                <a:close/>
              </a:path>
            </a:pathLst>
          </a:custGeom>
          <a:blipFill>
            <a:blip r:embed="rId1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4" name="Shape"/>
          <p:cNvSpPr/>
          <p:nvPr/>
        </p:nvSpPr>
        <p:spPr>
          <a:xfrm>
            <a:off x="10730689" y="8369384"/>
            <a:ext cx="367409" cy="434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0" y="21600"/>
                </a:moveTo>
                <a:lnTo>
                  <a:pt x="21600" y="1308"/>
                </a:lnTo>
                <a:lnTo>
                  <a:pt x="386" y="0"/>
                </a:lnTo>
                <a:lnTo>
                  <a:pt x="0" y="20259"/>
                </a:lnTo>
                <a:lnTo>
                  <a:pt x="21040" y="21600"/>
                </a:lnTo>
                <a:close/>
              </a:path>
            </a:pathLst>
          </a:custGeom>
          <a:blipFill>
            <a:blip r:embed="rId1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5" name="Shape"/>
          <p:cNvSpPr/>
          <p:nvPr/>
        </p:nvSpPr>
        <p:spPr>
          <a:xfrm>
            <a:off x="10923214" y="9323986"/>
            <a:ext cx="645852" cy="697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02" y="21600"/>
                </a:moveTo>
                <a:lnTo>
                  <a:pt x="21600" y="3176"/>
                </a:lnTo>
                <a:lnTo>
                  <a:pt x="7713" y="0"/>
                </a:lnTo>
                <a:lnTo>
                  <a:pt x="1228" y="6001"/>
                </a:lnTo>
                <a:lnTo>
                  <a:pt x="0" y="21461"/>
                </a:lnTo>
                <a:lnTo>
                  <a:pt x="19302" y="21600"/>
                </a:lnTo>
                <a:close/>
              </a:path>
            </a:pathLst>
          </a:custGeom>
          <a:blipFill>
            <a:blip r:embed="rId1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6" name="Shape"/>
          <p:cNvSpPr/>
          <p:nvPr/>
        </p:nvSpPr>
        <p:spPr>
          <a:xfrm>
            <a:off x="9631233" y="8358519"/>
            <a:ext cx="467377" cy="455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450"/>
                </a:moveTo>
                <a:lnTo>
                  <a:pt x="19727" y="0"/>
                </a:lnTo>
                <a:lnTo>
                  <a:pt x="0" y="637"/>
                </a:lnTo>
                <a:lnTo>
                  <a:pt x="453" y="10440"/>
                </a:lnTo>
                <a:lnTo>
                  <a:pt x="5422" y="21600"/>
                </a:lnTo>
                <a:lnTo>
                  <a:pt x="21600" y="19450"/>
                </a:lnTo>
                <a:close/>
              </a:path>
            </a:pathLst>
          </a:custGeom>
          <a:blipFill>
            <a:blip r:embed="rId2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pic>
        <p:nvPicPr>
          <p:cNvPr id="227" name="Circle Circle" descr="Circle Circle"/>
          <p:cNvPicPr>
            <a:picLocks noChangeAspect="0"/>
          </p:cNvPicPr>
          <p:nvPr/>
        </p:nvPicPr>
        <p:blipFill>
          <a:blip r:embed="rId21">
            <a:extLst/>
          </a:blip>
          <a:stretch>
            <a:fillRect/>
          </a:stretch>
        </p:blipFill>
        <p:spPr>
          <a:xfrm>
            <a:off x="7081697" y="1876821"/>
            <a:ext cx="9962358" cy="99623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2" name="Shape"/>
          <p:cNvSpPr/>
          <p:nvPr/>
        </p:nvSpPr>
        <p:spPr>
          <a:xfrm>
            <a:off x="13697621" y="8289714"/>
            <a:ext cx="799320" cy="699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759"/>
                </a:lnTo>
                <a:lnTo>
                  <a:pt x="20020" y="21600"/>
                </a:lnTo>
                <a:lnTo>
                  <a:pt x="1614" y="19650"/>
                </a:lnTo>
                <a:lnTo>
                  <a:pt x="0" y="0"/>
                </a:lnTo>
                <a:close/>
              </a:path>
            </a:pathLst>
          </a:custGeom>
          <a:blipFill>
            <a:blip r:embed="rId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3" name="Shape"/>
          <p:cNvSpPr/>
          <p:nvPr/>
        </p:nvSpPr>
        <p:spPr>
          <a:xfrm>
            <a:off x="17255931" y="10745701"/>
            <a:ext cx="573281" cy="35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29" y="21600"/>
                </a:moveTo>
                <a:lnTo>
                  <a:pt x="21525" y="16907"/>
                </a:lnTo>
                <a:lnTo>
                  <a:pt x="21600" y="0"/>
                </a:lnTo>
                <a:lnTo>
                  <a:pt x="0" y="1917"/>
                </a:lnTo>
                <a:lnTo>
                  <a:pt x="2529" y="21600"/>
                </a:lnTo>
                <a:close/>
              </a:path>
            </a:pathLst>
          </a:custGeom>
          <a:blipFill>
            <a:blip r:embed="rId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4" name="Shape"/>
          <p:cNvSpPr/>
          <p:nvPr/>
        </p:nvSpPr>
        <p:spPr>
          <a:xfrm>
            <a:off x="16770691" y="8195947"/>
            <a:ext cx="493371" cy="55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14" y="21600"/>
                </a:moveTo>
                <a:lnTo>
                  <a:pt x="21600" y="5363"/>
                </a:lnTo>
                <a:lnTo>
                  <a:pt x="8094" y="0"/>
                </a:lnTo>
                <a:lnTo>
                  <a:pt x="0" y="17771"/>
                </a:lnTo>
                <a:lnTo>
                  <a:pt x="12214" y="21600"/>
                </a:lnTo>
                <a:close/>
              </a:path>
            </a:pathLst>
          </a:custGeom>
          <a:blipFill>
            <a:blip r:embed="rId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5" name="Shape"/>
          <p:cNvSpPr/>
          <p:nvPr/>
        </p:nvSpPr>
        <p:spPr>
          <a:xfrm>
            <a:off x="14290400" y="4620659"/>
            <a:ext cx="655221" cy="761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26" y="21600"/>
                </a:moveTo>
                <a:lnTo>
                  <a:pt x="21600" y="4770"/>
                </a:lnTo>
                <a:lnTo>
                  <a:pt x="8002" y="0"/>
                </a:lnTo>
                <a:lnTo>
                  <a:pt x="0" y="15015"/>
                </a:lnTo>
                <a:lnTo>
                  <a:pt x="12626" y="21600"/>
                </a:lnTo>
                <a:close/>
              </a:path>
            </a:pathLst>
          </a:custGeom>
          <a:blipFill>
            <a:blip r:embed="rId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6" name="Shape"/>
          <p:cNvSpPr/>
          <p:nvPr/>
        </p:nvSpPr>
        <p:spPr>
          <a:xfrm>
            <a:off x="17284534" y="5470117"/>
            <a:ext cx="516075" cy="338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16" y="21600"/>
                </a:moveTo>
                <a:lnTo>
                  <a:pt x="21600" y="8503"/>
                </a:lnTo>
                <a:lnTo>
                  <a:pt x="1499" y="0"/>
                </a:lnTo>
                <a:lnTo>
                  <a:pt x="0" y="12872"/>
                </a:lnTo>
                <a:lnTo>
                  <a:pt x="18416" y="21600"/>
                </a:lnTo>
                <a:close/>
              </a:path>
            </a:pathLst>
          </a:custGeom>
          <a:blipFill>
            <a:blip r:embed="rId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7" name="Shape"/>
          <p:cNvSpPr/>
          <p:nvPr/>
        </p:nvSpPr>
        <p:spPr>
          <a:xfrm>
            <a:off x="15924204" y="2414304"/>
            <a:ext cx="478357" cy="594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86" y="1769"/>
                </a:lnTo>
                <a:lnTo>
                  <a:pt x="1730" y="0"/>
                </a:lnTo>
                <a:lnTo>
                  <a:pt x="0" y="21143"/>
                </a:lnTo>
                <a:lnTo>
                  <a:pt x="21600" y="21600"/>
                </a:lnTo>
                <a:close/>
              </a:path>
            </a:pathLst>
          </a:custGeom>
          <a:blipFill>
            <a:blip r:embed="rId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8" name="Shape"/>
          <p:cNvSpPr/>
          <p:nvPr/>
        </p:nvSpPr>
        <p:spPr>
          <a:xfrm>
            <a:off x="13132057" y="1097797"/>
            <a:ext cx="527770" cy="35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952"/>
                </a:moveTo>
                <a:lnTo>
                  <a:pt x="564" y="21600"/>
                </a:lnTo>
                <a:lnTo>
                  <a:pt x="0" y="3493"/>
                </a:lnTo>
                <a:lnTo>
                  <a:pt x="21168" y="0"/>
                </a:lnTo>
                <a:lnTo>
                  <a:pt x="21600" y="19952"/>
                </a:lnTo>
                <a:close/>
              </a:path>
            </a:pathLst>
          </a:custGeom>
          <a:blipFill>
            <a:blip r:embed="rId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9" name="Shape"/>
          <p:cNvSpPr/>
          <p:nvPr/>
        </p:nvSpPr>
        <p:spPr>
          <a:xfrm>
            <a:off x="11989618" y="2882119"/>
            <a:ext cx="404764" cy="363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55" y="0"/>
                </a:lnTo>
                <a:lnTo>
                  <a:pt x="2077" y="527"/>
                </a:lnTo>
                <a:lnTo>
                  <a:pt x="0" y="18485"/>
                </a:lnTo>
                <a:lnTo>
                  <a:pt x="21600" y="21600"/>
                </a:lnTo>
                <a:close/>
              </a:path>
            </a:pathLst>
          </a:custGeom>
          <a:blipFill>
            <a:blip r:embed="rId1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0" name="Shape"/>
          <p:cNvSpPr/>
          <p:nvPr/>
        </p:nvSpPr>
        <p:spPr>
          <a:xfrm>
            <a:off x="11471841" y="6623390"/>
            <a:ext cx="473879" cy="469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38" y="21600"/>
                </a:moveTo>
                <a:lnTo>
                  <a:pt x="21600" y="3576"/>
                </a:lnTo>
                <a:lnTo>
                  <a:pt x="822" y="0"/>
                </a:lnTo>
                <a:lnTo>
                  <a:pt x="0" y="14352"/>
                </a:lnTo>
                <a:lnTo>
                  <a:pt x="19138" y="21600"/>
                </a:lnTo>
                <a:close/>
              </a:path>
            </a:pathLst>
          </a:custGeom>
          <a:blipFill>
            <a:blip r:embed="rId11"/>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1" name="Shape"/>
          <p:cNvSpPr/>
          <p:nvPr/>
        </p:nvSpPr>
        <p:spPr>
          <a:xfrm>
            <a:off x="8025327" y="5854863"/>
            <a:ext cx="518597" cy="4143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11" y="21600"/>
                </a:moveTo>
                <a:lnTo>
                  <a:pt x="21600" y="4162"/>
                </a:lnTo>
                <a:lnTo>
                  <a:pt x="0" y="0"/>
                </a:lnTo>
                <a:lnTo>
                  <a:pt x="5" y="16956"/>
                </a:lnTo>
                <a:lnTo>
                  <a:pt x="21011" y="21600"/>
                </a:lnTo>
                <a:close/>
              </a:path>
            </a:pathLst>
          </a:custGeom>
          <a:blipFill>
            <a:blip r:embed="rId12"/>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2" name="Shape"/>
          <p:cNvSpPr/>
          <p:nvPr/>
        </p:nvSpPr>
        <p:spPr>
          <a:xfrm>
            <a:off x="9357049" y="3582092"/>
            <a:ext cx="655256" cy="383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44" y="21600"/>
                </a:moveTo>
                <a:lnTo>
                  <a:pt x="21600" y="5330"/>
                </a:lnTo>
                <a:lnTo>
                  <a:pt x="3869" y="0"/>
                </a:lnTo>
                <a:lnTo>
                  <a:pt x="0" y="18693"/>
                </a:lnTo>
                <a:lnTo>
                  <a:pt x="18444" y="21600"/>
                </a:lnTo>
                <a:close/>
              </a:path>
            </a:pathLst>
          </a:custGeom>
          <a:blipFill>
            <a:blip r:embed="rId1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3" name="Shape"/>
          <p:cNvSpPr/>
          <p:nvPr/>
        </p:nvSpPr>
        <p:spPr>
          <a:xfrm>
            <a:off x="9407831" y="1136352"/>
            <a:ext cx="553692" cy="567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7" y="21600"/>
                </a:moveTo>
                <a:lnTo>
                  <a:pt x="21600" y="3958"/>
                </a:lnTo>
                <a:lnTo>
                  <a:pt x="3297" y="0"/>
                </a:lnTo>
                <a:lnTo>
                  <a:pt x="0" y="20339"/>
                </a:lnTo>
                <a:lnTo>
                  <a:pt x="18907" y="21600"/>
                </a:lnTo>
                <a:close/>
              </a:path>
            </a:pathLst>
          </a:custGeom>
          <a:blipFill>
            <a:blip r:embed="rId1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4" name="Shape"/>
          <p:cNvSpPr/>
          <p:nvPr/>
        </p:nvSpPr>
        <p:spPr>
          <a:xfrm>
            <a:off x="5954563" y="3963880"/>
            <a:ext cx="437042" cy="313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019" y="3200"/>
                </a:lnTo>
                <a:lnTo>
                  <a:pt x="2779" y="0"/>
                </a:lnTo>
                <a:lnTo>
                  <a:pt x="0" y="14737"/>
                </a:lnTo>
                <a:lnTo>
                  <a:pt x="21600" y="21600"/>
                </a:lnTo>
                <a:close/>
              </a:path>
            </a:pathLst>
          </a:custGeom>
          <a:blipFill>
            <a:blip r:embed="rId1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5" name="Shape"/>
          <p:cNvSpPr/>
          <p:nvPr/>
        </p:nvSpPr>
        <p:spPr>
          <a:xfrm>
            <a:off x="12714547" y="10085923"/>
            <a:ext cx="362989" cy="537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73" y="20993"/>
                </a:moveTo>
                <a:lnTo>
                  <a:pt x="21600" y="2754"/>
                </a:lnTo>
                <a:lnTo>
                  <a:pt x="0" y="0"/>
                </a:lnTo>
                <a:lnTo>
                  <a:pt x="4994" y="21600"/>
                </a:lnTo>
                <a:lnTo>
                  <a:pt x="21273" y="20993"/>
                </a:lnTo>
                <a:close/>
              </a:path>
            </a:pathLst>
          </a:custGeom>
          <a:blipFill>
            <a:blip r:embed="rId1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6" name="Shape"/>
          <p:cNvSpPr/>
          <p:nvPr/>
        </p:nvSpPr>
        <p:spPr>
          <a:xfrm>
            <a:off x="8359762" y="8176319"/>
            <a:ext cx="516261" cy="301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93" y="1879"/>
                </a:lnTo>
                <a:lnTo>
                  <a:pt x="11729" y="0"/>
                </a:lnTo>
                <a:lnTo>
                  <a:pt x="0" y="18272"/>
                </a:lnTo>
                <a:lnTo>
                  <a:pt x="21600" y="21600"/>
                </a:lnTo>
                <a:close/>
              </a:path>
            </a:pathLst>
          </a:custGeom>
          <a:blipFill>
            <a:blip r:embed="rId1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7" name="Shape"/>
          <p:cNvSpPr/>
          <p:nvPr/>
        </p:nvSpPr>
        <p:spPr>
          <a:xfrm>
            <a:off x="10687511" y="12264735"/>
            <a:ext cx="367409" cy="434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0" y="21600"/>
                </a:moveTo>
                <a:lnTo>
                  <a:pt x="21600" y="1308"/>
                </a:lnTo>
                <a:lnTo>
                  <a:pt x="386" y="0"/>
                </a:lnTo>
                <a:lnTo>
                  <a:pt x="0" y="20259"/>
                </a:lnTo>
                <a:lnTo>
                  <a:pt x="21040" y="21600"/>
                </a:lnTo>
                <a:close/>
              </a:path>
            </a:pathLst>
          </a:custGeom>
          <a:blipFill>
            <a:blip r:embed="rId1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8" name="Shape"/>
          <p:cNvSpPr/>
          <p:nvPr/>
        </p:nvSpPr>
        <p:spPr>
          <a:xfrm>
            <a:off x="7502249" y="11314477"/>
            <a:ext cx="645852" cy="697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02" y="21600"/>
                </a:moveTo>
                <a:lnTo>
                  <a:pt x="21600" y="3176"/>
                </a:lnTo>
                <a:lnTo>
                  <a:pt x="7713" y="0"/>
                </a:lnTo>
                <a:lnTo>
                  <a:pt x="1228" y="6001"/>
                </a:lnTo>
                <a:lnTo>
                  <a:pt x="0" y="21461"/>
                </a:lnTo>
                <a:lnTo>
                  <a:pt x="19302" y="21600"/>
                </a:lnTo>
                <a:close/>
              </a:path>
            </a:pathLst>
          </a:custGeom>
          <a:blipFill>
            <a:blip r:embed="rId1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9" name="Shape"/>
          <p:cNvSpPr/>
          <p:nvPr/>
        </p:nvSpPr>
        <p:spPr>
          <a:xfrm>
            <a:off x="5590376" y="7556011"/>
            <a:ext cx="467378" cy="455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450"/>
                </a:moveTo>
                <a:lnTo>
                  <a:pt x="19727" y="0"/>
                </a:lnTo>
                <a:lnTo>
                  <a:pt x="0" y="637"/>
                </a:lnTo>
                <a:lnTo>
                  <a:pt x="453" y="10440"/>
                </a:lnTo>
                <a:lnTo>
                  <a:pt x="5422" y="21600"/>
                </a:lnTo>
                <a:lnTo>
                  <a:pt x="21600" y="19450"/>
                </a:lnTo>
                <a:close/>
              </a:path>
            </a:pathLst>
          </a:custGeom>
          <a:blipFill>
            <a:blip r:embed="rId2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pic>
        <p:nvPicPr>
          <p:cNvPr id="250" name="Circle Circle" descr="Circle Circle"/>
          <p:cNvPicPr>
            <a:picLocks noChangeAspect="0"/>
          </p:cNvPicPr>
          <p:nvPr/>
        </p:nvPicPr>
        <p:blipFill>
          <a:blip r:embed="rId21">
            <a:extLst/>
          </a:blip>
          <a:stretch>
            <a:fillRect/>
          </a:stretch>
        </p:blipFill>
        <p:spPr>
          <a:xfrm>
            <a:off x="7081697" y="1876821"/>
            <a:ext cx="9962358" cy="99623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55" name="Shape"/>
          <p:cNvSpPr/>
          <p:nvPr/>
        </p:nvSpPr>
        <p:spPr>
          <a:xfrm>
            <a:off x="11663215" y="8850195"/>
            <a:ext cx="799320" cy="699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759"/>
                </a:lnTo>
                <a:lnTo>
                  <a:pt x="20020" y="21600"/>
                </a:lnTo>
                <a:lnTo>
                  <a:pt x="1614" y="19650"/>
                </a:lnTo>
                <a:lnTo>
                  <a:pt x="0" y="0"/>
                </a:lnTo>
                <a:close/>
              </a:path>
            </a:pathLst>
          </a:custGeom>
          <a:blipFill>
            <a:blip r:embed="rId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56" name="Shape"/>
          <p:cNvSpPr/>
          <p:nvPr/>
        </p:nvSpPr>
        <p:spPr>
          <a:xfrm>
            <a:off x="15400359" y="7767132"/>
            <a:ext cx="573281" cy="35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29" y="21600"/>
                </a:moveTo>
                <a:lnTo>
                  <a:pt x="21525" y="16907"/>
                </a:lnTo>
                <a:lnTo>
                  <a:pt x="21600" y="0"/>
                </a:lnTo>
                <a:lnTo>
                  <a:pt x="0" y="1917"/>
                </a:lnTo>
                <a:lnTo>
                  <a:pt x="2529" y="21600"/>
                </a:lnTo>
                <a:close/>
              </a:path>
            </a:pathLst>
          </a:custGeom>
          <a:blipFill>
            <a:blip r:embed="rId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57" name="Shape"/>
          <p:cNvSpPr/>
          <p:nvPr/>
        </p:nvSpPr>
        <p:spPr>
          <a:xfrm>
            <a:off x="15062702" y="6633760"/>
            <a:ext cx="493371" cy="55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14" y="21600"/>
                </a:moveTo>
                <a:lnTo>
                  <a:pt x="21600" y="5363"/>
                </a:lnTo>
                <a:lnTo>
                  <a:pt x="8094" y="0"/>
                </a:lnTo>
                <a:lnTo>
                  <a:pt x="0" y="17771"/>
                </a:lnTo>
                <a:lnTo>
                  <a:pt x="12214" y="21600"/>
                </a:lnTo>
                <a:close/>
              </a:path>
            </a:pathLst>
          </a:custGeom>
          <a:blipFill>
            <a:blip r:embed="rId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58" name="Shape"/>
          <p:cNvSpPr/>
          <p:nvPr/>
        </p:nvSpPr>
        <p:spPr>
          <a:xfrm>
            <a:off x="12436605" y="5409324"/>
            <a:ext cx="655220" cy="761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26" y="21600"/>
                </a:moveTo>
                <a:lnTo>
                  <a:pt x="21600" y="4770"/>
                </a:lnTo>
                <a:lnTo>
                  <a:pt x="8002" y="0"/>
                </a:lnTo>
                <a:lnTo>
                  <a:pt x="0" y="15015"/>
                </a:lnTo>
                <a:lnTo>
                  <a:pt x="12626" y="21600"/>
                </a:lnTo>
                <a:close/>
              </a:path>
            </a:pathLst>
          </a:custGeom>
          <a:blipFill>
            <a:blip r:embed="rId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59" name="Shape"/>
          <p:cNvSpPr/>
          <p:nvPr/>
        </p:nvSpPr>
        <p:spPr>
          <a:xfrm>
            <a:off x="14603505" y="5095740"/>
            <a:ext cx="516076" cy="338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16" y="21600"/>
                </a:moveTo>
                <a:lnTo>
                  <a:pt x="21600" y="8503"/>
                </a:lnTo>
                <a:lnTo>
                  <a:pt x="1499" y="0"/>
                </a:lnTo>
                <a:lnTo>
                  <a:pt x="0" y="12872"/>
                </a:lnTo>
                <a:lnTo>
                  <a:pt x="18416" y="21600"/>
                </a:lnTo>
                <a:close/>
              </a:path>
            </a:pathLst>
          </a:custGeom>
          <a:blipFill>
            <a:blip r:embed="rId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0" name="Shape"/>
          <p:cNvSpPr/>
          <p:nvPr/>
        </p:nvSpPr>
        <p:spPr>
          <a:xfrm>
            <a:off x="15141681" y="3843670"/>
            <a:ext cx="478357" cy="594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86" y="1769"/>
                </a:lnTo>
                <a:lnTo>
                  <a:pt x="1730" y="0"/>
                </a:lnTo>
                <a:lnTo>
                  <a:pt x="0" y="21143"/>
                </a:lnTo>
                <a:lnTo>
                  <a:pt x="21600" y="21600"/>
                </a:lnTo>
                <a:close/>
              </a:path>
            </a:pathLst>
          </a:custGeom>
          <a:blipFill>
            <a:blip r:embed="rId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1" name="Shape"/>
          <p:cNvSpPr/>
          <p:nvPr/>
        </p:nvSpPr>
        <p:spPr>
          <a:xfrm>
            <a:off x="13636370" y="3185442"/>
            <a:ext cx="527770" cy="35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952"/>
                </a:moveTo>
                <a:lnTo>
                  <a:pt x="564" y="21600"/>
                </a:lnTo>
                <a:lnTo>
                  <a:pt x="0" y="3493"/>
                </a:lnTo>
                <a:lnTo>
                  <a:pt x="21168" y="0"/>
                </a:lnTo>
                <a:lnTo>
                  <a:pt x="21600" y="19952"/>
                </a:lnTo>
                <a:close/>
              </a:path>
            </a:pathLst>
          </a:custGeom>
          <a:blipFill>
            <a:blip r:embed="rId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2" name="Shape"/>
          <p:cNvSpPr/>
          <p:nvPr/>
        </p:nvSpPr>
        <p:spPr>
          <a:xfrm>
            <a:off x="11760662" y="5152497"/>
            <a:ext cx="404764" cy="36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55" y="0"/>
                </a:lnTo>
                <a:lnTo>
                  <a:pt x="2077" y="527"/>
                </a:lnTo>
                <a:lnTo>
                  <a:pt x="0" y="18485"/>
                </a:lnTo>
                <a:lnTo>
                  <a:pt x="21600" y="21600"/>
                </a:lnTo>
                <a:close/>
              </a:path>
            </a:pathLst>
          </a:custGeom>
          <a:blipFill>
            <a:blip r:embed="rId1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3" name="Shape"/>
          <p:cNvSpPr/>
          <p:nvPr/>
        </p:nvSpPr>
        <p:spPr>
          <a:xfrm>
            <a:off x="10634276" y="6041212"/>
            <a:ext cx="473879" cy="469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38" y="21600"/>
                </a:moveTo>
                <a:lnTo>
                  <a:pt x="21600" y="3576"/>
                </a:lnTo>
                <a:lnTo>
                  <a:pt x="822" y="0"/>
                </a:lnTo>
                <a:lnTo>
                  <a:pt x="0" y="14352"/>
                </a:lnTo>
                <a:lnTo>
                  <a:pt x="19138" y="21600"/>
                </a:lnTo>
                <a:close/>
              </a:path>
            </a:pathLst>
          </a:custGeom>
          <a:blipFill>
            <a:blip r:embed="rId11"/>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4" name="Shape"/>
          <p:cNvSpPr/>
          <p:nvPr/>
        </p:nvSpPr>
        <p:spPr>
          <a:xfrm>
            <a:off x="10047295" y="5244757"/>
            <a:ext cx="518597" cy="4143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11" y="21600"/>
                </a:moveTo>
                <a:lnTo>
                  <a:pt x="21600" y="4162"/>
                </a:lnTo>
                <a:lnTo>
                  <a:pt x="0" y="0"/>
                </a:lnTo>
                <a:lnTo>
                  <a:pt x="5" y="16956"/>
                </a:lnTo>
                <a:lnTo>
                  <a:pt x="21011" y="21600"/>
                </a:lnTo>
                <a:close/>
              </a:path>
            </a:pathLst>
          </a:custGeom>
          <a:blipFill>
            <a:blip r:embed="rId12"/>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5" name="Shape"/>
          <p:cNvSpPr/>
          <p:nvPr/>
        </p:nvSpPr>
        <p:spPr>
          <a:xfrm>
            <a:off x="9725198" y="4568606"/>
            <a:ext cx="655256" cy="383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44" y="21600"/>
                </a:moveTo>
                <a:lnTo>
                  <a:pt x="21600" y="5330"/>
                </a:lnTo>
                <a:lnTo>
                  <a:pt x="3869" y="0"/>
                </a:lnTo>
                <a:lnTo>
                  <a:pt x="0" y="18693"/>
                </a:lnTo>
                <a:lnTo>
                  <a:pt x="18444" y="21600"/>
                </a:lnTo>
                <a:close/>
              </a:path>
            </a:pathLst>
          </a:custGeom>
          <a:blipFill>
            <a:blip r:embed="rId1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6" name="Shape"/>
          <p:cNvSpPr/>
          <p:nvPr/>
        </p:nvSpPr>
        <p:spPr>
          <a:xfrm>
            <a:off x="9804396" y="3334976"/>
            <a:ext cx="553692" cy="567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7" y="21600"/>
                </a:moveTo>
                <a:lnTo>
                  <a:pt x="21600" y="3958"/>
                </a:lnTo>
                <a:lnTo>
                  <a:pt x="3297" y="0"/>
                </a:lnTo>
                <a:lnTo>
                  <a:pt x="0" y="20339"/>
                </a:lnTo>
                <a:lnTo>
                  <a:pt x="18907" y="21600"/>
                </a:lnTo>
                <a:close/>
              </a:path>
            </a:pathLst>
          </a:custGeom>
          <a:blipFill>
            <a:blip r:embed="rId1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7" name="Shape"/>
          <p:cNvSpPr/>
          <p:nvPr/>
        </p:nvSpPr>
        <p:spPr>
          <a:xfrm>
            <a:off x="9090631" y="4658559"/>
            <a:ext cx="437042" cy="313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019" y="3200"/>
                </a:lnTo>
                <a:lnTo>
                  <a:pt x="2779" y="0"/>
                </a:lnTo>
                <a:lnTo>
                  <a:pt x="0" y="14737"/>
                </a:lnTo>
                <a:lnTo>
                  <a:pt x="21600" y="21600"/>
                </a:lnTo>
                <a:close/>
              </a:path>
            </a:pathLst>
          </a:custGeom>
          <a:blipFill>
            <a:blip r:embed="rId1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8" name="Shape"/>
          <p:cNvSpPr/>
          <p:nvPr/>
        </p:nvSpPr>
        <p:spPr>
          <a:xfrm>
            <a:off x="10794590" y="9856802"/>
            <a:ext cx="362989" cy="537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73" y="20993"/>
                </a:moveTo>
                <a:lnTo>
                  <a:pt x="21600" y="2754"/>
                </a:lnTo>
                <a:lnTo>
                  <a:pt x="0" y="0"/>
                </a:lnTo>
                <a:lnTo>
                  <a:pt x="4994" y="21600"/>
                </a:lnTo>
                <a:lnTo>
                  <a:pt x="21273" y="20993"/>
                </a:lnTo>
                <a:close/>
              </a:path>
            </a:pathLst>
          </a:custGeom>
          <a:blipFill>
            <a:blip r:embed="rId1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9" name="Shape"/>
          <p:cNvSpPr/>
          <p:nvPr/>
        </p:nvSpPr>
        <p:spPr>
          <a:xfrm>
            <a:off x="10073047" y="8971670"/>
            <a:ext cx="516260" cy="301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93" y="1879"/>
                </a:lnTo>
                <a:lnTo>
                  <a:pt x="11729" y="0"/>
                </a:lnTo>
                <a:lnTo>
                  <a:pt x="0" y="18272"/>
                </a:lnTo>
                <a:lnTo>
                  <a:pt x="21600" y="21600"/>
                </a:lnTo>
                <a:close/>
              </a:path>
            </a:pathLst>
          </a:custGeom>
          <a:blipFill>
            <a:blip r:embed="rId1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70" name="Shape"/>
          <p:cNvSpPr/>
          <p:nvPr/>
        </p:nvSpPr>
        <p:spPr>
          <a:xfrm>
            <a:off x="10135562" y="10403682"/>
            <a:ext cx="367410" cy="434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0" y="21600"/>
                </a:moveTo>
                <a:lnTo>
                  <a:pt x="21600" y="1308"/>
                </a:lnTo>
                <a:lnTo>
                  <a:pt x="386" y="0"/>
                </a:lnTo>
                <a:lnTo>
                  <a:pt x="0" y="20259"/>
                </a:lnTo>
                <a:lnTo>
                  <a:pt x="21040" y="21600"/>
                </a:lnTo>
                <a:close/>
              </a:path>
            </a:pathLst>
          </a:custGeom>
          <a:blipFill>
            <a:blip r:embed="rId1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71" name="Shape"/>
          <p:cNvSpPr/>
          <p:nvPr/>
        </p:nvSpPr>
        <p:spPr>
          <a:xfrm>
            <a:off x="9391115" y="9737198"/>
            <a:ext cx="645852" cy="697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02" y="21600"/>
                </a:moveTo>
                <a:lnTo>
                  <a:pt x="21600" y="3176"/>
                </a:lnTo>
                <a:lnTo>
                  <a:pt x="7713" y="0"/>
                </a:lnTo>
                <a:lnTo>
                  <a:pt x="1228" y="6001"/>
                </a:lnTo>
                <a:lnTo>
                  <a:pt x="0" y="21461"/>
                </a:lnTo>
                <a:lnTo>
                  <a:pt x="19302" y="21600"/>
                </a:lnTo>
                <a:close/>
              </a:path>
            </a:pathLst>
          </a:custGeom>
          <a:blipFill>
            <a:blip r:embed="rId1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72" name="Shape"/>
          <p:cNvSpPr/>
          <p:nvPr/>
        </p:nvSpPr>
        <p:spPr>
          <a:xfrm>
            <a:off x="7694121" y="8305861"/>
            <a:ext cx="467377" cy="455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450"/>
                </a:moveTo>
                <a:lnTo>
                  <a:pt x="19727" y="0"/>
                </a:lnTo>
                <a:lnTo>
                  <a:pt x="0" y="637"/>
                </a:lnTo>
                <a:lnTo>
                  <a:pt x="453" y="10440"/>
                </a:lnTo>
                <a:lnTo>
                  <a:pt x="5422" y="21600"/>
                </a:lnTo>
                <a:lnTo>
                  <a:pt x="21600" y="19450"/>
                </a:lnTo>
                <a:close/>
              </a:path>
            </a:pathLst>
          </a:custGeom>
          <a:blipFill>
            <a:blip r:embed="rId2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pic>
        <p:nvPicPr>
          <p:cNvPr id="273" name="Circle Circle" descr="Circle Circle"/>
          <p:cNvPicPr>
            <a:picLocks noChangeAspect="0"/>
          </p:cNvPicPr>
          <p:nvPr/>
        </p:nvPicPr>
        <p:blipFill>
          <a:blip r:embed="rId21">
            <a:extLst/>
          </a:blip>
          <a:stretch>
            <a:fillRect/>
          </a:stretch>
        </p:blipFill>
        <p:spPr>
          <a:xfrm>
            <a:off x="7081697" y="1876821"/>
            <a:ext cx="9962358" cy="9962358"/>
          </a:xfrm>
          <a:prstGeom prst="rect">
            <a:avLst/>
          </a:prstGeom>
        </p:spPr>
      </p:pic>
      <p:sp>
        <p:nvSpPr>
          <p:cNvPr id="275" name="= benefit      ~        cost ="/>
          <p:cNvSpPr txBox="1"/>
          <p:nvPr/>
        </p:nvSpPr>
        <p:spPr>
          <a:xfrm>
            <a:off x="8203252" y="11971259"/>
            <a:ext cx="7977496" cy="90488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 </a:t>
            </a:r>
            <a:r>
              <a:rPr b="1">
                <a:latin typeface="Helvetica"/>
                <a:ea typeface="Helvetica"/>
                <a:cs typeface="Helvetica"/>
                <a:sym typeface="Helvetica"/>
              </a:rPr>
              <a:t>benefit</a:t>
            </a:r>
            <a:r>
              <a:t>      ~        </a:t>
            </a:r>
            <a:r>
              <a:rPr b="1">
                <a:latin typeface="Helvetica"/>
                <a:ea typeface="Helvetica"/>
                <a:cs typeface="Helvetica"/>
                <a:sym typeface="Helvetica"/>
              </a:rPr>
              <a:t>cost</a:t>
            </a:r>
            <a:r>
              <a:t> =  </a:t>
            </a:r>
          </a:p>
        </p:txBody>
      </p:sp>
      <p:sp>
        <p:nvSpPr>
          <p:cNvPr id="276" name="Equation"/>
          <p:cNvSpPr txBox="1"/>
          <p:nvPr/>
        </p:nvSpPr>
        <p:spPr>
          <a:xfrm>
            <a:off x="16081373" y="11805764"/>
            <a:ext cx="3418879" cy="159365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c</m:t>
                      </m:r>
                    </m:e>
                    <m:sub>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0</m:t>
                          </m:r>
                        </m:sub>
                      </m:sSub>
                    </m:sub>
                  </m:sSub>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sSub>
                        <m:e>
                          <m:r>
                            <a:rPr xmlns:a="http://schemas.openxmlformats.org/drawingml/2006/main" sz="4800" i="1">
                              <a:solidFill>
                                <a:srgbClr val="000000"/>
                              </a:solidFill>
                              <a:latin typeface="Cambria Math" panose="02040503050406030204" pitchFamily="18" charset="0"/>
                            </a:rPr>
                            <m:t>c</m:t>
                          </m:r>
                        </m:e>
                        <m:sub>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0</m:t>
                              </m:r>
                            </m:sub>
                          </m:sSub>
                        </m:sub>
                      </m:sSub>
                    </m:num>
                    <m:den>
                      <m:rad>
                        <m:radPr>
                          <m:ctrlPr>
                            <a:rPr xmlns:a="http://schemas.openxmlformats.org/drawingml/2006/main" sz="4800" i="1">
                              <a:solidFill>
                                <a:srgbClr val="000000"/>
                              </a:solidFill>
                              <a:latin typeface="Cambria Math" panose="02040503050406030204" pitchFamily="18" charset="0"/>
                            </a:rPr>
                          </m:ctrlPr>
                          <m:degHide m:val="on"/>
                        </m:radPr>
                        <m:deg/>
                        <m:e>
                          <m:r>
                            <a:rPr xmlns:a="http://schemas.openxmlformats.org/drawingml/2006/main" sz="4800" i="1">
                              <a:solidFill>
                                <a:srgbClr val="000000"/>
                              </a:solidFill>
                              <a:latin typeface="Cambria Math" panose="02040503050406030204" pitchFamily="18" charset="0"/>
                            </a:rPr>
                            <m:t>π</m:t>
                          </m:r>
                        </m:e>
                      </m:rad>
                    </m:den>
                  </m:f>
                  <m:sSup>
                    <m:e>
                      <m:r>
                        <a:rPr xmlns:a="http://schemas.openxmlformats.org/drawingml/2006/main" sz="4800" i="1">
                          <a:solidFill>
                            <a:srgbClr val="000000"/>
                          </a:solidFill>
                          <a:latin typeface="Cambria Math" panose="02040503050406030204" pitchFamily="18" charset="0"/>
                        </a:rPr>
                        <m:t>A</m:t>
                      </m:r>
                    </m:e>
                    <m:sup>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r>
                            <a:rPr xmlns:a="http://schemas.openxmlformats.org/drawingml/2006/main" sz="4800" i="1">
                              <a:solidFill>
                                <a:srgbClr val="000000"/>
                              </a:solidFill>
                              <a:latin typeface="Cambria Math" panose="02040503050406030204" pitchFamily="18" charset="0"/>
                            </a:rPr>
                            <m:t>2</m:t>
                          </m:r>
                        </m:den>
                      </m:f>
                    </m:sup>
                  </m:sSup>
                </m:oMath>
              </m:oMathPara>
            </a14:m>
            <a:endParaRPr sz="4800"/>
          </a:p>
        </p:txBody>
      </p:sp>
      <p:sp>
        <p:nvSpPr>
          <p:cNvPr id="277" name="For Circle:"/>
          <p:cNvSpPr txBox="1"/>
          <p:nvPr/>
        </p:nvSpPr>
        <p:spPr>
          <a:xfrm>
            <a:off x="17088374" y="8220585"/>
            <a:ext cx="215709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For Circle:</a:t>
            </a:r>
          </a:p>
        </p:txBody>
      </p:sp>
      <p:sp>
        <p:nvSpPr>
          <p:cNvPr id="278" name="Equation"/>
          <p:cNvSpPr txBox="1"/>
          <p:nvPr/>
        </p:nvSpPr>
        <p:spPr>
          <a:xfrm>
            <a:off x="18867471" y="8928409"/>
            <a:ext cx="2120056" cy="54075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900" i="1">
                      <a:solidFill>
                        <a:srgbClr val="000000"/>
                      </a:solidFill>
                      <a:latin typeface="Cambria Math" panose="02040503050406030204" pitchFamily="18" charset="0"/>
                    </a:rPr>
                    <m:t>A</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π</m:t>
                  </m:r>
                  <m:sSup>
                    <m:e>
                      <m:r>
                        <a:rPr xmlns:a="http://schemas.openxmlformats.org/drawingml/2006/main" sz="4900" i="1">
                          <a:solidFill>
                            <a:srgbClr val="000000"/>
                          </a:solidFill>
                          <a:latin typeface="Cambria Math" panose="02040503050406030204" pitchFamily="18" charset="0"/>
                        </a:rPr>
                        <m:t>R</m:t>
                      </m:r>
                    </m:e>
                    <m:sup>
                      <m:r>
                        <a:rPr xmlns:a="http://schemas.openxmlformats.org/drawingml/2006/main" sz="4900" i="1">
                          <a:solidFill>
                            <a:srgbClr val="000000"/>
                          </a:solidFill>
                          <a:latin typeface="Cambria Math" panose="02040503050406030204" pitchFamily="18" charset="0"/>
                        </a:rPr>
                        <m:t>2</m:t>
                      </m:r>
                    </m:sup>
                  </m:sSup>
                </m:oMath>
              </m:oMathPara>
            </a14:m>
            <a:endParaRPr sz="4900"/>
          </a:p>
        </p:txBody>
      </p:sp>
      <p:sp>
        <p:nvSpPr>
          <p:cNvPr id="279" name="Equation"/>
          <p:cNvSpPr txBox="1"/>
          <p:nvPr/>
        </p:nvSpPr>
        <p:spPr>
          <a:xfrm>
            <a:off x="6912878" y="11783390"/>
            <a:ext cx="1023317" cy="128564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G</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N</m:t>
                      </m:r>
                    </m:num>
                    <m:den>
                      <m:r>
                        <a:rPr xmlns:a="http://schemas.openxmlformats.org/drawingml/2006/main" sz="4800" i="1">
                          <a:solidFill>
                            <a:srgbClr val="000000"/>
                          </a:solidFill>
                          <a:latin typeface="Cambria Math" panose="02040503050406030204" pitchFamily="18" charset="0"/>
                        </a:rPr>
                        <m:t>A</m:t>
                      </m:r>
                    </m:den>
                  </m:f>
                </m:oMath>
              </m:oMathPara>
            </a14:m>
            <a:endParaRPr sz="4800"/>
          </a:p>
        </p:txBody>
      </p:sp>
      <p:sp>
        <p:nvSpPr>
          <p:cNvPr id="280" name="movement"/>
          <p:cNvSpPr txBox="1"/>
          <p:nvPr/>
        </p:nvSpPr>
        <p:spPr>
          <a:xfrm>
            <a:off x="13760439" y="13017625"/>
            <a:ext cx="220220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movement</a:t>
            </a:r>
          </a:p>
        </p:txBody>
      </p:sp>
      <p:sp>
        <p:nvSpPr>
          <p:cNvPr id="281" name="social interactions"/>
          <p:cNvSpPr txBox="1"/>
          <p:nvPr/>
        </p:nvSpPr>
        <p:spPr>
          <a:xfrm>
            <a:off x="8196021" y="13017625"/>
            <a:ext cx="371360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social interactions</a:t>
            </a:r>
          </a:p>
        </p:txBody>
      </p:sp>
      <p:sp>
        <p:nvSpPr>
          <p:cNvPr id="282" name="Line"/>
          <p:cNvSpPr/>
          <p:nvPr/>
        </p:nvSpPr>
        <p:spPr>
          <a:xfrm flipH="1">
            <a:off x="17069434" y="9689936"/>
            <a:ext cx="1852771" cy="2353411"/>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3" name="Equation"/>
          <p:cNvSpPr txBox="1"/>
          <p:nvPr/>
        </p:nvSpPr>
        <p:spPr>
          <a:xfrm>
            <a:off x="18675773" y="5068937"/>
            <a:ext cx="4317893" cy="14411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5300" i="1">
                      <a:solidFill>
                        <a:srgbClr val="000000"/>
                      </a:solidFill>
                      <a:latin typeface="Cambria Math" panose="02040503050406030204" pitchFamily="18" charset="0"/>
                    </a:rPr>
                    <m:t>G</m:t>
                  </m:r>
                  <m:f>
                    <m:fPr>
                      <m:ctrlPr>
                        <a:rPr xmlns:a="http://schemas.openxmlformats.org/drawingml/2006/main" sz="5300" i="1">
                          <a:solidFill>
                            <a:srgbClr val="000000"/>
                          </a:solidFill>
                          <a:latin typeface="Cambria Math" panose="02040503050406030204" pitchFamily="18" charset="0"/>
                        </a:rPr>
                      </m:ctrlPr>
                      <m:type m:val="bar"/>
                    </m:fPr>
                    <m:num>
                      <m:r>
                        <a:rPr xmlns:a="http://schemas.openxmlformats.org/drawingml/2006/main" sz="5300" i="1">
                          <a:solidFill>
                            <a:srgbClr val="000000"/>
                          </a:solidFill>
                          <a:latin typeface="Cambria Math" panose="02040503050406030204" pitchFamily="18" charset="0"/>
                        </a:rPr>
                        <m:t>N</m:t>
                      </m:r>
                    </m:num>
                    <m:den>
                      <m:r>
                        <a:rPr xmlns:a="http://schemas.openxmlformats.org/drawingml/2006/main" sz="5300" i="1">
                          <a:solidFill>
                            <a:srgbClr val="000000"/>
                          </a:solidFill>
                          <a:latin typeface="Cambria Math" panose="02040503050406030204" pitchFamily="18" charset="0"/>
                        </a:rPr>
                        <m:t>A</m:t>
                      </m:r>
                    </m:den>
                  </m:f>
                  <m:r>
                    <a:rPr xmlns:a="http://schemas.openxmlformats.org/drawingml/2006/main" sz="5300" i="1">
                      <a:solidFill>
                        <a:srgbClr val="000000"/>
                      </a:solidFill>
                      <a:latin typeface="Cambria Math" panose="02040503050406030204" pitchFamily="18" charset="0"/>
                    </a:rPr>
                    <m:t>=</m:t>
                  </m:r>
                  <m:sSub>
                    <m:e>
                      <m:r>
                        <a:rPr xmlns:a="http://schemas.openxmlformats.org/drawingml/2006/main" sz="5300" i="1">
                          <a:solidFill>
                            <a:srgbClr val="000000"/>
                          </a:solidFill>
                          <a:latin typeface="Cambria Math" panose="02040503050406030204" pitchFamily="18" charset="0"/>
                        </a:rPr>
                        <m:t>c</m:t>
                      </m:r>
                    </m:e>
                    <m:sub>
                      <m:sSub>
                        <m:e>
                          <m:r>
                            <a:rPr xmlns:a="http://schemas.openxmlformats.org/drawingml/2006/main" sz="5300" i="1">
                              <a:solidFill>
                                <a:srgbClr val="000000"/>
                              </a:solidFill>
                              <a:latin typeface="Cambria Math" panose="02040503050406030204" pitchFamily="18" charset="0"/>
                            </a:rPr>
                            <m:t>T</m:t>
                          </m:r>
                        </m:e>
                        <m:sub>
                          <m:r>
                            <a:rPr xmlns:a="http://schemas.openxmlformats.org/drawingml/2006/main" sz="5300" i="1">
                              <a:solidFill>
                                <a:srgbClr val="000000"/>
                              </a:solidFill>
                              <a:latin typeface="Cambria Math" panose="02040503050406030204" pitchFamily="18" charset="0"/>
                            </a:rPr>
                            <m:t>0</m:t>
                          </m:r>
                        </m:sub>
                      </m:sSub>
                    </m:sub>
                  </m:sSub>
                  <m:r>
                    <a:rPr xmlns:a="http://schemas.openxmlformats.org/drawingml/2006/main" sz="5300" i="1">
                      <a:solidFill>
                        <a:srgbClr val="000000"/>
                      </a:solidFill>
                      <a:latin typeface="Cambria Math" panose="02040503050406030204" pitchFamily="18" charset="0"/>
                    </a:rPr>
                    <m:t>(</m:t>
                  </m:r>
                  <m:f>
                    <m:fPr>
                      <m:ctrlPr>
                        <a:rPr xmlns:a="http://schemas.openxmlformats.org/drawingml/2006/main" sz="5300" i="1">
                          <a:solidFill>
                            <a:srgbClr val="000000"/>
                          </a:solidFill>
                          <a:latin typeface="Cambria Math" panose="02040503050406030204" pitchFamily="18" charset="0"/>
                        </a:rPr>
                      </m:ctrlPr>
                      <m:type m:val="bar"/>
                    </m:fPr>
                    <m:num>
                      <m:r>
                        <a:rPr xmlns:a="http://schemas.openxmlformats.org/drawingml/2006/main" sz="5300" i="1">
                          <a:solidFill>
                            <a:srgbClr val="000000"/>
                          </a:solidFill>
                          <a:latin typeface="Cambria Math" panose="02040503050406030204" pitchFamily="18" charset="0"/>
                        </a:rPr>
                        <m:t>A</m:t>
                      </m:r>
                    </m:num>
                    <m:den>
                      <m:r>
                        <a:rPr xmlns:a="http://schemas.openxmlformats.org/drawingml/2006/main" sz="5300" i="1">
                          <a:solidFill>
                            <a:srgbClr val="000000"/>
                          </a:solidFill>
                          <a:latin typeface="Cambria Math" panose="02040503050406030204" pitchFamily="18" charset="0"/>
                        </a:rPr>
                        <m:t>π</m:t>
                      </m:r>
                    </m:den>
                  </m:f>
                  <m:sSup>
                    <m:e>
                      <m:r>
                        <a:rPr xmlns:a="http://schemas.openxmlformats.org/drawingml/2006/main" sz="5300" i="1">
                          <a:solidFill>
                            <a:srgbClr val="000000"/>
                          </a:solidFill>
                          <a:latin typeface="Cambria Math" panose="02040503050406030204" pitchFamily="18" charset="0"/>
                        </a:rPr>
                        <m:t>)</m:t>
                      </m:r>
                    </m:e>
                    <m:sup>
                      <m:f>
                        <m:fPr>
                          <m:ctrlPr>
                            <a:rPr xmlns:a="http://schemas.openxmlformats.org/drawingml/2006/main" sz="5300" i="1">
                              <a:solidFill>
                                <a:srgbClr val="000000"/>
                              </a:solidFill>
                              <a:latin typeface="Cambria Math" panose="02040503050406030204" pitchFamily="18" charset="0"/>
                            </a:rPr>
                          </m:ctrlPr>
                          <m:type m:val="lin"/>
                        </m:fPr>
                        <m:num>
                          <m:r>
                            <a:rPr xmlns:a="http://schemas.openxmlformats.org/drawingml/2006/main" sz="5300" i="1">
                              <a:solidFill>
                                <a:srgbClr val="000000"/>
                              </a:solidFill>
                              <a:latin typeface="Cambria Math" panose="02040503050406030204" pitchFamily="18" charset="0"/>
                            </a:rPr>
                            <m:t>1</m:t>
                          </m:r>
                        </m:num>
                        <m:den>
                          <m:r>
                            <a:rPr xmlns:a="http://schemas.openxmlformats.org/drawingml/2006/main" sz="5300" i="1">
                              <a:solidFill>
                                <a:srgbClr val="000000"/>
                              </a:solidFill>
                              <a:latin typeface="Cambria Math" panose="02040503050406030204" pitchFamily="18" charset="0"/>
                            </a:rPr>
                            <m:t>2</m:t>
                          </m:r>
                        </m:den>
                      </m:f>
                    </m:sup>
                  </m:sSup>
                </m:oMath>
              </m:oMathPara>
            </a14:m>
            <a:endParaRPr sz="5300"/>
          </a:p>
        </p:txBody>
      </p:sp>
      <p:sp>
        <p:nvSpPr>
          <p:cNvPr id="284" name="Equation"/>
          <p:cNvSpPr txBox="1"/>
          <p:nvPr/>
        </p:nvSpPr>
        <p:spPr>
          <a:xfrm>
            <a:off x="18577921" y="1520438"/>
            <a:ext cx="3205333" cy="151979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p>
                    <m:e>
                      <m:r>
                        <a:rPr xmlns:a="http://schemas.openxmlformats.org/drawingml/2006/main" sz="4200" i="1">
                          <a:solidFill>
                            <a:srgbClr val="000000"/>
                          </a:solidFill>
                          <a:latin typeface="Cambria Math" panose="02040503050406030204" pitchFamily="18" charset="0"/>
                        </a:rPr>
                        <m:t>A</m:t>
                      </m:r>
                    </m:e>
                    <m:sup>
                      <m:f>
                        <m:fPr>
                          <m:ctrlPr>
                            <a:rPr xmlns:a="http://schemas.openxmlformats.org/drawingml/2006/main" sz="4200" i="1">
                              <a:solidFill>
                                <a:srgbClr val="000000"/>
                              </a:solidFill>
                              <a:latin typeface="Cambria Math" panose="02040503050406030204" pitchFamily="18" charset="0"/>
                            </a:rPr>
                          </m:ctrlPr>
                          <m:type m:val="lin"/>
                        </m:fPr>
                        <m:num>
                          <m:r>
                            <a:rPr xmlns:a="http://schemas.openxmlformats.org/drawingml/2006/main" sz="4200" i="1">
                              <a:solidFill>
                                <a:srgbClr val="000000"/>
                              </a:solidFill>
                              <a:latin typeface="Cambria Math" panose="02040503050406030204" pitchFamily="18" charset="0"/>
                            </a:rPr>
                            <m:t>3</m:t>
                          </m:r>
                        </m:num>
                        <m:den>
                          <m:r>
                            <a:rPr xmlns:a="http://schemas.openxmlformats.org/drawingml/2006/main" sz="4200" i="1">
                              <a:solidFill>
                                <a:srgbClr val="000000"/>
                              </a:solidFill>
                              <a:latin typeface="Cambria Math" panose="02040503050406030204" pitchFamily="18" charset="0"/>
                            </a:rPr>
                            <m:t>2</m:t>
                          </m:r>
                        </m:den>
                      </m:f>
                    </m:sup>
                  </m:sSup>
                  <m:r>
                    <a:rPr xmlns:a="http://schemas.openxmlformats.org/drawingml/2006/main" sz="4200" i="1">
                      <a:solidFill>
                        <a:srgbClr val="000000"/>
                      </a:solidFill>
                      <a:latin typeface="Cambria Math" panose="02040503050406030204" pitchFamily="18" charset="0"/>
                    </a:rPr>
                    <m:t>=</m:t>
                  </m:r>
                  <m:f>
                    <m:fPr>
                      <m:ctrlPr>
                        <a:rPr xmlns:a="http://schemas.openxmlformats.org/drawingml/2006/main" sz="4200" i="1">
                          <a:solidFill>
                            <a:srgbClr val="000000"/>
                          </a:solidFill>
                          <a:latin typeface="Cambria Math" panose="02040503050406030204" pitchFamily="18" charset="0"/>
                        </a:rPr>
                      </m:ctrlPr>
                      <m:type m:val="bar"/>
                    </m:fPr>
                    <m:num>
                      <m:rad>
                        <m:radPr>
                          <m:ctrlPr>
                            <a:rPr xmlns:a="http://schemas.openxmlformats.org/drawingml/2006/main" sz="4200" i="1">
                              <a:solidFill>
                                <a:srgbClr val="000000"/>
                              </a:solidFill>
                              <a:latin typeface="Cambria Math" panose="02040503050406030204" pitchFamily="18" charset="0"/>
                            </a:rPr>
                          </m:ctrlPr>
                          <m:degHide m:val="on"/>
                        </m:radPr>
                        <m:deg/>
                        <m:e>
                          <m:r>
                            <a:rPr xmlns:a="http://schemas.openxmlformats.org/drawingml/2006/main" sz="4200" i="1">
                              <a:solidFill>
                                <a:srgbClr val="000000"/>
                              </a:solidFill>
                              <a:latin typeface="Cambria Math" panose="02040503050406030204" pitchFamily="18" charset="0"/>
                            </a:rPr>
                            <m:t>π</m:t>
                          </m:r>
                        </m:e>
                      </m:rad>
                      <m:r>
                        <a:rPr xmlns:a="http://schemas.openxmlformats.org/drawingml/2006/main" sz="4200" i="1">
                          <a:solidFill>
                            <a:srgbClr val="000000"/>
                          </a:solidFill>
                          <a:latin typeface="Cambria Math" panose="02040503050406030204" pitchFamily="18" charset="0"/>
                        </a:rPr>
                        <m:t>G</m:t>
                      </m:r>
                    </m:num>
                    <m:den>
                      <m:sSub>
                        <m:e>
                          <m:r>
                            <a:rPr xmlns:a="http://schemas.openxmlformats.org/drawingml/2006/main" sz="4200" i="1">
                              <a:solidFill>
                                <a:srgbClr val="000000"/>
                              </a:solidFill>
                              <a:latin typeface="Cambria Math" panose="02040503050406030204" pitchFamily="18" charset="0"/>
                            </a:rPr>
                            <m:t>c</m:t>
                          </m:r>
                        </m:e>
                        <m:sub>
                          <m:sSub>
                            <m:e>
                              <m:r>
                                <a:rPr xmlns:a="http://schemas.openxmlformats.org/drawingml/2006/main" sz="4200" i="1">
                                  <a:solidFill>
                                    <a:srgbClr val="000000"/>
                                  </a:solidFill>
                                  <a:latin typeface="Cambria Math" panose="02040503050406030204" pitchFamily="18" charset="0"/>
                                </a:rPr>
                                <m:t>T</m:t>
                              </m:r>
                            </m:e>
                            <m:sub>
                              <m:r>
                                <a:rPr xmlns:a="http://schemas.openxmlformats.org/drawingml/2006/main" sz="4200" i="1">
                                  <a:solidFill>
                                    <a:srgbClr val="000000"/>
                                  </a:solidFill>
                                  <a:latin typeface="Cambria Math" panose="02040503050406030204" pitchFamily="18" charset="0"/>
                                </a:rPr>
                                <m:t>0</m:t>
                              </m:r>
                            </m:sub>
                          </m:sSub>
                        </m:sub>
                      </m:sSub>
                    </m:den>
                  </m:f>
                  <m:r>
                    <a:rPr xmlns:a="http://schemas.openxmlformats.org/drawingml/2006/main" sz="4200" i="1">
                      <a:solidFill>
                        <a:srgbClr val="000000"/>
                      </a:solidFill>
                      <a:latin typeface="Cambria Math" panose="02040503050406030204" pitchFamily="18" charset="0"/>
                    </a:rPr>
                    <m:t>N</m:t>
                  </m:r>
                </m:oMath>
              </m:oMathPara>
            </a14:m>
            <a:endParaRPr sz="4200"/>
          </a:p>
        </p:txBody>
      </p:sp>
      <p:sp>
        <p:nvSpPr>
          <p:cNvPr id="285" name="Line"/>
          <p:cNvSpPr/>
          <p:nvPr/>
        </p:nvSpPr>
        <p:spPr>
          <a:xfrm>
            <a:off x="20324663" y="6684250"/>
            <a:ext cx="2775626" cy="6294230"/>
          </a:xfrm>
          <a:custGeom>
            <a:avLst/>
            <a:gdLst/>
            <a:ahLst/>
            <a:cxnLst>
              <a:cxn ang="0">
                <a:pos x="wd2" y="hd2"/>
              </a:cxn>
              <a:cxn ang="5400000">
                <a:pos x="wd2" y="hd2"/>
              </a:cxn>
              <a:cxn ang="10800000">
                <a:pos x="wd2" y="hd2"/>
              </a:cxn>
              <a:cxn ang="16200000">
                <a:pos x="wd2" y="hd2"/>
              </a:cxn>
            </a:cxnLst>
            <a:rect l="0" t="0" r="r" b="b"/>
            <a:pathLst>
              <a:path w="19566" h="19967" fill="norm" stroke="1" extrusionOk="0">
                <a:moveTo>
                  <a:pt x="0" y="19297"/>
                </a:moveTo>
                <a:cubicBezTo>
                  <a:pt x="10082" y="21600"/>
                  <a:pt x="21600" y="17621"/>
                  <a:pt x="19260" y="12642"/>
                </a:cubicBezTo>
                <a:cubicBezTo>
                  <a:pt x="17523" y="8949"/>
                  <a:pt x="8062" y="7423"/>
                  <a:pt x="4211" y="4168"/>
                </a:cubicBezTo>
                <a:cubicBezTo>
                  <a:pt x="2701" y="2891"/>
                  <a:pt x="2163" y="1427"/>
                  <a:pt x="2680" y="0"/>
                </a:cubicBezTo>
              </a:path>
            </a:pathLst>
          </a:custGeom>
          <a:ln w="63500">
            <a:solidFill>
              <a:srgbClr val="FF2600"/>
            </a:solidFill>
            <a:miter lim="400000"/>
            <a:tailEnd type="triangle"/>
          </a:ln>
        </p:spPr>
        <p:txBody>
          <a:bodyPr lIns="50800" tIns="50800" rIns="50800" bIns="50800" anchor="ctr"/>
          <a:lstStyle/>
          <a:p>
            <a:pPr/>
          </a:p>
        </p:txBody>
      </p:sp>
      <p:sp>
        <p:nvSpPr>
          <p:cNvPr id="286" name="Line"/>
          <p:cNvSpPr/>
          <p:nvPr/>
        </p:nvSpPr>
        <p:spPr>
          <a:xfrm flipV="1">
            <a:off x="20347632" y="3217268"/>
            <a:ext cx="1" cy="1285648"/>
          </a:xfrm>
          <a:prstGeom prst="line">
            <a:avLst/>
          </a:prstGeom>
          <a:ln w="63500">
            <a:solidFill>
              <a:schemeClr val="accent5">
                <a:hueOff val="-82419"/>
                <a:satOff val="-9513"/>
                <a:lumOff val="-16343"/>
              </a:schemeClr>
            </a:solidFill>
            <a:miter lim="400000"/>
            <a:tailEnd type="triangle"/>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Equation"/>
          <p:cNvSpPr txBox="1"/>
          <p:nvPr/>
        </p:nvSpPr>
        <p:spPr>
          <a:xfrm>
            <a:off x="9319080" y="3473168"/>
            <a:ext cx="5746998" cy="21038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sSup>
                    <m:e>
                      <m:d>
                        <m:dPr>
                          <m:ctrlPr>
                            <a:rPr xmlns:a="http://schemas.openxmlformats.org/drawingml/2006/main" sz="4800" i="1">
                              <a:solidFill>
                                <a:srgbClr val="000000"/>
                              </a:solidFill>
                              <a:latin typeface="Cambria Math" panose="02040503050406030204" pitchFamily="18" charset="0"/>
                            </a:rPr>
                          </m:ctrlPr>
                        </m:dPr>
                        <m:e>
                          <m:f>
                            <m:fPr>
                              <m:ctrlPr>
                                <a:rPr xmlns:a="http://schemas.openxmlformats.org/drawingml/2006/main" sz="4800" i="1">
                                  <a:solidFill>
                                    <a:srgbClr val="000000"/>
                                  </a:solidFill>
                                  <a:latin typeface="Cambria Math" panose="02040503050406030204" pitchFamily="18" charset="0"/>
                                </a:rPr>
                              </m:ctrlPr>
                              <m:type m:val="bar"/>
                            </m:fPr>
                            <m:num>
                              <m:rad>
                                <m:radPr>
                                  <m:ctrlPr>
                                    <a:rPr xmlns:a="http://schemas.openxmlformats.org/drawingml/2006/main" sz="4800" i="1">
                                      <a:solidFill>
                                        <a:srgbClr val="000000"/>
                                      </a:solidFill>
                                      <a:latin typeface="Cambria Math" panose="02040503050406030204" pitchFamily="18" charset="0"/>
                                    </a:rPr>
                                  </m:ctrlPr>
                                  <m:degHide m:val="on"/>
                                </m:radPr>
                                <m:deg/>
                                <m:e>
                                  <m:r>
                                    <a:rPr xmlns:a="http://schemas.openxmlformats.org/drawingml/2006/main" sz="4800" i="1">
                                      <a:solidFill>
                                        <a:srgbClr val="000000"/>
                                      </a:solidFill>
                                      <a:latin typeface="Cambria Math" panose="02040503050406030204" pitchFamily="18" charset="0"/>
                                    </a:rPr>
                                    <m:t>π</m:t>
                                  </m:r>
                                </m:e>
                              </m:rad>
                              <m:r>
                                <a:rPr xmlns:a="http://schemas.openxmlformats.org/drawingml/2006/main" sz="4800" i="1">
                                  <a:solidFill>
                                    <a:srgbClr val="000000"/>
                                  </a:solidFill>
                                  <a:latin typeface="Cambria Math" panose="02040503050406030204" pitchFamily="18" charset="0"/>
                                </a:rPr>
                                <m:t>G</m:t>
                              </m:r>
                            </m:num>
                            <m:den>
                              <m:sSub>
                                <m:e>
                                  <m:r>
                                    <a:rPr xmlns:a="http://schemas.openxmlformats.org/drawingml/2006/main" sz="4800" i="1">
                                      <a:solidFill>
                                        <a:srgbClr val="000000"/>
                                      </a:solidFill>
                                      <a:latin typeface="Cambria Math" panose="02040503050406030204" pitchFamily="18" charset="0"/>
                                    </a:rPr>
                                    <m:t>c</m:t>
                                  </m:r>
                                </m:e>
                                <m:sub>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0</m:t>
                                      </m:r>
                                    </m:sub>
                                  </m:sSub>
                                </m:sub>
                              </m:sSub>
                            </m:den>
                          </m:f>
                        </m:e>
                      </m:d>
                    </m:e>
                    <m:sup>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2</m:t>
                          </m:r>
                        </m:num>
                        <m:den>
                          <m:r>
                            <a:rPr xmlns:a="http://schemas.openxmlformats.org/drawingml/2006/main" sz="4800" i="1">
                              <a:solidFill>
                                <a:srgbClr val="000000"/>
                              </a:solidFill>
                              <a:latin typeface="Cambria Math" panose="02040503050406030204" pitchFamily="18" charset="0"/>
                            </a:rPr>
                            <m:t>3</m:t>
                          </m:r>
                        </m:den>
                      </m:f>
                    </m:sup>
                  </m:sSup>
                  <m:sSup>
                    <m:e>
                      <m:r>
                        <a:rPr xmlns:a="http://schemas.openxmlformats.org/drawingml/2006/main" sz="4800" i="1">
                          <a:solidFill>
                            <a:srgbClr val="000000"/>
                          </a:solidFill>
                          <a:latin typeface="Cambria Math" panose="02040503050406030204" pitchFamily="18" charset="0"/>
                        </a:rPr>
                        <m:t>N</m:t>
                      </m:r>
                    </m:e>
                    <m:sup>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2</m:t>
                          </m:r>
                        </m:num>
                        <m:den>
                          <m:r>
                            <a:rPr xmlns:a="http://schemas.openxmlformats.org/drawingml/2006/main" sz="4800" i="1">
                              <a:solidFill>
                                <a:srgbClr val="000000"/>
                              </a:solidFill>
                              <a:latin typeface="Cambria Math" panose="02040503050406030204" pitchFamily="18" charset="0"/>
                            </a:rPr>
                            <m:t>3</m:t>
                          </m:r>
                        </m:den>
                      </m:f>
                    </m:sup>
                  </m:sSup>
                </m:oMath>
              </m:oMathPara>
            </a14:m>
            <a:endParaRPr sz="4800"/>
          </a:p>
        </p:txBody>
      </p:sp>
      <p:sp>
        <p:nvSpPr>
          <p:cNvPr id="291" name="Equation"/>
          <p:cNvSpPr txBox="1"/>
          <p:nvPr/>
        </p:nvSpPr>
        <p:spPr>
          <a:xfrm>
            <a:off x="8720063" y="7285366"/>
            <a:ext cx="6949177" cy="237420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500" i="1">
                      <a:solidFill>
                        <a:srgbClr val="000000"/>
                      </a:solidFill>
                      <a:latin typeface="Cambria Math" panose="02040503050406030204" pitchFamily="18" charset="0"/>
                    </a:rPr>
                    <m:t>Y</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N</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G</m:t>
                  </m:r>
                  <m:f>
                    <m:fPr>
                      <m:ctrlPr>
                        <a:rPr xmlns:a="http://schemas.openxmlformats.org/drawingml/2006/main" sz="4500" i="1">
                          <a:solidFill>
                            <a:srgbClr val="000000"/>
                          </a:solidFill>
                          <a:latin typeface="Cambria Math" panose="02040503050406030204" pitchFamily="18" charset="0"/>
                        </a:rPr>
                      </m:ctrlPr>
                      <m:type m:val="bar"/>
                    </m:fPr>
                    <m:num>
                      <m:sSup>
                        <m:e>
                          <m:r>
                            <a:rPr xmlns:a="http://schemas.openxmlformats.org/drawingml/2006/main" sz="4500" i="1">
                              <a:solidFill>
                                <a:srgbClr val="000000"/>
                              </a:solidFill>
                              <a:latin typeface="Cambria Math" panose="02040503050406030204" pitchFamily="18" charset="0"/>
                            </a:rPr>
                            <m:t>N</m:t>
                          </m:r>
                        </m:e>
                        <m:sup>
                          <m:r>
                            <a:rPr xmlns:a="http://schemas.openxmlformats.org/drawingml/2006/main" sz="4500" i="1">
                              <a:solidFill>
                                <a:srgbClr val="000000"/>
                              </a:solidFill>
                              <a:latin typeface="Cambria Math" panose="02040503050406030204" pitchFamily="18" charset="0"/>
                            </a:rPr>
                            <m:t>2</m:t>
                          </m:r>
                        </m:sup>
                      </m:sSup>
                    </m:num>
                    <m:den>
                      <m:r>
                        <a:rPr xmlns:a="http://schemas.openxmlformats.org/drawingml/2006/main" sz="4500" i="1">
                          <a:solidFill>
                            <a:srgbClr val="000000"/>
                          </a:solidFill>
                          <a:latin typeface="Cambria Math" panose="02040503050406030204" pitchFamily="18" charset="0"/>
                        </a:rPr>
                        <m:t>A</m:t>
                      </m:r>
                    </m:den>
                  </m:f>
                  <m:r>
                    <a:rPr xmlns:a="http://schemas.openxmlformats.org/drawingml/2006/main" sz="4500" i="1">
                      <a:solidFill>
                        <a:srgbClr val="000000"/>
                      </a:solidFill>
                      <a:latin typeface="Cambria Math" panose="02040503050406030204" pitchFamily="18" charset="0"/>
                    </a:rPr>
                    <m:t>=</m:t>
                  </m:r>
                  <m:sSup>
                    <m:e>
                      <m:d>
                        <m:dPr>
                          <m:ctrlPr>
                            <a:rPr xmlns:a="http://schemas.openxmlformats.org/drawingml/2006/main" sz="4500" i="1">
                              <a:solidFill>
                                <a:srgbClr val="000000"/>
                              </a:solidFill>
                              <a:latin typeface="Cambria Math" panose="02040503050406030204" pitchFamily="18" charset="0"/>
                            </a:rPr>
                          </m:ctrlPr>
                        </m:dPr>
                        <m:e>
                          <m:f>
                            <m:fPr>
                              <m:ctrlPr>
                                <a:rPr xmlns:a="http://schemas.openxmlformats.org/drawingml/2006/main" sz="4500" i="1">
                                  <a:solidFill>
                                    <a:srgbClr val="000000"/>
                                  </a:solidFill>
                                  <a:latin typeface="Cambria Math" panose="02040503050406030204" pitchFamily="18" charset="0"/>
                                </a:rPr>
                              </m:ctrlPr>
                              <m:type m:val="bar"/>
                            </m:fPr>
                            <m:num>
                              <m:sSup>
                                <m:e>
                                  <m:r>
                                    <a:rPr xmlns:a="http://schemas.openxmlformats.org/drawingml/2006/main" sz="4500" i="1">
                                      <a:solidFill>
                                        <a:srgbClr val="000000"/>
                                      </a:solidFill>
                                      <a:latin typeface="Cambria Math" panose="02040503050406030204" pitchFamily="18" charset="0"/>
                                    </a:rPr>
                                    <m:t>G</m:t>
                                  </m:r>
                                </m:e>
                                <m:sup>
                                  <m:f>
                                    <m:fPr>
                                      <m:ctrlPr>
                                        <a:rPr xmlns:a="http://schemas.openxmlformats.org/drawingml/2006/main" sz="4500" i="1">
                                          <a:solidFill>
                                            <a:srgbClr val="000000"/>
                                          </a:solidFill>
                                          <a:latin typeface="Cambria Math" panose="02040503050406030204" pitchFamily="18" charset="0"/>
                                        </a:rPr>
                                      </m:ctrlPr>
                                      <m:type m:val="bar"/>
                                    </m:fPr>
                                    <m:num>
                                      <m:r>
                                        <a:rPr xmlns:a="http://schemas.openxmlformats.org/drawingml/2006/main" sz="4500" i="1">
                                          <a:solidFill>
                                            <a:srgbClr val="000000"/>
                                          </a:solidFill>
                                          <a:latin typeface="Cambria Math" panose="02040503050406030204" pitchFamily="18" charset="0"/>
                                        </a:rPr>
                                        <m:t>1</m:t>
                                      </m:r>
                                    </m:num>
                                    <m:den>
                                      <m:r>
                                        <a:rPr xmlns:a="http://schemas.openxmlformats.org/drawingml/2006/main" sz="4500" i="1">
                                          <a:solidFill>
                                            <a:srgbClr val="000000"/>
                                          </a:solidFill>
                                          <a:latin typeface="Cambria Math" panose="02040503050406030204" pitchFamily="18" charset="0"/>
                                        </a:rPr>
                                        <m:t>2</m:t>
                                      </m:r>
                                    </m:den>
                                  </m:f>
                                </m:sup>
                              </m:sSup>
                              <m:sSub>
                                <m:e>
                                  <m:r>
                                    <a:rPr xmlns:a="http://schemas.openxmlformats.org/drawingml/2006/main" sz="4500" i="1">
                                      <a:solidFill>
                                        <a:srgbClr val="000000"/>
                                      </a:solidFill>
                                      <a:latin typeface="Cambria Math" panose="02040503050406030204" pitchFamily="18" charset="0"/>
                                    </a:rPr>
                                    <m:t>c</m:t>
                                  </m:r>
                                </m:e>
                                <m:sub>
                                  <m:sSub>
                                    <m:e>
                                      <m:r>
                                        <a:rPr xmlns:a="http://schemas.openxmlformats.org/drawingml/2006/main" sz="4500" i="1">
                                          <a:solidFill>
                                            <a:srgbClr val="000000"/>
                                          </a:solidFill>
                                          <a:latin typeface="Cambria Math" panose="02040503050406030204" pitchFamily="18" charset="0"/>
                                        </a:rPr>
                                        <m:t>T</m:t>
                                      </m:r>
                                    </m:e>
                                    <m:sub>
                                      <m:r>
                                        <a:rPr xmlns:a="http://schemas.openxmlformats.org/drawingml/2006/main" sz="4500" i="1">
                                          <a:solidFill>
                                            <a:srgbClr val="000000"/>
                                          </a:solidFill>
                                          <a:latin typeface="Cambria Math" panose="02040503050406030204" pitchFamily="18" charset="0"/>
                                        </a:rPr>
                                        <m:t>0</m:t>
                                      </m:r>
                                    </m:sub>
                                  </m:sSub>
                                </m:sub>
                              </m:sSub>
                            </m:num>
                            <m:den>
                              <m:rad>
                                <m:radPr>
                                  <m:ctrlPr>
                                    <a:rPr xmlns:a="http://schemas.openxmlformats.org/drawingml/2006/main" sz="4500" i="1">
                                      <a:solidFill>
                                        <a:srgbClr val="000000"/>
                                      </a:solidFill>
                                      <a:latin typeface="Cambria Math" panose="02040503050406030204" pitchFamily="18" charset="0"/>
                                    </a:rPr>
                                  </m:ctrlPr>
                                  <m:degHide m:val="on"/>
                                </m:radPr>
                                <m:deg/>
                                <m:e>
                                  <m:r>
                                    <a:rPr xmlns:a="http://schemas.openxmlformats.org/drawingml/2006/main" sz="4500" i="1">
                                      <a:solidFill>
                                        <a:srgbClr val="000000"/>
                                      </a:solidFill>
                                      <a:latin typeface="Cambria Math" panose="02040503050406030204" pitchFamily="18" charset="0"/>
                                    </a:rPr>
                                    <m:t>π</m:t>
                                  </m:r>
                                </m:e>
                              </m:rad>
                            </m:den>
                          </m:f>
                        </m:e>
                      </m:d>
                    </m:e>
                    <m:sup>
                      <m:f>
                        <m:fPr>
                          <m:ctrlPr>
                            <a:rPr xmlns:a="http://schemas.openxmlformats.org/drawingml/2006/main" sz="4500" i="1">
                              <a:solidFill>
                                <a:srgbClr val="000000"/>
                              </a:solidFill>
                              <a:latin typeface="Cambria Math" panose="02040503050406030204" pitchFamily="18" charset="0"/>
                            </a:rPr>
                          </m:ctrlPr>
                          <m:type m:val="bar"/>
                        </m:fPr>
                        <m:num>
                          <m:r>
                            <a:rPr xmlns:a="http://schemas.openxmlformats.org/drawingml/2006/main" sz="4500" i="1">
                              <a:solidFill>
                                <a:srgbClr val="000000"/>
                              </a:solidFill>
                              <a:latin typeface="Cambria Math" panose="02040503050406030204" pitchFamily="18" charset="0"/>
                            </a:rPr>
                            <m:t>2</m:t>
                          </m:r>
                        </m:num>
                        <m:den>
                          <m:r>
                            <a:rPr xmlns:a="http://schemas.openxmlformats.org/drawingml/2006/main" sz="4500" i="1">
                              <a:solidFill>
                                <a:srgbClr val="000000"/>
                              </a:solidFill>
                              <a:latin typeface="Cambria Math" panose="02040503050406030204" pitchFamily="18" charset="0"/>
                            </a:rPr>
                            <m:t>3</m:t>
                          </m:r>
                        </m:den>
                      </m:f>
                    </m:sup>
                  </m:sSup>
                  <m:sSup>
                    <m:e>
                      <m:r>
                        <a:rPr xmlns:a="http://schemas.openxmlformats.org/drawingml/2006/main" sz="4500" i="1">
                          <a:solidFill>
                            <a:srgbClr val="000000"/>
                          </a:solidFill>
                          <a:latin typeface="Cambria Math" panose="02040503050406030204" pitchFamily="18" charset="0"/>
                        </a:rPr>
                        <m:t>N</m:t>
                      </m:r>
                    </m:e>
                    <m:sup>
                      <m:f>
                        <m:fPr>
                          <m:ctrlPr>
                            <a:rPr xmlns:a="http://schemas.openxmlformats.org/drawingml/2006/main" sz="4500" i="1">
                              <a:solidFill>
                                <a:srgbClr val="000000"/>
                              </a:solidFill>
                              <a:latin typeface="Cambria Math" panose="02040503050406030204" pitchFamily="18" charset="0"/>
                            </a:rPr>
                          </m:ctrlPr>
                          <m:type m:val="bar"/>
                        </m:fPr>
                        <m:num>
                          <m:r>
                            <a:rPr xmlns:a="http://schemas.openxmlformats.org/drawingml/2006/main" sz="4500" i="1">
                              <a:solidFill>
                                <a:srgbClr val="000000"/>
                              </a:solidFill>
                              <a:latin typeface="Cambria Math" panose="02040503050406030204" pitchFamily="18" charset="0"/>
                            </a:rPr>
                            <m:t>4</m:t>
                          </m:r>
                        </m:num>
                        <m:den>
                          <m:r>
                            <a:rPr xmlns:a="http://schemas.openxmlformats.org/drawingml/2006/main" sz="4500" i="1">
                              <a:solidFill>
                                <a:srgbClr val="000000"/>
                              </a:solidFill>
                              <a:latin typeface="Cambria Math" panose="02040503050406030204" pitchFamily="18" charset="0"/>
                            </a:rPr>
                            <m:t>3</m:t>
                          </m:r>
                        </m:den>
                      </m:f>
                    </m:sup>
                  </m:sSup>
                </m:oMath>
              </m:oMathPara>
            </a14:m>
            <a:endParaRPr sz="4500"/>
          </a:p>
        </p:txBody>
      </p:sp>
      <p:sp>
        <p:nvSpPr>
          <p:cNvPr id="292" name="sublinear"/>
          <p:cNvSpPr txBox="1"/>
          <p:nvPr/>
        </p:nvSpPr>
        <p:spPr>
          <a:xfrm>
            <a:off x="17378825" y="4220448"/>
            <a:ext cx="1764920" cy="601724"/>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sublinear</a:t>
            </a:r>
          </a:p>
        </p:txBody>
      </p:sp>
      <p:sp>
        <p:nvSpPr>
          <p:cNvPr id="293" name="superlinear"/>
          <p:cNvSpPr txBox="1"/>
          <p:nvPr/>
        </p:nvSpPr>
        <p:spPr>
          <a:xfrm>
            <a:off x="17205851" y="7970990"/>
            <a:ext cx="2110868" cy="601725"/>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superlinear</a:t>
            </a:r>
          </a:p>
        </p:txBody>
      </p:sp>
      <p:sp>
        <p:nvSpPr>
          <p:cNvPr id="294" name="This gets us two good things:"/>
          <p:cNvSpPr txBox="1"/>
          <p:nvPr/>
        </p:nvSpPr>
        <p:spPr>
          <a:xfrm>
            <a:off x="9601425" y="1494925"/>
            <a:ext cx="585980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This gets us two good things:</a:t>
            </a:r>
          </a:p>
        </p:txBody>
      </p:sp>
      <p:sp>
        <p:nvSpPr>
          <p:cNvPr id="295" name="“City” Area:"/>
          <p:cNvSpPr txBox="1"/>
          <p:nvPr/>
        </p:nvSpPr>
        <p:spPr>
          <a:xfrm>
            <a:off x="4341545" y="4208116"/>
            <a:ext cx="241353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“City” Area:</a:t>
            </a:r>
          </a:p>
        </p:txBody>
      </p:sp>
      <p:sp>
        <p:nvSpPr>
          <p:cNvPr id="296" name="Total…"/>
          <p:cNvSpPr txBox="1"/>
          <p:nvPr/>
        </p:nvSpPr>
        <p:spPr>
          <a:xfrm>
            <a:off x="4141714" y="7463359"/>
            <a:ext cx="3277541" cy="16169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Total</a:t>
            </a:r>
          </a:p>
          <a:p>
            <a:pPr defTabSz="821531">
              <a:defRPr b="1" sz="3200">
                <a:solidFill>
                  <a:srgbClr val="000000"/>
                </a:solidFill>
              </a:defRPr>
            </a:pPr>
            <a:r>
              <a:t>Socioeconomic </a:t>
            </a:r>
          </a:p>
          <a:p>
            <a:pPr defTabSz="821531">
              <a:defRPr b="1" sz="3200">
                <a:solidFill>
                  <a:srgbClr val="000000"/>
                </a:solidFill>
              </a:defRPr>
            </a:pPr>
            <a:r>
              <a:t>Outputs:</a:t>
            </a:r>
          </a:p>
        </p:txBody>
      </p:sp>
      <p:sp>
        <p:nvSpPr>
          <p:cNvPr id="297" name="Results in:"/>
          <p:cNvSpPr txBox="1"/>
          <p:nvPr/>
        </p:nvSpPr>
        <p:spPr>
          <a:xfrm>
            <a:off x="13385365" y="11438275"/>
            <a:ext cx="229242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Results in: </a:t>
            </a:r>
          </a:p>
        </p:txBody>
      </p:sp>
      <p:sp>
        <p:nvSpPr>
          <p:cNvPr id="298" name="Equation"/>
          <p:cNvSpPr txBox="1"/>
          <p:nvPr/>
        </p:nvSpPr>
        <p:spPr>
          <a:xfrm>
            <a:off x="16509931" y="10946618"/>
            <a:ext cx="1818219" cy="160799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5900" i="1">
                      <a:solidFill>
                        <a:srgbClr val="000000"/>
                      </a:solidFill>
                      <a:latin typeface="Cambria Math" panose="02040503050406030204" pitchFamily="18" charset="0"/>
                    </a:rPr>
                    <m:t>δ</m:t>
                  </m:r>
                  <m:r>
                    <a:rPr xmlns:a="http://schemas.openxmlformats.org/drawingml/2006/main" sz="5900" i="1">
                      <a:solidFill>
                        <a:srgbClr val="000000"/>
                      </a:solidFill>
                      <a:latin typeface="Cambria Math" panose="02040503050406030204" pitchFamily="18" charset="0"/>
                    </a:rPr>
                    <m:t>=</m:t>
                  </m:r>
                  <m:f>
                    <m:fPr>
                      <m:ctrlPr>
                        <a:rPr xmlns:a="http://schemas.openxmlformats.org/drawingml/2006/main" sz="5900" i="1">
                          <a:solidFill>
                            <a:srgbClr val="000000"/>
                          </a:solidFill>
                          <a:latin typeface="Cambria Math" panose="02040503050406030204" pitchFamily="18" charset="0"/>
                        </a:rPr>
                      </m:ctrlPr>
                      <m:type m:val="bar"/>
                    </m:fPr>
                    <m:num>
                      <m:r>
                        <a:rPr xmlns:a="http://schemas.openxmlformats.org/drawingml/2006/main" sz="5900" i="1">
                          <a:solidFill>
                            <a:srgbClr val="000000"/>
                          </a:solidFill>
                          <a:latin typeface="Cambria Math" panose="02040503050406030204" pitchFamily="18" charset="0"/>
                        </a:rPr>
                        <m:t>1</m:t>
                      </m:r>
                    </m:num>
                    <m:den>
                      <m:r>
                        <a:rPr xmlns:a="http://schemas.openxmlformats.org/drawingml/2006/main" sz="5900" i="1">
                          <a:solidFill>
                            <a:srgbClr val="000000"/>
                          </a:solidFill>
                          <a:latin typeface="Cambria Math" panose="02040503050406030204" pitchFamily="18" charset="0"/>
                        </a:rPr>
                        <m:t>3</m:t>
                      </m:r>
                    </m:den>
                  </m:f>
                </m:oMath>
              </m:oMathPara>
            </a14:m>
            <a:endParaRPr sz="5900"/>
          </a:p>
        </p:txBody>
      </p:sp>
      <p:sp>
        <p:nvSpPr>
          <p:cNvPr id="299" name="too big !"/>
          <p:cNvSpPr txBox="1"/>
          <p:nvPr/>
        </p:nvSpPr>
        <p:spPr>
          <a:xfrm>
            <a:off x="19160290" y="11450607"/>
            <a:ext cx="1602614" cy="601724"/>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too big !</a:t>
            </a:r>
          </a:p>
        </p:txBody>
      </p:sp>
      <p:sp>
        <p:nvSpPr>
          <p:cNvPr id="300" name="Equation"/>
          <p:cNvSpPr txBox="1"/>
          <p:nvPr/>
        </p:nvSpPr>
        <p:spPr>
          <a:xfrm>
            <a:off x="20130992" y="3871319"/>
            <a:ext cx="2419504" cy="130820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δ</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2</m:t>
                      </m:r>
                    </m:num>
                    <m:den>
                      <m:r>
                        <a:rPr xmlns:a="http://schemas.openxmlformats.org/drawingml/2006/main" sz="4800" i="1">
                          <a:solidFill>
                            <a:srgbClr val="000000"/>
                          </a:solidFill>
                          <a:latin typeface="Cambria Math" panose="02040503050406030204" pitchFamily="18" charset="0"/>
                        </a:rPr>
                        <m:t>3</m:t>
                      </m:r>
                    </m:den>
                  </m:f>
                </m:oMath>
              </m:oMathPara>
            </a14:m>
            <a:endParaRPr sz="4800"/>
          </a:p>
        </p:txBody>
      </p:sp>
      <p:sp>
        <p:nvSpPr>
          <p:cNvPr id="301" name="Equation"/>
          <p:cNvSpPr txBox="1"/>
          <p:nvPr/>
        </p:nvSpPr>
        <p:spPr>
          <a:xfrm>
            <a:off x="20130992" y="7617752"/>
            <a:ext cx="2419504" cy="130820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δ</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4</m:t>
                      </m:r>
                    </m:num>
                    <m:den>
                      <m:r>
                        <a:rPr xmlns:a="http://schemas.openxmlformats.org/drawingml/2006/main" sz="4800" i="1">
                          <a:solidFill>
                            <a:srgbClr val="000000"/>
                          </a:solidFill>
                          <a:latin typeface="Cambria Math" panose="02040503050406030204" pitchFamily="18" charset="0"/>
                        </a:rPr>
                        <m:t>3</m:t>
                      </m:r>
                    </m:den>
                  </m:f>
                </m:oMath>
              </m:oMathPara>
            </a14:m>
            <a:endParaRPr sz="4800"/>
          </a:p>
        </p:txBody>
      </p:sp>
      <p:sp>
        <p:nvSpPr>
          <p:cNvPr id="302" name="Note also different   dependences"/>
          <p:cNvSpPr txBox="1"/>
          <p:nvPr/>
        </p:nvSpPr>
        <p:spPr>
          <a:xfrm>
            <a:off x="401128" y="10804133"/>
            <a:ext cx="8182073" cy="8633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Note also different </a:t>
            </a:r>
            <a14:m>
              <m:oMath>
                <m:r>
                  <a:rPr xmlns:a="http://schemas.openxmlformats.org/drawingml/2006/main" sz="4300" i="1">
                    <a:solidFill>
                      <a:srgbClr val="5E5E5E"/>
                    </a:solidFill>
                    <a:latin typeface="Cambria Math" panose="02040503050406030204" pitchFamily="18" charset="0"/>
                  </a:rPr>
                  <m:t>G</m:t>
                </m:r>
                <m:r>
                  <a:rPr xmlns:a="http://schemas.openxmlformats.org/drawingml/2006/main" sz="4300" i="1">
                    <a:solidFill>
                      <a:srgbClr val="5E5E5E"/>
                    </a:solidFill>
                    <a:latin typeface="Cambria Math" panose="02040503050406030204" pitchFamily="18" charset="0"/>
                  </a:rPr>
                  <m:t>,</m:t>
                </m:r>
                <m:sSub>
                  <m:e>
                    <m:r>
                      <a:rPr xmlns:a="http://schemas.openxmlformats.org/drawingml/2006/main" sz="4300" i="1">
                        <a:solidFill>
                          <a:srgbClr val="5E5E5E"/>
                        </a:solidFill>
                        <a:latin typeface="Cambria Math" panose="02040503050406030204" pitchFamily="18" charset="0"/>
                      </a:rPr>
                      <m:t>c</m:t>
                    </m:r>
                  </m:e>
                  <m:sub>
                    <m:sSub>
                      <m:e>
                        <m:r>
                          <a:rPr xmlns:a="http://schemas.openxmlformats.org/drawingml/2006/main" sz="4300" i="1">
                            <a:solidFill>
                              <a:srgbClr val="5E5E5E"/>
                            </a:solidFill>
                            <a:latin typeface="Cambria Math" panose="02040503050406030204" pitchFamily="18" charset="0"/>
                          </a:rPr>
                          <m:t>T</m:t>
                        </m:r>
                      </m:e>
                      <m:sub>
                        <m:r>
                          <a:rPr xmlns:a="http://schemas.openxmlformats.org/drawingml/2006/main" sz="4300" i="1">
                            <a:solidFill>
                              <a:srgbClr val="5E5E5E"/>
                            </a:solidFill>
                            <a:latin typeface="Cambria Math" panose="02040503050406030204" pitchFamily="18" charset="0"/>
                          </a:rPr>
                          <m:t>0</m:t>
                        </m:r>
                      </m:sub>
                    </m:sSub>
                  </m:sub>
                </m:sSub>
              </m:oMath>
            </a14:m>
            <a:r>
              <a:t> dependences</a:t>
            </a:r>
          </a:p>
        </p:txBody>
      </p:sp>
      <p:sp>
        <p:nvSpPr>
          <p:cNvPr id="303" name="quality of interactions"/>
          <p:cNvSpPr txBox="1"/>
          <p:nvPr/>
        </p:nvSpPr>
        <p:spPr>
          <a:xfrm>
            <a:off x="1155651" y="12201658"/>
            <a:ext cx="32628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82419"/>
                    <a:satOff val="-9513"/>
                    <a:lumOff val="-16343"/>
                  </a:schemeClr>
                </a:solidFill>
              </a:defRPr>
            </a:lvl1pPr>
          </a:lstStyle>
          <a:p>
            <a:pPr/>
            <a:r>
              <a:t>quality of interactions</a:t>
            </a:r>
          </a:p>
        </p:txBody>
      </p:sp>
      <p:sp>
        <p:nvSpPr>
          <p:cNvPr id="304" name="transportation costs"/>
          <p:cNvSpPr txBox="1"/>
          <p:nvPr/>
        </p:nvSpPr>
        <p:spPr>
          <a:xfrm>
            <a:off x="5113444" y="12201658"/>
            <a:ext cx="306628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82419"/>
                    <a:satOff val="-9513"/>
                    <a:lumOff val="-16343"/>
                  </a:schemeClr>
                </a:solidFill>
              </a:defRPr>
            </a:lvl1pPr>
          </a:lstStyle>
          <a:p>
            <a:pPr/>
            <a:r>
              <a:t>transportation costs</a:t>
            </a:r>
          </a:p>
        </p:txBody>
      </p:sp>
      <p:sp>
        <p:nvSpPr>
          <p:cNvPr id="305" name="Line"/>
          <p:cNvSpPr/>
          <p:nvPr/>
        </p:nvSpPr>
        <p:spPr>
          <a:xfrm flipH="1" flipV="1">
            <a:off x="5701321" y="11638749"/>
            <a:ext cx="630126" cy="619706"/>
          </a:xfrm>
          <a:prstGeom prst="line">
            <a:avLst/>
          </a:prstGeom>
          <a:ln w="25400">
            <a:solidFill>
              <a:srgbClr val="000000"/>
            </a:solidFill>
            <a:miter lim="400000"/>
            <a:tailEnd type="triangle"/>
          </a:ln>
        </p:spPr>
        <p:txBody>
          <a:bodyPr lIns="50800" tIns="50800" rIns="50800" bIns="50800" anchor="ctr"/>
          <a:lstStyle/>
          <a:p>
            <a:pPr/>
          </a:p>
        </p:txBody>
      </p:sp>
      <p:sp>
        <p:nvSpPr>
          <p:cNvPr id="306" name="Line"/>
          <p:cNvSpPr/>
          <p:nvPr/>
        </p:nvSpPr>
        <p:spPr>
          <a:xfrm flipV="1">
            <a:off x="2961593" y="11448249"/>
            <a:ext cx="1357002" cy="874626"/>
          </a:xfrm>
          <a:prstGeom prst="line">
            <a:avLst/>
          </a:prstGeom>
          <a:ln w="25400">
            <a:solidFill>
              <a:srgbClr val="000000"/>
            </a:solidFill>
            <a:miter lim="400000"/>
            <a:tailEnd type="triangle"/>
          </a:ln>
        </p:spPr>
        <p:txBody>
          <a:bodyPr lIns="50800" tIns="50800" rIns="50800" bIns="50800" anchor="ctr"/>
          <a:lstStyle/>
          <a:p>
            <a:pPr/>
          </a:p>
        </p:txBody>
      </p:sp>
      <p:sp>
        <p:nvSpPr>
          <p:cNvPr id="307" name="c. f. income in econ models"/>
          <p:cNvSpPr txBox="1"/>
          <p:nvPr/>
        </p:nvSpPr>
        <p:spPr>
          <a:xfrm>
            <a:off x="410522" y="12962736"/>
            <a:ext cx="386913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 f. income in econ models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To get closer to the right answer need:"/>
          <p:cNvSpPr txBox="1"/>
          <p:nvPr/>
        </p:nvSpPr>
        <p:spPr>
          <a:xfrm>
            <a:off x="3288946" y="2123444"/>
            <a:ext cx="760610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To get closer to the right answer need:</a:t>
            </a:r>
          </a:p>
        </p:txBody>
      </p:sp>
      <p:sp>
        <p:nvSpPr>
          <p:cNvPr id="312" name="A better model of social interactions over built space…"/>
          <p:cNvSpPr txBox="1"/>
          <p:nvPr/>
        </p:nvSpPr>
        <p:spPr>
          <a:xfrm>
            <a:off x="5559242" y="4666000"/>
            <a:ext cx="16312820" cy="35981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b="1" sz="3200">
                <a:solidFill>
                  <a:srgbClr val="000000"/>
                </a:solidFill>
              </a:defRPr>
            </a:pPr>
            <a:r>
              <a:t>A better model of social interactions over built space</a:t>
            </a:r>
          </a:p>
          <a:p>
            <a:pPr algn="l" defTabSz="821531">
              <a:defRPr b="1" sz="3200">
                <a:solidFill>
                  <a:srgbClr val="000000"/>
                </a:solidFill>
              </a:defRPr>
            </a:pPr>
          </a:p>
          <a:p>
            <a:pPr algn="l" defTabSz="821531">
              <a:defRPr b="1" sz="3200">
                <a:solidFill>
                  <a:srgbClr val="000000"/>
                </a:solidFill>
              </a:defRPr>
            </a:pPr>
            <a:r>
              <a:t>To understand the general characteristics of urban spaces</a:t>
            </a:r>
          </a:p>
          <a:p>
            <a:pPr algn="l" defTabSz="821531">
              <a:defRPr b="1" sz="3200">
                <a:solidFill>
                  <a:srgbClr val="000000"/>
                </a:solidFill>
              </a:defRPr>
            </a:pPr>
          </a:p>
          <a:p>
            <a:pPr algn="l" defTabSz="821531">
              <a:defRPr b="1" sz="3200">
                <a:solidFill>
                  <a:srgbClr val="000000"/>
                </a:solidFill>
              </a:defRPr>
            </a:pPr>
            <a:r>
              <a:t>To better compute costs of transportation and land rents (better than in economics)</a:t>
            </a:r>
          </a:p>
          <a:p>
            <a:pPr algn="l" defTabSz="821531">
              <a:defRPr b="1" sz="3200">
                <a:solidFill>
                  <a:srgbClr val="000000"/>
                </a:solidFill>
              </a:defRPr>
            </a:pPr>
          </a:p>
          <a:p>
            <a:pPr algn="l" defTabSz="821531">
              <a:defRPr b="1" sz="3200">
                <a:solidFill>
                  <a:schemeClr val="accent5">
                    <a:hueOff val="-82419"/>
                    <a:satOff val="-9513"/>
                    <a:lumOff val="-16343"/>
                  </a:schemeClr>
                </a:solidFill>
              </a:defRPr>
            </a:pPr>
            <a:r>
              <a:t>To understand fundamental constraints on human interactions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