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jpeg" ContentType="image/jpeg"/>
  <Override PartName="/ppt/notesSlides/notesSlide5.xml" ContentType="application/vnd.openxmlformats-officedocument.presentationml.notesSlide+xml"/>
  <Override PartName="/ppt/media/image2.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3.jpeg" ContentType="image/jpeg"/>
  <Override PartName="/ppt/media/image4.jpeg" ContentType="image/jpeg"/>
  <Override PartName="/ppt/media/image5.jpeg" ContentType="image/jpeg"/>
  <Override PartName="/ppt/notesSlides/notesSlide16.xml" ContentType="application/vnd.openxmlformats-officedocument.presentationml.notesSlide+xml"/>
  <Override PartName="/ppt/media/image6.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We will now deal with the final part of these lectures (before summarizing, in the next lecture), with sources of innovation and economic growth and how they are facilitated by urban environments.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Fair odds just means that the payoffs are proportional to the population expectation of the outcome, and mean that no-one makes money on average. This is not always true in life, there are free lunches in nature such as sunlight, leading to energy sources into human economies.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Shape 312"/>
          <p:cNvSpPr/>
          <p:nvPr>
            <p:ph type="sldImg"/>
          </p:nvPr>
        </p:nvSpPr>
        <p:spPr>
          <a:prstGeom prst="rect">
            <a:avLst/>
          </a:prstGeom>
        </p:spPr>
        <p:txBody>
          <a:bodyPr/>
          <a:lstStyle/>
          <a:p>
            <a:pPr/>
          </a:p>
        </p:txBody>
      </p:sp>
      <p:sp>
        <p:nvSpPr>
          <p:cNvPr id="313" name="Shape 313"/>
          <p:cNvSpPr/>
          <p:nvPr>
            <p:ph type="body" sz="quarter" idx="1"/>
          </p:nvPr>
        </p:nvSpPr>
        <p:spPr>
          <a:prstGeom prst="rect">
            <a:avLst/>
          </a:prstGeom>
        </p:spPr>
        <p:txBody>
          <a:bodyPr/>
          <a:lstStyle/>
          <a:p>
            <a:pPr/>
            <a:r>
              <a:t>When odds are not fair, the growth rate is lower, by a factor of a KL divergence, as shown here. </a:t>
            </a:r>
          </a:p>
          <a:p>
            <a:pPr/>
            <a:r>
              <a:t>The most interesting situation is when each individual has special information, whether this is a trait, their now life experience, learning etc…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In this case, one obtains different investment scheme, set by the conditional distribution of events given these signals. The growth rate then is the mutual information between the agents signals and the states of the environment.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a:r>
              <a:t>Again, when the optimal conditional distribution is not used, the agent plays a penalty in terms of growth. It turns out that Bayesian learning is optimal as a way to incorporate causal information as the agent experiences it. But this is slow and hard earned.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p>
            <a:pPr/>
            <a:r>
              <a:t>The observed growth rates suggest - along with a lot of other evidence about development - that the human life course is the relevant scale of change in societies, including for economic growth.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One last argument, for cities, is how individual knowledge is produced and combined to create complex things that had added value. All these require concentrated social interactions, in firms, but also in cities.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a:r>
              <a:t>Information has this property too, the combination of information that is complementary (different) at predicting outcomes leads to aggregate information that is more than the sum of the parts. A simple metaphor is the parable of the blind men and the elephant.</a:t>
            </a:r>
          </a:p>
          <a:p>
            <a:pPr/>
            <a:r>
              <a:t>In a diverse society where interactions are possible, this selective pooling of information becomes a great source of growth, and takes the form of all the complex organizations around us.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Shape 391"/>
          <p:cNvSpPr/>
          <p:nvPr>
            <p:ph type="sldImg"/>
          </p:nvPr>
        </p:nvSpPr>
        <p:spPr>
          <a:prstGeom prst="rect">
            <a:avLst/>
          </a:prstGeom>
        </p:spPr>
        <p:txBody>
          <a:bodyPr/>
          <a:lstStyle/>
          <a:p>
            <a:pPr/>
          </a:p>
        </p:txBody>
      </p:sp>
      <p:sp>
        <p:nvSpPr>
          <p:cNvPr id="392" name="Shape 392"/>
          <p:cNvSpPr/>
          <p:nvPr>
            <p:ph type="body" sz="quarter" idx="1"/>
          </p:nvPr>
        </p:nvSpPr>
        <p:spPr>
          <a:prstGeom prst="rect">
            <a:avLst/>
          </a:prstGeom>
        </p:spPr>
        <p:txBody>
          <a:bodyPr/>
          <a:lstStyle/>
          <a:p>
            <a:pPr/>
            <a:r>
              <a:t>This is often called synergy (though the word also takes some more popular meanings). Maximum synergy is necessary for faster growth, and introduces a new optimization principle in socioeconomic structures.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 have now come full circle, to understand the role of knowledge in (economic) growth, and the conditions that allow a society to have it and to use it. This is, in a profound sense, what cities are and what they are for. Cities that neglect these aspects of their nature are likely to enter decay (they will fail to reinvent themselves), while those who do will grow faster, become more diverse and complex, and define what urbanism, and developed societies, will be in the future.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Having traced the effects of sorting into cities, in the last lecture, we now ask what creates fundamental changes in economic growth rates within cities. This is be about learning.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The theory of these processes is still being worked out in detail. It is a monumental task, that will change the social sciences and complex systems. But the main ingredients are clear enough ad illustrated by this picture. Individuals live in complex environments and make decisions over their life courses. These are subjected to inheritance of both resources and information, uncertainty, learning and always incomplete information. Remember how the life path was a building block of urban scaling theory? Now we are taking this idea as a learning path over the life course. Urban environments require change and adaptation, and can promote growth via the processes undergone by each individual and organization.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The foundational ideas were developed in statistics and information theory…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Do you know what this is? You sci-fi buffs?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Well the man who co-invented Hal 2000, also wrote an important paper on how information is the growth rate for the growth of wealth in uncertain but knowable environments.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a:r>
              <a:t>Here is how it works: Just as in a game, it is assumed that there are opportunities in life and that if agents make the right investments (commitments of wealth, energy and effort) these can grow cumulatively. The idea is to ask what is the optimal allocation of resources to possibilities in the environment, when we make long term investments. (For one-shot investments, we get standard decision theory but that is pathological over the long term).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Over the long term (inter temporal optimization) winning bets multiply. The growth rate is then the log of these returns and - by the law of large numbers - converges to its mean under quite general conditions. The optimal allocation of resources can be calculated, and is proportional to the probability of events in the environment.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a:r>
              <a:t>But this is not enough. It leads to zero growth, when there are perfect odds, which means that it is a zero sum market.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9" name="Author and Date"/>
          <p:cNvSpPr txBox="1"/>
          <p:nvPr>
            <p:ph type="body" sz="quarter" idx="21" hasCustomPrompt="1"/>
          </p:nvPr>
        </p:nvSpPr>
        <p:spPr>
          <a:xfrm>
            <a:off x="6009753" y="9671548"/>
            <a:ext cx="12358691" cy="358301"/>
          </a:xfrm>
          <a:prstGeom prst="rect">
            <a:avLst/>
          </a:prstGeom>
        </p:spPr>
        <p:txBody>
          <a:bodyPr lIns="25717" tIns="25717" rIns="25717" bIns="25717"/>
          <a:lstStyle>
            <a:lvl1pPr marL="0" indent="0" defTabSz="544830">
              <a:lnSpc>
                <a:spcPct val="100000"/>
              </a:lnSpc>
              <a:spcBef>
                <a:spcPts val="0"/>
              </a:spcBef>
              <a:buSzTx/>
              <a:buNone/>
              <a:defRPr b="1" sz="1980"/>
            </a:lvl1pPr>
          </a:lstStyle>
          <a:p>
            <a:pPr/>
            <a:r>
              <a:t>Author and Date</a:t>
            </a:r>
          </a:p>
        </p:txBody>
      </p:sp>
      <p:sp>
        <p:nvSpPr>
          <p:cNvPr id="150" name="Presentation Title"/>
          <p:cNvSpPr txBox="1"/>
          <p:nvPr>
            <p:ph type="title" hasCustomPrompt="1"/>
          </p:nvPr>
        </p:nvSpPr>
        <p:spPr>
          <a:xfrm>
            <a:off x="6012653" y="4448807"/>
            <a:ext cx="12358692" cy="2614614"/>
          </a:xfrm>
          <a:prstGeom prst="rect">
            <a:avLst/>
          </a:prstGeom>
        </p:spPr>
        <p:txBody>
          <a:bodyPr lIns="28575" tIns="28575" rIns="28575" bIns="28575" anchor="b"/>
          <a:lstStyle>
            <a:lvl1pPr defTabSz="2438339">
              <a:defRPr spc="-224" sz="11200"/>
            </a:lvl1pPr>
          </a:lstStyle>
          <a:p>
            <a:pPr/>
            <a:r>
              <a:t>Presentation Title</a:t>
            </a:r>
          </a:p>
        </p:txBody>
      </p:sp>
      <p:sp>
        <p:nvSpPr>
          <p:cNvPr id="151" name="Body Level One…"/>
          <p:cNvSpPr txBox="1"/>
          <p:nvPr>
            <p:ph type="body" sz="quarter" idx="1" hasCustomPrompt="1"/>
          </p:nvPr>
        </p:nvSpPr>
        <p:spPr>
          <a:xfrm>
            <a:off x="6009754" y="7063420"/>
            <a:ext cx="12358689" cy="1071563"/>
          </a:xfrm>
          <a:prstGeom prst="rect">
            <a:avLst/>
          </a:prstGeom>
        </p:spPr>
        <p:txBody>
          <a:bodyPr lIns="28575" tIns="28575" rIns="28575" bIns="28575"/>
          <a:lstStyle>
            <a:lvl1pPr marL="0" indent="0" defTabSz="825500">
              <a:lnSpc>
                <a:spcPct val="100000"/>
              </a:lnSpc>
              <a:spcBef>
                <a:spcPts val="0"/>
              </a:spcBef>
              <a:buSzTx/>
              <a:buNone/>
              <a:defRPr b="1" sz="5000"/>
            </a:lvl1pPr>
            <a:lvl2pPr marL="0" indent="457200" defTabSz="825500">
              <a:lnSpc>
                <a:spcPct val="100000"/>
              </a:lnSpc>
              <a:spcBef>
                <a:spcPts val="0"/>
              </a:spcBef>
              <a:buSzTx/>
              <a:buNone/>
              <a:defRPr b="1" sz="5000"/>
            </a:lvl2pPr>
            <a:lvl3pPr marL="0" indent="914400" defTabSz="825500">
              <a:lnSpc>
                <a:spcPct val="100000"/>
              </a:lnSpc>
              <a:spcBef>
                <a:spcPts val="0"/>
              </a:spcBef>
              <a:buSzTx/>
              <a:buNone/>
              <a:defRPr b="1" sz="5000"/>
            </a:lvl3pPr>
            <a:lvl4pPr marL="0" indent="1371600" defTabSz="825500">
              <a:lnSpc>
                <a:spcPct val="100000"/>
              </a:lnSpc>
              <a:spcBef>
                <a:spcPts val="0"/>
              </a:spcBef>
              <a:buSzTx/>
              <a:buNone/>
              <a:defRPr b="1" sz="5000"/>
            </a:lvl4pPr>
            <a:lvl5pPr marL="0" indent="1828800" defTabSz="825500">
              <a:lnSpc>
                <a:spcPct val="100000"/>
              </a:lnSpc>
              <a:spcBef>
                <a:spcPts val="0"/>
              </a:spcBef>
              <a:buSzTx/>
              <a:buNone/>
              <a:defRPr b="1" sz="5000"/>
            </a:lvl5pPr>
          </a:lstStyle>
          <a:p>
            <a:pPr/>
            <a:r>
              <a:t>Presentation Subtitle</a:t>
            </a:r>
          </a:p>
          <a:p>
            <a:pPr lvl="1"/>
            <a:r>
              <a:t/>
            </a:r>
          </a:p>
          <a:p>
            <a:pPr lvl="2"/>
            <a:r>
              <a:t/>
            </a:r>
          </a:p>
          <a:p>
            <a:pPr lvl="3"/>
            <a:r>
              <a:t/>
            </a:r>
          </a:p>
          <a:p>
            <a:pPr lvl="4"/>
            <a:r>
              <a:t/>
            </a:r>
          </a:p>
        </p:txBody>
      </p:sp>
      <p:sp>
        <p:nvSpPr>
          <p:cNvPr id="152" name="Slide Number"/>
          <p:cNvSpPr txBox="1"/>
          <p:nvPr>
            <p:ph type="sldNum" sz="quarter" idx="2"/>
          </p:nvPr>
        </p:nvSpPr>
        <p:spPr>
          <a:xfrm>
            <a:off x="12054703" y="10313777"/>
            <a:ext cx="267565" cy="255373"/>
          </a:xfrm>
          <a:prstGeom prst="rect">
            <a:avLst/>
          </a:prstGeom>
        </p:spPr>
        <p:txBody>
          <a:bodyPr lIns="28575" tIns="28575" rIns="28575" bIns="28575"/>
          <a:lstStyle>
            <a:lvl1pPr defTabSz="584200">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59" name="Title Text"/>
          <p:cNvSpPr txBox="1"/>
          <p:nvPr>
            <p:ph type="title"/>
          </p:nvPr>
        </p:nvSpPr>
        <p:spPr>
          <a:xfrm>
            <a:off x="4833937" y="2303859"/>
            <a:ext cx="14716126" cy="4643438"/>
          </a:xfrm>
          <a:prstGeom prst="rect">
            <a:avLst/>
          </a:prstGeom>
        </p:spPr>
        <p:txBody>
          <a:bodyPr lIns="71437" tIns="71437" rIns="71437" bIns="71437" anchor="b"/>
          <a:lstStyle>
            <a:lvl1pPr algn="ctr" defTabSz="821531">
              <a:lnSpc>
                <a:spcPct val="100000"/>
              </a:lnSpc>
              <a:defRPr b="0" spc="0" sz="11200">
                <a:latin typeface="Helvetica Neue Medium"/>
                <a:ea typeface="Helvetica Neue Medium"/>
                <a:cs typeface="Helvetica Neue Medium"/>
                <a:sym typeface="Helvetica Neue Medium"/>
              </a:defRPr>
            </a:lvl1pPr>
          </a:lstStyle>
          <a:p>
            <a:pPr/>
            <a:r>
              <a:t>Title Text</a:t>
            </a:r>
          </a:p>
        </p:txBody>
      </p:sp>
      <p:sp>
        <p:nvSpPr>
          <p:cNvPr id="160" name="Body Level One…"/>
          <p:cNvSpPr txBox="1"/>
          <p:nvPr>
            <p:ph type="body" sz="quarter" idx="1"/>
          </p:nvPr>
        </p:nvSpPr>
        <p:spPr>
          <a:xfrm>
            <a:off x="4833937" y="7090171"/>
            <a:ext cx="14716126" cy="1589486"/>
          </a:xfrm>
          <a:prstGeom prst="rect">
            <a:avLst/>
          </a:prstGeom>
        </p:spPr>
        <p:txBody>
          <a:bodyPr lIns="71437" tIns="71437" rIns="71437" bIns="71437"/>
          <a:lstStyle>
            <a:lvl1pPr marL="0" indent="0" algn="ctr" defTabSz="821531">
              <a:lnSpc>
                <a:spcPct val="100000"/>
              </a:lnSpc>
              <a:spcBef>
                <a:spcPts val="0"/>
              </a:spcBef>
              <a:buSzTx/>
              <a:buNone/>
              <a:defRPr sz="5200"/>
            </a:lvl1pPr>
            <a:lvl2pPr marL="0" indent="0" algn="ctr" defTabSz="821531">
              <a:lnSpc>
                <a:spcPct val="100000"/>
              </a:lnSpc>
              <a:spcBef>
                <a:spcPts val="0"/>
              </a:spcBef>
              <a:buSzTx/>
              <a:buNone/>
              <a:defRPr sz="5200"/>
            </a:lvl2pPr>
            <a:lvl3pPr marL="0" indent="0" algn="ctr" defTabSz="821531">
              <a:lnSpc>
                <a:spcPct val="100000"/>
              </a:lnSpc>
              <a:spcBef>
                <a:spcPts val="0"/>
              </a:spcBef>
              <a:buSzTx/>
              <a:buNone/>
              <a:defRPr sz="5200"/>
            </a:lvl3pPr>
            <a:lvl4pPr marL="0" indent="0" algn="ctr" defTabSz="821531">
              <a:lnSpc>
                <a:spcPct val="100000"/>
              </a:lnSpc>
              <a:spcBef>
                <a:spcPts val="0"/>
              </a:spcBef>
              <a:buSzTx/>
              <a:buNone/>
              <a:defRPr sz="5200"/>
            </a:lvl4pPr>
            <a:lvl5pPr marL="0" indent="0" algn="ctr" defTabSz="821531">
              <a:lnSpc>
                <a:spcPct val="100000"/>
              </a:lnSpc>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61" name="Slide Number"/>
          <p:cNvSpPr txBox="1"/>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6.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Luís M. A. Bettencourt 2023"/>
          <p:cNvSpPr txBox="1"/>
          <p:nvPr>
            <p:ph type="body" idx="21"/>
          </p:nvPr>
        </p:nvSpPr>
        <p:spPr>
          <a:xfrm>
            <a:off x="3644770" y="11206079"/>
            <a:ext cx="14710228" cy="1071564"/>
          </a:xfrm>
          <a:prstGeom prst="rect">
            <a:avLst/>
          </a:prstGeom>
          <a:extLst>
            <a:ext uri="{C572A759-6A51-4108-AA02-DFA0A04FC94B}">
              <ma14:wrappingTextBoxFlag xmlns:ma14="http://schemas.microsoft.com/office/mac/drawingml/2011/main" val="1"/>
            </a:ext>
          </a:extLst>
        </p:spPr>
        <p:txBody>
          <a:bodyPr/>
          <a:lstStyle>
            <a:lvl1pPr defTabSz="825500">
              <a:defRPr sz="3000"/>
            </a:lvl1pPr>
          </a:lstStyle>
          <a:p>
            <a:pPr/>
            <a:r>
              <a:t>©Luís M. A. Bettencourt 2023</a:t>
            </a:r>
          </a:p>
        </p:txBody>
      </p:sp>
      <p:sp>
        <p:nvSpPr>
          <p:cNvPr id="171" name="Lecture 17"/>
          <p:cNvSpPr txBox="1"/>
          <p:nvPr>
            <p:ph type="title"/>
          </p:nvPr>
        </p:nvSpPr>
        <p:spPr>
          <a:xfrm>
            <a:off x="3828203" y="3167022"/>
            <a:ext cx="12358692" cy="2614614"/>
          </a:xfrm>
          <a:prstGeom prst="rect">
            <a:avLst/>
          </a:prstGeom>
        </p:spPr>
        <p:txBody>
          <a:bodyPr/>
          <a:lstStyle>
            <a:lvl1pPr defTabSz="821531">
              <a:lnSpc>
                <a:spcPct val="100000"/>
              </a:lnSpc>
              <a:defRPr spc="0" sz="4600"/>
            </a:lvl1pPr>
          </a:lstStyle>
          <a:p>
            <a:pPr/>
            <a:r>
              <a:t>Lecture 17</a:t>
            </a:r>
          </a:p>
        </p:txBody>
      </p:sp>
      <p:sp>
        <p:nvSpPr>
          <p:cNvPr id="172" name="Economic Growth, Information and Cities"/>
          <p:cNvSpPr txBox="1"/>
          <p:nvPr>
            <p:ph type="body" sz="quarter" idx="1"/>
          </p:nvPr>
        </p:nvSpPr>
        <p:spPr>
          <a:xfrm>
            <a:off x="3825304" y="5857834"/>
            <a:ext cx="16733392" cy="1071564"/>
          </a:xfrm>
          <a:prstGeom prst="rect">
            <a:avLst/>
          </a:prstGeom>
        </p:spPr>
        <p:txBody>
          <a:bodyPr/>
          <a:lstStyle>
            <a:lvl1pPr algn="ctr" defTabSz="821531">
              <a:defRPr b="0" sz="5200"/>
            </a:lvl1pPr>
          </a:lstStyle>
          <a:p>
            <a:pPr/>
            <a:r>
              <a:t>Economic Growth, Information and Cities</a:t>
            </a:r>
          </a:p>
        </p:txBody>
      </p:sp>
      <p:sp>
        <p:nvSpPr>
          <p:cNvPr id="173" name="17.1 Information and Economic Growth: Fortune’s Formula and beyond"/>
          <p:cNvSpPr txBox="1"/>
          <p:nvPr/>
        </p:nvSpPr>
        <p:spPr>
          <a:xfrm>
            <a:off x="1260454" y="8180181"/>
            <a:ext cx="21166467" cy="627353"/>
          </a:xfrm>
          <a:prstGeom prst="rect">
            <a:avLst/>
          </a:prstGeom>
          <a:ln w="12700">
            <a:miter lim="400000"/>
          </a:ln>
          <a:extLst>
            <a:ext uri="{C572A759-6A51-4108-AA02-DFA0A04FC94B}">
              <ma14:wrappingTextBoxFlag xmlns:ma14="http://schemas.microsoft.com/office/mac/drawingml/2011/main" val="1"/>
            </a:ext>
          </a:extLst>
        </p:spPr>
        <p:txBody>
          <a:bodyPr lIns="28575" tIns="28575" rIns="28575" bIns="28575" anchor="ctr">
            <a:spAutoFit/>
          </a:bodyPr>
          <a:lstStyle>
            <a:lvl1pPr defTabSz="821531">
              <a:defRPr b="1" sz="3800">
                <a:solidFill>
                  <a:srgbClr val="000000"/>
                </a:solidFill>
              </a:defRPr>
            </a:lvl1pPr>
          </a:lstStyle>
          <a:p>
            <a:pPr/>
            <a:r>
              <a:t>17.1 Information and Economic Growth: Fortune’s Formula and beyond</a:t>
            </a:r>
          </a:p>
        </p:txBody>
      </p:sp>
      <p:sp>
        <p:nvSpPr>
          <p:cNvPr id="174" name="IUS 9.3"/>
          <p:cNvSpPr txBox="1"/>
          <p:nvPr/>
        </p:nvSpPr>
        <p:spPr>
          <a:xfrm>
            <a:off x="20644941" y="8201301"/>
            <a:ext cx="1461924"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9.3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6" name="Screen Shot 2019-12-03 at 9.05.15 AM.png" descr="Screen Shot 2019-12-03 at 9.05.15 AM.png"/>
          <p:cNvPicPr>
            <a:picLocks noChangeAspect="1"/>
          </p:cNvPicPr>
          <p:nvPr/>
        </p:nvPicPr>
        <p:blipFill>
          <a:blip r:embed="rId3">
            <a:extLst/>
          </a:blip>
          <a:stretch>
            <a:fillRect/>
          </a:stretch>
        </p:blipFill>
        <p:spPr>
          <a:xfrm>
            <a:off x="3411140" y="26789"/>
            <a:ext cx="16894970" cy="13662422"/>
          </a:xfrm>
          <a:prstGeom prst="rect">
            <a:avLst/>
          </a:prstGeom>
          <a:ln w="12700">
            <a:miter lim="400000"/>
          </a:ln>
        </p:spPr>
      </p:pic>
      <p:sp>
        <p:nvSpPr>
          <p:cNvPr id="297" name="https://www.usracing.com/news/horse-betting-101/making-a-fair-odds-line"/>
          <p:cNvSpPr txBox="1"/>
          <p:nvPr/>
        </p:nvSpPr>
        <p:spPr>
          <a:xfrm>
            <a:off x="7371143" y="3366263"/>
            <a:ext cx="13404089"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https://www.usracing.com/news/horse-betting-101/making-a-fair-odds-line</a:t>
            </a:r>
          </a:p>
        </p:txBody>
      </p:sp>
      <p:sp>
        <p:nvSpPr>
          <p:cNvPr id="298" name="https://www.usracing.com/news/horse-betting-101/making-fair-odds-line"/>
          <p:cNvSpPr txBox="1"/>
          <p:nvPr/>
        </p:nvSpPr>
        <p:spPr>
          <a:xfrm>
            <a:off x="12399778" y="13110071"/>
            <a:ext cx="1009436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https://www.usracing.com/news/horse-betting-101/making-fair-odds-line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Equation"/>
          <p:cNvSpPr txBox="1"/>
          <p:nvPr/>
        </p:nvSpPr>
        <p:spPr>
          <a:xfrm>
            <a:off x="6688721" y="2278026"/>
            <a:ext cx="3222426" cy="48660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100" i="1">
                      <a:solidFill>
                        <a:srgbClr val="000000"/>
                      </a:solidFill>
                      <a:latin typeface="Cambria Math" panose="02040503050406030204" pitchFamily="18" charset="0"/>
                    </a:rPr>
                    <m:t>o</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P</m:t>
                      </m:r>
                    </m:e>
                    <m:sub>
                      <m:r>
                        <a:rPr xmlns:a="http://schemas.openxmlformats.org/drawingml/2006/main" sz="4100" i="1">
                          <a:solidFill>
                            <a:srgbClr val="000000"/>
                          </a:solidFill>
                          <a:latin typeface="Cambria Math" panose="02040503050406030204" pitchFamily="18" charset="0"/>
                        </a:rPr>
                        <m:t>m</m:t>
                      </m:r>
                    </m:sub>
                  </m:sSub>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oMath>
              </m:oMathPara>
            </a14:m>
            <a:endParaRPr sz="4100"/>
          </a:p>
        </p:txBody>
      </p:sp>
      <p:sp>
        <p:nvSpPr>
          <p:cNvPr id="303" name="Generalize:"/>
          <p:cNvSpPr txBox="1"/>
          <p:nvPr/>
        </p:nvSpPr>
        <p:spPr>
          <a:xfrm>
            <a:off x="3859530" y="1020306"/>
            <a:ext cx="232981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Generalize:</a:t>
            </a:r>
          </a:p>
        </p:txBody>
      </p:sp>
      <p:sp>
        <p:nvSpPr>
          <p:cNvPr id="304" name="guess (estimation) from market, or “crowd”, or bookie"/>
          <p:cNvSpPr txBox="1"/>
          <p:nvPr/>
        </p:nvSpPr>
        <p:spPr>
          <a:xfrm>
            <a:off x="10838694" y="2207989"/>
            <a:ext cx="1059883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guess (estimation) from market, or “crowd”, or bookie</a:t>
            </a:r>
          </a:p>
        </p:txBody>
      </p:sp>
      <p:sp>
        <p:nvSpPr>
          <p:cNvPr id="305" name="Equation"/>
          <p:cNvSpPr txBox="1"/>
          <p:nvPr/>
        </p:nvSpPr>
        <p:spPr>
          <a:xfrm>
            <a:off x="6973382" y="6199873"/>
            <a:ext cx="10525478" cy="133200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700" i="1">
                      <a:solidFill>
                        <a:srgbClr val="000000"/>
                      </a:solidFill>
                      <a:latin typeface="Cambria Math" panose="02040503050406030204" pitchFamily="18" charset="0"/>
                    </a:rPr>
                    <m:t>η</m:t>
                  </m:r>
                  <m:r>
                    <a:rPr xmlns:a="http://schemas.openxmlformats.org/drawingml/2006/main" sz="3700" i="1">
                      <a:solidFill>
                        <a:srgbClr val="000000"/>
                      </a:solidFill>
                      <a:latin typeface="Cambria Math" panose="02040503050406030204" pitchFamily="18" charset="0"/>
                    </a:rPr>
                    <m:t>=</m:t>
                  </m:r>
                  <m:limUpp>
                    <m:e>
                      <m:limLow>
                        <m:e>
                          <m:r>
                            <a:rPr xmlns:a="http://schemas.openxmlformats.org/drawingml/2006/main" sz="3700" i="1">
                              <a:solidFill>
                                <a:srgbClr val="000000"/>
                              </a:solidFill>
                              <a:latin typeface="Cambria Math" panose="02040503050406030204" pitchFamily="18" charset="0"/>
                            </a:rPr>
                            <m:t>∑</m:t>
                          </m:r>
                        </m:e>
                        <m:lim>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lim>
                      </m:limLow>
                    </m:e>
                    <m:lim>
                      <m:r>
                        <a:rPr xmlns:a="http://schemas.openxmlformats.org/drawingml/2006/main" sz="3700" i="1">
                          <a:solidFill>
                            <a:srgbClr val="000000"/>
                          </a:solidFill>
                          <a:latin typeface="Cambria Math" panose="02040503050406030204" pitchFamily="18" charset="0"/>
                        </a:rPr>
                        <m:t>E</m:t>
                      </m:r>
                    </m:lim>
                  </m:limUpp>
                  <m:r>
                    <a:rPr xmlns:a="http://schemas.openxmlformats.org/drawingml/2006/main" sz="3700" i="1">
                      <a:solidFill>
                        <a:srgbClr val="000000"/>
                      </a:solidFill>
                      <a:latin typeface="Cambria Math" panose="02040503050406030204" pitchFamily="18" charset="0"/>
                    </a:rPr>
                    <m:t>P</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m:rPr>
                      <m:sty m:val="p"/>
                    </m:rPr>
                    <a:rPr xmlns:a="http://schemas.openxmlformats.org/drawingml/2006/main" sz="3700" i="1">
                      <a:solidFill>
                        <a:srgbClr val="000000"/>
                      </a:solidFill>
                      <a:latin typeface="Cambria Math" panose="02040503050406030204" pitchFamily="18" charset="0"/>
                    </a:rPr>
                    <m:t>ln</m:t>
                  </m:r>
                  <m:f>
                    <m:fPr>
                      <m:ctrlPr>
                        <a:rPr xmlns:a="http://schemas.openxmlformats.org/drawingml/2006/main" sz="3700" i="1">
                          <a:solidFill>
                            <a:srgbClr val="000000"/>
                          </a:solidFill>
                          <a:latin typeface="Cambria Math" panose="02040503050406030204" pitchFamily="18" charset="0"/>
                        </a:rPr>
                      </m:ctrlPr>
                      <m:type m:val="bar"/>
                    </m:fPr>
                    <m:num>
                      <m:r>
                        <a:rPr xmlns:a="http://schemas.openxmlformats.org/drawingml/2006/main" sz="3700" i="1">
                          <a:solidFill>
                            <a:srgbClr val="000000"/>
                          </a:solidFill>
                          <a:latin typeface="Cambria Math" panose="02040503050406030204" pitchFamily="18" charset="0"/>
                        </a:rPr>
                        <m:t>f</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num>
                    <m:den>
                      <m:r>
                        <a:rPr xmlns:a="http://schemas.openxmlformats.org/drawingml/2006/main" sz="3700" i="1">
                          <a:solidFill>
                            <a:srgbClr val="000000"/>
                          </a:solidFill>
                          <a:latin typeface="Cambria Math" panose="02040503050406030204" pitchFamily="18" charset="0"/>
                        </a:rPr>
                        <m:t>P</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den>
                  </m:f>
                  <m:f>
                    <m:fPr>
                      <m:ctrlPr>
                        <a:rPr xmlns:a="http://schemas.openxmlformats.org/drawingml/2006/main" sz="3700" i="1">
                          <a:solidFill>
                            <a:srgbClr val="000000"/>
                          </a:solidFill>
                          <a:latin typeface="Cambria Math" panose="02040503050406030204" pitchFamily="18" charset="0"/>
                        </a:rPr>
                      </m:ctrlPr>
                      <m:type m:val="bar"/>
                    </m:fPr>
                    <m:num>
                      <m:r>
                        <a:rPr xmlns:a="http://schemas.openxmlformats.org/drawingml/2006/main" sz="3700" i="1">
                          <a:solidFill>
                            <a:srgbClr val="000000"/>
                          </a:solidFill>
                          <a:latin typeface="Cambria Math" panose="02040503050406030204" pitchFamily="18" charset="0"/>
                        </a:rPr>
                        <m:t>P</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num>
                    <m:den>
                      <m:sSub>
                        <m:e>
                          <m:r>
                            <a:rPr xmlns:a="http://schemas.openxmlformats.org/drawingml/2006/main" sz="3700" i="1">
                              <a:solidFill>
                                <a:srgbClr val="000000"/>
                              </a:solidFill>
                              <a:latin typeface="Cambria Math" panose="02040503050406030204" pitchFamily="18" charset="0"/>
                            </a:rPr>
                            <m:t>P</m:t>
                          </m:r>
                        </m:e>
                        <m:sub>
                          <m:r>
                            <a:rPr xmlns:a="http://schemas.openxmlformats.org/drawingml/2006/main" sz="3700" i="1">
                              <a:solidFill>
                                <a:srgbClr val="000000"/>
                              </a:solidFill>
                              <a:latin typeface="Cambria Math" panose="02040503050406030204" pitchFamily="18" charset="0"/>
                            </a:rPr>
                            <m:t>m</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den>
                  </m:f>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D</m:t>
                      </m:r>
                    </m:e>
                    <m:sub>
                      <m:r>
                        <a:rPr xmlns:a="http://schemas.openxmlformats.org/drawingml/2006/main" sz="3700" i="1">
                          <a:solidFill>
                            <a:srgbClr val="000000"/>
                          </a:solidFill>
                          <a:latin typeface="Cambria Math" panose="02040503050406030204" pitchFamily="18" charset="0"/>
                        </a:rPr>
                        <m:t>K</m:t>
                      </m:r>
                      <m:r>
                        <a:rPr xmlns:a="http://schemas.openxmlformats.org/drawingml/2006/main" sz="3700" i="1">
                          <a:solidFill>
                            <a:srgbClr val="000000"/>
                          </a:solidFill>
                          <a:latin typeface="Cambria Math" panose="02040503050406030204" pitchFamily="18" charset="0"/>
                        </a:rPr>
                        <m:t>L</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P</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P</m:t>
                      </m:r>
                    </m:e>
                    <m:sub>
                      <m:r>
                        <a:rPr xmlns:a="http://schemas.openxmlformats.org/drawingml/2006/main" sz="3700" i="1">
                          <a:solidFill>
                            <a:srgbClr val="000000"/>
                          </a:solidFill>
                          <a:latin typeface="Cambria Math" panose="02040503050406030204" pitchFamily="18" charset="0"/>
                        </a:rPr>
                        <m:t>m</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D</m:t>
                      </m:r>
                    </m:e>
                    <m:sub>
                      <m:r>
                        <a:rPr xmlns:a="http://schemas.openxmlformats.org/drawingml/2006/main" sz="3700" i="1">
                          <a:solidFill>
                            <a:srgbClr val="000000"/>
                          </a:solidFill>
                          <a:latin typeface="Cambria Math" panose="02040503050406030204" pitchFamily="18" charset="0"/>
                        </a:rPr>
                        <m:t>K</m:t>
                      </m:r>
                      <m:r>
                        <a:rPr xmlns:a="http://schemas.openxmlformats.org/drawingml/2006/main" sz="3700" i="1">
                          <a:solidFill>
                            <a:srgbClr val="000000"/>
                          </a:solidFill>
                          <a:latin typeface="Cambria Math" panose="02040503050406030204" pitchFamily="18" charset="0"/>
                        </a:rPr>
                        <m:t>L</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P</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f</m:t>
                  </m:r>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306" name="can benefit from imperfect “markets” if we know the actual probability (better)"/>
          <p:cNvSpPr txBox="1"/>
          <p:nvPr/>
        </p:nvSpPr>
        <p:spPr>
          <a:xfrm>
            <a:off x="4548873" y="9104650"/>
            <a:ext cx="1528625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can benefit from imperfect “markets” if we know the actual probability (better)</a:t>
            </a:r>
          </a:p>
        </p:txBody>
      </p:sp>
      <p:sp>
        <p:nvSpPr>
          <p:cNvPr id="307" name="But what if we had special private information (edge)?"/>
          <p:cNvSpPr txBox="1"/>
          <p:nvPr/>
        </p:nvSpPr>
        <p:spPr>
          <a:xfrm>
            <a:off x="7385049" y="10537920"/>
            <a:ext cx="9613901"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But what if we had special private information (edge)?</a:t>
            </a:r>
          </a:p>
        </p:txBody>
      </p:sp>
      <p:sp>
        <p:nvSpPr>
          <p:cNvPr id="308" name="Equation"/>
          <p:cNvSpPr txBox="1"/>
          <p:nvPr/>
        </p:nvSpPr>
        <p:spPr>
          <a:xfrm>
            <a:off x="9537502" y="11935538"/>
            <a:ext cx="5343983" cy="110364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700" i="1">
                      <a:solidFill>
                        <a:srgbClr val="000000"/>
                      </a:solidFill>
                      <a:latin typeface="Cambria Math" panose="02040503050406030204" pitchFamily="18" charset="0"/>
                    </a:rPr>
                    <m:t>η</m:t>
                  </m:r>
                  <m:r>
                    <a:rPr xmlns:a="http://schemas.openxmlformats.org/drawingml/2006/main" sz="3700" i="1">
                      <a:solidFill>
                        <a:srgbClr val="000000"/>
                      </a:solidFill>
                      <a:latin typeface="Cambria Math" panose="02040503050406030204" pitchFamily="18" charset="0"/>
                    </a:rPr>
                    <m:t>=</m:t>
                  </m:r>
                  <m:limLow>
                    <m:e>
                      <m:r>
                        <a:rPr xmlns:a="http://schemas.openxmlformats.org/drawingml/2006/main" sz="3700" i="1">
                          <a:solidFill>
                            <a:srgbClr val="000000"/>
                          </a:solidFill>
                          <a:latin typeface="Cambria Math" panose="02040503050406030204" pitchFamily="18" charset="0"/>
                        </a:rPr>
                        <m:t>∑</m:t>
                      </m:r>
                    </m:e>
                    <m:lim>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j</m:t>
                      </m:r>
                    </m:lim>
                  </m:limLow>
                  <m:r>
                    <a:rPr xmlns:a="http://schemas.openxmlformats.org/drawingml/2006/main" sz="3700" i="1">
                      <a:solidFill>
                        <a:srgbClr val="000000"/>
                      </a:solidFill>
                      <a:latin typeface="Cambria Math" panose="02040503050406030204" pitchFamily="18" charset="0"/>
                    </a:rPr>
                    <m:t>P</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s</m:t>
                      </m:r>
                    </m:e>
                    <m:sub>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r>
                    <m:rPr>
                      <m:sty m:val="p"/>
                    </m:rPr>
                    <a:rPr xmlns:a="http://schemas.openxmlformats.org/drawingml/2006/main" sz="3700" i="1">
                      <a:solidFill>
                        <a:srgbClr val="000000"/>
                      </a:solidFill>
                      <a:latin typeface="Cambria Math" panose="02040503050406030204" pitchFamily="18" charset="0"/>
                    </a:rPr>
                    <m:t>ln</m:t>
                  </m:r>
                  <m:r>
                    <a:rPr xmlns:a="http://schemas.openxmlformats.org/drawingml/2006/main" sz="3700" i="1">
                      <a:solidFill>
                        <a:srgbClr val="000000"/>
                      </a:solidFill>
                      <a:latin typeface="Cambria Math" panose="02040503050406030204" pitchFamily="18" charset="0"/>
                    </a:rPr>
                    <m:t>o</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f</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s</m:t>
                      </m:r>
                    </m:e>
                    <m:sub>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309" name="(simplify:  )"/>
          <p:cNvSpPr txBox="1"/>
          <p:nvPr/>
        </p:nvSpPr>
        <p:spPr>
          <a:xfrm>
            <a:off x="6696291" y="4116934"/>
            <a:ext cx="3190092" cy="72804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(simplify: </a:t>
            </a:r>
            <a14:m>
              <m:oMath>
                <m:r>
                  <a:rPr xmlns:a="http://schemas.openxmlformats.org/drawingml/2006/main" sz="3850" i="1">
                    <a:solidFill>
                      <a:srgbClr val="000000"/>
                    </a:solidFill>
                    <a:latin typeface="Cambria Math" panose="02040503050406030204" pitchFamily="18" charset="0"/>
                  </a:rPr>
                  <m:t>v</m:t>
                </m:r>
                <m:r>
                  <a:rPr xmlns:a="http://schemas.openxmlformats.org/drawingml/2006/main" sz="3850" i="1">
                    <a:solidFill>
                      <a:srgbClr val="000000"/>
                    </a:solidFill>
                    <a:latin typeface="Cambria Math" panose="02040503050406030204" pitchFamily="18" charset="0"/>
                  </a:rPr>
                  <m:t>=</m:t>
                </m:r>
                <m:r>
                  <a:rPr xmlns:a="http://schemas.openxmlformats.org/drawingml/2006/main" sz="3850" i="1">
                    <a:solidFill>
                      <a:srgbClr val="000000"/>
                    </a:solidFill>
                    <a:latin typeface="Cambria Math" panose="02040503050406030204" pitchFamily="18" charset="0"/>
                  </a:rPr>
                  <m:t>1</m:t>
                </m:r>
              </m:oMath>
            </a14:m>
            <a:r>
              <a:t>)</a:t>
            </a:r>
          </a:p>
        </p:txBody>
      </p:sp>
      <p:sp>
        <p:nvSpPr>
          <p:cNvPr id="310" name="“signal” = memory, knowledge, private channel"/>
          <p:cNvSpPr txBox="1"/>
          <p:nvPr/>
        </p:nvSpPr>
        <p:spPr>
          <a:xfrm>
            <a:off x="15474127" y="12987293"/>
            <a:ext cx="659770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“signal” = memory, knowledge, private channel </a:t>
            </a:r>
          </a:p>
        </p:txBody>
      </p:sp>
      <p:sp>
        <p:nvSpPr>
          <p:cNvPr id="311" name="Line"/>
          <p:cNvSpPr/>
          <p:nvPr/>
        </p:nvSpPr>
        <p:spPr>
          <a:xfrm flipH="1" flipV="1">
            <a:off x="14792315" y="12571119"/>
            <a:ext cx="592744" cy="592744"/>
          </a:xfrm>
          <a:prstGeom prst="line">
            <a:avLst/>
          </a:prstGeom>
          <a:ln w="50800">
            <a:solidFill>
              <a:schemeClr val="accent5"/>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Equation"/>
          <p:cNvSpPr txBox="1"/>
          <p:nvPr/>
        </p:nvSpPr>
        <p:spPr>
          <a:xfrm>
            <a:off x="9946285" y="2483134"/>
            <a:ext cx="5343983" cy="110364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700" i="1">
                      <a:solidFill>
                        <a:srgbClr val="000000"/>
                      </a:solidFill>
                      <a:latin typeface="Cambria Math" panose="02040503050406030204" pitchFamily="18" charset="0"/>
                    </a:rPr>
                    <m:t>η</m:t>
                  </m:r>
                  <m:r>
                    <a:rPr xmlns:a="http://schemas.openxmlformats.org/drawingml/2006/main" sz="3700" i="1">
                      <a:solidFill>
                        <a:srgbClr val="000000"/>
                      </a:solidFill>
                      <a:latin typeface="Cambria Math" panose="02040503050406030204" pitchFamily="18" charset="0"/>
                    </a:rPr>
                    <m:t>=</m:t>
                  </m:r>
                  <m:limLow>
                    <m:e>
                      <m:r>
                        <a:rPr xmlns:a="http://schemas.openxmlformats.org/drawingml/2006/main" sz="3700" i="1">
                          <a:solidFill>
                            <a:srgbClr val="000000"/>
                          </a:solidFill>
                          <a:latin typeface="Cambria Math" panose="02040503050406030204" pitchFamily="18" charset="0"/>
                        </a:rPr>
                        <m:t>∑</m:t>
                      </m:r>
                    </m:e>
                    <m:lim>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j</m:t>
                      </m:r>
                    </m:lim>
                  </m:limLow>
                  <m:r>
                    <a:rPr xmlns:a="http://schemas.openxmlformats.org/drawingml/2006/main" sz="3700" i="1">
                      <a:solidFill>
                        <a:srgbClr val="000000"/>
                      </a:solidFill>
                      <a:latin typeface="Cambria Math" panose="02040503050406030204" pitchFamily="18" charset="0"/>
                    </a:rPr>
                    <m:t>P</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s</m:t>
                      </m:r>
                    </m:e>
                    <m:sub>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r>
                    <m:rPr>
                      <m:sty m:val="p"/>
                    </m:rPr>
                    <a:rPr xmlns:a="http://schemas.openxmlformats.org/drawingml/2006/main" sz="3700" i="1">
                      <a:solidFill>
                        <a:srgbClr val="000000"/>
                      </a:solidFill>
                      <a:latin typeface="Cambria Math" panose="02040503050406030204" pitchFamily="18" charset="0"/>
                    </a:rPr>
                    <m:t>ln</m:t>
                  </m:r>
                  <m:r>
                    <a:rPr xmlns:a="http://schemas.openxmlformats.org/drawingml/2006/main" sz="3700" i="1">
                      <a:solidFill>
                        <a:srgbClr val="000000"/>
                      </a:solidFill>
                      <a:latin typeface="Cambria Math" panose="02040503050406030204" pitchFamily="18" charset="0"/>
                    </a:rPr>
                    <m:t>o</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f</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e</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s</m:t>
                      </m:r>
                    </m:e>
                    <m:sub>
                      <m:r>
                        <a:rPr xmlns:a="http://schemas.openxmlformats.org/drawingml/2006/main" sz="3700" i="1">
                          <a:solidFill>
                            <a:srgbClr val="000000"/>
                          </a:solidFill>
                          <a:latin typeface="Cambria Math" panose="02040503050406030204" pitchFamily="18" charset="0"/>
                        </a:rPr>
                        <m:t>j</m:t>
                      </m:r>
                    </m:sub>
                  </m:sSub>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316" name="Maximize"/>
          <p:cNvSpPr txBox="1"/>
          <p:nvPr/>
        </p:nvSpPr>
        <p:spPr>
          <a:xfrm>
            <a:off x="4880377" y="2315792"/>
            <a:ext cx="2052651" cy="626388"/>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Maximize </a:t>
            </a:r>
          </a:p>
        </p:txBody>
      </p:sp>
      <p:sp>
        <p:nvSpPr>
          <p:cNvPr id="317" name="to get the best allocation"/>
          <p:cNvSpPr txBox="1"/>
          <p:nvPr/>
        </p:nvSpPr>
        <p:spPr>
          <a:xfrm>
            <a:off x="12512509" y="4538484"/>
            <a:ext cx="4978732"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to get the best allocation</a:t>
            </a:r>
          </a:p>
        </p:txBody>
      </p:sp>
      <p:sp>
        <p:nvSpPr>
          <p:cNvPr id="318" name="Equation"/>
          <p:cNvSpPr txBox="1"/>
          <p:nvPr/>
        </p:nvSpPr>
        <p:spPr>
          <a:xfrm>
            <a:off x="18035727" y="4549893"/>
            <a:ext cx="1554286" cy="60919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400" i="1">
                      <a:solidFill>
                        <a:srgbClr val="000000"/>
                      </a:solidFill>
                      <a:latin typeface="Cambria Math" panose="02040503050406030204" pitchFamily="18" charset="0"/>
                    </a:rPr>
                    <m:t>f</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e</m:t>
                      </m:r>
                    </m:e>
                    <m:sub>
                      <m:r>
                        <a:rPr xmlns:a="http://schemas.openxmlformats.org/drawingml/2006/main" sz="4400" i="1">
                          <a:solidFill>
                            <a:srgbClr val="000000"/>
                          </a:solidFill>
                          <a:latin typeface="Cambria Math" panose="02040503050406030204" pitchFamily="18" charset="0"/>
                        </a:rPr>
                        <m:t>i</m:t>
                      </m:r>
                    </m:sub>
                  </m:sSub>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s</m:t>
                      </m:r>
                    </m:e>
                    <m:sub>
                      <m:r>
                        <a:rPr xmlns:a="http://schemas.openxmlformats.org/drawingml/2006/main" sz="4400" i="1">
                          <a:solidFill>
                            <a:srgbClr val="000000"/>
                          </a:solidFill>
                          <a:latin typeface="Cambria Math" panose="02040503050406030204" pitchFamily="18" charset="0"/>
                        </a:rPr>
                        <m:t>j</m:t>
                      </m:r>
                    </m:sub>
                  </m:sSub>
                  <m:r>
                    <a:rPr xmlns:a="http://schemas.openxmlformats.org/drawingml/2006/main" sz="4400" i="1">
                      <a:solidFill>
                        <a:srgbClr val="000000"/>
                      </a:solidFill>
                      <a:latin typeface="Cambria Math" panose="02040503050406030204" pitchFamily="18" charset="0"/>
                    </a:rPr>
                    <m:t>)</m:t>
                  </m:r>
                </m:oMath>
              </m:oMathPara>
            </a14:m>
            <a:endParaRPr sz="4400"/>
          </a:p>
        </p:txBody>
      </p:sp>
      <p:sp>
        <p:nvSpPr>
          <p:cNvPr id="319" name="This leads to"/>
          <p:cNvSpPr txBox="1"/>
          <p:nvPr/>
        </p:nvSpPr>
        <p:spPr>
          <a:xfrm>
            <a:off x="4504715" y="6544806"/>
            <a:ext cx="284919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This leads to  </a:t>
            </a:r>
          </a:p>
        </p:txBody>
      </p:sp>
      <p:sp>
        <p:nvSpPr>
          <p:cNvPr id="320" name="Equation"/>
          <p:cNvSpPr txBox="1"/>
          <p:nvPr/>
        </p:nvSpPr>
        <p:spPr>
          <a:xfrm>
            <a:off x="8659064" y="6116575"/>
            <a:ext cx="6336486" cy="149419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400" i="1">
                      <a:solidFill>
                        <a:srgbClr val="000000"/>
                      </a:solidFill>
                      <a:latin typeface="Cambria Math" panose="02040503050406030204" pitchFamily="18" charset="0"/>
                    </a:rPr>
                    <m:t>f</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e</m:t>
                      </m:r>
                    </m:e>
                    <m:sub>
                      <m:r>
                        <a:rPr xmlns:a="http://schemas.openxmlformats.org/drawingml/2006/main" sz="4400" i="1">
                          <a:solidFill>
                            <a:srgbClr val="000000"/>
                          </a:solidFill>
                          <a:latin typeface="Cambria Math" panose="02040503050406030204" pitchFamily="18" charset="0"/>
                        </a:rPr>
                        <m:t>i</m:t>
                      </m:r>
                    </m:sub>
                  </m:sSub>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s</m:t>
                      </m:r>
                    </m:e>
                    <m:sub>
                      <m:r>
                        <a:rPr xmlns:a="http://schemas.openxmlformats.org/drawingml/2006/main" sz="4400" i="1">
                          <a:solidFill>
                            <a:srgbClr val="000000"/>
                          </a:solidFill>
                          <a:latin typeface="Cambria Math" panose="02040503050406030204" pitchFamily="18" charset="0"/>
                        </a:rPr>
                        <m:t>j</m:t>
                      </m:r>
                    </m:sub>
                  </m:sSub>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f>
                    <m:fPr>
                      <m:ctrlPr>
                        <a:rPr xmlns:a="http://schemas.openxmlformats.org/drawingml/2006/main" sz="4400" i="1">
                          <a:solidFill>
                            <a:srgbClr val="000000"/>
                          </a:solidFill>
                          <a:latin typeface="Cambria Math" panose="02040503050406030204" pitchFamily="18" charset="0"/>
                        </a:rPr>
                      </m:ctrlPr>
                      <m:type m:val="bar"/>
                    </m:fPr>
                    <m:num>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e</m:t>
                          </m:r>
                        </m:e>
                        <m:sub>
                          <m:r>
                            <a:rPr xmlns:a="http://schemas.openxmlformats.org/drawingml/2006/main" sz="4400" i="1">
                              <a:solidFill>
                                <a:srgbClr val="000000"/>
                              </a:solidFill>
                              <a:latin typeface="Cambria Math" panose="02040503050406030204" pitchFamily="18" charset="0"/>
                            </a:rPr>
                            <m:t>i</m:t>
                          </m:r>
                        </m:sub>
                      </m:sSub>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s</m:t>
                          </m:r>
                        </m:e>
                        <m:sub>
                          <m:r>
                            <a:rPr xmlns:a="http://schemas.openxmlformats.org/drawingml/2006/main" sz="4400" i="1">
                              <a:solidFill>
                                <a:srgbClr val="000000"/>
                              </a:solidFill>
                              <a:latin typeface="Cambria Math" panose="02040503050406030204" pitchFamily="18" charset="0"/>
                            </a:rPr>
                            <m:t>j</m:t>
                          </m:r>
                        </m:sub>
                      </m:sSub>
                      <m:r>
                        <a:rPr xmlns:a="http://schemas.openxmlformats.org/drawingml/2006/main" sz="4400" i="1">
                          <a:solidFill>
                            <a:srgbClr val="000000"/>
                          </a:solidFill>
                          <a:latin typeface="Cambria Math" panose="02040503050406030204" pitchFamily="18" charset="0"/>
                        </a:rPr>
                        <m:t>)</m:t>
                      </m:r>
                    </m:num>
                    <m:den>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s</m:t>
                          </m:r>
                        </m:e>
                        <m:sub>
                          <m:r>
                            <a:rPr xmlns:a="http://schemas.openxmlformats.org/drawingml/2006/main" sz="4400" i="1">
                              <a:solidFill>
                                <a:srgbClr val="000000"/>
                              </a:solidFill>
                              <a:latin typeface="Cambria Math" panose="02040503050406030204" pitchFamily="18" charset="0"/>
                            </a:rPr>
                            <m:t>j</m:t>
                          </m:r>
                        </m:sub>
                      </m:sSub>
                      <m:r>
                        <a:rPr xmlns:a="http://schemas.openxmlformats.org/drawingml/2006/main" sz="4400" i="1">
                          <a:solidFill>
                            <a:srgbClr val="000000"/>
                          </a:solidFill>
                          <a:latin typeface="Cambria Math" panose="02040503050406030204" pitchFamily="18" charset="0"/>
                        </a:rPr>
                        <m:t>)</m:t>
                      </m:r>
                    </m:den>
                  </m:f>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e</m:t>
                      </m:r>
                    </m:e>
                    <m:sub>
                      <m:r>
                        <a:rPr xmlns:a="http://schemas.openxmlformats.org/drawingml/2006/main" sz="4400" i="1">
                          <a:solidFill>
                            <a:srgbClr val="000000"/>
                          </a:solidFill>
                          <a:latin typeface="Cambria Math" panose="02040503050406030204" pitchFamily="18" charset="0"/>
                        </a:rPr>
                        <m:t>i</m:t>
                      </m:r>
                    </m:sub>
                  </m:sSub>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s</m:t>
                      </m:r>
                    </m:e>
                    <m:sub>
                      <m:r>
                        <a:rPr xmlns:a="http://schemas.openxmlformats.org/drawingml/2006/main" sz="4400" i="1">
                          <a:solidFill>
                            <a:srgbClr val="000000"/>
                          </a:solidFill>
                          <a:latin typeface="Cambria Math" panose="02040503050406030204" pitchFamily="18" charset="0"/>
                        </a:rPr>
                        <m:t>j</m:t>
                      </m:r>
                    </m:sub>
                  </m:sSub>
                  <m:r>
                    <a:rPr xmlns:a="http://schemas.openxmlformats.org/drawingml/2006/main" sz="4400" i="1">
                      <a:solidFill>
                        <a:srgbClr val="000000"/>
                      </a:solidFill>
                      <a:latin typeface="Cambria Math" panose="02040503050406030204" pitchFamily="18" charset="0"/>
                    </a:rPr>
                    <m:t>)</m:t>
                  </m:r>
                </m:oMath>
              </m:oMathPara>
            </a14:m>
            <a:endParaRPr sz="4400"/>
          </a:p>
        </p:txBody>
      </p:sp>
      <p:sp>
        <p:nvSpPr>
          <p:cNvPr id="321" name="Equation"/>
          <p:cNvSpPr txBox="1"/>
          <p:nvPr/>
        </p:nvSpPr>
        <p:spPr>
          <a:xfrm>
            <a:off x="7738858" y="9730766"/>
            <a:ext cx="8583525" cy="163804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p"/>
                    </m:rPr>
                    <a:rPr xmlns:a="http://schemas.openxmlformats.org/drawingml/2006/main" sz="4400" i="1">
                      <a:solidFill>
                        <a:srgbClr val="000000"/>
                      </a:solidFill>
                      <a:latin typeface="Cambria Math" panose="02040503050406030204" pitchFamily="18" charset="0"/>
                    </a:rPr>
                    <m:t>Δ</m:t>
                  </m:r>
                  <m:r>
                    <a:rPr xmlns:a="http://schemas.openxmlformats.org/drawingml/2006/main" sz="4400" i="1">
                      <a:solidFill>
                        <a:srgbClr val="000000"/>
                      </a:solidFill>
                      <a:latin typeface="Cambria Math" panose="02040503050406030204" pitchFamily="18" charset="0"/>
                    </a:rPr>
                    <m:t>η</m:t>
                  </m:r>
                  <m:r>
                    <a:rPr xmlns:a="http://schemas.openxmlformats.org/drawingml/2006/main" sz="4400" i="1">
                      <a:solidFill>
                        <a:srgbClr val="000000"/>
                      </a:solidFill>
                      <a:latin typeface="Cambria Math" panose="02040503050406030204" pitchFamily="18" charset="0"/>
                    </a:rPr>
                    <m:t>=</m:t>
                  </m:r>
                  <m:limLow>
                    <m:e>
                      <m:r>
                        <a:rPr xmlns:a="http://schemas.openxmlformats.org/drawingml/2006/main" sz="4400" i="1">
                          <a:solidFill>
                            <a:srgbClr val="000000"/>
                          </a:solidFill>
                          <a:latin typeface="Cambria Math" panose="02040503050406030204" pitchFamily="18" charset="0"/>
                        </a:rPr>
                        <m:t>∑</m:t>
                      </m:r>
                    </m:e>
                    <m:lim>
                      <m:r>
                        <a:rPr xmlns:a="http://schemas.openxmlformats.org/drawingml/2006/main" sz="4400" i="1">
                          <a:solidFill>
                            <a:srgbClr val="000000"/>
                          </a:solidFill>
                          <a:latin typeface="Cambria Math" panose="02040503050406030204" pitchFamily="18" charset="0"/>
                        </a:rPr>
                        <m:t>i</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j</m:t>
                      </m:r>
                    </m:lim>
                  </m:limLow>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e</m:t>
                      </m:r>
                    </m:e>
                    <m:sub>
                      <m:r>
                        <a:rPr xmlns:a="http://schemas.openxmlformats.org/drawingml/2006/main" sz="4400" i="1">
                          <a:solidFill>
                            <a:srgbClr val="000000"/>
                          </a:solidFill>
                          <a:latin typeface="Cambria Math" panose="02040503050406030204" pitchFamily="18" charset="0"/>
                        </a:rPr>
                        <m:t>i</m:t>
                      </m:r>
                    </m:sub>
                  </m:sSub>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s</m:t>
                      </m:r>
                    </m:e>
                    <m:sub>
                      <m:r>
                        <a:rPr xmlns:a="http://schemas.openxmlformats.org/drawingml/2006/main" sz="4400" i="1">
                          <a:solidFill>
                            <a:srgbClr val="000000"/>
                          </a:solidFill>
                          <a:latin typeface="Cambria Math" panose="02040503050406030204" pitchFamily="18" charset="0"/>
                        </a:rPr>
                        <m:t>j</m:t>
                      </m:r>
                    </m:sub>
                  </m:sSub>
                  <m:r>
                    <a:rPr xmlns:a="http://schemas.openxmlformats.org/drawingml/2006/main" sz="4400" i="1">
                      <a:solidFill>
                        <a:srgbClr val="000000"/>
                      </a:solidFill>
                      <a:latin typeface="Cambria Math" panose="02040503050406030204" pitchFamily="18" charset="0"/>
                    </a:rPr>
                    <m:t>)</m:t>
                  </m:r>
                  <m:r>
                    <m:rPr>
                      <m:sty m:val="p"/>
                    </m:rPr>
                    <a:rPr xmlns:a="http://schemas.openxmlformats.org/drawingml/2006/main" sz="4400" i="1">
                      <a:solidFill>
                        <a:srgbClr val="000000"/>
                      </a:solidFill>
                      <a:latin typeface="Cambria Math" panose="02040503050406030204" pitchFamily="18" charset="0"/>
                    </a:rPr>
                    <m:t>ln</m:t>
                  </m:r>
                  <m:f>
                    <m:fPr>
                      <m:ctrlPr>
                        <a:rPr xmlns:a="http://schemas.openxmlformats.org/drawingml/2006/main" sz="4400" i="1">
                          <a:solidFill>
                            <a:srgbClr val="000000"/>
                          </a:solidFill>
                          <a:latin typeface="Cambria Math" panose="02040503050406030204" pitchFamily="18" charset="0"/>
                        </a:rPr>
                      </m:ctrlPr>
                      <m:type m:val="bar"/>
                    </m:fPr>
                    <m:num>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e</m:t>
                          </m:r>
                        </m:e>
                        <m:sub>
                          <m:r>
                            <a:rPr xmlns:a="http://schemas.openxmlformats.org/drawingml/2006/main" sz="4400" i="1">
                              <a:solidFill>
                                <a:srgbClr val="000000"/>
                              </a:solidFill>
                              <a:latin typeface="Cambria Math" panose="02040503050406030204" pitchFamily="18" charset="0"/>
                            </a:rPr>
                            <m:t>i</m:t>
                          </m:r>
                        </m:sub>
                      </m:sSub>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s</m:t>
                          </m:r>
                        </m:e>
                        <m:sub>
                          <m:r>
                            <a:rPr xmlns:a="http://schemas.openxmlformats.org/drawingml/2006/main" sz="4400" i="1">
                              <a:solidFill>
                                <a:srgbClr val="000000"/>
                              </a:solidFill>
                              <a:latin typeface="Cambria Math" panose="02040503050406030204" pitchFamily="18" charset="0"/>
                            </a:rPr>
                            <m:t>j</m:t>
                          </m:r>
                        </m:sub>
                      </m:sSub>
                      <m:r>
                        <a:rPr xmlns:a="http://schemas.openxmlformats.org/drawingml/2006/main" sz="4400" i="1">
                          <a:solidFill>
                            <a:srgbClr val="000000"/>
                          </a:solidFill>
                          <a:latin typeface="Cambria Math" panose="02040503050406030204" pitchFamily="18" charset="0"/>
                        </a:rPr>
                        <m:t>)</m:t>
                      </m:r>
                    </m:num>
                    <m:den>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e</m:t>
                          </m:r>
                        </m:e>
                        <m:sub>
                          <m:r>
                            <a:rPr xmlns:a="http://schemas.openxmlformats.org/drawingml/2006/main" sz="4400" i="1">
                              <a:solidFill>
                                <a:srgbClr val="000000"/>
                              </a:solidFill>
                              <a:latin typeface="Cambria Math" panose="02040503050406030204" pitchFamily="18" charset="0"/>
                            </a:rPr>
                            <m:t>i</m:t>
                          </m:r>
                        </m:sub>
                      </m:sSub>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sSub>
                        <m:e>
                          <m:r>
                            <a:rPr xmlns:a="http://schemas.openxmlformats.org/drawingml/2006/main" sz="4400" i="1">
                              <a:solidFill>
                                <a:srgbClr val="000000"/>
                              </a:solidFill>
                              <a:latin typeface="Cambria Math" panose="02040503050406030204" pitchFamily="18" charset="0"/>
                            </a:rPr>
                            <m:t>s</m:t>
                          </m:r>
                        </m:e>
                        <m:sub>
                          <m:r>
                            <a:rPr xmlns:a="http://schemas.openxmlformats.org/drawingml/2006/main" sz="4400" i="1">
                              <a:solidFill>
                                <a:srgbClr val="000000"/>
                              </a:solidFill>
                              <a:latin typeface="Cambria Math" panose="02040503050406030204" pitchFamily="18" charset="0"/>
                            </a:rPr>
                            <m:t>j</m:t>
                          </m:r>
                        </m:sub>
                      </m:sSub>
                      <m:r>
                        <a:rPr xmlns:a="http://schemas.openxmlformats.org/drawingml/2006/main" sz="4400" i="1">
                          <a:solidFill>
                            <a:srgbClr val="000000"/>
                          </a:solidFill>
                          <a:latin typeface="Cambria Math" panose="02040503050406030204" pitchFamily="18" charset="0"/>
                        </a:rPr>
                        <m:t>)</m:t>
                      </m:r>
                    </m:den>
                  </m:f>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i</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E</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S</m:t>
                  </m:r>
                  <m:r>
                    <a:rPr xmlns:a="http://schemas.openxmlformats.org/drawingml/2006/main" sz="4400" i="1">
                      <a:solidFill>
                        <a:srgbClr val="000000"/>
                      </a:solidFill>
                      <a:latin typeface="Cambria Math" panose="02040503050406030204" pitchFamily="18" charset="0"/>
                    </a:rPr>
                    <m:t>)</m:t>
                  </m:r>
                </m:oMath>
              </m:oMathPara>
            </a14:m>
            <a:endParaRPr sz="4400"/>
          </a:p>
        </p:txBody>
      </p:sp>
      <p:sp>
        <p:nvSpPr>
          <p:cNvPr id="322" name="Mutual Information !!"/>
          <p:cNvSpPr txBox="1"/>
          <p:nvPr/>
        </p:nvSpPr>
        <p:spPr>
          <a:xfrm>
            <a:off x="16914283" y="10248926"/>
            <a:ext cx="3797174"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Mutual Information !!</a:t>
            </a:r>
          </a:p>
        </p:txBody>
      </p:sp>
      <p:sp>
        <p:nvSpPr>
          <p:cNvPr id="323" name="Fortune’s Formula !!"/>
          <p:cNvSpPr txBox="1"/>
          <p:nvPr/>
        </p:nvSpPr>
        <p:spPr>
          <a:xfrm>
            <a:off x="16382109" y="6544806"/>
            <a:ext cx="3889985" cy="626388"/>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FFFFFF"/>
                </a:solidFill>
                <a:latin typeface="Helvetica Neue Medium"/>
                <a:ea typeface="Helvetica Neue Medium"/>
                <a:cs typeface="Helvetica Neue Medium"/>
                <a:sym typeface="Helvetica Neue Medium"/>
              </a:defRPr>
            </a:lvl1pPr>
          </a:lstStyle>
          <a:p>
            <a:pPr/>
            <a:r>
              <a:t>Fortune’s Formula !!</a:t>
            </a:r>
          </a:p>
        </p:txBody>
      </p:sp>
      <p:sp>
        <p:nvSpPr>
          <p:cNvPr id="324" name="improvement in rate from using the private signal"/>
          <p:cNvSpPr txBox="1"/>
          <p:nvPr/>
        </p:nvSpPr>
        <p:spPr>
          <a:xfrm>
            <a:off x="2810535" y="12259806"/>
            <a:ext cx="966655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improvement in rate from using the private signal</a:t>
            </a:r>
          </a:p>
        </p:txBody>
      </p:sp>
      <p:pic>
        <p:nvPicPr>
          <p:cNvPr id="325" name="Line Line" descr="Line Line"/>
          <p:cNvPicPr>
            <a:picLocks noChangeAspect="0"/>
          </p:cNvPicPr>
          <p:nvPr/>
        </p:nvPicPr>
        <p:blipFill>
          <a:blip r:embed="rId3">
            <a:extLst/>
          </a:blip>
          <a:stretch>
            <a:fillRect/>
          </a:stretch>
        </p:blipFill>
        <p:spPr>
          <a:xfrm rot="20184827">
            <a:off x="4248298" y="11203741"/>
            <a:ext cx="3368915" cy="457904"/>
          </a:xfrm>
          <a:prstGeom prst="rect">
            <a:avLst/>
          </a:prstGeom>
        </p:spPr>
      </p:pic>
      <p:sp>
        <p:nvSpPr>
          <p:cNvPr id="327" name="conditional  probability of specific event given private signal"/>
          <p:cNvSpPr txBox="1"/>
          <p:nvPr/>
        </p:nvSpPr>
        <p:spPr>
          <a:xfrm>
            <a:off x="8022275" y="7869608"/>
            <a:ext cx="10971506"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conditional  probability of specific event given private signal</a:t>
            </a:r>
          </a:p>
        </p:txBody>
      </p:sp>
      <p:sp>
        <p:nvSpPr>
          <p:cNvPr id="328" name="Rectangle"/>
          <p:cNvSpPr/>
          <p:nvPr/>
        </p:nvSpPr>
        <p:spPr>
          <a:xfrm>
            <a:off x="8155504" y="5788540"/>
            <a:ext cx="7425010" cy="1892866"/>
          </a:xfrm>
          <a:prstGeom prst="rect">
            <a:avLst/>
          </a:prstGeom>
          <a:ln w="508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9" name="between environment and private signal"/>
          <p:cNvSpPr txBox="1"/>
          <p:nvPr/>
        </p:nvSpPr>
        <p:spPr>
          <a:xfrm>
            <a:off x="16876805" y="11188442"/>
            <a:ext cx="553974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between environment and private signal</a:t>
            </a:r>
          </a:p>
        </p:txBody>
      </p:sp>
      <p:sp>
        <p:nvSpPr>
          <p:cNvPr id="330" name="https://www.sciencedirect.com/science/article/pii/S1631070519300350"/>
          <p:cNvSpPr txBox="1"/>
          <p:nvPr/>
        </p:nvSpPr>
        <p:spPr>
          <a:xfrm>
            <a:off x="14215139" y="13208295"/>
            <a:ext cx="985235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https://www.sciencedirect.com/science/article/pii/S1631070519300350</a:t>
            </a:r>
          </a:p>
        </p:txBody>
      </p:sp>
      <p:sp>
        <p:nvSpPr>
          <p:cNvPr id="331" name="For optimal wealth generation:"/>
          <p:cNvSpPr txBox="1"/>
          <p:nvPr/>
        </p:nvSpPr>
        <p:spPr>
          <a:xfrm>
            <a:off x="780452" y="314595"/>
            <a:ext cx="6220169" cy="597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300">
                <a:solidFill>
                  <a:srgbClr val="000000"/>
                </a:solidFill>
              </a:defRPr>
            </a:lvl1pPr>
          </a:lstStyle>
          <a:p>
            <a:pPr/>
            <a:r>
              <a:t>For optimal wealth generation: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with a rate given by the information of the signal on the environment"/>
          <p:cNvSpPr txBox="1"/>
          <p:nvPr/>
        </p:nvSpPr>
        <p:spPr>
          <a:xfrm>
            <a:off x="5154834" y="2420356"/>
            <a:ext cx="13347727"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defTabSz="821531">
              <a:defRPr b="1" sz="3200">
                <a:solidFill>
                  <a:srgbClr val="000000"/>
                </a:solidFill>
              </a:defRPr>
            </a:lvl1pPr>
          </a:lstStyle>
          <a:p>
            <a:pPr/>
            <a:r>
              <a:t>with a rate given by the information of the signal on the environment</a:t>
            </a:r>
          </a:p>
        </p:txBody>
      </p:sp>
      <p:sp>
        <p:nvSpPr>
          <p:cNvPr id="336" name="Equation"/>
          <p:cNvSpPr txBox="1"/>
          <p:nvPr/>
        </p:nvSpPr>
        <p:spPr>
          <a:xfrm>
            <a:off x="8484203" y="4777766"/>
            <a:ext cx="7454571" cy="50320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p"/>
                    </m:rPr>
                    <a:rPr xmlns:a="http://schemas.openxmlformats.org/drawingml/2006/main" sz="4400" i="1">
                      <a:solidFill>
                        <a:srgbClr val="000000"/>
                      </a:solidFill>
                      <a:latin typeface="Cambria Math" panose="02040503050406030204" pitchFamily="18" charset="0"/>
                    </a:rPr>
                    <m:t>Δ</m:t>
                  </m:r>
                  <m:r>
                    <a:rPr xmlns:a="http://schemas.openxmlformats.org/drawingml/2006/main" sz="4400" i="1">
                      <a:solidFill>
                        <a:srgbClr val="000000"/>
                      </a:solidFill>
                      <a:latin typeface="Cambria Math" panose="02040503050406030204" pitchFamily="18" charset="0"/>
                    </a:rPr>
                    <m:t>η</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i</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E</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S</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D</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P</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e</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s</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f</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e</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s</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m:t>
                  </m:r>
                </m:oMath>
              </m:oMathPara>
            </a14:m>
            <a:endParaRPr sz="4400"/>
          </a:p>
        </p:txBody>
      </p:sp>
      <p:sp>
        <p:nvSpPr>
          <p:cNvPr id="337" name="resources will grow exponentially!!"/>
          <p:cNvSpPr txBox="1"/>
          <p:nvPr/>
        </p:nvSpPr>
        <p:spPr>
          <a:xfrm>
            <a:off x="9092501" y="1104075"/>
            <a:ext cx="6198998"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resources will grow exponentially!!</a:t>
            </a:r>
          </a:p>
        </p:txBody>
      </p:sp>
      <p:sp>
        <p:nvSpPr>
          <p:cNvPr id="346" name="Connection Line"/>
          <p:cNvSpPr/>
          <p:nvPr/>
        </p:nvSpPr>
        <p:spPr>
          <a:xfrm>
            <a:off x="13564362" y="5758160"/>
            <a:ext cx="2061039" cy="2272048"/>
          </a:xfrm>
          <a:custGeom>
            <a:avLst/>
            <a:gdLst/>
            <a:ahLst/>
            <a:cxnLst>
              <a:cxn ang="0">
                <a:pos x="wd2" y="hd2"/>
              </a:cxn>
              <a:cxn ang="5400000">
                <a:pos x="wd2" y="hd2"/>
              </a:cxn>
              <a:cxn ang="10800000">
                <a:pos x="wd2" y="hd2"/>
              </a:cxn>
              <a:cxn ang="16200000">
                <a:pos x="wd2" y="hd2"/>
              </a:cxn>
            </a:cxnLst>
            <a:rect l="0" t="0" r="r" b="b"/>
            <a:pathLst>
              <a:path w="20975" h="21600" fill="norm" stroke="1" extrusionOk="0">
                <a:moveTo>
                  <a:pt x="20975" y="21600"/>
                </a:moveTo>
                <a:cubicBezTo>
                  <a:pt x="6352" y="20838"/>
                  <a:pt x="-625" y="13638"/>
                  <a:pt x="43" y="0"/>
                </a:cubicBezTo>
              </a:path>
            </a:pathLst>
          </a:custGeom>
          <a:ln w="63500">
            <a:solidFill>
              <a:srgbClr val="000000"/>
            </a:solidFill>
            <a:miter lim="400000"/>
            <a:tailEnd type="triangle"/>
          </a:ln>
        </p:spPr>
        <p:txBody>
          <a:bodyPr/>
          <a:lstStyle/>
          <a:p>
            <a:pPr/>
          </a:p>
        </p:txBody>
      </p:sp>
      <p:sp>
        <p:nvSpPr>
          <p:cNvPr id="339" name="&gt; 0,  if estimate is imperfect"/>
          <p:cNvSpPr txBox="1"/>
          <p:nvPr/>
        </p:nvSpPr>
        <p:spPr>
          <a:xfrm>
            <a:off x="15896209" y="7737922"/>
            <a:ext cx="5021708"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&gt; 0,  if estimate is imperfect</a:t>
            </a:r>
          </a:p>
        </p:txBody>
      </p:sp>
      <p:sp>
        <p:nvSpPr>
          <p:cNvPr id="340" name="Or it must be learned:"/>
          <p:cNvSpPr txBox="1"/>
          <p:nvPr/>
        </p:nvSpPr>
        <p:spPr>
          <a:xfrm>
            <a:off x="4104665" y="8711744"/>
            <a:ext cx="4220795" cy="626387"/>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5500">
              <a:defRPr sz="3200">
                <a:solidFill>
                  <a:srgbClr val="FFFFFF"/>
                </a:solidFill>
                <a:latin typeface="Helvetica Neue Medium"/>
                <a:ea typeface="Helvetica Neue Medium"/>
                <a:cs typeface="Helvetica Neue Medium"/>
                <a:sym typeface="Helvetica Neue Medium"/>
              </a:defRPr>
            </a:pPr>
            <a:r>
              <a:t>Or it must be </a:t>
            </a:r>
            <a:r>
              <a:rPr i="1">
                <a:latin typeface="+mn-lt"/>
                <a:ea typeface="+mn-ea"/>
                <a:cs typeface="+mn-cs"/>
                <a:sym typeface="Helvetica Neue"/>
              </a:rPr>
              <a:t>learned</a:t>
            </a:r>
            <a:r>
              <a:t>:</a:t>
            </a:r>
          </a:p>
        </p:txBody>
      </p:sp>
      <p:sp>
        <p:nvSpPr>
          <p:cNvPr id="341" name="Equation"/>
          <p:cNvSpPr txBox="1"/>
          <p:nvPr/>
        </p:nvSpPr>
        <p:spPr>
          <a:xfrm>
            <a:off x="9408528" y="9871115"/>
            <a:ext cx="5563106" cy="122546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100" i="1">
                      <a:solidFill>
                        <a:srgbClr val="000000"/>
                      </a:solidFill>
                      <a:latin typeface="Cambria Math" panose="02040503050406030204" pitchFamily="18" charset="0"/>
                    </a:rPr>
                    <m:t>f</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e</m:t>
                  </m:r>
                  <m:r>
                    <a:rPr xmlns:a="http://schemas.openxmlformats.org/drawingml/2006/main" sz="4100" i="1">
                      <a:solidFill>
                        <a:srgbClr val="000000"/>
                      </a:solidFill>
                      <a:latin typeface="Cambria Math" panose="02040503050406030204" pitchFamily="18" charset="0"/>
                    </a:rPr>
                    <m:t>|</m:t>
                  </m:r>
                  <m:sSup>
                    <m:e>
                      <m:r>
                        <a:rPr xmlns:a="http://schemas.openxmlformats.org/drawingml/2006/main" sz="4100" i="1">
                          <a:solidFill>
                            <a:srgbClr val="000000"/>
                          </a:solidFill>
                          <a:latin typeface="Cambria Math" panose="02040503050406030204" pitchFamily="18" charset="0"/>
                        </a:rPr>
                        <m:t>s</m:t>
                      </m:r>
                    </m:e>
                    <m:sup>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sup>
                  </m:sSup>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e</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s</m:t>
                      </m:r>
                      <m:r>
                        <a:rPr xmlns:a="http://schemas.openxmlformats.org/drawingml/2006/main" sz="4100" i="1">
                          <a:solidFill>
                            <a:srgbClr val="000000"/>
                          </a:solidFill>
                          <a:latin typeface="Cambria Math" panose="02040503050406030204" pitchFamily="18" charset="0"/>
                        </a:rPr>
                        <m:t>)</m:t>
                      </m:r>
                    </m:num>
                    <m:den>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e</m:t>
                      </m:r>
                      <m:r>
                        <a:rPr xmlns:a="http://schemas.openxmlformats.org/drawingml/2006/main" sz="4100" i="1">
                          <a:solidFill>
                            <a:srgbClr val="000000"/>
                          </a:solidFill>
                          <a:latin typeface="Cambria Math" panose="02040503050406030204" pitchFamily="18" charset="0"/>
                        </a:rPr>
                        <m:t>)</m:t>
                      </m:r>
                    </m:den>
                  </m:f>
                  <m:r>
                    <a:rPr xmlns:a="http://schemas.openxmlformats.org/drawingml/2006/main" sz="4100" i="1">
                      <a:solidFill>
                        <a:srgbClr val="000000"/>
                      </a:solidFill>
                      <a:latin typeface="Cambria Math" panose="02040503050406030204" pitchFamily="18" charset="0"/>
                    </a:rPr>
                    <m:t>f</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e</m:t>
                  </m:r>
                  <m:r>
                    <a:rPr xmlns:a="http://schemas.openxmlformats.org/drawingml/2006/main" sz="4100" i="1">
                      <a:solidFill>
                        <a:srgbClr val="000000"/>
                      </a:solidFill>
                      <a:latin typeface="Cambria Math" panose="02040503050406030204" pitchFamily="18" charset="0"/>
                    </a:rPr>
                    <m:t>|</m:t>
                  </m:r>
                  <m:sSup>
                    <m:e>
                      <m:r>
                        <a:rPr xmlns:a="http://schemas.openxmlformats.org/drawingml/2006/main" sz="4100" i="1">
                          <a:solidFill>
                            <a:srgbClr val="000000"/>
                          </a:solidFill>
                          <a:latin typeface="Cambria Math" panose="02040503050406030204" pitchFamily="18" charset="0"/>
                        </a:rPr>
                        <m:t>s</m:t>
                      </m:r>
                    </m:e>
                    <m:sup>
                      <m:r>
                        <a:rPr xmlns:a="http://schemas.openxmlformats.org/drawingml/2006/main" sz="4100" i="1">
                          <a:solidFill>
                            <a:srgbClr val="000000"/>
                          </a:solidFill>
                          <a:latin typeface="Cambria Math" panose="02040503050406030204" pitchFamily="18" charset="0"/>
                        </a:rPr>
                        <m:t>n</m:t>
                      </m:r>
                    </m:sup>
                  </m:sSup>
                  <m:r>
                    <a:rPr xmlns:a="http://schemas.openxmlformats.org/drawingml/2006/main" sz="4100" i="1">
                      <a:solidFill>
                        <a:srgbClr val="000000"/>
                      </a:solidFill>
                      <a:latin typeface="Cambria Math" panose="02040503050406030204" pitchFamily="18" charset="0"/>
                    </a:rPr>
                    <m:t>)</m:t>
                  </m:r>
                </m:oMath>
              </m:oMathPara>
            </a14:m>
            <a:endParaRPr sz="4100"/>
          </a:p>
        </p:txBody>
      </p:sp>
      <p:sp>
        <p:nvSpPr>
          <p:cNvPr id="342" name="Bayesian learning by observation/experience is Optimal"/>
          <p:cNvSpPr txBox="1"/>
          <p:nvPr/>
        </p:nvSpPr>
        <p:spPr>
          <a:xfrm>
            <a:off x="13110367" y="11088767"/>
            <a:ext cx="10930052"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Bayesian learning by observation/experience is </a:t>
            </a:r>
            <a:r>
              <a:rPr>
                <a:solidFill>
                  <a:schemeClr val="accent5">
                    <a:hueOff val="-82419"/>
                    <a:satOff val="-9513"/>
                    <a:lumOff val="-16343"/>
                  </a:schemeClr>
                </a:solidFill>
              </a:rPr>
              <a:t>Optimal</a:t>
            </a:r>
          </a:p>
        </p:txBody>
      </p:sp>
      <p:sp>
        <p:nvSpPr>
          <p:cNvPr id="343" name="Either information is given (“friend”)"/>
          <p:cNvSpPr txBox="1"/>
          <p:nvPr/>
        </p:nvSpPr>
        <p:spPr>
          <a:xfrm>
            <a:off x="4069606" y="7260524"/>
            <a:ext cx="7076975"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Either information is given (“friend”)</a:t>
            </a:r>
          </a:p>
        </p:txBody>
      </p:sp>
      <p:sp>
        <p:nvSpPr>
          <p:cNvPr id="344" name="Equation"/>
          <p:cNvSpPr txBox="1"/>
          <p:nvPr/>
        </p:nvSpPr>
        <p:spPr>
          <a:xfrm>
            <a:off x="9571672" y="12579580"/>
            <a:ext cx="5172074" cy="44601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900" i="1">
                      <a:solidFill>
                        <a:srgbClr val="000000"/>
                      </a:solidFill>
                      <a:latin typeface="Cambria Math" panose="02040503050406030204" pitchFamily="18" charset="0"/>
                    </a:rPr>
                    <m:t>D</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P</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e</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s</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f</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e</m:t>
                  </m:r>
                  <m:r>
                    <a:rPr xmlns:a="http://schemas.openxmlformats.org/drawingml/2006/main" sz="3900" i="1">
                      <a:solidFill>
                        <a:srgbClr val="000000"/>
                      </a:solidFill>
                      <a:latin typeface="Cambria Math" panose="02040503050406030204" pitchFamily="18" charset="0"/>
                    </a:rPr>
                    <m:t>|</m:t>
                  </m:r>
                  <m:sSup>
                    <m:e>
                      <m:r>
                        <a:rPr xmlns:a="http://schemas.openxmlformats.org/drawingml/2006/main" sz="3900" i="1">
                          <a:solidFill>
                            <a:srgbClr val="000000"/>
                          </a:solidFill>
                          <a:latin typeface="Cambria Math" panose="02040503050406030204" pitchFamily="18" charset="0"/>
                        </a:rPr>
                        <m:t>s</m:t>
                      </m:r>
                    </m:e>
                    <m:sup>
                      <m:r>
                        <a:rPr xmlns:a="http://schemas.openxmlformats.org/drawingml/2006/main" sz="3900" i="1">
                          <a:solidFill>
                            <a:srgbClr val="000000"/>
                          </a:solidFill>
                          <a:latin typeface="Cambria Math" panose="02040503050406030204" pitchFamily="18" charset="0"/>
                        </a:rPr>
                        <m:t>n</m:t>
                      </m:r>
                    </m:sup>
                  </m:sSup>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1</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n</m:t>
                  </m:r>
                </m:oMath>
              </m:oMathPara>
            </a14:m>
            <a:endParaRPr sz="3900"/>
          </a:p>
        </p:txBody>
      </p:sp>
      <p:sp>
        <p:nvSpPr>
          <p:cNvPr id="345" name="but learning from experience is VERY slow"/>
          <p:cNvSpPr txBox="1"/>
          <p:nvPr/>
        </p:nvSpPr>
        <p:spPr>
          <a:xfrm>
            <a:off x="15812268" y="12489170"/>
            <a:ext cx="8098664" cy="626387"/>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but learning from experience is VERY slow</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The meaning of an annual 2% growth rate:"/>
          <p:cNvSpPr txBox="1"/>
          <p:nvPr/>
        </p:nvSpPr>
        <p:spPr>
          <a:xfrm>
            <a:off x="4786299" y="3219349"/>
            <a:ext cx="9906027" cy="71307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800">
                <a:solidFill>
                  <a:srgbClr val="000000"/>
                </a:solidFill>
              </a:defRPr>
            </a:lvl1pPr>
          </a:lstStyle>
          <a:p>
            <a:pPr/>
            <a:r>
              <a:t>The meaning of an annual 2% growth rate:</a:t>
            </a:r>
          </a:p>
        </p:txBody>
      </p:sp>
      <p:sp>
        <p:nvSpPr>
          <p:cNvPr id="351" name="2% per year=doubling every 36 years"/>
          <p:cNvSpPr txBox="1"/>
          <p:nvPr/>
        </p:nvSpPr>
        <p:spPr>
          <a:xfrm>
            <a:off x="5740969" y="8146197"/>
            <a:ext cx="7309436"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2% per year=doubling every 36 years</a:t>
            </a:r>
          </a:p>
        </p:txBody>
      </p:sp>
      <p:sp>
        <p:nvSpPr>
          <p:cNvPr id="352" name="But observed growth rates are much smaller than in a game!"/>
          <p:cNvSpPr txBox="1"/>
          <p:nvPr/>
        </p:nvSpPr>
        <p:spPr>
          <a:xfrm>
            <a:off x="6263068" y="903185"/>
            <a:ext cx="11857864"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But observed growth rates are much smaller than in a game!</a:t>
            </a:r>
          </a:p>
        </p:txBody>
      </p:sp>
      <p:sp>
        <p:nvSpPr>
          <p:cNvPr id="353" name="1% = doubling (of capital)  every 72 years"/>
          <p:cNvSpPr txBox="1"/>
          <p:nvPr/>
        </p:nvSpPr>
        <p:spPr>
          <a:xfrm>
            <a:off x="5690184" y="6282869"/>
            <a:ext cx="8098257"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1% = doubling (of capital)  every 72 years</a:t>
            </a:r>
          </a:p>
        </p:txBody>
      </p:sp>
      <p:sp>
        <p:nvSpPr>
          <p:cNvPr id="354" name="“rule of 72”"/>
          <p:cNvSpPr txBox="1"/>
          <p:nvPr/>
        </p:nvSpPr>
        <p:spPr>
          <a:xfrm>
            <a:off x="17723808" y="6295200"/>
            <a:ext cx="2131823"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“rule of 72”</a:t>
            </a:r>
          </a:p>
        </p:txBody>
      </p:sp>
      <p:sp>
        <p:nvSpPr>
          <p:cNvPr id="355" name="~  human generation"/>
          <p:cNvSpPr txBox="1"/>
          <p:nvPr/>
        </p:nvSpPr>
        <p:spPr>
          <a:xfrm>
            <a:off x="13214007" y="9259431"/>
            <a:ext cx="414723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  human generation</a:t>
            </a:r>
          </a:p>
        </p:txBody>
      </p:sp>
      <p:sp>
        <p:nvSpPr>
          <p:cNvPr id="356" name="why so “slow”?"/>
          <p:cNvSpPr txBox="1"/>
          <p:nvPr/>
        </p:nvSpPr>
        <p:spPr>
          <a:xfrm>
            <a:off x="5671350" y="10711994"/>
            <a:ext cx="313530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why so “slow”?</a:t>
            </a:r>
          </a:p>
        </p:txBody>
      </p:sp>
      <p:sp>
        <p:nvSpPr>
          <p:cNvPr id="357" name="at the “frontier”"/>
          <p:cNvSpPr txBox="1"/>
          <p:nvPr/>
        </p:nvSpPr>
        <p:spPr>
          <a:xfrm>
            <a:off x="7071606" y="1568431"/>
            <a:ext cx="2858390"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at the “frontier”</a:t>
            </a:r>
          </a:p>
        </p:txBody>
      </p:sp>
      <p:sp>
        <p:nvSpPr>
          <p:cNvPr id="358" name="it takes a life time to create new productive information"/>
          <p:cNvSpPr txBox="1"/>
          <p:nvPr/>
        </p:nvSpPr>
        <p:spPr>
          <a:xfrm>
            <a:off x="8934886" y="11662553"/>
            <a:ext cx="10470414" cy="626387"/>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it takes a life time to create new productive information</a:t>
            </a:r>
          </a:p>
        </p:txBody>
      </p:sp>
      <p:sp>
        <p:nvSpPr>
          <p:cNvPr id="359" name="opportunities that can be learned, education, training, predictability all matter a lot"/>
          <p:cNvSpPr txBox="1"/>
          <p:nvPr/>
        </p:nvSpPr>
        <p:spPr>
          <a:xfrm>
            <a:off x="7034070" y="12613112"/>
            <a:ext cx="15573985" cy="626387"/>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opportunities that can be learned, education, training, predictability all matter a lot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But Whose Knowledge (in the production of complex things)?"/>
          <p:cNvSpPr txBox="1"/>
          <p:nvPr/>
        </p:nvSpPr>
        <p:spPr>
          <a:xfrm>
            <a:off x="902119" y="401181"/>
            <a:ext cx="1200701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But Whose Knowledge (in the production of complex things)?</a:t>
            </a:r>
          </a:p>
        </p:txBody>
      </p:sp>
      <p:sp>
        <p:nvSpPr>
          <p:cNvPr id="364" name="Whose Resources?"/>
          <p:cNvSpPr txBox="1"/>
          <p:nvPr/>
        </p:nvSpPr>
        <p:spPr>
          <a:xfrm>
            <a:off x="4961242" y="7497306"/>
            <a:ext cx="388876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Whose Resources?</a:t>
            </a:r>
          </a:p>
        </p:txBody>
      </p:sp>
      <p:pic>
        <p:nvPicPr>
          <p:cNvPr id="365" name="Philippine-stock-market-board.jpg" descr="Philippine-stock-market-board.jpg"/>
          <p:cNvPicPr>
            <a:picLocks noChangeAspect="1"/>
          </p:cNvPicPr>
          <p:nvPr/>
        </p:nvPicPr>
        <p:blipFill>
          <a:blip r:embed="rId3">
            <a:extLst/>
          </a:blip>
          <a:stretch>
            <a:fillRect/>
          </a:stretch>
        </p:blipFill>
        <p:spPr>
          <a:xfrm>
            <a:off x="13730603" y="8298685"/>
            <a:ext cx="6392377" cy="4794284"/>
          </a:xfrm>
          <a:prstGeom prst="rect">
            <a:avLst/>
          </a:prstGeom>
          <a:ln w="12700">
            <a:miter lim="400000"/>
          </a:ln>
        </p:spPr>
      </p:pic>
      <p:pic>
        <p:nvPicPr>
          <p:cNvPr id="366" name="623370.jpg" descr="623370.jpg"/>
          <p:cNvPicPr>
            <a:picLocks noChangeAspect="1"/>
          </p:cNvPicPr>
          <p:nvPr/>
        </p:nvPicPr>
        <p:blipFill>
          <a:blip r:embed="rId4">
            <a:extLst/>
          </a:blip>
          <a:stretch>
            <a:fillRect/>
          </a:stretch>
        </p:blipFill>
        <p:spPr>
          <a:xfrm>
            <a:off x="4857005" y="8287258"/>
            <a:ext cx="7720315" cy="5017163"/>
          </a:xfrm>
          <a:prstGeom prst="rect">
            <a:avLst/>
          </a:prstGeom>
          <a:ln w="12700">
            <a:miter lim="400000"/>
          </a:ln>
        </p:spPr>
      </p:pic>
      <p:pic>
        <p:nvPicPr>
          <p:cNvPr id="367" name="Pan_Am_Boeing_747-121_N732PA_Bidini.jpg" descr="Pan_Am_Boeing_747-121_N732PA_Bidini.jpg"/>
          <p:cNvPicPr>
            <a:picLocks noChangeAspect="1"/>
          </p:cNvPicPr>
          <p:nvPr/>
        </p:nvPicPr>
        <p:blipFill>
          <a:blip r:embed="rId5">
            <a:extLst/>
          </a:blip>
          <a:stretch>
            <a:fillRect/>
          </a:stretch>
        </p:blipFill>
        <p:spPr>
          <a:xfrm>
            <a:off x="4786759" y="1292608"/>
            <a:ext cx="7860809" cy="524909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Organizations have synergistic information"/>
          <p:cNvSpPr txBox="1"/>
          <p:nvPr/>
        </p:nvSpPr>
        <p:spPr>
          <a:xfrm>
            <a:off x="827679" y="1340928"/>
            <a:ext cx="854529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Organizations have </a:t>
            </a:r>
            <a:r>
              <a:rPr>
                <a:solidFill>
                  <a:schemeClr val="accent5">
                    <a:hueOff val="-82419"/>
                    <a:satOff val="-9513"/>
                    <a:lumOff val="-16343"/>
                  </a:schemeClr>
                </a:solidFill>
              </a:rPr>
              <a:t>synergistic</a:t>
            </a:r>
            <a:r>
              <a:t> information </a:t>
            </a:r>
          </a:p>
        </p:txBody>
      </p:sp>
      <p:sp>
        <p:nvSpPr>
          <p:cNvPr id="372" name="information in the organization is more than sum of the parts!"/>
          <p:cNvSpPr txBox="1"/>
          <p:nvPr/>
        </p:nvSpPr>
        <p:spPr>
          <a:xfrm>
            <a:off x="1998170" y="3763896"/>
            <a:ext cx="12002949"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information in the organization is more than sum of the parts!</a:t>
            </a:r>
          </a:p>
        </p:txBody>
      </p:sp>
      <p:sp>
        <p:nvSpPr>
          <p:cNvPr id="373" name="Equation"/>
          <p:cNvSpPr txBox="1"/>
          <p:nvPr/>
        </p:nvSpPr>
        <p:spPr>
          <a:xfrm>
            <a:off x="7224914" y="6186489"/>
            <a:ext cx="5197616" cy="134227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500" i="1">
                      <a:solidFill>
                        <a:srgbClr val="000000"/>
                      </a:solidFill>
                      <a:latin typeface="Cambria Math" panose="02040503050406030204" pitchFamily="18" charset="0"/>
                    </a:rPr>
                    <m:t>I</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Y</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X</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&gt;</m:t>
                  </m:r>
                  <m:limLow>
                    <m:e>
                      <m:r>
                        <a:rPr xmlns:a="http://schemas.openxmlformats.org/drawingml/2006/main" sz="4500" i="1">
                          <a:solidFill>
                            <a:srgbClr val="000000"/>
                          </a:solidFill>
                          <a:latin typeface="Cambria Math" panose="02040503050406030204" pitchFamily="18" charset="0"/>
                        </a:rPr>
                        <m:t>∑</m:t>
                      </m:r>
                    </m:e>
                    <m:lim>
                      <m:r>
                        <a:rPr xmlns:a="http://schemas.openxmlformats.org/drawingml/2006/main" sz="4500" i="1">
                          <a:solidFill>
                            <a:srgbClr val="000000"/>
                          </a:solidFill>
                          <a:latin typeface="Cambria Math" panose="02040503050406030204" pitchFamily="18" charset="0"/>
                        </a:rPr>
                        <m:t>j</m:t>
                      </m:r>
                    </m:lim>
                  </m:limLow>
                  <m:r>
                    <a:rPr xmlns:a="http://schemas.openxmlformats.org/drawingml/2006/main" sz="4500" i="1">
                      <a:solidFill>
                        <a:srgbClr val="000000"/>
                      </a:solidFill>
                      <a:latin typeface="Cambria Math" panose="02040503050406030204" pitchFamily="18" charset="0"/>
                    </a:rPr>
                    <m:t>I</m:t>
                  </m:r>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Y</m:t>
                      </m:r>
                    </m:e>
                    <m:sub>
                      <m:r>
                        <a:rPr xmlns:a="http://schemas.openxmlformats.org/drawingml/2006/main" sz="4500" i="1">
                          <a:solidFill>
                            <a:srgbClr val="000000"/>
                          </a:solidFill>
                          <a:latin typeface="Cambria Math" panose="02040503050406030204" pitchFamily="18" charset="0"/>
                        </a:rPr>
                        <m:t>j</m:t>
                      </m:r>
                    </m:sub>
                  </m:sSub>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X</m:t>
                  </m:r>
                  <m:r>
                    <a:rPr xmlns:a="http://schemas.openxmlformats.org/drawingml/2006/main" sz="4500" i="1">
                      <a:solidFill>
                        <a:srgbClr val="000000"/>
                      </a:solidFill>
                      <a:latin typeface="Cambria Math" panose="02040503050406030204" pitchFamily="18" charset="0"/>
                    </a:rPr>
                    <m:t>)</m:t>
                  </m:r>
                </m:oMath>
              </m:oMathPara>
            </a14:m>
            <a:endParaRPr sz="4500"/>
          </a:p>
        </p:txBody>
      </p:sp>
      <p:sp>
        <p:nvSpPr>
          <p:cNvPr id="374" name="how should earned resources be distributed among agents?"/>
          <p:cNvSpPr txBox="1"/>
          <p:nvPr/>
        </p:nvSpPr>
        <p:spPr>
          <a:xfrm>
            <a:off x="2097129" y="8827903"/>
            <a:ext cx="11805032"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how should earned resources be distributed among agents?</a:t>
            </a:r>
          </a:p>
        </p:txBody>
      </p:sp>
      <p:sp>
        <p:nvSpPr>
          <p:cNvPr id="375" name="Team Production Problem"/>
          <p:cNvSpPr txBox="1"/>
          <p:nvPr/>
        </p:nvSpPr>
        <p:spPr>
          <a:xfrm>
            <a:off x="11745851" y="10549794"/>
            <a:ext cx="5323358" cy="651051"/>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400">
                <a:solidFill>
                  <a:srgbClr val="FFFFFF"/>
                </a:solidFill>
                <a:latin typeface="Helvetica Neue Medium"/>
                <a:ea typeface="Helvetica Neue Medium"/>
                <a:cs typeface="Helvetica Neue Medium"/>
                <a:sym typeface="Helvetica Neue Medium"/>
              </a:defRPr>
            </a:lvl1pPr>
          </a:lstStyle>
          <a:p>
            <a:pPr/>
            <a:r>
              <a:t>Team Production Problem</a:t>
            </a:r>
          </a:p>
        </p:txBody>
      </p:sp>
      <p:sp>
        <p:nvSpPr>
          <p:cNvPr id="376" name="Division of knowledge and Labor:…"/>
          <p:cNvSpPr txBox="1"/>
          <p:nvPr/>
        </p:nvSpPr>
        <p:spPr>
          <a:xfrm>
            <a:off x="11792560" y="11324837"/>
            <a:ext cx="11276381"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vl2pPr algn="l"/>
          </a:lstStyle>
          <a:p>
            <a:pPr/>
            <a:r>
              <a:t>Division of knowledge and Labor: </a:t>
            </a:r>
          </a:p>
          <a:p>
            <a:pPr lvl="1"/>
            <a:r>
              <a:t>     and putting it back together fairly, so that it can be repeated and elaborated</a:t>
            </a:r>
          </a:p>
        </p:txBody>
      </p:sp>
      <p:sp>
        <p:nvSpPr>
          <p:cNvPr id="377" name="https://onlinelibrary.wiley.com/doi/10.1111/j.1756-8765.2009.01047.x"/>
          <p:cNvSpPr txBox="1"/>
          <p:nvPr/>
        </p:nvSpPr>
        <p:spPr>
          <a:xfrm>
            <a:off x="14492300" y="13085516"/>
            <a:ext cx="954359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https://onlinelibrary.wiley.com/doi/10.1111/j.1756-8765.2009.01047.x</a:t>
            </a:r>
          </a:p>
        </p:txBody>
      </p:sp>
      <p:pic>
        <p:nvPicPr>
          <p:cNvPr id="378" name="Medieval_Jain_temple_Anekantavada_doctrine_artwork.jpg" descr="Medieval_Jain_temple_Anekantavada_doctrine_artwork.jpg"/>
          <p:cNvPicPr>
            <a:picLocks noChangeAspect="1"/>
          </p:cNvPicPr>
          <p:nvPr/>
        </p:nvPicPr>
        <p:blipFill>
          <a:blip r:embed="rId3">
            <a:extLst/>
          </a:blip>
          <a:stretch>
            <a:fillRect/>
          </a:stretch>
        </p:blipFill>
        <p:spPr>
          <a:xfrm>
            <a:off x="15184947" y="1142297"/>
            <a:ext cx="8656704" cy="6354575"/>
          </a:xfrm>
          <a:prstGeom prst="rect">
            <a:avLst/>
          </a:prstGeom>
          <a:ln w="12700">
            <a:miter lim="400000"/>
          </a:ln>
        </p:spPr>
      </p:pic>
      <p:sp>
        <p:nvSpPr>
          <p:cNvPr id="379" name="Blind men and the elephant. credit: wikipedia"/>
          <p:cNvSpPr txBox="1"/>
          <p:nvPr/>
        </p:nvSpPr>
        <p:spPr>
          <a:xfrm>
            <a:off x="17414628" y="7469244"/>
            <a:ext cx="6475172" cy="4625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Blind men and the elephant.</a:t>
            </a:r>
            <a:r>
              <a:t> credit: wikipedia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Firms and Organizations…"/>
          <p:cNvSpPr txBox="1"/>
          <p:nvPr/>
        </p:nvSpPr>
        <p:spPr>
          <a:xfrm>
            <a:off x="9744697" y="858381"/>
            <a:ext cx="4894606" cy="16169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Firms and Organizations</a:t>
            </a:r>
          </a:p>
          <a:p>
            <a:pPr defTabSz="821531">
              <a:defRPr b="1" sz="3200">
                <a:solidFill>
                  <a:srgbClr val="000000"/>
                </a:solidFill>
              </a:defRPr>
            </a:pPr>
          </a:p>
          <a:p>
            <a:pPr defTabSz="821531">
              <a:defRPr b="1" sz="3200">
                <a:solidFill>
                  <a:schemeClr val="accent5">
                    <a:hueOff val="-82419"/>
                    <a:satOff val="-9513"/>
                    <a:lumOff val="-16343"/>
                  </a:schemeClr>
                </a:solidFill>
              </a:defRPr>
            </a:pPr>
            <a:r>
              <a:t>synergy and redundancy</a:t>
            </a:r>
          </a:p>
        </p:txBody>
      </p:sp>
      <p:sp>
        <p:nvSpPr>
          <p:cNvPr id="384" name="1) Organizations have synergistic information"/>
          <p:cNvSpPr txBox="1"/>
          <p:nvPr/>
        </p:nvSpPr>
        <p:spPr>
          <a:xfrm>
            <a:off x="4189298" y="4124861"/>
            <a:ext cx="9004529"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1) Organizations have </a:t>
            </a:r>
            <a:r>
              <a:rPr>
                <a:solidFill>
                  <a:schemeClr val="accent5">
                    <a:hueOff val="-82419"/>
                    <a:satOff val="-9513"/>
                    <a:lumOff val="-16343"/>
                  </a:schemeClr>
                </a:solidFill>
              </a:rPr>
              <a:t>synergistic</a:t>
            </a:r>
            <a:r>
              <a:t> information </a:t>
            </a:r>
          </a:p>
        </p:txBody>
      </p:sp>
      <p:sp>
        <p:nvSpPr>
          <p:cNvPr id="385" name="coordination of people behavior towards a common goal"/>
          <p:cNvSpPr txBox="1"/>
          <p:nvPr/>
        </p:nvSpPr>
        <p:spPr>
          <a:xfrm>
            <a:off x="9778720" y="5363111"/>
            <a:ext cx="10779685" cy="626387"/>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coordination of people behavior towards a common goal</a:t>
            </a:r>
          </a:p>
        </p:txBody>
      </p:sp>
      <p:sp>
        <p:nvSpPr>
          <p:cNvPr id="386" name="2) Information can also be redundant"/>
          <p:cNvSpPr txBox="1"/>
          <p:nvPr/>
        </p:nvSpPr>
        <p:spPr>
          <a:xfrm>
            <a:off x="4264850" y="6737280"/>
            <a:ext cx="728180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2) Information can also be </a:t>
            </a:r>
            <a:r>
              <a:rPr>
                <a:solidFill>
                  <a:schemeClr val="accent5">
                    <a:hueOff val="-82419"/>
                    <a:satOff val="-9513"/>
                    <a:lumOff val="-16343"/>
                  </a:schemeClr>
                </a:solidFill>
              </a:rPr>
              <a:t>redundant</a:t>
            </a:r>
          </a:p>
        </p:txBody>
      </p:sp>
      <p:sp>
        <p:nvSpPr>
          <p:cNvPr id="387" name="two people can know the same thing"/>
          <p:cNvSpPr txBox="1"/>
          <p:nvPr/>
        </p:nvSpPr>
        <p:spPr>
          <a:xfrm>
            <a:off x="10908741" y="7849511"/>
            <a:ext cx="728139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two people can know the same thing</a:t>
            </a:r>
          </a:p>
        </p:txBody>
      </p:sp>
      <p:sp>
        <p:nvSpPr>
          <p:cNvPr id="388" name="maximum information requires “maximum synergy”=maximum “diversity” !"/>
          <p:cNvSpPr txBox="1"/>
          <p:nvPr/>
        </p:nvSpPr>
        <p:spPr>
          <a:xfrm>
            <a:off x="3816138" y="10849886"/>
            <a:ext cx="15867711" cy="68841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maximum information requires “maximum synergy”=maximum “diversity” !</a:t>
            </a:r>
          </a:p>
        </p:txBody>
      </p:sp>
      <p:sp>
        <p:nvSpPr>
          <p:cNvPr id="389" name="not for efficiency! not even for justice:   For fastest collective growth and knowledge"/>
          <p:cNvSpPr txBox="1"/>
          <p:nvPr/>
        </p:nvSpPr>
        <p:spPr>
          <a:xfrm>
            <a:off x="2036132" y="12412100"/>
            <a:ext cx="19427724" cy="71307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800">
                <a:solidFill>
                  <a:srgbClr val="FFFFFF"/>
                </a:solidFill>
              </a:defRPr>
            </a:pPr>
            <a:r>
              <a:t>not for efficiency! not even for justice:   For fastest </a:t>
            </a:r>
            <a:r>
              <a:rPr i="1"/>
              <a:t>collective</a:t>
            </a:r>
            <a:r>
              <a:t> growth and knowledge</a:t>
            </a:r>
          </a:p>
        </p:txBody>
      </p:sp>
      <p:sp>
        <p:nvSpPr>
          <p:cNvPr id="390" name="3) Diversity of Information  (maximal synergy) is necessary for growth:"/>
          <p:cNvSpPr txBox="1"/>
          <p:nvPr/>
        </p:nvSpPr>
        <p:spPr>
          <a:xfrm>
            <a:off x="4356316" y="9349699"/>
            <a:ext cx="1364277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3) Diversity of Information  (maximal synergy) is necessary for growth:</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Consequences:"/>
          <p:cNvSpPr txBox="1"/>
          <p:nvPr/>
        </p:nvSpPr>
        <p:spPr>
          <a:xfrm>
            <a:off x="1948032" y="257096"/>
            <a:ext cx="315887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Consequences:</a:t>
            </a:r>
          </a:p>
        </p:txBody>
      </p:sp>
      <p:sp>
        <p:nvSpPr>
          <p:cNvPr id="395" name="- knowledge always wins over initial capital*"/>
          <p:cNvSpPr txBox="1"/>
          <p:nvPr/>
        </p:nvSpPr>
        <p:spPr>
          <a:xfrm>
            <a:off x="4593747" y="1617782"/>
            <a:ext cx="8109637"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 knowledge always wins over initial capital*</a:t>
            </a:r>
          </a:p>
        </p:txBody>
      </p:sp>
      <p:sp>
        <p:nvSpPr>
          <p:cNvPr id="396" name="- knowledge has an enormous value, for others and into the future"/>
          <p:cNvSpPr txBox="1"/>
          <p:nvPr/>
        </p:nvSpPr>
        <p:spPr>
          <a:xfrm>
            <a:off x="4527736" y="2966176"/>
            <a:ext cx="12132184"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 knowledge has an enormous value, for others and into the future</a:t>
            </a:r>
          </a:p>
        </p:txBody>
      </p:sp>
      <p:sp>
        <p:nvSpPr>
          <p:cNvPr id="397" name="- knowledge producers are not able to capture its full value"/>
          <p:cNvSpPr txBox="1"/>
          <p:nvPr/>
        </p:nvSpPr>
        <p:spPr>
          <a:xfrm>
            <a:off x="4618807" y="5028982"/>
            <a:ext cx="10829266"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 knowledge producers are not able to capture its full value</a:t>
            </a:r>
          </a:p>
        </p:txBody>
      </p:sp>
      <p:sp>
        <p:nvSpPr>
          <p:cNvPr id="398" name="- knowledge can attract capital (for a rent)"/>
          <p:cNvSpPr txBox="1"/>
          <p:nvPr/>
        </p:nvSpPr>
        <p:spPr>
          <a:xfrm>
            <a:off x="5770996" y="6646927"/>
            <a:ext cx="7742251"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 knowledge can attract capital (for a rent)</a:t>
            </a:r>
          </a:p>
        </p:txBody>
      </p:sp>
      <p:sp>
        <p:nvSpPr>
          <p:cNvPr id="399" name="- *but capital can also buy knowledge  (licensing, hiring)"/>
          <p:cNvSpPr txBox="1"/>
          <p:nvPr/>
        </p:nvSpPr>
        <p:spPr>
          <a:xfrm>
            <a:off x="5763131" y="8748950"/>
            <a:ext cx="10249333"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 *but capital can also buy knowledge  (licensing, hiring)</a:t>
            </a:r>
          </a:p>
        </p:txBody>
      </p:sp>
      <p:sp>
        <p:nvSpPr>
          <p:cNvPr id="400" name="environments that promote collective knowledge, learning and assembly are key for growth:"/>
          <p:cNvSpPr txBox="1"/>
          <p:nvPr/>
        </p:nvSpPr>
        <p:spPr>
          <a:xfrm>
            <a:off x="1655010" y="10905871"/>
            <a:ext cx="19637782" cy="68841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environments that promote collective knowledge, learning and assembly are key for growth: </a:t>
            </a:r>
          </a:p>
        </p:txBody>
      </p:sp>
      <p:sp>
        <p:nvSpPr>
          <p:cNvPr id="401" name="Cities !!"/>
          <p:cNvSpPr txBox="1"/>
          <p:nvPr/>
        </p:nvSpPr>
        <p:spPr>
          <a:xfrm>
            <a:off x="22204409" y="10905871"/>
            <a:ext cx="1731088" cy="68841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Cities !!</a:t>
            </a:r>
          </a:p>
        </p:txBody>
      </p:sp>
      <p:sp>
        <p:nvSpPr>
          <p:cNvPr id="402" name="positive externalities, spillovers"/>
          <p:cNvSpPr txBox="1"/>
          <p:nvPr/>
        </p:nvSpPr>
        <p:spPr>
          <a:xfrm>
            <a:off x="15059340" y="3690126"/>
            <a:ext cx="5661788"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positive externalities, spillovers</a:t>
            </a:r>
          </a:p>
        </p:txBody>
      </p:sp>
      <p:sp>
        <p:nvSpPr>
          <p:cNvPr id="403" name="public investment is necessary, “public good”"/>
          <p:cNvSpPr txBox="1"/>
          <p:nvPr/>
        </p:nvSpPr>
        <p:spPr>
          <a:xfrm>
            <a:off x="12544196" y="5847048"/>
            <a:ext cx="8180960" cy="601724"/>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public investment is necessary, “public good”</a:t>
            </a:r>
          </a:p>
        </p:txBody>
      </p:sp>
      <p:sp>
        <p:nvSpPr>
          <p:cNvPr id="404" name="start-ups, grants, finance, loans"/>
          <p:cNvSpPr txBox="1"/>
          <p:nvPr/>
        </p:nvSpPr>
        <p:spPr>
          <a:xfrm>
            <a:off x="12623322" y="7291813"/>
            <a:ext cx="5906543"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start-ups, grants, finance, loans</a:t>
            </a:r>
          </a:p>
        </p:txBody>
      </p:sp>
      <p:sp>
        <p:nvSpPr>
          <p:cNvPr id="405" name="patents"/>
          <p:cNvSpPr txBox="1"/>
          <p:nvPr/>
        </p:nvSpPr>
        <p:spPr>
          <a:xfrm>
            <a:off x="14355944" y="9554643"/>
            <a:ext cx="1518236"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patents</a:t>
            </a:r>
          </a:p>
        </p:txBody>
      </p:sp>
      <p:sp>
        <p:nvSpPr>
          <p:cNvPr id="406" name="It is in such environments you will see: diversity, interdependence, connectivity, learning, turnover, public institutions…"/>
          <p:cNvSpPr txBox="1"/>
          <p:nvPr/>
        </p:nvSpPr>
        <p:spPr>
          <a:xfrm>
            <a:off x="1287036" y="12047780"/>
            <a:ext cx="21809927" cy="105774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100"/>
            </a:pPr>
            <a:r>
              <a:t>It is in such environments you will see:</a:t>
            </a:r>
            <a:r>
              <a:rPr b="1"/>
              <a:t> diversity, interdependence, connectivity, learning, turnover, public institutions</a:t>
            </a:r>
            <a:r>
              <a:t> </a:t>
            </a:r>
          </a:p>
          <a:p>
            <a:pPr>
              <a:defRPr sz="3100"/>
            </a:pPr>
            <a:r>
              <a:t>                                                                                                                              resulting in experimentation and fast change.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hat creates growth?"/>
          <p:cNvSpPr txBox="1"/>
          <p:nvPr/>
        </p:nvSpPr>
        <p:spPr>
          <a:xfrm>
            <a:off x="8793590" y="2600679"/>
            <a:ext cx="5883022" cy="7713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lvl1pPr>
          </a:lstStyle>
          <a:p>
            <a:pPr/>
            <a:r>
              <a:t>What creates growth? </a:t>
            </a:r>
          </a:p>
        </p:txBody>
      </p:sp>
      <p:sp>
        <p:nvSpPr>
          <p:cNvPr id="179" name="Text"/>
          <p:cNvSpPr txBox="1"/>
          <p:nvPr/>
        </p:nvSpPr>
        <p:spPr>
          <a:xfrm>
            <a:off x="11277747" y="3555253"/>
            <a:ext cx="914707" cy="1844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9700"/>
            </a:lvl1pPr>
          </a:lstStyle>
          <a:p>
            <a:pPr/>
            <a14:m>
              <m:oMathPara>
                <m:oMathParaPr>
                  <m:jc m:val="center"/>
                </m:oMathParaPr>
                <m:oMath>
                  <m:r>
                    <a:rPr xmlns:a="http://schemas.openxmlformats.org/drawingml/2006/main" sz="11700" i="1">
                      <a:solidFill>
                        <a:srgbClr val="5E5E5E"/>
                      </a:solidFill>
                      <a:latin typeface="Cambria Math" panose="02040503050406030204" pitchFamily="18" charset="0"/>
                    </a:rPr>
                    <m:t>η</m:t>
                  </m:r>
                </m:oMath>
              </m:oMathPara>
            </a14:m>
          </a:p>
        </p:txBody>
      </p:sp>
      <p:sp>
        <p:nvSpPr>
          <p:cNvPr id="180" name="structural"/>
          <p:cNvSpPr txBox="1"/>
          <p:nvPr/>
        </p:nvSpPr>
        <p:spPr>
          <a:xfrm>
            <a:off x="7707601" y="7039963"/>
            <a:ext cx="2249070"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rPr sz="3800"/>
              <a:t>structural</a:t>
            </a:r>
            <a:r>
              <a:t> </a:t>
            </a:r>
          </a:p>
        </p:txBody>
      </p:sp>
      <p:sp>
        <p:nvSpPr>
          <p:cNvPr id="181" name="individual"/>
          <p:cNvSpPr txBox="1"/>
          <p:nvPr/>
        </p:nvSpPr>
        <p:spPr>
          <a:xfrm>
            <a:off x="13101249" y="7039963"/>
            <a:ext cx="2152320" cy="6595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individual</a:t>
            </a:r>
          </a:p>
        </p:txBody>
      </p:sp>
      <p:sp>
        <p:nvSpPr>
          <p:cNvPr id="182" name="urbanization"/>
          <p:cNvSpPr txBox="1"/>
          <p:nvPr/>
        </p:nvSpPr>
        <p:spPr>
          <a:xfrm>
            <a:off x="7148029" y="9782179"/>
            <a:ext cx="2550605"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urbanization</a:t>
            </a:r>
          </a:p>
        </p:txBody>
      </p:sp>
      <p:sp>
        <p:nvSpPr>
          <p:cNvPr id="183" name="learning, agency, investment"/>
          <p:cNvSpPr txBox="1"/>
          <p:nvPr/>
        </p:nvSpPr>
        <p:spPr>
          <a:xfrm>
            <a:off x="13443293" y="9794550"/>
            <a:ext cx="5460087" cy="585113"/>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learning, agency, investment</a:t>
            </a:r>
          </a:p>
        </p:txBody>
      </p:sp>
      <p:sp>
        <p:nvSpPr>
          <p:cNvPr id="184" name="Line"/>
          <p:cNvSpPr/>
          <p:nvPr/>
        </p:nvSpPr>
        <p:spPr>
          <a:xfrm flipV="1">
            <a:off x="14177408" y="7945061"/>
            <a:ext cx="1" cy="1845608"/>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185" name="Line"/>
          <p:cNvSpPr/>
          <p:nvPr/>
        </p:nvSpPr>
        <p:spPr>
          <a:xfrm flipV="1">
            <a:off x="8959136" y="7945061"/>
            <a:ext cx="1" cy="1845608"/>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186" name="Line"/>
          <p:cNvSpPr/>
          <p:nvPr/>
        </p:nvSpPr>
        <p:spPr>
          <a:xfrm flipH="1" flipV="1">
            <a:off x="12752087" y="5570390"/>
            <a:ext cx="1206104" cy="1206104"/>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187" name="Line"/>
          <p:cNvSpPr/>
          <p:nvPr/>
        </p:nvSpPr>
        <p:spPr>
          <a:xfrm flipV="1">
            <a:off x="9105720" y="5697390"/>
            <a:ext cx="1612394" cy="1203710"/>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188" name="Check Mark"/>
          <p:cNvSpPr/>
          <p:nvPr/>
        </p:nvSpPr>
        <p:spPr>
          <a:xfrm>
            <a:off x="7717080" y="10956874"/>
            <a:ext cx="1412503" cy="1084379"/>
          </a:xfrm>
          <a:custGeom>
            <a:avLst/>
            <a:gdLst/>
            <a:ahLst/>
            <a:cxnLst>
              <a:cxn ang="0">
                <a:pos x="wd2" y="hd2"/>
              </a:cxn>
              <a:cxn ang="5400000">
                <a:pos x="wd2" y="hd2"/>
              </a:cxn>
              <a:cxn ang="10800000">
                <a:pos x="wd2" y="hd2"/>
              </a:cxn>
              <a:cxn ang="16200000">
                <a:pos x="wd2" y="hd2"/>
              </a:cxn>
            </a:cxnLst>
            <a:rect l="0" t="0" r="r" b="b"/>
            <a:pathLst>
              <a:path w="21576" h="21585" fill="norm" stroke="1" extrusionOk="0">
                <a:moveTo>
                  <a:pt x="19124" y="0"/>
                </a:moveTo>
                <a:cubicBezTo>
                  <a:pt x="19093" y="0"/>
                  <a:pt x="19062" y="15"/>
                  <a:pt x="19038" y="46"/>
                </a:cubicBezTo>
                <a:lnTo>
                  <a:pt x="7550" y="15019"/>
                </a:lnTo>
                <a:cubicBezTo>
                  <a:pt x="7502" y="15081"/>
                  <a:pt x="7426" y="15081"/>
                  <a:pt x="7379" y="15019"/>
                </a:cubicBezTo>
                <a:lnTo>
                  <a:pt x="2536" y="8708"/>
                </a:lnTo>
                <a:cubicBezTo>
                  <a:pt x="2489" y="8646"/>
                  <a:pt x="2413" y="8646"/>
                  <a:pt x="2365" y="8708"/>
                </a:cubicBezTo>
                <a:lnTo>
                  <a:pt x="35" y="11744"/>
                </a:lnTo>
                <a:cubicBezTo>
                  <a:pt x="-12" y="11806"/>
                  <a:pt x="-12" y="11907"/>
                  <a:pt x="35" y="11969"/>
                </a:cubicBezTo>
                <a:lnTo>
                  <a:pt x="4963" y="18390"/>
                </a:lnTo>
                <a:lnTo>
                  <a:pt x="6654" y="20594"/>
                </a:lnTo>
                <a:lnTo>
                  <a:pt x="7379" y="21538"/>
                </a:lnTo>
                <a:cubicBezTo>
                  <a:pt x="7426" y="21600"/>
                  <a:pt x="7502" y="21600"/>
                  <a:pt x="7550" y="21538"/>
                </a:cubicBezTo>
                <a:lnTo>
                  <a:pt x="21541" y="3307"/>
                </a:lnTo>
                <a:cubicBezTo>
                  <a:pt x="21588" y="3245"/>
                  <a:pt x="21588" y="3146"/>
                  <a:pt x="21541" y="3085"/>
                </a:cubicBezTo>
                <a:lnTo>
                  <a:pt x="19211" y="48"/>
                </a:lnTo>
                <a:cubicBezTo>
                  <a:pt x="19186" y="17"/>
                  <a:pt x="19156" y="0"/>
                  <a:pt x="19124" y="0"/>
                </a:cubicBezTo>
                <a:close/>
              </a:path>
            </a:pathLst>
          </a:cu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9" name="?"/>
          <p:cNvSpPr txBox="1"/>
          <p:nvPr/>
        </p:nvSpPr>
        <p:spPr>
          <a:xfrm>
            <a:off x="15826677" y="10846892"/>
            <a:ext cx="693320" cy="13043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200">
                <a:solidFill>
                  <a:srgbClr val="000000"/>
                </a:solidFill>
              </a:defRPr>
            </a:lvl1pPr>
          </a:lstStyle>
          <a:p>
            <a:pPr/>
            <a:r>
              <a:t>?</a:t>
            </a:r>
          </a:p>
        </p:txBody>
      </p:sp>
      <p:sp>
        <p:nvSpPr>
          <p:cNvPr id="190" name="more fundamental"/>
          <p:cNvSpPr txBox="1"/>
          <p:nvPr/>
        </p:nvSpPr>
        <p:spPr>
          <a:xfrm>
            <a:off x="14879460" y="12029613"/>
            <a:ext cx="258775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more fundamental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Line"/>
          <p:cNvSpPr/>
          <p:nvPr/>
        </p:nvSpPr>
        <p:spPr>
          <a:xfrm flipH="1">
            <a:off x="6696457" y="732234"/>
            <a:ext cx="1" cy="11636035"/>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195" name="time"/>
          <p:cNvSpPr txBox="1"/>
          <p:nvPr/>
        </p:nvSpPr>
        <p:spPr>
          <a:xfrm>
            <a:off x="5608605" y="5580400"/>
            <a:ext cx="100495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time</a:t>
            </a:r>
          </a:p>
        </p:txBody>
      </p:sp>
      <p:sp>
        <p:nvSpPr>
          <p:cNvPr id="196" name="outcomes"/>
          <p:cNvSpPr txBox="1"/>
          <p:nvPr/>
        </p:nvSpPr>
        <p:spPr>
          <a:xfrm>
            <a:off x="8290704" y="12759869"/>
            <a:ext cx="2089227"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outcomes</a:t>
            </a:r>
          </a:p>
        </p:txBody>
      </p:sp>
      <p:sp>
        <p:nvSpPr>
          <p:cNvPr id="197" name="Life Course"/>
          <p:cNvSpPr txBox="1"/>
          <p:nvPr/>
        </p:nvSpPr>
        <p:spPr>
          <a:xfrm>
            <a:off x="11470005" y="407561"/>
            <a:ext cx="2569592" cy="68841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Life Course</a:t>
            </a:r>
          </a:p>
        </p:txBody>
      </p:sp>
      <p:sp>
        <p:nvSpPr>
          <p:cNvPr id="198" name="agency"/>
          <p:cNvSpPr txBox="1"/>
          <p:nvPr/>
        </p:nvSpPr>
        <p:spPr>
          <a:xfrm>
            <a:off x="11993346" y="5462697"/>
            <a:ext cx="2200175" cy="861793"/>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800">
                <a:solidFill>
                  <a:srgbClr val="FFFFFF"/>
                </a:solidFill>
                <a:latin typeface="Helvetica Neue Medium"/>
                <a:ea typeface="Helvetica Neue Medium"/>
                <a:cs typeface="Helvetica Neue Medium"/>
                <a:sym typeface="Helvetica Neue Medium"/>
              </a:defRPr>
            </a:lvl1pPr>
          </a:lstStyle>
          <a:p>
            <a:pPr/>
            <a:r>
              <a:t>agency</a:t>
            </a:r>
          </a:p>
        </p:txBody>
      </p:sp>
      <p:sp>
        <p:nvSpPr>
          <p:cNvPr id="199" name="cumulative (dis)advantage…"/>
          <p:cNvSpPr txBox="1"/>
          <p:nvPr/>
        </p:nvSpPr>
        <p:spPr>
          <a:xfrm>
            <a:off x="12672236" y="8666862"/>
            <a:ext cx="5219727" cy="20745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cumulative (dis)advantage</a:t>
            </a:r>
          </a:p>
          <a:p>
            <a:pPr defTabSz="821531">
              <a:defRPr sz="3200">
                <a:solidFill>
                  <a:srgbClr val="000000"/>
                </a:solidFill>
              </a:defRPr>
            </a:pPr>
            <a:r>
              <a:t>self-fulfilling prophecies </a:t>
            </a:r>
          </a:p>
          <a:p>
            <a:pPr defTabSz="821531">
              <a:defRPr sz="3200">
                <a:solidFill>
                  <a:srgbClr val="000000"/>
                </a:solidFill>
              </a:defRPr>
            </a:pPr>
            <a:r>
              <a:t>intervention points</a:t>
            </a:r>
          </a:p>
          <a:p>
            <a:pPr defTabSz="821531">
              <a:defRPr sz="3200">
                <a:solidFill>
                  <a:srgbClr val="000000"/>
                </a:solidFill>
              </a:defRPr>
            </a:pPr>
            <a:r>
              <a:t>knowledge and productivity</a:t>
            </a:r>
          </a:p>
        </p:txBody>
      </p:sp>
      <p:sp>
        <p:nvSpPr>
          <p:cNvPr id="200" name="uncertainty &amp; risk…"/>
          <p:cNvSpPr txBox="1"/>
          <p:nvPr/>
        </p:nvSpPr>
        <p:spPr>
          <a:xfrm>
            <a:off x="12298348" y="1666016"/>
            <a:ext cx="5967503" cy="15792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200">
                <a:solidFill>
                  <a:srgbClr val="000000"/>
                </a:solidFill>
              </a:defRPr>
            </a:pPr>
            <a:r>
              <a:t>uncertainty &amp; risk</a:t>
            </a:r>
          </a:p>
          <a:p>
            <a:pPr defTabSz="821531">
              <a:defRPr sz="3200">
                <a:solidFill>
                  <a:srgbClr val="000000"/>
                </a:solidFill>
              </a:defRPr>
            </a:pPr>
            <a:r>
              <a:t>short-time vs long-term thinking</a:t>
            </a:r>
          </a:p>
          <a:p>
            <a:pPr defTabSz="821531">
              <a:defRPr sz="3200">
                <a:solidFill>
                  <a:srgbClr val="000000"/>
                </a:solidFill>
              </a:defRPr>
            </a:pPr>
            <a:r>
              <a:t>peer group and ‘culture’</a:t>
            </a:r>
          </a:p>
        </p:txBody>
      </p:sp>
      <p:sp>
        <p:nvSpPr>
          <p:cNvPr id="201" name="Arrow"/>
          <p:cNvSpPr/>
          <p:nvPr/>
        </p:nvSpPr>
        <p:spPr>
          <a:xfrm flipH="1" rot="16200000">
            <a:off x="14492214" y="4343015"/>
            <a:ext cx="1516301" cy="449001"/>
          </a:xfrm>
          <a:prstGeom prst="rightArrow">
            <a:avLst>
              <a:gd name="adj1" fmla="val 41165"/>
              <a:gd name="adj2" fmla="val 138314"/>
            </a:avLst>
          </a:prstGeom>
          <a:solidFill>
            <a:srgbClr val="FFFFFF"/>
          </a:solidFill>
          <a:ln w="12700">
            <a:solidFill>
              <a:srgbClr val="5E5E5E"/>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2" name="Arrow"/>
          <p:cNvSpPr/>
          <p:nvPr/>
        </p:nvSpPr>
        <p:spPr>
          <a:xfrm flipH="1" rot="16200000">
            <a:off x="14457378" y="7642816"/>
            <a:ext cx="1649443" cy="449001"/>
          </a:xfrm>
          <a:prstGeom prst="rightArrow">
            <a:avLst>
              <a:gd name="adj1" fmla="val 41165"/>
              <a:gd name="adj2" fmla="val 138314"/>
            </a:avLst>
          </a:prstGeom>
          <a:solidFill>
            <a:srgbClr val="FFFFFF"/>
          </a:solidFill>
          <a:ln w="12700">
            <a:solidFill>
              <a:srgbClr val="5E5E5E"/>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3" name="Line"/>
          <p:cNvSpPr/>
          <p:nvPr/>
        </p:nvSpPr>
        <p:spPr>
          <a:xfrm>
            <a:off x="7385259" y="2571959"/>
            <a:ext cx="1796240" cy="99252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1989" y="2477"/>
                </a:lnTo>
                <a:lnTo>
                  <a:pt x="7541" y="5379"/>
                </a:lnTo>
                <a:lnTo>
                  <a:pt x="15425" y="6833"/>
                </a:lnTo>
                <a:lnTo>
                  <a:pt x="4827" y="9668"/>
                </a:lnTo>
                <a:lnTo>
                  <a:pt x="89" y="12497"/>
                </a:lnTo>
                <a:lnTo>
                  <a:pt x="9907" y="13862"/>
                </a:lnTo>
                <a:lnTo>
                  <a:pt x="3513" y="17482"/>
                </a:lnTo>
                <a:lnTo>
                  <a:pt x="0" y="19906"/>
                </a:lnTo>
                <a:lnTo>
                  <a:pt x="3065" y="21600"/>
                </a:lnTo>
              </a:path>
            </a:pathLst>
          </a:custGeom>
          <a:ln w="25400">
            <a:solidFill>
              <a:srgbClr val="000000"/>
            </a:solidFill>
            <a:miter lim="400000"/>
          </a:ln>
          <a:effectLst>
            <a:outerShdw sx="100000" sy="100000" kx="0" ky="0" algn="b" rotWithShape="0" blurRad="266700" dist="0" dir="5400000">
              <a:srgbClr val="000000"/>
            </a:outerShdw>
          </a:effectLst>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4" name="Line"/>
          <p:cNvSpPr/>
          <p:nvPr/>
        </p:nvSpPr>
        <p:spPr>
          <a:xfrm>
            <a:off x="8557730" y="2604817"/>
            <a:ext cx="2081936" cy="100065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06" y="21600"/>
                </a:moveTo>
                <a:lnTo>
                  <a:pt x="1133" y="20023"/>
                </a:lnTo>
                <a:lnTo>
                  <a:pt x="729" y="17675"/>
                </a:lnTo>
                <a:lnTo>
                  <a:pt x="12086" y="16925"/>
                </a:lnTo>
                <a:lnTo>
                  <a:pt x="14254" y="14195"/>
                </a:lnTo>
                <a:lnTo>
                  <a:pt x="18144" y="12428"/>
                </a:lnTo>
                <a:lnTo>
                  <a:pt x="13256" y="10900"/>
                </a:lnTo>
                <a:lnTo>
                  <a:pt x="8523" y="9310"/>
                </a:lnTo>
                <a:lnTo>
                  <a:pt x="2061" y="8568"/>
                </a:lnTo>
                <a:lnTo>
                  <a:pt x="4969" y="6730"/>
                </a:lnTo>
                <a:lnTo>
                  <a:pt x="99" y="5508"/>
                </a:lnTo>
                <a:lnTo>
                  <a:pt x="0" y="3714"/>
                </a:lnTo>
                <a:lnTo>
                  <a:pt x="4402" y="1757"/>
                </a:lnTo>
                <a:lnTo>
                  <a:pt x="6595" y="0"/>
                </a:lnTo>
                <a:lnTo>
                  <a:pt x="11482" y="1899"/>
                </a:lnTo>
                <a:lnTo>
                  <a:pt x="6792" y="3862"/>
                </a:lnTo>
                <a:lnTo>
                  <a:pt x="10580" y="6064"/>
                </a:lnTo>
                <a:lnTo>
                  <a:pt x="21600" y="6791"/>
                </a:lnTo>
                <a:lnTo>
                  <a:pt x="14914" y="9807"/>
                </a:lnTo>
                <a:lnTo>
                  <a:pt x="8018" y="12363"/>
                </a:lnTo>
                <a:lnTo>
                  <a:pt x="9970" y="15563"/>
                </a:lnTo>
                <a:lnTo>
                  <a:pt x="15940" y="17025"/>
                </a:lnTo>
                <a:lnTo>
                  <a:pt x="16632" y="18875"/>
                </a:lnTo>
                <a:lnTo>
                  <a:pt x="21225" y="21500"/>
                </a:lnTo>
              </a:path>
            </a:pathLst>
          </a:custGeom>
          <a:ln w="25400">
            <a:solidFill>
              <a:srgbClr val="000000"/>
            </a:solidFill>
            <a:miter lim="400000"/>
          </a:ln>
          <a:effectLst>
            <a:outerShdw sx="100000" sy="100000" kx="0" ky="0" algn="b" rotWithShape="0" blurRad="266700" dist="0" dir="5400000">
              <a:srgbClr val="000000"/>
            </a:outerShdw>
          </a:effectLst>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5" name="Line"/>
          <p:cNvSpPr/>
          <p:nvPr/>
        </p:nvSpPr>
        <p:spPr>
          <a:xfrm>
            <a:off x="8923173" y="2619049"/>
            <a:ext cx="365819" cy="9950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15" y="0"/>
                </a:moveTo>
                <a:lnTo>
                  <a:pt x="12971" y="2962"/>
                </a:lnTo>
                <a:lnTo>
                  <a:pt x="21600" y="7277"/>
                </a:lnTo>
                <a:lnTo>
                  <a:pt x="4942" y="10340"/>
                </a:lnTo>
                <a:lnTo>
                  <a:pt x="10944" y="12990"/>
                </a:lnTo>
                <a:lnTo>
                  <a:pt x="0" y="15560"/>
                </a:lnTo>
                <a:lnTo>
                  <a:pt x="18985" y="18177"/>
                </a:lnTo>
                <a:lnTo>
                  <a:pt x="8861" y="21600"/>
                </a:lnTo>
              </a:path>
            </a:pathLst>
          </a:custGeom>
          <a:ln w="25400">
            <a:solidFill>
              <a:srgbClr val="000000"/>
            </a:solidFill>
            <a:miter lim="400000"/>
          </a:ln>
          <a:effectLst>
            <a:outerShdw sx="100000" sy="100000" kx="0" ky="0" algn="b" rotWithShape="0" blurRad="266700" dist="0" dir="5400000">
              <a:srgbClr val="000000"/>
            </a:outerShdw>
          </a:effectLst>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6" name="Line"/>
          <p:cNvSpPr/>
          <p:nvPr/>
        </p:nvSpPr>
        <p:spPr>
          <a:xfrm>
            <a:off x="9789225" y="3500437"/>
            <a:ext cx="912942" cy="311354"/>
          </a:xfrm>
          <a:prstGeom prst="line">
            <a:avLst/>
          </a:prstGeom>
          <a:ln w="25400">
            <a:solidFill>
              <a:srgbClr val="D5D5D5"/>
            </a:solidFill>
            <a:miter lim="400000"/>
            <a:head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7" name="Line"/>
          <p:cNvSpPr/>
          <p:nvPr/>
        </p:nvSpPr>
        <p:spPr>
          <a:xfrm flipV="1">
            <a:off x="9307022" y="4200682"/>
            <a:ext cx="1210831" cy="197783"/>
          </a:xfrm>
          <a:prstGeom prst="line">
            <a:avLst/>
          </a:prstGeom>
          <a:ln w="25400">
            <a:solidFill>
              <a:srgbClr val="D5D5D5"/>
            </a:solidFill>
            <a:miter lim="400000"/>
            <a:head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8" name="Line"/>
          <p:cNvSpPr/>
          <p:nvPr/>
        </p:nvSpPr>
        <p:spPr>
          <a:xfrm flipV="1">
            <a:off x="9689105" y="4397135"/>
            <a:ext cx="900185" cy="900185"/>
          </a:xfrm>
          <a:prstGeom prst="line">
            <a:avLst/>
          </a:prstGeom>
          <a:ln w="25400">
            <a:solidFill>
              <a:srgbClr val="D5D5D5"/>
            </a:solidFill>
            <a:miter lim="400000"/>
            <a:head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09" name="life events"/>
          <p:cNvSpPr/>
          <p:nvPr/>
        </p:nvSpPr>
        <p:spPr>
          <a:xfrm>
            <a:off x="10006854" y="3106638"/>
            <a:ext cx="1959810" cy="1919419"/>
          </a:xfrm>
          <a:prstGeom prst="star5">
            <a:avLst>
              <a:gd name="adj" fmla="val 25387"/>
              <a:gd name="hf" fmla="val 105146"/>
              <a:gd name="vf" fmla="val 110557"/>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defTabSz="821531">
              <a:defRPr b="1" sz="2000">
                <a:solidFill>
                  <a:srgbClr val="FFFFFF"/>
                </a:solidFill>
              </a:defRPr>
            </a:lvl1pPr>
          </a:lstStyle>
          <a:p>
            <a:pPr/>
            <a:r>
              <a:t>life events</a:t>
            </a:r>
          </a:p>
        </p:txBody>
      </p:sp>
      <p:sp>
        <p:nvSpPr>
          <p:cNvPr id="210" name="Line"/>
          <p:cNvSpPr/>
          <p:nvPr/>
        </p:nvSpPr>
        <p:spPr>
          <a:xfrm flipV="1">
            <a:off x="10718480" y="4763102"/>
            <a:ext cx="360870" cy="949185"/>
          </a:xfrm>
          <a:prstGeom prst="line">
            <a:avLst/>
          </a:prstGeom>
          <a:ln w="25400">
            <a:solidFill>
              <a:srgbClr val="D5D5D5"/>
            </a:solidFill>
            <a:miter lim="400000"/>
            <a:head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pic>
        <p:nvPicPr>
          <p:cNvPr id="211" name="Line Line" descr="Line Line"/>
          <p:cNvPicPr>
            <a:picLocks noChangeAspect="0"/>
          </p:cNvPicPr>
          <p:nvPr/>
        </p:nvPicPr>
        <p:blipFill>
          <a:blip r:embed="rId3">
            <a:extLst/>
          </a:blip>
          <a:stretch>
            <a:fillRect/>
          </a:stretch>
        </p:blipFill>
        <p:spPr>
          <a:xfrm>
            <a:off x="6915116" y="12540059"/>
            <a:ext cx="4840404" cy="101601"/>
          </a:xfrm>
          <a:prstGeom prst="rect">
            <a:avLst/>
          </a:prstGeom>
        </p:spPr>
      </p:pic>
      <p:pic>
        <p:nvPicPr>
          <p:cNvPr id="213" name="Image" descr="Image"/>
          <p:cNvPicPr>
            <a:picLocks noChangeAspect="1"/>
          </p:cNvPicPr>
          <p:nvPr/>
        </p:nvPicPr>
        <p:blipFill>
          <a:blip r:embed="rId4">
            <a:extLst/>
          </a:blip>
          <a:stretch>
            <a:fillRect/>
          </a:stretch>
        </p:blipFill>
        <p:spPr>
          <a:xfrm>
            <a:off x="8556935" y="22342"/>
            <a:ext cx="1098057" cy="2399456"/>
          </a:xfrm>
          <a:prstGeom prst="rect">
            <a:avLst/>
          </a:prstGeom>
          <a:ln w="12700">
            <a:miter lim="400000"/>
          </a:ln>
        </p:spPr>
      </p:pic>
      <p:sp>
        <p:nvSpPr>
          <p:cNvPr id="214" name="remember: your life path (world line)"/>
          <p:cNvSpPr txBox="1"/>
          <p:nvPr/>
        </p:nvSpPr>
        <p:spPr>
          <a:xfrm>
            <a:off x="11454577" y="10985963"/>
            <a:ext cx="8157567" cy="713077"/>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800">
                <a:solidFill>
                  <a:srgbClr val="FFFFFF"/>
                </a:solidFill>
                <a:latin typeface="Helvetica Neue Medium"/>
                <a:ea typeface="Helvetica Neue Medium"/>
                <a:cs typeface="Helvetica Neue Medium"/>
                <a:sym typeface="Helvetica Neue Medium"/>
              </a:defRPr>
            </a:lvl1pPr>
          </a:lstStyle>
          <a:p>
            <a:pPr/>
            <a:r>
              <a:t>remember: your life path (world line)</a:t>
            </a:r>
          </a:p>
        </p:txBody>
      </p:sp>
      <p:sp>
        <p:nvSpPr>
          <p:cNvPr id="215" name="“environment”"/>
          <p:cNvSpPr txBox="1"/>
          <p:nvPr/>
        </p:nvSpPr>
        <p:spPr>
          <a:xfrm>
            <a:off x="15576253" y="5462697"/>
            <a:ext cx="4186251" cy="861793"/>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800">
                <a:solidFill>
                  <a:srgbClr val="FFFFFF"/>
                </a:solidFill>
                <a:latin typeface="Helvetica Neue Medium"/>
                <a:ea typeface="Helvetica Neue Medium"/>
                <a:cs typeface="Helvetica Neue Medium"/>
                <a:sym typeface="Helvetica Neue Medium"/>
              </a:defRPr>
            </a:lvl1pPr>
          </a:lstStyle>
          <a:p>
            <a:pPr/>
            <a:r>
              <a:t>“environment”</a:t>
            </a:r>
          </a:p>
        </p:txBody>
      </p:sp>
      <p:sp>
        <p:nvSpPr>
          <p:cNvPr id="216" name="+"/>
          <p:cNvSpPr txBox="1"/>
          <p:nvPr/>
        </p:nvSpPr>
        <p:spPr>
          <a:xfrm>
            <a:off x="14558273" y="5357326"/>
            <a:ext cx="628016" cy="107253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6200">
                <a:solidFill>
                  <a:srgbClr val="000000"/>
                </a:solidFill>
              </a:defRPr>
            </a:lvl1pPr>
          </a:lstStyle>
          <a:p>
            <a:pPr/>
            <a:r>
              <a:t>+</a:t>
            </a:r>
          </a:p>
        </p:txBody>
      </p:sp>
      <p:sp>
        <p:nvSpPr>
          <p:cNvPr id="217" name="Urban Environments promote growth"/>
          <p:cNvSpPr txBox="1"/>
          <p:nvPr/>
        </p:nvSpPr>
        <p:spPr>
          <a:xfrm>
            <a:off x="14288511" y="12978459"/>
            <a:ext cx="6761735" cy="601724"/>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Urban Environments promote growth </a:t>
            </a:r>
          </a:p>
        </p:txBody>
      </p:sp>
      <p:sp>
        <p:nvSpPr>
          <p:cNvPr id="218" name="From an individual’s perspective:"/>
          <p:cNvSpPr txBox="1"/>
          <p:nvPr/>
        </p:nvSpPr>
        <p:spPr>
          <a:xfrm>
            <a:off x="149374" y="166339"/>
            <a:ext cx="6281015" cy="585113"/>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From an individual’s perspective:</a:t>
            </a:r>
          </a:p>
        </p:txBody>
      </p:sp>
      <p:sp>
        <p:nvSpPr>
          <p:cNvPr id="219" name="how to invest time and effort, resources?"/>
          <p:cNvSpPr txBox="1"/>
          <p:nvPr/>
        </p:nvSpPr>
        <p:spPr>
          <a:xfrm>
            <a:off x="101207" y="12996932"/>
            <a:ext cx="7772096" cy="585112"/>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how to invest time and effort, resources?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8E7370C2-D159-11E4-B723-63A34E596431.jpeg" descr="8E7370C2-D159-11E4-B723-63A34E596431.jpeg"/>
          <p:cNvPicPr>
            <a:picLocks noChangeAspect="1"/>
          </p:cNvPicPr>
          <p:nvPr/>
        </p:nvPicPr>
        <p:blipFill>
          <a:blip r:embed="rId3">
            <a:extLst/>
          </a:blip>
          <a:stretch>
            <a:fillRect/>
          </a:stretch>
        </p:blipFill>
        <p:spPr>
          <a:xfrm>
            <a:off x="5128617" y="1500187"/>
            <a:ext cx="14126766" cy="10715626"/>
          </a:xfrm>
          <a:prstGeom prst="rect">
            <a:avLst/>
          </a:prstGeom>
          <a:ln w="12700">
            <a:miter lim="400000"/>
          </a:ln>
        </p:spPr>
      </p:pic>
      <p:sp>
        <p:nvSpPr>
          <p:cNvPr id="224" name="http://www.fortunesformula.com"/>
          <p:cNvSpPr txBox="1"/>
          <p:nvPr/>
        </p:nvSpPr>
        <p:spPr>
          <a:xfrm>
            <a:off x="17590709" y="13016069"/>
            <a:ext cx="453390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http://www.fortunesformula.com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228" name="2001.jpg" descr="2001.jpg"/>
          <p:cNvPicPr>
            <a:picLocks noChangeAspect="1"/>
          </p:cNvPicPr>
          <p:nvPr/>
        </p:nvPicPr>
        <p:blipFill>
          <a:blip r:embed="rId3">
            <a:extLst/>
          </a:blip>
          <a:stretch>
            <a:fillRect/>
          </a:stretch>
        </p:blipFill>
        <p:spPr>
          <a:xfrm>
            <a:off x="4673575" y="2610089"/>
            <a:ext cx="15036850" cy="849582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betting on horse races"/>
          <p:cNvSpPr txBox="1"/>
          <p:nvPr/>
        </p:nvSpPr>
        <p:spPr>
          <a:xfrm>
            <a:off x="9297243" y="1076008"/>
            <a:ext cx="4371976" cy="626388"/>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betting on horse races</a:t>
            </a:r>
          </a:p>
        </p:txBody>
      </p:sp>
      <p:sp>
        <p:nvSpPr>
          <p:cNvPr id="233" name="with math!"/>
          <p:cNvSpPr txBox="1"/>
          <p:nvPr/>
        </p:nvSpPr>
        <p:spPr>
          <a:xfrm>
            <a:off x="10460766" y="1846971"/>
            <a:ext cx="2044930"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with math!</a:t>
            </a:r>
          </a:p>
        </p:txBody>
      </p:sp>
      <p:pic>
        <p:nvPicPr>
          <p:cNvPr id="234" name="Screen Shot 2018-11-29 at 11.38.33 AM.png" descr="Screen Shot 2018-11-29 at 11.38.33 AM.png"/>
          <p:cNvPicPr>
            <a:picLocks noChangeAspect="1"/>
          </p:cNvPicPr>
          <p:nvPr/>
        </p:nvPicPr>
        <p:blipFill>
          <a:blip r:embed="rId3">
            <a:extLst/>
          </a:blip>
          <a:stretch>
            <a:fillRect/>
          </a:stretch>
        </p:blipFill>
        <p:spPr>
          <a:xfrm>
            <a:off x="4693343" y="2605643"/>
            <a:ext cx="13579775" cy="9950525"/>
          </a:xfrm>
          <a:prstGeom prst="rect">
            <a:avLst/>
          </a:prstGeom>
          <a:ln w="12700">
            <a:miter lim="400000"/>
          </a:ln>
        </p:spPr>
      </p:pic>
      <p:pic>
        <p:nvPicPr>
          <p:cNvPr id="235" name="JohnLKellyJr.PNG" descr="JohnLKellyJr.PNG"/>
          <p:cNvPicPr>
            <a:picLocks noChangeAspect="1"/>
          </p:cNvPicPr>
          <p:nvPr/>
        </p:nvPicPr>
        <p:blipFill>
          <a:blip r:embed="rId4">
            <a:extLst/>
          </a:blip>
          <a:stretch>
            <a:fillRect/>
          </a:stretch>
        </p:blipFill>
        <p:spPr>
          <a:xfrm>
            <a:off x="3588417" y="3059685"/>
            <a:ext cx="2589158" cy="3216832"/>
          </a:xfrm>
          <a:prstGeom prst="rect">
            <a:avLst/>
          </a:prstGeom>
          <a:ln w="12700">
            <a:miter lim="400000"/>
          </a:ln>
        </p:spPr>
      </p:pic>
      <p:sp>
        <p:nvSpPr>
          <p:cNvPr id="236" name="https://www.princeton.edu/~wbialek/rome/refs/kelly_56.pdf"/>
          <p:cNvSpPr txBox="1"/>
          <p:nvPr/>
        </p:nvSpPr>
        <p:spPr>
          <a:xfrm>
            <a:off x="13764697" y="13060960"/>
            <a:ext cx="819942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https://www.princeton.edu/~wbialek/rome/refs/kelly_56.pdf</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implest case:     binary choice"/>
          <p:cNvSpPr txBox="1"/>
          <p:nvPr/>
        </p:nvSpPr>
        <p:spPr>
          <a:xfrm>
            <a:off x="3856510" y="794087"/>
            <a:ext cx="5991074" cy="626388"/>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5500">
              <a:defRPr sz="3200">
                <a:solidFill>
                  <a:srgbClr val="FFFFFF"/>
                </a:solidFill>
                <a:latin typeface="Helvetica Neue Medium"/>
                <a:ea typeface="Helvetica Neue Medium"/>
                <a:cs typeface="Helvetica Neue Medium"/>
                <a:sym typeface="Helvetica Neue Medium"/>
              </a:defRPr>
            </a:pPr>
            <a:r>
              <a:t>Simplest case:     </a:t>
            </a:r>
            <a:r>
              <a:rPr>
                <a:solidFill>
                  <a:schemeClr val="accent5">
                    <a:hueOff val="-82419"/>
                    <a:satOff val="-9513"/>
                    <a:lumOff val="-16343"/>
                  </a:schemeClr>
                </a:solidFill>
              </a:rPr>
              <a:t>binary choice</a:t>
            </a:r>
          </a:p>
        </p:txBody>
      </p:sp>
      <p:sp>
        <p:nvSpPr>
          <p:cNvPr id="241" name="heads/tails,     red/black,   0/1   etc"/>
          <p:cNvSpPr txBox="1"/>
          <p:nvPr/>
        </p:nvSpPr>
        <p:spPr>
          <a:xfrm>
            <a:off x="9156763" y="1746780"/>
            <a:ext cx="7352920"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defTabSz="821531">
              <a:defRPr sz="3200">
                <a:solidFill>
                  <a:srgbClr val="000000"/>
                </a:solidFill>
              </a:defRPr>
            </a:lvl1pPr>
          </a:lstStyle>
          <a:p>
            <a:pPr/>
            <a:r>
              <a:t>heads/tails,     red/black,   0/1   etc        </a:t>
            </a:r>
          </a:p>
        </p:txBody>
      </p:sp>
      <p:sp>
        <p:nvSpPr>
          <p:cNvPr id="242" name="Consider a series of events:"/>
          <p:cNvSpPr txBox="1"/>
          <p:nvPr/>
        </p:nvSpPr>
        <p:spPr>
          <a:xfrm>
            <a:off x="3744359" y="2919353"/>
            <a:ext cx="5536719"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Consider a series of events:</a:t>
            </a:r>
          </a:p>
        </p:txBody>
      </p:sp>
      <p:sp>
        <p:nvSpPr>
          <p:cNvPr id="243" name="Equation"/>
          <p:cNvSpPr txBox="1"/>
          <p:nvPr/>
        </p:nvSpPr>
        <p:spPr>
          <a:xfrm>
            <a:off x="9841602" y="3021509"/>
            <a:ext cx="4369231" cy="52093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500" i="1">
                          <a:solidFill>
                            <a:srgbClr val="000000"/>
                          </a:solidFill>
                          <a:latin typeface="Cambria Math" panose="02040503050406030204" pitchFamily="18" charset="0"/>
                        </a:rPr>
                        <m:t>e</m:t>
                      </m:r>
                    </m:e>
                    <m:sub>
                      <m:r>
                        <a:rPr xmlns:a="http://schemas.openxmlformats.org/drawingml/2006/main" sz="4500" i="1">
                          <a:solidFill>
                            <a:srgbClr val="000000"/>
                          </a:solidFill>
                          <a:latin typeface="Cambria Math" panose="02040503050406030204" pitchFamily="18" charset="0"/>
                        </a:rPr>
                        <m:t>1</m:t>
                      </m:r>
                    </m:sub>
                  </m:sSub>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e</m:t>
                      </m:r>
                    </m:e>
                    <m:sub>
                      <m:r>
                        <a:rPr xmlns:a="http://schemas.openxmlformats.org/drawingml/2006/main" sz="4500" i="1">
                          <a:solidFill>
                            <a:srgbClr val="000000"/>
                          </a:solidFill>
                          <a:latin typeface="Cambria Math" panose="02040503050406030204" pitchFamily="18" charset="0"/>
                        </a:rPr>
                        <m:t>2</m:t>
                      </m:r>
                    </m:sub>
                  </m:sSub>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e</m:t>
                      </m:r>
                    </m:e>
                    <m:sub>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E</m:t>
                  </m:r>
                </m:oMath>
              </m:oMathPara>
            </a14:m>
            <a:endParaRPr sz="4500"/>
          </a:p>
        </p:txBody>
      </p:sp>
      <p:sp>
        <p:nvSpPr>
          <p:cNvPr id="244" name="0 0 1 1 0 0 1 1 0 1"/>
          <p:cNvSpPr txBox="1"/>
          <p:nvPr/>
        </p:nvSpPr>
        <p:spPr>
          <a:xfrm>
            <a:off x="13613441" y="7402056"/>
            <a:ext cx="365793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0 0 1 1 0 0 1 1 0 1  </a:t>
            </a:r>
          </a:p>
        </p:txBody>
      </p:sp>
      <p:sp>
        <p:nvSpPr>
          <p:cNvPr id="245" name="Equation"/>
          <p:cNvSpPr txBox="1"/>
          <p:nvPr/>
        </p:nvSpPr>
        <p:spPr>
          <a:xfrm>
            <a:off x="16076559" y="3793616"/>
            <a:ext cx="4324574" cy="92059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e</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p</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e</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a:rPr xmlns:a="http://schemas.openxmlformats.org/drawingml/2006/main" sz="3400" i="1">
                          <a:solidFill>
                            <a:srgbClr val="000000"/>
                          </a:solidFill>
                          <a:latin typeface="Cambria Math" panose="02040503050406030204" pitchFamily="18" charset="0"/>
                        </a:rPr>
                        <m:t>1</m:t>
                      </m:r>
                    </m:num>
                    <m:den>
                      <m:r>
                        <a:rPr xmlns:a="http://schemas.openxmlformats.org/drawingml/2006/main" sz="3400" i="1">
                          <a:solidFill>
                            <a:srgbClr val="000000"/>
                          </a:solidFill>
                          <a:latin typeface="Cambria Math" panose="02040503050406030204" pitchFamily="18" charset="0"/>
                        </a:rPr>
                        <m:t>2</m:t>
                      </m:r>
                    </m:den>
                  </m:f>
                </m:oMath>
              </m:oMathPara>
            </a14:m>
            <a:endParaRPr sz="3400"/>
          </a:p>
        </p:txBody>
      </p:sp>
      <p:sp>
        <p:nvSpPr>
          <p:cNvPr id="246" name="Payoff of guessing right:"/>
          <p:cNvSpPr txBox="1"/>
          <p:nvPr/>
        </p:nvSpPr>
        <p:spPr>
          <a:xfrm>
            <a:off x="3724687" y="4964252"/>
            <a:ext cx="486168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Payoff of guessing right:</a:t>
            </a:r>
          </a:p>
        </p:txBody>
      </p:sp>
      <p:sp>
        <p:nvSpPr>
          <p:cNvPr id="247" name="Equation"/>
          <p:cNvSpPr txBox="1"/>
          <p:nvPr/>
        </p:nvSpPr>
        <p:spPr>
          <a:xfrm>
            <a:off x="9156024" y="5087985"/>
            <a:ext cx="1956406" cy="49847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200" i="1">
                      <a:solidFill>
                        <a:srgbClr val="000000"/>
                      </a:solidFill>
                      <a:latin typeface="Cambria Math" panose="02040503050406030204" pitchFamily="18" charset="0"/>
                    </a:rPr>
                    <m:t>o</m:t>
                  </m:r>
                  <m:r>
                    <a:rPr xmlns:a="http://schemas.openxmlformats.org/drawingml/2006/main" sz="4200" i="1">
                      <a:solidFill>
                        <a:srgbClr val="000000"/>
                      </a:solidFill>
                      <a:latin typeface="Cambria Math" panose="02040503050406030204" pitchFamily="18" charset="0"/>
                    </a:rPr>
                    <m:t>(</m:t>
                  </m:r>
                  <m:sSub>
                    <m:e>
                      <m:r>
                        <a:rPr xmlns:a="http://schemas.openxmlformats.org/drawingml/2006/main" sz="4200" i="1">
                          <a:solidFill>
                            <a:srgbClr val="000000"/>
                          </a:solidFill>
                          <a:latin typeface="Cambria Math" panose="02040503050406030204" pitchFamily="18" charset="0"/>
                        </a:rPr>
                        <m:t>e</m:t>
                      </m:r>
                    </m:e>
                    <m:sub>
                      <m:r>
                        <a:rPr xmlns:a="http://schemas.openxmlformats.org/drawingml/2006/main" sz="4200" i="1">
                          <a:solidFill>
                            <a:srgbClr val="000000"/>
                          </a:solidFill>
                          <a:latin typeface="Cambria Math" panose="02040503050406030204" pitchFamily="18" charset="0"/>
                        </a:rPr>
                        <m:t>i</m:t>
                      </m:r>
                    </m:sub>
                  </m:sSub>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1.</m:t>
                  </m:r>
                </m:oMath>
              </m:oMathPara>
            </a14:m>
            <a:endParaRPr sz="4200"/>
          </a:p>
        </p:txBody>
      </p:sp>
      <p:sp>
        <p:nvSpPr>
          <p:cNvPr id="248" name="Given the signal, allocate:"/>
          <p:cNvSpPr txBox="1"/>
          <p:nvPr/>
        </p:nvSpPr>
        <p:spPr>
          <a:xfrm>
            <a:off x="3857054" y="9134416"/>
            <a:ext cx="4974667" cy="626387"/>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Given the signal, allocate:</a:t>
            </a:r>
          </a:p>
        </p:txBody>
      </p:sp>
      <p:sp>
        <p:nvSpPr>
          <p:cNvPr id="249" name="Equation"/>
          <p:cNvSpPr txBox="1"/>
          <p:nvPr/>
        </p:nvSpPr>
        <p:spPr>
          <a:xfrm>
            <a:off x="9889561" y="9337442"/>
            <a:ext cx="1921047" cy="59469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5200" i="1">
                      <a:solidFill>
                        <a:srgbClr val="000000"/>
                      </a:solidFill>
                      <a:latin typeface="Cambria Math" panose="02040503050406030204" pitchFamily="18" charset="0"/>
                    </a:rPr>
                    <m:t>f</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e</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s</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r</m:t>
                  </m:r>
                </m:oMath>
              </m:oMathPara>
            </a14:m>
            <a:endParaRPr sz="5200"/>
          </a:p>
        </p:txBody>
      </p:sp>
      <p:sp>
        <p:nvSpPr>
          <p:cNvPr id="250" name="At each step the environment returns state"/>
          <p:cNvSpPr txBox="1"/>
          <p:nvPr/>
        </p:nvSpPr>
        <p:spPr>
          <a:xfrm>
            <a:off x="3846715" y="10840908"/>
            <a:ext cx="843557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At each step the environment returns state</a:t>
            </a:r>
          </a:p>
        </p:txBody>
      </p:sp>
      <p:sp>
        <p:nvSpPr>
          <p:cNvPr id="251" name="what should b be?"/>
          <p:cNvSpPr txBox="1"/>
          <p:nvPr/>
        </p:nvSpPr>
        <p:spPr>
          <a:xfrm>
            <a:off x="16377935" y="5168617"/>
            <a:ext cx="3692882" cy="62842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what should </a:t>
            </a:r>
            <a:r>
              <a:rPr b="0" i="1">
                <a:solidFill>
                  <a:schemeClr val="accent5">
                    <a:hueOff val="-82419"/>
                    <a:satOff val="-9513"/>
                    <a:lumOff val="-16343"/>
                  </a:schemeClr>
                </a:solidFill>
              </a:rPr>
              <a:t>b</a:t>
            </a:r>
            <a:r>
              <a:t> be?</a:t>
            </a:r>
          </a:p>
        </p:txBody>
      </p:sp>
      <p:sp>
        <p:nvSpPr>
          <p:cNvPr id="252" name="Get a signal  (intuition, friend, experience):"/>
          <p:cNvSpPr txBox="1"/>
          <p:nvPr/>
        </p:nvSpPr>
        <p:spPr>
          <a:xfrm>
            <a:off x="3659099" y="6544806"/>
            <a:ext cx="8537169"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Get a signal  (intuition, friend, experience):  </a:t>
            </a:r>
          </a:p>
        </p:txBody>
      </p:sp>
      <p:sp>
        <p:nvSpPr>
          <p:cNvPr id="253" name="Equation"/>
          <p:cNvSpPr txBox="1"/>
          <p:nvPr/>
        </p:nvSpPr>
        <p:spPr>
          <a:xfrm>
            <a:off x="13627789" y="6593532"/>
            <a:ext cx="4211497" cy="52893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500" i="1">
                          <a:solidFill>
                            <a:srgbClr val="000000"/>
                          </a:solidFill>
                          <a:latin typeface="Cambria Math" panose="02040503050406030204" pitchFamily="18" charset="0"/>
                        </a:rPr>
                        <m:t>s</m:t>
                      </m:r>
                    </m:e>
                    <m:sub>
                      <m:r>
                        <a:rPr xmlns:a="http://schemas.openxmlformats.org/drawingml/2006/main" sz="4500" i="1">
                          <a:solidFill>
                            <a:srgbClr val="000000"/>
                          </a:solidFill>
                          <a:latin typeface="Cambria Math" panose="02040503050406030204" pitchFamily="18" charset="0"/>
                        </a:rPr>
                        <m:t>1</m:t>
                      </m:r>
                    </m:sub>
                  </m:sSub>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s</m:t>
                      </m:r>
                    </m:e>
                    <m:sub>
                      <m:r>
                        <a:rPr xmlns:a="http://schemas.openxmlformats.org/drawingml/2006/main" sz="4500" i="1">
                          <a:solidFill>
                            <a:srgbClr val="000000"/>
                          </a:solidFill>
                          <a:latin typeface="Cambria Math" panose="02040503050406030204" pitchFamily="18" charset="0"/>
                        </a:rPr>
                        <m:t>2</m:t>
                      </m:r>
                    </m:sub>
                  </m:sSub>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s</m:t>
                      </m:r>
                    </m:e>
                    <m:sub>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S</m:t>
                  </m:r>
                </m:oMath>
              </m:oMathPara>
            </a14:m>
            <a:endParaRPr sz="4500"/>
          </a:p>
        </p:txBody>
      </p:sp>
      <p:sp>
        <p:nvSpPr>
          <p:cNvPr id="254" name="Equation"/>
          <p:cNvSpPr txBox="1"/>
          <p:nvPr/>
        </p:nvSpPr>
        <p:spPr>
          <a:xfrm>
            <a:off x="17014136" y="9056666"/>
            <a:ext cx="3155038" cy="126274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limLow>
                    <m:e>
                      <m:r>
                        <a:rPr xmlns:a="http://schemas.openxmlformats.org/drawingml/2006/main" sz="4500" i="1">
                          <a:solidFill>
                            <a:srgbClr val="000000"/>
                          </a:solidFill>
                          <a:latin typeface="Cambria Math" panose="02040503050406030204" pitchFamily="18" charset="0"/>
                        </a:rPr>
                        <m:t>∑</m:t>
                      </m:r>
                    </m:e>
                    <m:lim>
                      <m:r>
                        <a:rPr xmlns:a="http://schemas.openxmlformats.org/drawingml/2006/main" sz="4500" i="1">
                          <a:solidFill>
                            <a:srgbClr val="000000"/>
                          </a:solidFill>
                          <a:latin typeface="Cambria Math" panose="02040503050406030204" pitchFamily="18" charset="0"/>
                        </a:rPr>
                        <m:t>e</m:t>
                      </m:r>
                    </m:lim>
                  </m:limLow>
                  <m:r>
                    <a:rPr xmlns:a="http://schemas.openxmlformats.org/drawingml/2006/main" sz="4500" i="1">
                      <a:solidFill>
                        <a:srgbClr val="000000"/>
                      </a:solidFill>
                      <a:latin typeface="Cambria Math" panose="02040503050406030204" pitchFamily="18" charset="0"/>
                    </a:rPr>
                    <m:t>f</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e</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s</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1</m:t>
                  </m:r>
                </m:oMath>
              </m:oMathPara>
            </a14:m>
            <a:endParaRPr sz="4500"/>
          </a:p>
        </p:txBody>
      </p:sp>
      <p:sp>
        <p:nvSpPr>
          <p:cNvPr id="255" name="Equation"/>
          <p:cNvSpPr txBox="1"/>
          <p:nvPr/>
        </p:nvSpPr>
        <p:spPr>
          <a:xfrm>
            <a:off x="11838334" y="12309418"/>
            <a:ext cx="5286663" cy="66457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r</m:t>
                      </m:r>
                    </m:e>
                    <m:sup>
                      <m:r>
                        <a:rPr xmlns:a="http://schemas.openxmlformats.org/drawingml/2006/main" sz="4800" i="1">
                          <a:solidFill>
                            <a:srgbClr val="000000"/>
                          </a:solidFill>
                          <a:latin typeface="Cambria Math" panose="02040503050406030204" pitchFamily="18" charset="0"/>
                        </a:rPr>
                        <m:t>′</m:t>
                      </m:r>
                    </m:sup>
                  </m:sSup>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e</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f</m:t>
                  </m:r>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e</m:t>
                      </m:r>
                    </m:e>
                    <m:sub>
                      <m:r>
                        <a:rPr xmlns:a="http://schemas.openxmlformats.org/drawingml/2006/main" sz="4800" i="1">
                          <a:solidFill>
                            <a:srgbClr val="000000"/>
                          </a:solidFill>
                          <a:latin typeface="Cambria Math" panose="02040503050406030204" pitchFamily="18" charset="0"/>
                        </a:rPr>
                        <m:t>i</m:t>
                      </m:r>
                    </m:sub>
                  </m:sSub>
                  <m:r>
                    <a:rPr xmlns:a="http://schemas.openxmlformats.org/drawingml/2006/main" sz="4800" i="1">
                      <a:solidFill>
                        <a:srgbClr val="000000"/>
                      </a:solidFill>
                      <a:latin typeface="Cambria Math" panose="02040503050406030204" pitchFamily="18" charset="0"/>
                    </a:rPr>
                    <m:t>|</m:t>
                  </m:r>
                  <m:sSub>
                    <m:e>
                      <m:r>
                        <a:rPr xmlns:a="http://schemas.openxmlformats.org/drawingml/2006/main" sz="4800" i="1">
                          <a:solidFill>
                            <a:srgbClr val="000000"/>
                          </a:solidFill>
                          <a:latin typeface="Cambria Math" panose="02040503050406030204" pitchFamily="18" charset="0"/>
                        </a:rPr>
                        <m:t>s</m:t>
                      </m:r>
                    </m:e>
                    <m:sub>
                      <m:r>
                        <a:rPr xmlns:a="http://schemas.openxmlformats.org/drawingml/2006/main" sz="4800" i="1">
                          <a:solidFill>
                            <a:srgbClr val="000000"/>
                          </a:solidFill>
                          <a:latin typeface="Cambria Math" panose="02040503050406030204" pitchFamily="18" charset="0"/>
                        </a:rPr>
                        <m:t>j</m:t>
                      </m:r>
                    </m:sub>
                  </m:sSub>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r</m:t>
                  </m:r>
                </m:oMath>
              </m:oMathPara>
            </a14:m>
            <a:endParaRPr sz="4800"/>
          </a:p>
        </p:txBody>
      </p:sp>
      <p:sp>
        <p:nvSpPr>
          <p:cNvPr id="256" name="The agent’s resources grow like:"/>
          <p:cNvSpPr txBox="1"/>
          <p:nvPr/>
        </p:nvSpPr>
        <p:spPr>
          <a:xfrm>
            <a:off x="3911158" y="12274722"/>
            <a:ext cx="642470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The agent’s resources grow like:</a:t>
            </a:r>
          </a:p>
        </p:txBody>
      </p:sp>
      <p:sp>
        <p:nvSpPr>
          <p:cNvPr id="257" name="Equation"/>
          <p:cNvSpPr txBox="1"/>
          <p:nvPr/>
        </p:nvSpPr>
        <p:spPr>
          <a:xfrm>
            <a:off x="13212226" y="10944447"/>
            <a:ext cx="452869" cy="55968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6300" i="1">
                          <a:solidFill>
                            <a:srgbClr val="000000"/>
                          </a:solidFill>
                          <a:latin typeface="Cambria Math" panose="02040503050406030204" pitchFamily="18" charset="0"/>
                        </a:rPr>
                        <m:t>e</m:t>
                      </m:r>
                    </m:e>
                    <m:sub>
                      <m:r>
                        <a:rPr xmlns:a="http://schemas.openxmlformats.org/drawingml/2006/main" sz="6300" i="1">
                          <a:solidFill>
                            <a:srgbClr val="000000"/>
                          </a:solidFill>
                          <a:latin typeface="Cambria Math" panose="02040503050406030204" pitchFamily="18" charset="0"/>
                        </a:rPr>
                        <m:t>i</m:t>
                      </m:r>
                    </m:sub>
                  </m:sSub>
                </m:oMath>
              </m:oMathPara>
            </a14:m>
            <a:endParaRPr sz="6300"/>
          </a:p>
        </p:txBody>
      </p:sp>
      <p:sp>
        <p:nvSpPr>
          <p:cNvPr id="258" name="proportional to"/>
          <p:cNvSpPr txBox="1"/>
          <p:nvPr/>
        </p:nvSpPr>
        <p:spPr>
          <a:xfrm>
            <a:off x="19037764" y="12313888"/>
            <a:ext cx="2997323" cy="6556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100"/>
            </a:pPr>
            <a:r>
              <a:t>proportional to </a:t>
            </a:r>
            <a14:m>
              <m:oMath>
                <m:r>
                  <a:rPr xmlns:a="http://schemas.openxmlformats.org/drawingml/2006/main" sz="3700" i="1">
                    <a:solidFill>
                      <a:srgbClr val="5E5E5E"/>
                    </a:solidFill>
                    <a:latin typeface="Cambria Math" panose="02040503050406030204" pitchFamily="18" charset="0"/>
                  </a:rPr>
                  <m:t>r</m:t>
                </m:r>
              </m:oMath>
            </a14: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After n steps:"/>
          <p:cNvSpPr txBox="1"/>
          <p:nvPr/>
        </p:nvSpPr>
        <p:spPr>
          <a:xfrm>
            <a:off x="4595870" y="829806"/>
            <a:ext cx="2662658" cy="626388"/>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5500">
              <a:defRPr sz="3200">
                <a:solidFill>
                  <a:srgbClr val="FFFFFF"/>
                </a:solidFill>
                <a:latin typeface="Helvetica Neue Medium"/>
                <a:ea typeface="Helvetica Neue Medium"/>
                <a:cs typeface="Helvetica Neue Medium"/>
                <a:sym typeface="Helvetica Neue Medium"/>
              </a:defRPr>
            </a:pPr>
            <a:r>
              <a:t>After </a:t>
            </a:r>
            <a:r>
              <a:rPr i="1">
                <a:latin typeface="+mn-lt"/>
                <a:ea typeface="+mn-ea"/>
                <a:cs typeface="+mn-cs"/>
                <a:sym typeface="Helvetica Neue"/>
              </a:rPr>
              <a:t>n </a:t>
            </a:r>
            <a:r>
              <a:t>steps:</a:t>
            </a:r>
          </a:p>
        </p:txBody>
      </p:sp>
      <p:sp>
        <p:nvSpPr>
          <p:cNvPr id="263" name="Equation"/>
          <p:cNvSpPr txBox="1"/>
          <p:nvPr/>
        </p:nvSpPr>
        <p:spPr>
          <a:xfrm>
            <a:off x="9603899" y="2651455"/>
            <a:ext cx="5158920" cy="79166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sSubSup>
                    <m:e>
                      <m:r>
                        <m:rPr>
                          <m:sty m:val="p"/>
                        </m:rPr>
                        <a:rPr xmlns:a="http://schemas.openxmlformats.org/drawingml/2006/main" sz="4800" i="1">
                          <a:solidFill>
                            <a:srgbClr val="000000"/>
                          </a:solidFill>
                          <a:latin typeface="Cambria Math" panose="02040503050406030204" pitchFamily="18" charset="0"/>
                        </a:rPr>
                        <m:t>Π</m:t>
                      </m:r>
                    </m:e>
                    <m:sub>
                      <m:r>
                        <a:rPr xmlns:a="http://schemas.openxmlformats.org/drawingml/2006/main" sz="4800" i="1">
                          <a:solidFill>
                            <a:srgbClr val="000000"/>
                          </a:solidFill>
                          <a:latin typeface="Cambria Math" panose="02040503050406030204" pitchFamily="18" charset="0"/>
                        </a:rPr>
                        <m:t>j</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1</m:t>
                      </m:r>
                    </m:sub>
                    <m:sup>
                      <m:r>
                        <a:rPr xmlns:a="http://schemas.openxmlformats.org/drawingml/2006/main" sz="4800" i="1">
                          <a:solidFill>
                            <a:srgbClr val="000000"/>
                          </a:solidFill>
                          <a:latin typeface="Cambria Math" panose="02040503050406030204" pitchFamily="18" charset="0"/>
                        </a:rPr>
                        <m:t>n</m:t>
                      </m:r>
                    </m:sup>
                  </m:sSubSup>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e</m:t>
                      </m:r>
                    </m:e>
                    <m:sup>
                      <m:r>
                        <a:rPr xmlns:a="http://schemas.openxmlformats.org/drawingml/2006/main" sz="4800" i="1">
                          <a:solidFill>
                            <a:srgbClr val="000000"/>
                          </a:solidFill>
                          <a:latin typeface="Cambria Math" panose="02040503050406030204" pitchFamily="18" charset="0"/>
                        </a:rPr>
                        <m:t>j</m:t>
                      </m:r>
                    </m:sup>
                  </m:sSup>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f</m:t>
                  </m:r>
                  <m:r>
                    <a:rPr xmlns:a="http://schemas.openxmlformats.org/drawingml/2006/main" sz="4800" i="1">
                      <a:solidFill>
                        <a:srgbClr val="000000"/>
                      </a:solidFill>
                      <a:latin typeface="Cambria Math" panose="02040503050406030204" pitchFamily="18" charset="0"/>
                    </a:rPr>
                    <m:t>(</m:t>
                  </m:r>
                  <m:sSup>
                    <m:e>
                      <m:r>
                        <a:rPr xmlns:a="http://schemas.openxmlformats.org/drawingml/2006/main" sz="4800" i="1">
                          <a:solidFill>
                            <a:srgbClr val="000000"/>
                          </a:solidFill>
                          <a:latin typeface="Cambria Math" panose="02040503050406030204" pitchFamily="18" charset="0"/>
                        </a:rPr>
                        <m:t>e</m:t>
                      </m:r>
                    </m:e>
                    <m:sup>
                      <m:r>
                        <a:rPr xmlns:a="http://schemas.openxmlformats.org/drawingml/2006/main" sz="4800" i="1">
                          <a:solidFill>
                            <a:srgbClr val="000000"/>
                          </a:solidFill>
                          <a:latin typeface="Cambria Math" panose="02040503050406030204" pitchFamily="18" charset="0"/>
                        </a:rPr>
                        <m:t>j</m:t>
                      </m:r>
                    </m:sup>
                  </m:sSup>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r</m:t>
                  </m:r>
                </m:oMath>
              </m:oMathPara>
            </a14:m>
            <a:endParaRPr sz="4800"/>
          </a:p>
        </p:txBody>
      </p:sp>
      <p:sp>
        <p:nvSpPr>
          <p:cNvPr id="264" name="The average growth rate is"/>
          <p:cNvSpPr txBox="1"/>
          <p:nvPr/>
        </p:nvSpPr>
        <p:spPr>
          <a:xfrm>
            <a:off x="4429162" y="5187719"/>
            <a:ext cx="5333925"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The average growth rate is</a:t>
            </a:r>
          </a:p>
        </p:txBody>
      </p:sp>
      <p:sp>
        <p:nvSpPr>
          <p:cNvPr id="265" name="Equation"/>
          <p:cNvSpPr txBox="1"/>
          <p:nvPr/>
        </p:nvSpPr>
        <p:spPr>
          <a:xfrm>
            <a:off x="7691426" y="6775536"/>
            <a:ext cx="9012281" cy="147600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100" i="1">
                      <a:solidFill>
                        <a:srgbClr val="000000"/>
                      </a:solidFill>
                      <a:latin typeface="Cambria Math" panose="02040503050406030204" pitchFamily="18" charset="0"/>
                    </a:rPr>
                    <m:t>η</m:t>
                  </m:r>
                  <m:r>
                    <a:rPr xmlns:a="http://schemas.openxmlformats.org/drawingml/2006/main" sz="4100" i="1">
                      <a:solidFill>
                        <a:srgbClr val="000000"/>
                      </a:solidFill>
                      <a:latin typeface="Cambria Math" panose="02040503050406030204" pitchFamily="18" charset="0"/>
                    </a:rPr>
                    <m:t>=</m:t>
                  </m:r>
                  <m:limLow>
                    <m:e>
                      <m:r>
                        <a:rPr xmlns:a="http://schemas.openxmlformats.org/drawingml/2006/main" sz="4100" i="1">
                          <a:solidFill>
                            <a:srgbClr val="000000"/>
                          </a:solidFill>
                          <a:latin typeface="Cambria Math" panose="02040503050406030204" pitchFamily="18" charset="0"/>
                        </a:rPr>
                        <m:t>lim</m:t>
                      </m:r>
                    </m:e>
                    <m:lim>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r>
                        <m:rPr>
                          <m:sty m:val="p"/>
                        </m:rPr>
                        <a:rPr xmlns:a="http://schemas.openxmlformats.org/drawingml/2006/main" sz="4100" i="1">
                          <a:solidFill>
                            <a:srgbClr val="000000"/>
                          </a:solidFill>
                          <a:latin typeface="Cambria Math" panose="02040503050406030204" pitchFamily="18" charset="0"/>
                        </a:rPr>
                        <m:t>∞</m:t>
                      </m:r>
                    </m:lim>
                  </m:limLow>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v</m:t>
                      </m:r>
                    </m:num>
                    <m:den>
                      <m:r>
                        <a:rPr xmlns:a="http://schemas.openxmlformats.org/drawingml/2006/main" sz="4100" i="1">
                          <a:solidFill>
                            <a:srgbClr val="000000"/>
                          </a:solidFill>
                          <a:latin typeface="Cambria Math" panose="02040503050406030204" pitchFamily="18" charset="0"/>
                        </a:rPr>
                        <m:t>n</m:t>
                      </m:r>
                    </m:den>
                  </m:f>
                  <m:r>
                    <m:rPr>
                      <m:sty m:val="p"/>
                    </m:rPr>
                    <a:rPr xmlns:a="http://schemas.openxmlformats.org/drawingml/2006/main" sz="4100" i="1">
                      <a:solidFill>
                        <a:srgbClr val="000000"/>
                      </a:solidFill>
                      <a:latin typeface="Cambria Math" panose="02040503050406030204" pitchFamily="18" charset="0"/>
                    </a:rPr>
                    <m:t>ln</m:t>
                  </m:r>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r</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num>
                    <m:den>
                      <m:r>
                        <a:rPr xmlns:a="http://schemas.openxmlformats.org/drawingml/2006/main" sz="4100" i="1">
                          <a:solidFill>
                            <a:srgbClr val="000000"/>
                          </a:solidFill>
                          <a:latin typeface="Cambria Math" panose="02040503050406030204" pitchFamily="18" charset="0"/>
                        </a:rPr>
                        <m:t>r</m:t>
                      </m:r>
                    </m:den>
                  </m:f>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v</m:t>
                  </m:r>
                  <m:limUpp>
                    <m:e>
                      <m:limLow>
                        <m:e>
                          <m:r>
                            <a:rPr xmlns:a="http://schemas.openxmlformats.org/drawingml/2006/main" sz="4100" i="1">
                              <a:solidFill>
                                <a:srgbClr val="000000"/>
                              </a:solidFill>
                              <a:latin typeface="Cambria Math" panose="02040503050406030204" pitchFamily="18" charset="0"/>
                            </a:rPr>
                            <m:t>∑</m:t>
                          </m:r>
                        </m:e>
                        <m:lim>
                          <m:r>
                            <a:rPr xmlns:a="http://schemas.openxmlformats.org/drawingml/2006/main" sz="4100" i="1">
                              <a:solidFill>
                                <a:srgbClr val="000000"/>
                              </a:solidFill>
                              <a:latin typeface="Cambria Math" panose="02040503050406030204" pitchFamily="18" charset="0"/>
                            </a:rPr>
                            <m:t>i</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lim>
                      </m:limLow>
                    </m:e>
                    <m:lim>
                      <m:r>
                        <a:rPr xmlns:a="http://schemas.openxmlformats.org/drawingml/2006/main" sz="4100" i="1">
                          <a:solidFill>
                            <a:srgbClr val="000000"/>
                          </a:solidFill>
                          <a:latin typeface="Cambria Math" panose="02040503050406030204" pitchFamily="18" charset="0"/>
                        </a:rPr>
                        <m:t>E</m:t>
                      </m:r>
                    </m:lim>
                  </m:limUpp>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r>
                    <m:rPr>
                      <m:sty m:val="p"/>
                    </m:rPr>
                    <a:rPr xmlns:a="http://schemas.openxmlformats.org/drawingml/2006/main" sz="4100" i="1">
                      <a:solidFill>
                        <a:srgbClr val="000000"/>
                      </a:solidFill>
                      <a:latin typeface="Cambria Math" panose="02040503050406030204" pitchFamily="18" charset="0"/>
                    </a:rPr>
                    <m:t>ln</m:t>
                  </m:r>
                  <m:r>
                    <a:rPr xmlns:a="http://schemas.openxmlformats.org/drawingml/2006/main" sz="4100" i="1">
                      <a:solidFill>
                        <a:srgbClr val="000000"/>
                      </a:solidFill>
                      <a:latin typeface="Cambria Math" panose="02040503050406030204" pitchFamily="18" charset="0"/>
                    </a:rPr>
                    <m:t>o</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f</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oMath>
              </m:oMathPara>
            </a14:m>
            <a:endParaRPr sz="4100"/>
          </a:p>
        </p:txBody>
      </p:sp>
      <p:sp>
        <p:nvSpPr>
          <p:cNvPr id="266" name="Equation"/>
          <p:cNvSpPr txBox="1"/>
          <p:nvPr/>
        </p:nvSpPr>
        <p:spPr>
          <a:xfrm>
            <a:off x="18377251" y="5258873"/>
            <a:ext cx="2226587" cy="48545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5500" i="1">
                      <a:solidFill>
                        <a:srgbClr val="000000"/>
                      </a:solidFill>
                      <a:latin typeface="Cambria Math" panose="02040503050406030204" pitchFamily="18" charset="0"/>
                    </a:rPr>
                    <m:t>v</m:t>
                  </m:r>
                  <m:r>
                    <a:rPr xmlns:a="http://schemas.openxmlformats.org/drawingml/2006/main" sz="5500" i="1">
                      <a:solidFill>
                        <a:srgbClr val="000000"/>
                      </a:solidFill>
                      <a:latin typeface="Cambria Math" panose="02040503050406030204" pitchFamily="18" charset="0"/>
                    </a:rPr>
                    <m:t>=</m:t>
                  </m:r>
                  <m:r>
                    <a:rPr xmlns:a="http://schemas.openxmlformats.org/drawingml/2006/main" sz="5500" i="1">
                      <a:solidFill>
                        <a:srgbClr val="000000"/>
                      </a:solidFill>
                      <a:latin typeface="Cambria Math" panose="02040503050406030204" pitchFamily="18" charset="0"/>
                    </a:rPr>
                    <m:t>n</m:t>
                  </m:r>
                  <m:r>
                    <a:rPr xmlns:a="http://schemas.openxmlformats.org/drawingml/2006/main" sz="5500" i="1">
                      <a:solidFill>
                        <a:srgbClr val="000000"/>
                      </a:solidFill>
                      <a:latin typeface="Cambria Math" panose="02040503050406030204" pitchFamily="18" charset="0"/>
                    </a:rPr>
                    <m:t>/</m:t>
                  </m:r>
                  <m:r>
                    <a:rPr xmlns:a="http://schemas.openxmlformats.org/drawingml/2006/main" sz="5500" i="1">
                      <a:solidFill>
                        <a:srgbClr val="000000"/>
                      </a:solidFill>
                      <a:latin typeface="Cambria Math" panose="02040503050406030204" pitchFamily="18" charset="0"/>
                    </a:rPr>
                    <m:t>T</m:t>
                  </m:r>
                </m:oMath>
              </m:oMathPara>
            </a14:m>
            <a:endParaRPr sz="5500"/>
          </a:p>
        </p:txBody>
      </p:sp>
      <p:sp>
        <p:nvSpPr>
          <p:cNvPr id="267" name="velocity of investments"/>
          <p:cNvSpPr txBox="1"/>
          <p:nvPr/>
        </p:nvSpPr>
        <p:spPr>
          <a:xfrm>
            <a:off x="16799445" y="5884202"/>
            <a:ext cx="4310610"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rgbClr val="000000"/>
                </a:solidFill>
              </a:defRPr>
            </a:lvl1pPr>
          </a:lstStyle>
          <a:p>
            <a:pPr/>
            <a:r>
              <a:t>velocity of investments</a:t>
            </a:r>
          </a:p>
        </p:txBody>
      </p:sp>
      <p:sp>
        <p:nvSpPr>
          <p:cNvPr id="268" name="What is the best allocation?"/>
          <p:cNvSpPr txBox="1"/>
          <p:nvPr/>
        </p:nvSpPr>
        <p:spPr>
          <a:xfrm>
            <a:off x="4982692" y="8854619"/>
            <a:ext cx="551274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What is the best allocation?</a:t>
            </a:r>
          </a:p>
        </p:txBody>
      </p:sp>
      <p:sp>
        <p:nvSpPr>
          <p:cNvPr id="269" name="maximizes growth rate"/>
          <p:cNvSpPr txBox="1"/>
          <p:nvPr/>
        </p:nvSpPr>
        <p:spPr>
          <a:xfrm>
            <a:off x="11766930" y="8866950"/>
            <a:ext cx="4136264"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maximizes growth rate</a:t>
            </a:r>
          </a:p>
        </p:txBody>
      </p:sp>
      <p:sp>
        <p:nvSpPr>
          <p:cNvPr id="270" name="Equation"/>
          <p:cNvSpPr txBox="1"/>
          <p:nvPr/>
        </p:nvSpPr>
        <p:spPr>
          <a:xfrm>
            <a:off x="10506022" y="10347101"/>
            <a:ext cx="2809750" cy="54711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600" i="1">
                      <a:solidFill>
                        <a:srgbClr val="000000"/>
                      </a:solidFill>
                      <a:latin typeface="Cambria Math" panose="02040503050406030204" pitchFamily="18" charset="0"/>
                    </a:rPr>
                    <m:t>f</m:t>
                  </m:r>
                  <m:r>
                    <a:rPr xmlns:a="http://schemas.openxmlformats.org/drawingml/2006/main" sz="4600" i="1">
                      <a:solidFill>
                        <a:srgbClr val="000000"/>
                      </a:solidFill>
                      <a:latin typeface="Cambria Math" panose="02040503050406030204" pitchFamily="18" charset="0"/>
                    </a:rPr>
                    <m:t>(</m:t>
                  </m:r>
                  <m:sSub>
                    <m:e>
                      <m:r>
                        <a:rPr xmlns:a="http://schemas.openxmlformats.org/drawingml/2006/main" sz="4600" i="1">
                          <a:solidFill>
                            <a:srgbClr val="000000"/>
                          </a:solidFill>
                          <a:latin typeface="Cambria Math" panose="02040503050406030204" pitchFamily="18" charset="0"/>
                        </a:rPr>
                        <m:t>e</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m:t>
                  </m:r>
                  <m:r>
                    <a:rPr xmlns:a="http://schemas.openxmlformats.org/drawingml/2006/main" sz="4600" i="1">
                      <a:solidFill>
                        <a:srgbClr val="000000"/>
                      </a:solidFill>
                      <a:latin typeface="Cambria Math" panose="02040503050406030204" pitchFamily="18" charset="0"/>
                    </a:rPr>
                    <m:t>P</m:t>
                  </m:r>
                  <m:r>
                    <a:rPr xmlns:a="http://schemas.openxmlformats.org/drawingml/2006/main" sz="4600" i="1">
                      <a:solidFill>
                        <a:srgbClr val="000000"/>
                      </a:solidFill>
                      <a:latin typeface="Cambria Math" panose="02040503050406030204" pitchFamily="18" charset="0"/>
                    </a:rPr>
                    <m:t>(</m:t>
                  </m:r>
                  <m:sSub>
                    <m:e>
                      <m:r>
                        <a:rPr xmlns:a="http://schemas.openxmlformats.org/drawingml/2006/main" sz="4600" i="1">
                          <a:solidFill>
                            <a:srgbClr val="000000"/>
                          </a:solidFill>
                          <a:latin typeface="Cambria Math" panose="02040503050406030204" pitchFamily="18" charset="0"/>
                        </a:rPr>
                        <m:t>e</m:t>
                      </m:r>
                    </m:e>
                    <m:sub>
                      <m:r>
                        <a:rPr xmlns:a="http://schemas.openxmlformats.org/drawingml/2006/main" sz="4600" i="1">
                          <a:solidFill>
                            <a:srgbClr val="000000"/>
                          </a:solidFill>
                          <a:latin typeface="Cambria Math" panose="02040503050406030204" pitchFamily="18" charset="0"/>
                        </a:rPr>
                        <m:t>i</m:t>
                      </m:r>
                    </m:sub>
                  </m:sSub>
                  <m:r>
                    <a:rPr xmlns:a="http://schemas.openxmlformats.org/drawingml/2006/main" sz="4600" i="1">
                      <a:solidFill>
                        <a:srgbClr val="000000"/>
                      </a:solidFill>
                      <a:latin typeface="Cambria Math" panose="02040503050406030204" pitchFamily="18" charset="0"/>
                    </a:rPr>
                    <m:t>)</m:t>
                  </m:r>
                </m:oMath>
              </m:oMathPara>
            </a14:m>
            <a:endParaRPr sz="4600"/>
          </a:p>
        </p:txBody>
      </p:sp>
      <p:sp>
        <p:nvSpPr>
          <p:cNvPr id="271" name="proportional betting"/>
          <p:cNvSpPr txBox="1"/>
          <p:nvPr/>
        </p:nvSpPr>
        <p:spPr>
          <a:xfrm>
            <a:off x="16681259" y="10322213"/>
            <a:ext cx="3642107" cy="601725"/>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proportional betting</a:t>
            </a:r>
          </a:p>
        </p:txBody>
      </p:sp>
      <p:sp>
        <p:nvSpPr>
          <p:cNvPr id="272" name="Equation"/>
          <p:cNvSpPr txBox="1"/>
          <p:nvPr/>
        </p:nvSpPr>
        <p:spPr>
          <a:xfrm>
            <a:off x="6656015" y="12181263"/>
            <a:ext cx="4494379" cy="54193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η</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v</m:t>
                  </m:r>
                  <m:r>
                    <a:rPr xmlns:a="http://schemas.openxmlformats.org/drawingml/2006/main" sz="4800" i="1">
                      <a:solidFill>
                        <a:srgbClr val="000000"/>
                      </a:solidFill>
                      <a:latin typeface="Cambria Math" panose="02040503050406030204" pitchFamily="18" charset="0"/>
                    </a:rPr>
                    <m:t>(</m:t>
                  </m:r>
                  <m:r>
                    <m:rPr>
                      <m:sty m:val="p"/>
                    </m:rPr>
                    <a:rPr xmlns:a="http://schemas.openxmlformats.org/drawingml/2006/main" sz="4800" i="1">
                      <a:solidFill>
                        <a:srgbClr val="000000"/>
                      </a:solidFill>
                      <a:latin typeface="Cambria Math" panose="02040503050406030204" pitchFamily="18" charset="0"/>
                    </a:rPr>
                    <m:t>ln</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H</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oMath>
              </m:oMathPara>
            </a14:m>
            <a:endParaRPr sz="4800"/>
          </a:p>
        </p:txBody>
      </p:sp>
      <p:sp>
        <p:nvSpPr>
          <p:cNvPr id="273" name="Line"/>
          <p:cNvSpPr/>
          <p:nvPr/>
        </p:nvSpPr>
        <p:spPr>
          <a:xfrm>
            <a:off x="8155781" y="12084843"/>
            <a:ext cx="805839" cy="1"/>
          </a:xfrm>
          <a:prstGeom prst="lin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4" name="Equation"/>
          <p:cNvSpPr txBox="1"/>
          <p:nvPr/>
        </p:nvSpPr>
        <p:spPr>
          <a:xfrm>
            <a:off x="15259043" y="11717108"/>
            <a:ext cx="4519006" cy="147600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p"/>
                    </m:rPr>
                    <a:rPr xmlns:a="http://schemas.openxmlformats.org/drawingml/2006/main" sz="4100" i="1">
                      <a:solidFill>
                        <a:srgbClr val="000000"/>
                      </a:solidFill>
                      <a:latin typeface="Cambria Math" panose="02040503050406030204" pitchFamily="18" charset="0"/>
                    </a:rPr>
                    <m:t>ln</m:t>
                  </m:r>
                  <m:r>
                    <a:rPr xmlns:a="http://schemas.openxmlformats.org/drawingml/2006/main" sz="4100" i="1">
                      <a:solidFill>
                        <a:srgbClr val="000000"/>
                      </a:solidFill>
                      <a:latin typeface="Cambria Math" panose="02040503050406030204" pitchFamily="18" charset="0"/>
                    </a:rPr>
                    <m:t>o</m:t>
                  </m:r>
                  <m:r>
                    <a:rPr xmlns:a="http://schemas.openxmlformats.org/drawingml/2006/main" sz="4100" i="1">
                      <a:solidFill>
                        <a:srgbClr val="000000"/>
                      </a:solidFill>
                      <a:latin typeface="Cambria Math" panose="02040503050406030204" pitchFamily="18" charset="0"/>
                    </a:rPr>
                    <m:t>=</m:t>
                  </m:r>
                  <m:limUpp>
                    <m:e>
                      <m:limLow>
                        <m:e>
                          <m:r>
                            <a:rPr xmlns:a="http://schemas.openxmlformats.org/drawingml/2006/main" sz="4100" i="1">
                              <a:solidFill>
                                <a:srgbClr val="000000"/>
                              </a:solidFill>
                              <a:latin typeface="Cambria Math" panose="02040503050406030204" pitchFamily="18" charset="0"/>
                            </a:rPr>
                            <m:t>∑</m:t>
                          </m:r>
                        </m:e>
                        <m:lim>
                          <m:r>
                            <a:rPr xmlns:a="http://schemas.openxmlformats.org/drawingml/2006/main" sz="4100" i="1">
                              <a:solidFill>
                                <a:srgbClr val="000000"/>
                              </a:solidFill>
                              <a:latin typeface="Cambria Math" panose="02040503050406030204" pitchFamily="18" charset="0"/>
                            </a:rPr>
                            <m:t>i</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lim>
                      </m:limLow>
                    </m:e>
                    <m:lim>
                      <m:r>
                        <a:rPr xmlns:a="http://schemas.openxmlformats.org/drawingml/2006/main" sz="4100" i="1">
                          <a:solidFill>
                            <a:srgbClr val="000000"/>
                          </a:solidFill>
                          <a:latin typeface="Cambria Math" panose="02040503050406030204" pitchFamily="18" charset="0"/>
                        </a:rPr>
                        <m:t>E</m:t>
                      </m:r>
                    </m:lim>
                  </m:limUpp>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r>
                    <m:rPr>
                      <m:sty m:val="p"/>
                    </m:rPr>
                    <a:rPr xmlns:a="http://schemas.openxmlformats.org/drawingml/2006/main" sz="4100" i="1">
                      <a:solidFill>
                        <a:srgbClr val="000000"/>
                      </a:solidFill>
                      <a:latin typeface="Cambria Math" panose="02040503050406030204" pitchFamily="18" charset="0"/>
                    </a:rPr>
                    <m:t>ln</m:t>
                  </m:r>
                  <m:r>
                    <a:rPr xmlns:a="http://schemas.openxmlformats.org/drawingml/2006/main" sz="4100" i="1">
                      <a:solidFill>
                        <a:srgbClr val="000000"/>
                      </a:solidFill>
                      <a:latin typeface="Cambria Math" panose="02040503050406030204" pitchFamily="18" charset="0"/>
                    </a:rPr>
                    <m:t>o</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oMath>
              </m:oMathPara>
            </a14:m>
            <a:endParaRPr sz="4100"/>
          </a:p>
        </p:txBody>
      </p:sp>
      <p:sp>
        <p:nvSpPr>
          <p:cNvPr id="275" name="Line"/>
          <p:cNvSpPr/>
          <p:nvPr/>
        </p:nvSpPr>
        <p:spPr>
          <a:xfrm>
            <a:off x="15192375" y="12084843"/>
            <a:ext cx="805839" cy="1"/>
          </a:xfrm>
          <a:prstGeom prst="lin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6" name="odds need to be  good enough;    complex environments are worse"/>
          <p:cNvSpPr txBox="1"/>
          <p:nvPr/>
        </p:nvSpPr>
        <p:spPr>
          <a:xfrm>
            <a:off x="3799547" y="13013475"/>
            <a:ext cx="1307015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odds need to be  good enough;    complex environments are worse</a:t>
            </a:r>
          </a:p>
        </p:txBody>
      </p:sp>
      <p:sp>
        <p:nvSpPr>
          <p:cNvPr id="277" name="state occurring at each time"/>
          <p:cNvSpPr txBox="1"/>
          <p:nvPr/>
        </p:nvSpPr>
        <p:spPr>
          <a:xfrm>
            <a:off x="15077643" y="3425369"/>
            <a:ext cx="5611089"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state occurring at each time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Fair odds:"/>
          <p:cNvSpPr txBox="1"/>
          <p:nvPr/>
        </p:nvSpPr>
        <p:spPr>
          <a:xfrm>
            <a:off x="4624552" y="1020306"/>
            <a:ext cx="2038021" cy="626388"/>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Fair odds:</a:t>
            </a:r>
          </a:p>
        </p:txBody>
      </p:sp>
      <p:sp>
        <p:nvSpPr>
          <p:cNvPr id="282" name="Equation"/>
          <p:cNvSpPr txBox="1"/>
          <p:nvPr/>
        </p:nvSpPr>
        <p:spPr>
          <a:xfrm>
            <a:off x="7426908" y="2468526"/>
            <a:ext cx="2973800" cy="48660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100" i="1">
                      <a:solidFill>
                        <a:srgbClr val="000000"/>
                      </a:solidFill>
                      <a:latin typeface="Cambria Math" panose="02040503050406030204" pitchFamily="18" charset="0"/>
                    </a:rPr>
                    <m:t>o</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oMath>
              </m:oMathPara>
            </a14:m>
            <a:endParaRPr sz="4100"/>
          </a:p>
        </p:txBody>
      </p:sp>
      <p:sp>
        <p:nvSpPr>
          <p:cNvPr id="283" name="Equation"/>
          <p:cNvSpPr txBox="1"/>
          <p:nvPr/>
        </p:nvSpPr>
        <p:spPr>
          <a:xfrm>
            <a:off x="9277234" y="6588090"/>
            <a:ext cx="5841933" cy="54193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η</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v</m:t>
                  </m:r>
                  <m:r>
                    <a:rPr xmlns:a="http://schemas.openxmlformats.org/drawingml/2006/main" sz="4800" i="1">
                      <a:solidFill>
                        <a:srgbClr val="000000"/>
                      </a:solidFill>
                      <a:latin typeface="Cambria Math" panose="02040503050406030204" pitchFamily="18" charset="0"/>
                    </a:rPr>
                    <m:t>(</m:t>
                  </m:r>
                  <m:r>
                    <m:rPr>
                      <m:sty m:val="p"/>
                    </m:rPr>
                    <a:rPr xmlns:a="http://schemas.openxmlformats.org/drawingml/2006/main" sz="4800" i="1">
                      <a:solidFill>
                        <a:srgbClr val="000000"/>
                      </a:solidFill>
                      <a:latin typeface="Cambria Math" panose="02040503050406030204" pitchFamily="18" charset="0"/>
                    </a:rPr>
                    <m:t>ln</m:t>
                  </m:r>
                  <m:r>
                    <a:rPr xmlns:a="http://schemas.openxmlformats.org/drawingml/2006/main" sz="4800" i="1">
                      <a:solidFill>
                        <a:srgbClr val="000000"/>
                      </a:solidFill>
                      <a:latin typeface="Cambria Math" panose="02040503050406030204" pitchFamily="18" charset="0"/>
                    </a:rPr>
                    <m:t>o</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H</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0.</m:t>
                  </m:r>
                </m:oMath>
              </m:oMathPara>
            </a14:m>
            <a:endParaRPr sz="4800"/>
          </a:p>
        </p:txBody>
      </p:sp>
      <p:sp>
        <p:nvSpPr>
          <p:cNvPr id="284" name="Equation"/>
          <p:cNvSpPr txBox="1"/>
          <p:nvPr/>
        </p:nvSpPr>
        <p:spPr>
          <a:xfrm>
            <a:off x="13234981" y="1976466"/>
            <a:ext cx="6353607" cy="147600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m:rPr>
                      <m:sty m:val="p"/>
                    </m:rPr>
                    <a:rPr xmlns:a="http://schemas.openxmlformats.org/drawingml/2006/main" sz="4100" i="1">
                      <a:solidFill>
                        <a:srgbClr val="000000"/>
                      </a:solidFill>
                      <a:latin typeface="Cambria Math" panose="02040503050406030204" pitchFamily="18" charset="0"/>
                    </a:rPr>
                    <m:t>ln</m:t>
                  </m:r>
                  <m:r>
                    <a:rPr xmlns:a="http://schemas.openxmlformats.org/drawingml/2006/main" sz="4100" i="1">
                      <a:solidFill>
                        <a:srgbClr val="000000"/>
                      </a:solidFill>
                      <a:latin typeface="Cambria Math" panose="02040503050406030204" pitchFamily="18" charset="0"/>
                    </a:rPr>
                    <m:t>o</m:t>
                  </m:r>
                  <m:r>
                    <a:rPr xmlns:a="http://schemas.openxmlformats.org/drawingml/2006/main" sz="4100" i="1">
                      <a:solidFill>
                        <a:srgbClr val="000000"/>
                      </a:solidFill>
                      <a:latin typeface="Cambria Math" panose="02040503050406030204" pitchFamily="18" charset="0"/>
                    </a:rPr>
                    <m:t>=</m:t>
                  </m:r>
                  <m:limUpp>
                    <m:e>
                      <m:limLow>
                        <m:e>
                          <m:r>
                            <a:rPr xmlns:a="http://schemas.openxmlformats.org/drawingml/2006/main" sz="4100" i="1">
                              <a:solidFill>
                                <a:srgbClr val="000000"/>
                              </a:solidFill>
                              <a:latin typeface="Cambria Math" panose="02040503050406030204" pitchFamily="18" charset="0"/>
                            </a:rPr>
                            <m:t>∑</m:t>
                          </m:r>
                        </m:e>
                        <m:lim>
                          <m:r>
                            <a:rPr xmlns:a="http://schemas.openxmlformats.org/drawingml/2006/main" sz="4100" i="1">
                              <a:solidFill>
                                <a:srgbClr val="000000"/>
                              </a:solidFill>
                              <a:latin typeface="Cambria Math" panose="02040503050406030204" pitchFamily="18" charset="0"/>
                            </a:rPr>
                            <m:t>i</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lim>
                      </m:limLow>
                    </m:e>
                    <m:lim>
                      <m:r>
                        <a:rPr xmlns:a="http://schemas.openxmlformats.org/drawingml/2006/main" sz="4100" i="1">
                          <a:solidFill>
                            <a:srgbClr val="000000"/>
                          </a:solidFill>
                          <a:latin typeface="Cambria Math" panose="02040503050406030204" pitchFamily="18" charset="0"/>
                        </a:rPr>
                        <m:t>E</m:t>
                      </m:r>
                    </m:lim>
                  </m:limUpp>
                  <m:r>
                    <a:rPr xmlns:a="http://schemas.openxmlformats.org/drawingml/2006/main" sz="4100" i="1">
                      <a:solidFill>
                        <a:srgbClr val="000000"/>
                      </a:solidFill>
                      <a:latin typeface="Cambria Math" panose="02040503050406030204" pitchFamily="18" charset="0"/>
                    </a:rPr>
                    <m:t>P</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r>
                    <m:rPr>
                      <m:sty m:val="p"/>
                    </m:rPr>
                    <a:rPr xmlns:a="http://schemas.openxmlformats.org/drawingml/2006/main" sz="4100" i="1">
                      <a:solidFill>
                        <a:srgbClr val="000000"/>
                      </a:solidFill>
                      <a:latin typeface="Cambria Math" panose="02040503050406030204" pitchFamily="18" charset="0"/>
                    </a:rPr>
                    <m:t>ln</m:t>
                  </m:r>
                  <m:r>
                    <a:rPr xmlns:a="http://schemas.openxmlformats.org/drawingml/2006/main" sz="4100" i="1">
                      <a:solidFill>
                        <a:srgbClr val="000000"/>
                      </a:solidFill>
                      <a:latin typeface="Cambria Math" panose="02040503050406030204" pitchFamily="18" charset="0"/>
                    </a:rPr>
                    <m:t>o</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e</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H</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E</m:t>
                  </m:r>
                  <m:r>
                    <a:rPr xmlns:a="http://schemas.openxmlformats.org/drawingml/2006/main" sz="4100" i="1">
                      <a:solidFill>
                        <a:srgbClr val="000000"/>
                      </a:solidFill>
                      <a:latin typeface="Cambria Math" panose="02040503050406030204" pitchFamily="18" charset="0"/>
                    </a:rPr>
                    <m:t>)</m:t>
                  </m:r>
                </m:oMath>
              </m:oMathPara>
            </a14:m>
            <a:endParaRPr sz="4100"/>
          </a:p>
        </p:txBody>
      </p:sp>
      <p:sp>
        <p:nvSpPr>
          <p:cNvPr id="285" name="Line"/>
          <p:cNvSpPr/>
          <p:nvPr/>
        </p:nvSpPr>
        <p:spPr>
          <a:xfrm>
            <a:off x="13215937" y="2274094"/>
            <a:ext cx="805840" cy="1"/>
          </a:xfrm>
          <a:prstGeom prst="line">
            <a:avLst/>
          </a:prstGeom>
          <a:ln w="25400">
            <a:solidFill>
              <a:srgbClr val="000000"/>
            </a:solidFill>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6" name="For fair odds, the growth rate vanishes without a private signal (unique private information):"/>
          <p:cNvSpPr txBox="1"/>
          <p:nvPr/>
        </p:nvSpPr>
        <p:spPr>
          <a:xfrm>
            <a:off x="780514" y="5430154"/>
            <a:ext cx="17817313"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For fair odds, the growth rate vanishes without a private signal (unique private information):</a:t>
            </a:r>
          </a:p>
        </p:txBody>
      </p:sp>
      <p:sp>
        <p:nvSpPr>
          <p:cNvPr id="287" name="This reflects a situation when the agent does not have inside information"/>
          <p:cNvSpPr txBox="1"/>
          <p:nvPr/>
        </p:nvSpPr>
        <p:spPr>
          <a:xfrm>
            <a:off x="5081460" y="8531848"/>
            <a:ext cx="1422108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This reflects a situation when the agent does not have </a:t>
            </a:r>
            <a:r>
              <a:rPr i="1"/>
              <a:t>inside</a:t>
            </a:r>
            <a:r>
              <a:t> information</a:t>
            </a:r>
          </a:p>
        </p:txBody>
      </p:sp>
      <p:sp>
        <p:nvSpPr>
          <p:cNvPr id="288" name="Need “better” information to beat odds or “market” (average belief)"/>
          <p:cNvSpPr txBox="1"/>
          <p:nvPr/>
        </p:nvSpPr>
        <p:spPr>
          <a:xfrm>
            <a:off x="6221095" y="10265863"/>
            <a:ext cx="11941811"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Need “better” information to beat odds or “market” (average belief)</a:t>
            </a:r>
          </a:p>
        </p:txBody>
      </p:sp>
      <p:sp>
        <p:nvSpPr>
          <p:cNvPr id="289" name="This is the basic argument for economic markets and not (fully) planned economies"/>
          <p:cNvSpPr txBox="1"/>
          <p:nvPr/>
        </p:nvSpPr>
        <p:spPr>
          <a:xfrm>
            <a:off x="7742480" y="11430768"/>
            <a:ext cx="1140897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This is the basic argument for economic markets and not (fully) planned economies</a:t>
            </a:r>
          </a:p>
        </p:txBody>
      </p:sp>
      <p:sp>
        <p:nvSpPr>
          <p:cNvPr id="290" name="https://www.jstor.org/stable/1809376"/>
          <p:cNvSpPr txBox="1"/>
          <p:nvPr/>
        </p:nvSpPr>
        <p:spPr>
          <a:xfrm>
            <a:off x="18941582" y="13060960"/>
            <a:ext cx="516331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https://www.jstor.org/stable/1809376</a:t>
            </a:r>
          </a:p>
        </p:txBody>
      </p:sp>
      <p:sp>
        <p:nvSpPr>
          <p:cNvPr id="291" name="Hayek 1945"/>
          <p:cNvSpPr txBox="1"/>
          <p:nvPr/>
        </p:nvSpPr>
        <p:spPr>
          <a:xfrm>
            <a:off x="22202799" y="12569842"/>
            <a:ext cx="173492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Hayek 1945</a:t>
            </a:r>
          </a:p>
        </p:txBody>
      </p:sp>
      <p:sp>
        <p:nvSpPr>
          <p:cNvPr id="292" name="average “belief”"/>
          <p:cNvSpPr txBox="1"/>
          <p:nvPr/>
        </p:nvSpPr>
        <p:spPr>
          <a:xfrm>
            <a:off x="8551199" y="3356292"/>
            <a:ext cx="227594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2419"/>
                    <a:satOff val="-9513"/>
                    <a:lumOff val="-16343"/>
                  </a:schemeClr>
                </a:solidFill>
              </a:defRPr>
            </a:lvl1pPr>
          </a:lstStyle>
          <a:p>
            <a:pPr/>
            <a:r>
              <a:t>average “belief”</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